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4" r:id="rId2"/>
  </p:sldMasterIdLst>
  <p:notesMasterIdLst>
    <p:notesMasterId r:id="rId99"/>
  </p:notesMasterIdLst>
  <p:sldIdLst>
    <p:sldId id="1067" r:id="rId3"/>
    <p:sldId id="1068" r:id="rId4"/>
    <p:sldId id="1150" r:id="rId5"/>
    <p:sldId id="1151" r:id="rId6"/>
    <p:sldId id="1196" r:id="rId7"/>
    <p:sldId id="1190" r:id="rId8"/>
    <p:sldId id="1191" r:id="rId9"/>
    <p:sldId id="1192" r:id="rId10"/>
    <p:sldId id="1193" r:id="rId11"/>
    <p:sldId id="1194" r:id="rId12"/>
    <p:sldId id="1195" r:id="rId13"/>
    <p:sldId id="1152" r:id="rId14"/>
    <p:sldId id="1153" r:id="rId15"/>
    <p:sldId id="1197" r:id="rId16"/>
    <p:sldId id="1198" r:id="rId17"/>
    <p:sldId id="1204" r:id="rId18"/>
    <p:sldId id="1205" r:id="rId19"/>
    <p:sldId id="1206" r:id="rId20"/>
    <p:sldId id="1207" r:id="rId21"/>
    <p:sldId id="1208" r:id="rId22"/>
    <p:sldId id="1209" r:id="rId23"/>
    <p:sldId id="1210" r:id="rId24"/>
    <p:sldId id="1211" r:id="rId25"/>
    <p:sldId id="1212" r:id="rId26"/>
    <p:sldId id="1199" r:id="rId27"/>
    <p:sldId id="1200" r:id="rId28"/>
    <p:sldId id="1201" r:id="rId29"/>
    <p:sldId id="1202" r:id="rId30"/>
    <p:sldId id="1203" r:id="rId31"/>
    <p:sldId id="1214" r:id="rId32"/>
    <p:sldId id="1213" r:id="rId33"/>
    <p:sldId id="1215" r:id="rId34"/>
    <p:sldId id="1216" r:id="rId35"/>
    <p:sldId id="1217" r:id="rId36"/>
    <p:sldId id="1218" r:id="rId37"/>
    <p:sldId id="1219" r:id="rId38"/>
    <p:sldId id="1220" r:id="rId39"/>
    <p:sldId id="1221" r:id="rId40"/>
    <p:sldId id="1222" r:id="rId41"/>
    <p:sldId id="1225" r:id="rId42"/>
    <p:sldId id="1223" r:id="rId43"/>
    <p:sldId id="1226" r:id="rId44"/>
    <p:sldId id="1227" r:id="rId45"/>
    <p:sldId id="1228" r:id="rId46"/>
    <p:sldId id="1229" r:id="rId47"/>
    <p:sldId id="1230" r:id="rId48"/>
    <p:sldId id="1231" r:id="rId49"/>
    <p:sldId id="1232" r:id="rId50"/>
    <p:sldId id="1233" r:id="rId51"/>
    <p:sldId id="1234" r:id="rId52"/>
    <p:sldId id="1235" r:id="rId53"/>
    <p:sldId id="1236" r:id="rId54"/>
    <p:sldId id="1237" r:id="rId55"/>
    <p:sldId id="1238" r:id="rId56"/>
    <p:sldId id="1239" r:id="rId57"/>
    <p:sldId id="1240" r:id="rId58"/>
    <p:sldId id="1241" r:id="rId59"/>
    <p:sldId id="1242" r:id="rId60"/>
    <p:sldId id="1243" r:id="rId61"/>
    <p:sldId id="1244" r:id="rId62"/>
    <p:sldId id="1245" r:id="rId63"/>
    <p:sldId id="1246" r:id="rId64"/>
    <p:sldId id="1247" r:id="rId65"/>
    <p:sldId id="1248" r:id="rId66"/>
    <p:sldId id="1249" r:id="rId67"/>
    <p:sldId id="1281" r:id="rId68"/>
    <p:sldId id="1282" r:id="rId69"/>
    <p:sldId id="1283" r:id="rId70"/>
    <p:sldId id="1284" r:id="rId71"/>
    <p:sldId id="1285" r:id="rId72"/>
    <p:sldId id="1286" r:id="rId73"/>
    <p:sldId id="1287" r:id="rId74"/>
    <p:sldId id="1288" r:id="rId75"/>
    <p:sldId id="1289" r:id="rId76"/>
    <p:sldId id="1290" r:id="rId77"/>
    <p:sldId id="1291" r:id="rId78"/>
    <p:sldId id="1292" r:id="rId79"/>
    <p:sldId id="1293" r:id="rId80"/>
    <p:sldId id="1294" r:id="rId81"/>
    <p:sldId id="1295" r:id="rId82"/>
    <p:sldId id="1296" r:id="rId83"/>
    <p:sldId id="1297" r:id="rId84"/>
    <p:sldId id="1298" r:id="rId85"/>
    <p:sldId id="1299" r:id="rId86"/>
    <p:sldId id="1300" r:id="rId87"/>
    <p:sldId id="1301" r:id="rId88"/>
    <p:sldId id="1302" r:id="rId89"/>
    <p:sldId id="1303" r:id="rId90"/>
    <p:sldId id="1304" r:id="rId91"/>
    <p:sldId id="1305" r:id="rId92"/>
    <p:sldId id="1306" r:id="rId93"/>
    <p:sldId id="1307" r:id="rId94"/>
    <p:sldId id="1308" r:id="rId95"/>
    <p:sldId id="1309" r:id="rId96"/>
    <p:sldId id="1310" r:id="rId97"/>
    <p:sldId id="1311" r:id="rId9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10">
          <p15:clr>
            <a:srgbClr val="A4A3A4"/>
          </p15:clr>
        </p15:guide>
        <p15:guide id="2" orient="horz" pos="1822">
          <p15:clr>
            <a:srgbClr val="A4A3A4"/>
          </p15:clr>
        </p15:guide>
        <p15:guide id="3" orient="horz" pos="2340">
          <p15:clr>
            <a:srgbClr val="A4A3A4"/>
          </p15:clr>
        </p15:guide>
        <p15:guide id="4" pos="3804">
          <p15:clr>
            <a:srgbClr val="A4A3A4"/>
          </p15:clr>
        </p15:guide>
        <p15:guide id="5" pos="746">
          <p15:clr>
            <a:srgbClr val="A4A3A4"/>
          </p15:clr>
        </p15:guide>
        <p15:guide id="6" pos="6994">
          <p15:clr>
            <a:srgbClr val="A4A3A4"/>
          </p15:clr>
        </p15:guide>
        <p15:guide id="7" pos="878">
          <p15:clr>
            <a:srgbClr val="A4A3A4"/>
          </p15:clr>
        </p15:guide>
        <p15:guide id="8" pos="747">
          <p15:clr>
            <a:srgbClr val="A4A3A4"/>
          </p15:clr>
        </p15:guide>
        <p15:guide id="9" pos="6995">
          <p15:clr>
            <a:srgbClr val="A4A3A4"/>
          </p15:clr>
        </p15:guide>
        <p15:guide id="10" pos="879">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张启成" initials="张启成" lastIdx="1" clrIdx="0"/>
  <p:cmAuthor id="2" name="WJZ" initials="W" lastIdx="1" clrIdx="1">
    <p:extLst>
      <p:ext uri="{19B8F6BF-5375-455C-9EA6-DF929625EA0E}">
        <p15:presenceInfo xmlns:p15="http://schemas.microsoft.com/office/powerpoint/2012/main" userId="WJZ"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6FF"/>
    <a:srgbClr val="FF0066"/>
    <a:srgbClr val="FF9900"/>
    <a:srgbClr val="E6E6E6"/>
    <a:srgbClr val="ED7D31"/>
    <a:srgbClr val="2E75B6"/>
    <a:srgbClr val="0070C0"/>
    <a:srgbClr val="FF3200"/>
    <a:srgbClr val="0099CC"/>
    <a:srgbClr val="00478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9310" autoAdjust="0"/>
    <p:restoredTop sz="81477" autoAdjust="0"/>
  </p:normalViewPr>
  <p:slideViewPr>
    <p:cSldViewPr snapToGrid="0" showGuides="1">
      <p:cViewPr varScale="1">
        <p:scale>
          <a:sx n="91" d="100"/>
          <a:sy n="91" d="100"/>
        </p:scale>
        <p:origin x="66" y="1308"/>
      </p:cViewPr>
      <p:guideLst>
        <p:guide orient="horz" pos="2110"/>
        <p:guide orient="horz" pos="1822"/>
        <p:guide orient="horz" pos="2340"/>
        <p:guide pos="3804"/>
        <p:guide pos="746"/>
        <p:guide pos="6994"/>
        <p:guide pos="878"/>
        <p:guide pos="747"/>
        <p:guide pos="6995"/>
        <p:guide pos="879"/>
      </p:guideLst>
    </p:cSldViewPr>
  </p:slideViewPr>
  <p:notesTextViewPr>
    <p:cViewPr>
      <p:scale>
        <a:sx n="125" d="100"/>
        <a:sy n="125"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slide" Target="slides/slide72.xml"/><Relationship Id="rId79" Type="http://schemas.openxmlformats.org/officeDocument/2006/relationships/slide" Target="slides/slide77.xml"/><Relationship Id="rId87" Type="http://schemas.openxmlformats.org/officeDocument/2006/relationships/slide" Target="slides/slide85.xml"/><Relationship Id="rId102" Type="http://schemas.openxmlformats.org/officeDocument/2006/relationships/viewProps" Target="viewProps.xml"/><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slide" Target="slides/slide80.xml"/><Relationship Id="rId90" Type="http://schemas.openxmlformats.org/officeDocument/2006/relationships/slide" Target="slides/slide88.xml"/><Relationship Id="rId95" Type="http://schemas.openxmlformats.org/officeDocument/2006/relationships/slide" Target="slides/slide93.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100" Type="http://schemas.openxmlformats.org/officeDocument/2006/relationships/commentAuthors" Target="commentAuthor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slide" Target="slides/slide83.xml"/><Relationship Id="rId93" Type="http://schemas.openxmlformats.org/officeDocument/2006/relationships/slide" Target="slides/slide91.xml"/><Relationship Id="rId98" Type="http://schemas.openxmlformats.org/officeDocument/2006/relationships/slide" Target="slides/slide9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103" Type="http://schemas.openxmlformats.org/officeDocument/2006/relationships/theme" Target="theme/theme1.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notesMaster" Target="notesMasters/notesMaster1.xml"/><Relationship Id="rId101"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5.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6.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7.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9.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DFB3321-9625-48D7-A91D-CD4FF8EA26CB}" type="datetimeFigureOut">
              <a:rPr lang="zh-CN" altLang="en-US" smtClean="0"/>
              <a:pPr/>
              <a:t>2022/3/25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41EC39-8C03-4A1B-8776-95A63998E423}" type="slidenum">
              <a:rPr lang="zh-CN" altLang="en-US" smtClean="0"/>
              <a:pPr/>
              <a:t>‹#›</a:t>
            </a:fld>
            <a:endParaRPr lang="zh-CN" altLang="en-US"/>
          </a:p>
        </p:txBody>
      </p:sp>
    </p:spTree>
    <p:extLst>
      <p:ext uri="{BB962C8B-B14F-4D97-AF65-F5344CB8AC3E}">
        <p14:creationId xmlns:p14="http://schemas.microsoft.com/office/powerpoint/2010/main" val="29124238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3" Type="http://schemas.openxmlformats.org/officeDocument/2006/relationships/hyperlink" Target="https://baike.baidu.com/item/%E5%B7%A5%E4%BD%9C%E7%AB%99" TargetMode="External"/><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41EC39-8C03-4A1B-8776-95A63998E423}" type="slidenum">
              <a:rPr lang="zh-CN" altLang="en-US" smtClean="0"/>
              <a:pPr/>
              <a:t>1</a:t>
            </a:fld>
            <a:endParaRPr lang="zh-CN" altLang="en-US"/>
          </a:p>
        </p:txBody>
      </p:sp>
    </p:spTree>
    <p:extLst>
      <p:ext uri="{BB962C8B-B14F-4D97-AF65-F5344CB8AC3E}">
        <p14:creationId xmlns:p14="http://schemas.microsoft.com/office/powerpoint/2010/main" val="36074454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41EC39-8C03-4A1B-8776-95A63998E423}" type="slidenum">
              <a:rPr lang="zh-CN" altLang="en-US" smtClean="0"/>
              <a:pPr/>
              <a:t>10</a:t>
            </a:fld>
            <a:endParaRPr lang="zh-CN" altLang="en-US"/>
          </a:p>
        </p:txBody>
      </p:sp>
    </p:spTree>
    <p:extLst>
      <p:ext uri="{BB962C8B-B14F-4D97-AF65-F5344CB8AC3E}">
        <p14:creationId xmlns:p14="http://schemas.microsoft.com/office/powerpoint/2010/main" val="4445152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41EC39-8C03-4A1B-8776-95A63998E423}" type="slidenum">
              <a:rPr lang="zh-CN" altLang="en-US" smtClean="0"/>
              <a:pPr/>
              <a:t>11</a:t>
            </a:fld>
            <a:endParaRPr lang="zh-CN" altLang="en-US"/>
          </a:p>
        </p:txBody>
      </p:sp>
    </p:spTree>
    <p:extLst>
      <p:ext uri="{BB962C8B-B14F-4D97-AF65-F5344CB8AC3E}">
        <p14:creationId xmlns:p14="http://schemas.microsoft.com/office/powerpoint/2010/main" val="40203161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2141EC39-8C03-4A1B-8776-95A63998E423}" type="slidenum">
              <a:rPr lang="zh-CN" altLang="en-US" smtClean="0"/>
              <a:pPr/>
              <a:t>12</a:t>
            </a:fld>
            <a:endParaRPr lang="zh-CN" altLang="en-US"/>
          </a:p>
        </p:txBody>
      </p:sp>
    </p:spTree>
    <p:extLst>
      <p:ext uri="{BB962C8B-B14F-4D97-AF65-F5344CB8AC3E}">
        <p14:creationId xmlns:p14="http://schemas.microsoft.com/office/powerpoint/2010/main" val="5566938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41EC39-8C03-4A1B-8776-95A63998E423}" type="slidenum">
              <a:rPr lang="zh-CN" altLang="en-US" smtClean="0"/>
              <a:pPr/>
              <a:t>13</a:t>
            </a:fld>
            <a:endParaRPr lang="zh-CN" altLang="en-US"/>
          </a:p>
        </p:txBody>
      </p:sp>
    </p:spTree>
    <p:extLst>
      <p:ext uri="{BB962C8B-B14F-4D97-AF65-F5344CB8AC3E}">
        <p14:creationId xmlns:p14="http://schemas.microsoft.com/office/powerpoint/2010/main" val="32153096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2141EC39-8C03-4A1B-8776-95A63998E423}" type="slidenum">
              <a:rPr lang="zh-CN" altLang="en-US" smtClean="0"/>
              <a:pPr/>
              <a:t>14</a:t>
            </a:fld>
            <a:endParaRPr lang="zh-CN" altLang="en-US"/>
          </a:p>
        </p:txBody>
      </p:sp>
    </p:spTree>
    <p:extLst>
      <p:ext uri="{BB962C8B-B14F-4D97-AF65-F5344CB8AC3E}">
        <p14:creationId xmlns:p14="http://schemas.microsoft.com/office/powerpoint/2010/main" val="41979491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41EC39-8C03-4A1B-8776-95A63998E423}" type="slidenum">
              <a:rPr lang="zh-CN" altLang="en-US" smtClean="0"/>
              <a:pPr/>
              <a:t>15</a:t>
            </a:fld>
            <a:endParaRPr lang="zh-CN" altLang="en-US"/>
          </a:p>
        </p:txBody>
      </p:sp>
    </p:spTree>
    <p:extLst>
      <p:ext uri="{BB962C8B-B14F-4D97-AF65-F5344CB8AC3E}">
        <p14:creationId xmlns:p14="http://schemas.microsoft.com/office/powerpoint/2010/main" val="19105740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41EC39-8C03-4A1B-8776-95A63998E423}" type="slidenum">
              <a:rPr lang="zh-CN" altLang="en-US" smtClean="0"/>
              <a:pPr/>
              <a:t>16</a:t>
            </a:fld>
            <a:endParaRPr lang="zh-CN" altLang="en-US"/>
          </a:p>
        </p:txBody>
      </p:sp>
    </p:spTree>
    <p:extLst>
      <p:ext uri="{BB962C8B-B14F-4D97-AF65-F5344CB8AC3E}">
        <p14:creationId xmlns:p14="http://schemas.microsoft.com/office/powerpoint/2010/main" val="9562772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41EC39-8C03-4A1B-8776-95A63998E423}" type="slidenum">
              <a:rPr lang="zh-CN" altLang="en-US" smtClean="0"/>
              <a:pPr/>
              <a:t>17</a:t>
            </a:fld>
            <a:endParaRPr lang="zh-CN" altLang="en-US"/>
          </a:p>
        </p:txBody>
      </p:sp>
    </p:spTree>
    <p:extLst>
      <p:ext uri="{BB962C8B-B14F-4D97-AF65-F5344CB8AC3E}">
        <p14:creationId xmlns:p14="http://schemas.microsoft.com/office/powerpoint/2010/main" val="33020890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41EC39-8C03-4A1B-8776-95A63998E423}" type="slidenum">
              <a:rPr lang="zh-CN" altLang="en-US" smtClean="0"/>
              <a:pPr/>
              <a:t>18</a:t>
            </a:fld>
            <a:endParaRPr lang="zh-CN" altLang="en-US"/>
          </a:p>
        </p:txBody>
      </p:sp>
    </p:spTree>
    <p:extLst>
      <p:ext uri="{BB962C8B-B14F-4D97-AF65-F5344CB8AC3E}">
        <p14:creationId xmlns:p14="http://schemas.microsoft.com/office/powerpoint/2010/main" val="4718378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41EC39-8C03-4A1B-8776-95A63998E423}" type="slidenum">
              <a:rPr lang="zh-CN" altLang="en-US" smtClean="0"/>
              <a:pPr/>
              <a:t>19</a:t>
            </a:fld>
            <a:endParaRPr lang="zh-CN" altLang="en-US"/>
          </a:p>
        </p:txBody>
      </p:sp>
    </p:spTree>
    <p:extLst>
      <p:ext uri="{BB962C8B-B14F-4D97-AF65-F5344CB8AC3E}">
        <p14:creationId xmlns:p14="http://schemas.microsoft.com/office/powerpoint/2010/main" val="34701875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en-US" altLang="zh-CN" sz="4000" dirty="0"/>
          </a:p>
          <a:p>
            <a:br>
              <a:rPr lang="zh-CN" altLang="en-US" sz="4000" dirty="0"/>
            </a:br>
            <a:endParaRPr lang="zh-CN" altLang="en-US" sz="1800" dirty="0"/>
          </a:p>
        </p:txBody>
      </p:sp>
      <p:sp>
        <p:nvSpPr>
          <p:cNvPr id="4" name="灯片编号占位符 3"/>
          <p:cNvSpPr>
            <a:spLocks noGrp="1"/>
          </p:cNvSpPr>
          <p:nvPr>
            <p:ph type="sldNum" sz="quarter" idx="10"/>
          </p:nvPr>
        </p:nvSpPr>
        <p:spPr/>
        <p:txBody>
          <a:bodyPr/>
          <a:lstStyle/>
          <a:p>
            <a:fld id="{2141EC39-8C03-4A1B-8776-95A63998E423}" type="slidenum">
              <a:rPr lang="zh-CN" altLang="en-US" smtClean="0"/>
              <a:pPr/>
              <a:t>2</a:t>
            </a:fld>
            <a:endParaRPr lang="zh-CN" altLang="en-US"/>
          </a:p>
        </p:txBody>
      </p:sp>
    </p:spTree>
    <p:extLst>
      <p:ext uri="{BB962C8B-B14F-4D97-AF65-F5344CB8AC3E}">
        <p14:creationId xmlns:p14="http://schemas.microsoft.com/office/powerpoint/2010/main" val="12516733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41EC39-8C03-4A1B-8776-95A63998E423}" type="slidenum">
              <a:rPr lang="zh-CN" altLang="en-US" smtClean="0"/>
              <a:pPr/>
              <a:t>20</a:t>
            </a:fld>
            <a:endParaRPr lang="zh-CN" altLang="en-US"/>
          </a:p>
        </p:txBody>
      </p:sp>
    </p:spTree>
    <p:extLst>
      <p:ext uri="{BB962C8B-B14F-4D97-AF65-F5344CB8AC3E}">
        <p14:creationId xmlns:p14="http://schemas.microsoft.com/office/powerpoint/2010/main" val="289725601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41EC39-8C03-4A1B-8776-95A63998E423}" type="slidenum">
              <a:rPr lang="zh-CN" altLang="en-US" smtClean="0"/>
              <a:pPr/>
              <a:t>21</a:t>
            </a:fld>
            <a:endParaRPr lang="zh-CN" altLang="en-US"/>
          </a:p>
        </p:txBody>
      </p:sp>
    </p:spTree>
    <p:extLst>
      <p:ext uri="{BB962C8B-B14F-4D97-AF65-F5344CB8AC3E}">
        <p14:creationId xmlns:p14="http://schemas.microsoft.com/office/powerpoint/2010/main" val="7482026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41EC39-8C03-4A1B-8776-95A63998E423}" type="slidenum">
              <a:rPr lang="zh-CN" altLang="en-US" smtClean="0"/>
              <a:pPr/>
              <a:t>22</a:t>
            </a:fld>
            <a:endParaRPr lang="zh-CN" altLang="en-US"/>
          </a:p>
        </p:txBody>
      </p:sp>
    </p:spTree>
    <p:extLst>
      <p:ext uri="{BB962C8B-B14F-4D97-AF65-F5344CB8AC3E}">
        <p14:creationId xmlns:p14="http://schemas.microsoft.com/office/powerpoint/2010/main" val="328030515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41EC39-8C03-4A1B-8776-95A63998E423}" type="slidenum">
              <a:rPr lang="zh-CN" altLang="en-US" smtClean="0"/>
              <a:pPr/>
              <a:t>23</a:t>
            </a:fld>
            <a:endParaRPr lang="zh-CN" altLang="en-US"/>
          </a:p>
        </p:txBody>
      </p:sp>
    </p:spTree>
    <p:extLst>
      <p:ext uri="{BB962C8B-B14F-4D97-AF65-F5344CB8AC3E}">
        <p14:creationId xmlns:p14="http://schemas.microsoft.com/office/powerpoint/2010/main" val="131784081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41EC39-8C03-4A1B-8776-95A63998E423}" type="slidenum">
              <a:rPr lang="zh-CN" altLang="en-US" smtClean="0"/>
              <a:pPr/>
              <a:t>24</a:t>
            </a:fld>
            <a:endParaRPr lang="zh-CN" altLang="en-US"/>
          </a:p>
        </p:txBody>
      </p:sp>
    </p:spTree>
    <p:extLst>
      <p:ext uri="{BB962C8B-B14F-4D97-AF65-F5344CB8AC3E}">
        <p14:creationId xmlns:p14="http://schemas.microsoft.com/office/powerpoint/2010/main" val="333223155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因为</a:t>
            </a:r>
            <a:r>
              <a:rPr lang="en-US" altLang="zh-CN" dirty="0" err="1"/>
              <a:t>GHR</a:t>
            </a:r>
            <a:r>
              <a:rPr lang="zh-CN" altLang="en-US" dirty="0"/>
              <a:t>的位宽有限，所以</a:t>
            </a:r>
            <a:r>
              <a:rPr lang="en-US" altLang="zh-CN" dirty="0" err="1"/>
              <a:t>PHTs</a:t>
            </a:r>
            <a:r>
              <a:rPr lang="zh-CN" altLang="en-US" dirty="0"/>
              <a:t>中很多饱和计数器没被使用，因此可以只使用一个</a:t>
            </a:r>
            <a:r>
              <a:rPr lang="en-US" altLang="zh-CN" dirty="0" err="1"/>
              <a:t>PHT</a:t>
            </a:r>
            <a:r>
              <a:rPr lang="zh-CN" altLang="en-US" dirty="0"/>
              <a:t>。</a:t>
            </a:r>
          </a:p>
          <a:p>
            <a:endParaRPr lang="en-US" altLang="zh-CN" dirty="0"/>
          </a:p>
          <a:p>
            <a:r>
              <a:rPr lang="zh-CN" altLang="en-US" dirty="0"/>
              <a:t>但这种结构的缺点是，两个不同分支的</a:t>
            </a:r>
            <a:r>
              <a:rPr lang="en-US" altLang="zh-CN" dirty="0" err="1"/>
              <a:t>GHR</a:t>
            </a:r>
            <a:r>
              <a:rPr lang="zh-CN" altLang="en-US" dirty="0"/>
              <a:t>内容可能相同，那么这两条指令就会共用</a:t>
            </a:r>
            <a:r>
              <a:rPr lang="en-US" altLang="zh-CN" dirty="0" err="1"/>
              <a:t>PHT</a:t>
            </a:r>
            <a:r>
              <a:rPr lang="zh-CN" altLang="en-US" dirty="0"/>
              <a:t>中的一个饱和计数器，造成了冲突。如果这两条指令朝着同一个分支方向，那么彼此的预测结果对对方没有负面影响；如果朝相反方向，就会造成负面影响。</a:t>
            </a:r>
          </a:p>
        </p:txBody>
      </p:sp>
      <p:sp>
        <p:nvSpPr>
          <p:cNvPr id="4" name="灯片编号占位符 3"/>
          <p:cNvSpPr>
            <a:spLocks noGrp="1"/>
          </p:cNvSpPr>
          <p:nvPr>
            <p:ph type="sldNum" sz="quarter" idx="10"/>
          </p:nvPr>
        </p:nvSpPr>
        <p:spPr/>
        <p:txBody>
          <a:bodyPr/>
          <a:lstStyle/>
          <a:p>
            <a:fld id="{2141EC39-8C03-4A1B-8776-95A63998E423}" type="slidenum">
              <a:rPr lang="zh-CN" altLang="en-US" smtClean="0"/>
              <a:pPr/>
              <a:t>25</a:t>
            </a:fld>
            <a:endParaRPr lang="zh-CN" altLang="en-US"/>
          </a:p>
        </p:txBody>
      </p:sp>
    </p:spTree>
    <p:extLst>
      <p:ext uri="{BB962C8B-B14F-4D97-AF65-F5344CB8AC3E}">
        <p14:creationId xmlns:p14="http://schemas.microsoft.com/office/powerpoint/2010/main" val="277478216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41EC39-8C03-4A1B-8776-95A63998E423}" type="slidenum">
              <a:rPr lang="zh-CN" altLang="en-US" smtClean="0"/>
              <a:pPr/>
              <a:t>26</a:t>
            </a:fld>
            <a:endParaRPr lang="zh-CN" altLang="en-US"/>
          </a:p>
        </p:txBody>
      </p:sp>
    </p:spTree>
    <p:extLst>
      <p:ext uri="{BB962C8B-B14F-4D97-AF65-F5344CB8AC3E}">
        <p14:creationId xmlns:p14="http://schemas.microsoft.com/office/powerpoint/2010/main" val="248289227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2141EC39-8C03-4A1B-8776-95A63998E423}" type="slidenum">
              <a:rPr lang="zh-CN" altLang="en-US" smtClean="0"/>
              <a:pPr/>
              <a:t>27</a:t>
            </a:fld>
            <a:endParaRPr lang="zh-CN" altLang="en-US"/>
          </a:p>
        </p:txBody>
      </p:sp>
    </p:spTree>
    <p:extLst>
      <p:ext uri="{BB962C8B-B14F-4D97-AF65-F5344CB8AC3E}">
        <p14:creationId xmlns:p14="http://schemas.microsoft.com/office/powerpoint/2010/main" val="234904924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2141EC39-8C03-4A1B-8776-95A63998E423}" type="slidenum">
              <a:rPr lang="zh-CN" altLang="en-US" smtClean="0"/>
              <a:pPr/>
              <a:t>28</a:t>
            </a:fld>
            <a:endParaRPr lang="zh-CN" altLang="en-US"/>
          </a:p>
        </p:txBody>
      </p:sp>
    </p:spTree>
    <p:extLst>
      <p:ext uri="{BB962C8B-B14F-4D97-AF65-F5344CB8AC3E}">
        <p14:creationId xmlns:p14="http://schemas.microsoft.com/office/powerpoint/2010/main" val="378842467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2141EC39-8C03-4A1B-8776-95A63998E423}" type="slidenum">
              <a:rPr lang="zh-CN" altLang="en-US" smtClean="0"/>
              <a:pPr/>
              <a:t>29</a:t>
            </a:fld>
            <a:endParaRPr lang="zh-CN" altLang="en-US"/>
          </a:p>
        </p:txBody>
      </p:sp>
    </p:spTree>
    <p:extLst>
      <p:ext uri="{BB962C8B-B14F-4D97-AF65-F5344CB8AC3E}">
        <p14:creationId xmlns:p14="http://schemas.microsoft.com/office/powerpoint/2010/main" val="37678507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41EC39-8C03-4A1B-8776-95A63998E423}" type="slidenum">
              <a:rPr lang="zh-CN" altLang="en-US" smtClean="0"/>
              <a:pPr/>
              <a:t>3</a:t>
            </a:fld>
            <a:endParaRPr lang="zh-CN" altLang="en-US"/>
          </a:p>
        </p:txBody>
      </p:sp>
    </p:spTree>
    <p:extLst>
      <p:ext uri="{BB962C8B-B14F-4D97-AF65-F5344CB8AC3E}">
        <p14:creationId xmlns:p14="http://schemas.microsoft.com/office/powerpoint/2010/main" val="155533251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2141EC39-8C03-4A1B-8776-95A63998E423}" type="slidenum">
              <a:rPr lang="zh-CN" altLang="en-US" smtClean="0"/>
              <a:pPr/>
              <a:t>30</a:t>
            </a:fld>
            <a:endParaRPr lang="zh-CN" altLang="en-US"/>
          </a:p>
        </p:txBody>
      </p:sp>
    </p:spTree>
    <p:extLst>
      <p:ext uri="{BB962C8B-B14F-4D97-AF65-F5344CB8AC3E}">
        <p14:creationId xmlns:p14="http://schemas.microsoft.com/office/powerpoint/2010/main" val="399136399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2141EC39-8C03-4A1B-8776-95A63998E423}" type="slidenum">
              <a:rPr lang="zh-CN" altLang="en-US" smtClean="0"/>
              <a:pPr/>
              <a:t>31</a:t>
            </a:fld>
            <a:endParaRPr lang="zh-CN" altLang="en-US"/>
          </a:p>
        </p:txBody>
      </p:sp>
    </p:spTree>
    <p:extLst>
      <p:ext uri="{BB962C8B-B14F-4D97-AF65-F5344CB8AC3E}">
        <p14:creationId xmlns:p14="http://schemas.microsoft.com/office/powerpoint/2010/main" val="243659801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2141EC39-8C03-4A1B-8776-95A63998E423}" type="slidenum">
              <a:rPr lang="zh-CN" altLang="en-US" smtClean="0"/>
              <a:pPr/>
              <a:t>32</a:t>
            </a:fld>
            <a:endParaRPr lang="zh-CN" altLang="en-US"/>
          </a:p>
        </p:txBody>
      </p:sp>
    </p:spTree>
    <p:extLst>
      <p:ext uri="{BB962C8B-B14F-4D97-AF65-F5344CB8AC3E}">
        <p14:creationId xmlns:p14="http://schemas.microsoft.com/office/powerpoint/2010/main" val="46448538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2141EC39-8C03-4A1B-8776-95A63998E423}" type="slidenum">
              <a:rPr lang="zh-CN" altLang="en-US" smtClean="0"/>
              <a:pPr/>
              <a:t>33</a:t>
            </a:fld>
            <a:endParaRPr lang="zh-CN" altLang="en-US"/>
          </a:p>
        </p:txBody>
      </p:sp>
    </p:spTree>
    <p:extLst>
      <p:ext uri="{BB962C8B-B14F-4D97-AF65-F5344CB8AC3E}">
        <p14:creationId xmlns:p14="http://schemas.microsoft.com/office/powerpoint/2010/main" val="22817450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2141EC39-8C03-4A1B-8776-95A63998E423}" type="slidenum">
              <a:rPr lang="zh-CN" altLang="en-US" smtClean="0"/>
              <a:pPr/>
              <a:t>34</a:t>
            </a:fld>
            <a:endParaRPr lang="zh-CN" altLang="en-US"/>
          </a:p>
        </p:txBody>
      </p:sp>
    </p:spTree>
    <p:extLst>
      <p:ext uri="{BB962C8B-B14F-4D97-AF65-F5344CB8AC3E}">
        <p14:creationId xmlns:p14="http://schemas.microsoft.com/office/powerpoint/2010/main" val="400393891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2141EC39-8C03-4A1B-8776-95A63998E423}" type="slidenum">
              <a:rPr lang="zh-CN" altLang="en-US" smtClean="0"/>
              <a:pPr/>
              <a:t>35</a:t>
            </a:fld>
            <a:endParaRPr lang="zh-CN" altLang="en-US"/>
          </a:p>
        </p:txBody>
      </p:sp>
    </p:spTree>
    <p:extLst>
      <p:ext uri="{BB962C8B-B14F-4D97-AF65-F5344CB8AC3E}">
        <p14:creationId xmlns:p14="http://schemas.microsoft.com/office/powerpoint/2010/main" val="257745896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41EC39-8C03-4A1B-8776-95A63998E423}" type="slidenum">
              <a:rPr lang="zh-CN" altLang="en-US" smtClean="0"/>
              <a:pPr/>
              <a:t>36</a:t>
            </a:fld>
            <a:endParaRPr lang="zh-CN" altLang="en-US"/>
          </a:p>
        </p:txBody>
      </p:sp>
    </p:spTree>
    <p:extLst>
      <p:ext uri="{BB962C8B-B14F-4D97-AF65-F5344CB8AC3E}">
        <p14:creationId xmlns:p14="http://schemas.microsoft.com/office/powerpoint/2010/main" val="353782423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41EC39-8C03-4A1B-8776-95A63998E423}" type="slidenum">
              <a:rPr lang="zh-CN" altLang="en-US" smtClean="0"/>
              <a:pPr/>
              <a:t>37</a:t>
            </a:fld>
            <a:endParaRPr lang="zh-CN" altLang="en-US"/>
          </a:p>
        </p:txBody>
      </p:sp>
    </p:spTree>
    <p:extLst>
      <p:ext uri="{BB962C8B-B14F-4D97-AF65-F5344CB8AC3E}">
        <p14:creationId xmlns:p14="http://schemas.microsoft.com/office/powerpoint/2010/main" val="244565015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41EC39-8C03-4A1B-8776-95A63998E423}" type="slidenum">
              <a:rPr lang="zh-CN" altLang="en-US" smtClean="0"/>
              <a:pPr/>
              <a:t>38</a:t>
            </a:fld>
            <a:endParaRPr lang="zh-CN" altLang="en-US"/>
          </a:p>
        </p:txBody>
      </p:sp>
    </p:spTree>
    <p:extLst>
      <p:ext uri="{BB962C8B-B14F-4D97-AF65-F5344CB8AC3E}">
        <p14:creationId xmlns:p14="http://schemas.microsoft.com/office/powerpoint/2010/main" val="94999828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41EC39-8C03-4A1B-8776-95A63998E423}" type="slidenum">
              <a:rPr lang="zh-CN" altLang="en-US" smtClean="0"/>
              <a:pPr/>
              <a:t>39</a:t>
            </a:fld>
            <a:endParaRPr lang="zh-CN" altLang="en-US"/>
          </a:p>
        </p:txBody>
      </p:sp>
    </p:spTree>
    <p:extLst>
      <p:ext uri="{BB962C8B-B14F-4D97-AF65-F5344CB8AC3E}">
        <p14:creationId xmlns:p14="http://schemas.microsoft.com/office/powerpoint/2010/main" val="407765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41EC39-8C03-4A1B-8776-95A63998E423}" type="slidenum">
              <a:rPr lang="zh-CN" altLang="en-US" smtClean="0"/>
              <a:pPr/>
              <a:t>4</a:t>
            </a:fld>
            <a:endParaRPr lang="zh-CN" altLang="en-US"/>
          </a:p>
        </p:txBody>
      </p:sp>
    </p:spTree>
    <p:extLst>
      <p:ext uri="{BB962C8B-B14F-4D97-AF65-F5344CB8AC3E}">
        <p14:creationId xmlns:p14="http://schemas.microsoft.com/office/powerpoint/2010/main" val="247016207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41EC39-8C03-4A1B-8776-95A63998E423}" type="slidenum">
              <a:rPr lang="zh-CN" altLang="en-US" smtClean="0"/>
              <a:pPr/>
              <a:t>40</a:t>
            </a:fld>
            <a:endParaRPr lang="zh-CN" altLang="en-US"/>
          </a:p>
        </p:txBody>
      </p:sp>
    </p:spTree>
    <p:extLst>
      <p:ext uri="{BB962C8B-B14F-4D97-AF65-F5344CB8AC3E}">
        <p14:creationId xmlns:p14="http://schemas.microsoft.com/office/powerpoint/2010/main" val="100185359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41EC39-8C03-4A1B-8776-95A63998E423}" type="slidenum">
              <a:rPr lang="zh-CN" altLang="en-US" smtClean="0"/>
              <a:pPr/>
              <a:t>41</a:t>
            </a:fld>
            <a:endParaRPr lang="zh-CN" altLang="en-US"/>
          </a:p>
        </p:txBody>
      </p:sp>
    </p:spTree>
    <p:extLst>
      <p:ext uri="{BB962C8B-B14F-4D97-AF65-F5344CB8AC3E}">
        <p14:creationId xmlns:p14="http://schemas.microsoft.com/office/powerpoint/2010/main" val="406537791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41EC39-8C03-4A1B-8776-95A63998E423}" type="slidenum">
              <a:rPr lang="zh-CN" altLang="en-US" smtClean="0"/>
              <a:pPr/>
              <a:t>42</a:t>
            </a:fld>
            <a:endParaRPr lang="zh-CN" altLang="en-US"/>
          </a:p>
        </p:txBody>
      </p:sp>
    </p:spTree>
    <p:extLst>
      <p:ext uri="{BB962C8B-B14F-4D97-AF65-F5344CB8AC3E}">
        <p14:creationId xmlns:p14="http://schemas.microsoft.com/office/powerpoint/2010/main" val="67621214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41EC39-8C03-4A1B-8776-95A63998E423}" type="slidenum">
              <a:rPr lang="zh-CN" altLang="en-US" smtClean="0"/>
              <a:pPr/>
              <a:t>43</a:t>
            </a:fld>
            <a:endParaRPr lang="zh-CN" altLang="en-US"/>
          </a:p>
        </p:txBody>
      </p:sp>
    </p:spTree>
    <p:extLst>
      <p:ext uri="{BB962C8B-B14F-4D97-AF65-F5344CB8AC3E}">
        <p14:creationId xmlns:p14="http://schemas.microsoft.com/office/powerpoint/2010/main" val="293558090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41EC39-8C03-4A1B-8776-95A63998E423}" type="slidenum">
              <a:rPr lang="zh-CN" altLang="en-US" smtClean="0"/>
              <a:pPr/>
              <a:t>44</a:t>
            </a:fld>
            <a:endParaRPr lang="zh-CN" altLang="en-US"/>
          </a:p>
        </p:txBody>
      </p:sp>
    </p:spTree>
    <p:extLst>
      <p:ext uri="{BB962C8B-B14F-4D97-AF65-F5344CB8AC3E}">
        <p14:creationId xmlns:p14="http://schemas.microsoft.com/office/powerpoint/2010/main" val="199210003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41EC39-8C03-4A1B-8776-95A63998E423}" type="slidenum">
              <a:rPr lang="zh-CN" altLang="en-US" smtClean="0"/>
              <a:pPr/>
              <a:t>45</a:t>
            </a:fld>
            <a:endParaRPr lang="zh-CN" altLang="en-US"/>
          </a:p>
        </p:txBody>
      </p:sp>
    </p:spTree>
    <p:extLst>
      <p:ext uri="{BB962C8B-B14F-4D97-AF65-F5344CB8AC3E}">
        <p14:creationId xmlns:p14="http://schemas.microsoft.com/office/powerpoint/2010/main" val="136816704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第二个</a:t>
            </a:r>
            <a:r>
              <a:rPr lang="en-US" altLang="zh-CN" dirty="0"/>
              <a:t>load</a:t>
            </a:r>
            <a:r>
              <a:rPr lang="zh-CN" altLang="en-US" dirty="0"/>
              <a:t>写回，乘法和减法操作数就绪</a:t>
            </a:r>
          </a:p>
        </p:txBody>
      </p:sp>
      <p:sp>
        <p:nvSpPr>
          <p:cNvPr id="4" name="灯片编号占位符 3"/>
          <p:cNvSpPr>
            <a:spLocks noGrp="1"/>
          </p:cNvSpPr>
          <p:nvPr>
            <p:ph type="sldNum" sz="quarter" idx="10"/>
          </p:nvPr>
        </p:nvSpPr>
        <p:spPr/>
        <p:txBody>
          <a:bodyPr/>
          <a:lstStyle/>
          <a:p>
            <a:fld id="{2141EC39-8C03-4A1B-8776-95A63998E423}" type="slidenum">
              <a:rPr lang="zh-CN" altLang="en-US" smtClean="0"/>
              <a:pPr/>
              <a:t>46</a:t>
            </a:fld>
            <a:endParaRPr lang="zh-CN" altLang="en-US"/>
          </a:p>
        </p:txBody>
      </p:sp>
    </p:spTree>
    <p:extLst>
      <p:ext uri="{BB962C8B-B14F-4D97-AF65-F5344CB8AC3E}">
        <p14:creationId xmlns:p14="http://schemas.microsoft.com/office/powerpoint/2010/main" val="365524068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第二个</a:t>
            </a:r>
            <a:r>
              <a:rPr lang="en-US" altLang="zh-CN" dirty="0"/>
              <a:t>load</a:t>
            </a:r>
            <a:r>
              <a:rPr lang="zh-CN" altLang="en-US" dirty="0"/>
              <a:t>提交，乘法和减法执行，加法发射</a:t>
            </a:r>
          </a:p>
        </p:txBody>
      </p:sp>
      <p:sp>
        <p:nvSpPr>
          <p:cNvPr id="4" name="灯片编号占位符 3"/>
          <p:cNvSpPr>
            <a:spLocks noGrp="1"/>
          </p:cNvSpPr>
          <p:nvPr>
            <p:ph type="sldNum" sz="quarter" idx="10"/>
          </p:nvPr>
        </p:nvSpPr>
        <p:spPr/>
        <p:txBody>
          <a:bodyPr/>
          <a:lstStyle/>
          <a:p>
            <a:fld id="{2141EC39-8C03-4A1B-8776-95A63998E423}" type="slidenum">
              <a:rPr lang="zh-CN" altLang="en-US" smtClean="0"/>
              <a:pPr/>
              <a:t>47</a:t>
            </a:fld>
            <a:endParaRPr lang="zh-CN" altLang="en-US"/>
          </a:p>
        </p:txBody>
      </p:sp>
    </p:spTree>
    <p:extLst>
      <p:ext uri="{BB962C8B-B14F-4D97-AF65-F5344CB8AC3E}">
        <p14:creationId xmlns:p14="http://schemas.microsoft.com/office/powerpoint/2010/main" val="42966603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41EC39-8C03-4A1B-8776-95A63998E423}" type="slidenum">
              <a:rPr lang="zh-CN" altLang="en-US" smtClean="0"/>
              <a:pPr/>
              <a:t>48</a:t>
            </a:fld>
            <a:endParaRPr lang="zh-CN" altLang="en-US"/>
          </a:p>
        </p:txBody>
      </p:sp>
    </p:spTree>
    <p:extLst>
      <p:ext uri="{BB962C8B-B14F-4D97-AF65-F5344CB8AC3E}">
        <p14:creationId xmlns:p14="http://schemas.microsoft.com/office/powerpoint/2010/main" val="141019406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减法执行结束，写回；加法操作数就绪</a:t>
            </a:r>
          </a:p>
        </p:txBody>
      </p:sp>
      <p:sp>
        <p:nvSpPr>
          <p:cNvPr id="4" name="灯片编号占位符 3"/>
          <p:cNvSpPr>
            <a:spLocks noGrp="1"/>
          </p:cNvSpPr>
          <p:nvPr>
            <p:ph type="sldNum" sz="quarter" idx="10"/>
          </p:nvPr>
        </p:nvSpPr>
        <p:spPr/>
        <p:txBody>
          <a:bodyPr/>
          <a:lstStyle/>
          <a:p>
            <a:fld id="{2141EC39-8C03-4A1B-8776-95A63998E423}" type="slidenum">
              <a:rPr lang="zh-CN" altLang="en-US" smtClean="0"/>
              <a:pPr/>
              <a:t>49</a:t>
            </a:fld>
            <a:endParaRPr lang="zh-CN" altLang="en-US"/>
          </a:p>
        </p:txBody>
      </p:sp>
    </p:spTree>
    <p:extLst>
      <p:ext uri="{BB962C8B-B14F-4D97-AF65-F5344CB8AC3E}">
        <p14:creationId xmlns:p14="http://schemas.microsoft.com/office/powerpoint/2010/main" val="5397164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使用</a:t>
            </a:r>
            <a:r>
              <a:rPr lang="en-US" altLang="zh-CN" dirty="0"/>
              <a:t>hash</a:t>
            </a:r>
            <a:r>
              <a:rPr lang="zh-CN" altLang="en-US" dirty="0"/>
              <a:t>对</a:t>
            </a:r>
            <a:r>
              <a:rPr lang="en-US" altLang="zh-CN" dirty="0"/>
              <a:t>PC</a:t>
            </a:r>
            <a:r>
              <a:rPr lang="zh-CN" altLang="en-US" dirty="0"/>
              <a:t>进行处理后，再去寻址</a:t>
            </a:r>
            <a:r>
              <a:rPr lang="en-US" altLang="zh-CN" dirty="0" err="1"/>
              <a:t>PHT</a:t>
            </a:r>
            <a:r>
              <a:rPr lang="zh-CN" altLang="en-US" dirty="0"/>
              <a:t>，哈希可将</a:t>
            </a:r>
            <a:r>
              <a:rPr lang="en-US" altLang="zh-CN" dirty="0"/>
              <a:t>32</a:t>
            </a:r>
            <a:r>
              <a:rPr lang="zh-CN" altLang="en-US" dirty="0"/>
              <a:t>位</a:t>
            </a:r>
            <a:r>
              <a:rPr lang="en-US" altLang="zh-CN" dirty="0"/>
              <a:t>PC</a:t>
            </a:r>
            <a:r>
              <a:rPr lang="zh-CN" altLang="en-US" dirty="0"/>
              <a:t>压缩为固定长度的较小值，也就是哈希值。哈希可以很简单，比如异或</a:t>
            </a:r>
          </a:p>
        </p:txBody>
      </p:sp>
      <p:sp>
        <p:nvSpPr>
          <p:cNvPr id="4" name="灯片编号占位符 3"/>
          <p:cNvSpPr>
            <a:spLocks noGrp="1"/>
          </p:cNvSpPr>
          <p:nvPr>
            <p:ph type="sldNum" sz="quarter" idx="10"/>
          </p:nvPr>
        </p:nvSpPr>
        <p:spPr/>
        <p:txBody>
          <a:bodyPr/>
          <a:lstStyle/>
          <a:p>
            <a:fld id="{2141EC39-8C03-4A1B-8776-95A63998E423}" type="slidenum">
              <a:rPr lang="zh-CN" altLang="en-US" smtClean="0"/>
              <a:pPr/>
              <a:t>5</a:t>
            </a:fld>
            <a:endParaRPr lang="zh-CN" altLang="en-US"/>
          </a:p>
        </p:txBody>
      </p:sp>
    </p:spTree>
    <p:extLst>
      <p:ext uri="{BB962C8B-B14F-4D97-AF65-F5344CB8AC3E}">
        <p14:creationId xmlns:p14="http://schemas.microsoft.com/office/powerpoint/2010/main" val="164469025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加法开始执行</a:t>
            </a:r>
            <a:endParaRPr lang="en-US" altLang="zh-CN" dirty="0"/>
          </a:p>
          <a:p>
            <a:endParaRPr lang="en-US" altLang="zh-CN" dirty="0"/>
          </a:p>
          <a:p>
            <a:r>
              <a:rPr lang="en-US" altLang="zh-CN" dirty="0"/>
              <a:t>sub</a:t>
            </a:r>
            <a:r>
              <a:rPr lang="zh-CN" altLang="en-US" dirty="0"/>
              <a:t>不可以提交，因为现在</a:t>
            </a:r>
            <a:r>
              <a:rPr lang="en-US" altLang="zh-CN" dirty="0"/>
              <a:t>rob</a:t>
            </a:r>
            <a:r>
              <a:rPr lang="zh-CN" altLang="en-US" dirty="0"/>
              <a:t>的头部是</a:t>
            </a:r>
            <a:r>
              <a:rPr lang="en-US" altLang="zh-CN" dirty="0" err="1"/>
              <a:t>mult</a:t>
            </a:r>
            <a:r>
              <a:rPr lang="zh-CN" altLang="en-US" dirty="0"/>
              <a:t>指令，它还没有提交，（顺序提交）</a:t>
            </a:r>
          </a:p>
        </p:txBody>
      </p:sp>
      <p:sp>
        <p:nvSpPr>
          <p:cNvPr id="4" name="灯片编号占位符 3"/>
          <p:cNvSpPr>
            <a:spLocks noGrp="1"/>
          </p:cNvSpPr>
          <p:nvPr>
            <p:ph type="sldNum" sz="quarter" idx="10"/>
          </p:nvPr>
        </p:nvSpPr>
        <p:spPr/>
        <p:txBody>
          <a:bodyPr/>
          <a:lstStyle/>
          <a:p>
            <a:fld id="{2141EC39-8C03-4A1B-8776-95A63998E423}" type="slidenum">
              <a:rPr lang="zh-CN" altLang="en-US" smtClean="0"/>
              <a:pPr/>
              <a:t>50</a:t>
            </a:fld>
            <a:endParaRPr lang="zh-CN" altLang="en-US"/>
          </a:p>
        </p:txBody>
      </p:sp>
    </p:spTree>
    <p:extLst>
      <p:ext uri="{BB962C8B-B14F-4D97-AF65-F5344CB8AC3E}">
        <p14:creationId xmlns:p14="http://schemas.microsoft.com/office/powerpoint/2010/main" val="227148438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41EC39-8C03-4A1B-8776-95A63998E423}" type="slidenum">
              <a:rPr lang="zh-CN" altLang="en-US" smtClean="0"/>
              <a:pPr/>
              <a:t>51</a:t>
            </a:fld>
            <a:endParaRPr lang="zh-CN" altLang="en-US"/>
          </a:p>
        </p:txBody>
      </p:sp>
    </p:spTree>
    <p:extLst>
      <p:ext uri="{BB962C8B-B14F-4D97-AF65-F5344CB8AC3E}">
        <p14:creationId xmlns:p14="http://schemas.microsoft.com/office/powerpoint/2010/main" val="186254202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加法执行完毕，写回</a:t>
            </a:r>
          </a:p>
        </p:txBody>
      </p:sp>
      <p:sp>
        <p:nvSpPr>
          <p:cNvPr id="4" name="灯片编号占位符 3"/>
          <p:cNvSpPr>
            <a:spLocks noGrp="1"/>
          </p:cNvSpPr>
          <p:nvPr>
            <p:ph type="sldNum" sz="quarter" idx="10"/>
          </p:nvPr>
        </p:nvSpPr>
        <p:spPr/>
        <p:txBody>
          <a:bodyPr/>
          <a:lstStyle/>
          <a:p>
            <a:fld id="{2141EC39-8C03-4A1B-8776-95A63998E423}" type="slidenum">
              <a:rPr lang="zh-CN" altLang="en-US" smtClean="0"/>
              <a:pPr/>
              <a:t>52</a:t>
            </a:fld>
            <a:endParaRPr lang="zh-CN" altLang="en-US"/>
          </a:p>
        </p:txBody>
      </p:sp>
    </p:spTree>
    <p:extLst>
      <p:ext uri="{BB962C8B-B14F-4D97-AF65-F5344CB8AC3E}">
        <p14:creationId xmlns:p14="http://schemas.microsoft.com/office/powerpoint/2010/main" val="71695508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41EC39-8C03-4A1B-8776-95A63998E423}" type="slidenum">
              <a:rPr lang="zh-CN" altLang="en-US" smtClean="0"/>
              <a:pPr/>
              <a:t>53</a:t>
            </a:fld>
            <a:endParaRPr lang="zh-CN" altLang="en-US"/>
          </a:p>
        </p:txBody>
      </p:sp>
    </p:spTree>
    <p:extLst>
      <p:ext uri="{BB962C8B-B14F-4D97-AF65-F5344CB8AC3E}">
        <p14:creationId xmlns:p14="http://schemas.microsoft.com/office/powerpoint/2010/main" val="204993222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41EC39-8C03-4A1B-8776-95A63998E423}" type="slidenum">
              <a:rPr lang="zh-CN" altLang="en-US" smtClean="0"/>
              <a:pPr/>
              <a:t>54</a:t>
            </a:fld>
            <a:endParaRPr lang="zh-CN" altLang="en-US"/>
          </a:p>
        </p:txBody>
      </p:sp>
    </p:spTree>
    <p:extLst>
      <p:ext uri="{BB962C8B-B14F-4D97-AF65-F5344CB8AC3E}">
        <p14:creationId xmlns:p14="http://schemas.microsoft.com/office/powerpoint/2010/main" val="30186748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41EC39-8C03-4A1B-8776-95A63998E423}" type="slidenum">
              <a:rPr lang="zh-CN" altLang="en-US" smtClean="0"/>
              <a:pPr/>
              <a:t>55</a:t>
            </a:fld>
            <a:endParaRPr lang="zh-CN" altLang="en-US"/>
          </a:p>
        </p:txBody>
      </p:sp>
    </p:spTree>
    <p:extLst>
      <p:ext uri="{BB962C8B-B14F-4D97-AF65-F5344CB8AC3E}">
        <p14:creationId xmlns:p14="http://schemas.microsoft.com/office/powerpoint/2010/main" val="252258473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乘法执行结束，写回；除法操作数就绪。</a:t>
            </a:r>
          </a:p>
        </p:txBody>
      </p:sp>
      <p:sp>
        <p:nvSpPr>
          <p:cNvPr id="4" name="灯片编号占位符 3"/>
          <p:cNvSpPr>
            <a:spLocks noGrp="1"/>
          </p:cNvSpPr>
          <p:nvPr>
            <p:ph type="sldNum" sz="quarter" idx="10"/>
          </p:nvPr>
        </p:nvSpPr>
        <p:spPr/>
        <p:txBody>
          <a:bodyPr/>
          <a:lstStyle/>
          <a:p>
            <a:fld id="{2141EC39-8C03-4A1B-8776-95A63998E423}" type="slidenum">
              <a:rPr lang="zh-CN" altLang="en-US" smtClean="0"/>
              <a:pPr/>
              <a:t>56</a:t>
            </a:fld>
            <a:endParaRPr lang="zh-CN" altLang="en-US"/>
          </a:p>
        </p:txBody>
      </p:sp>
    </p:spTree>
    <p:extLst>
      <p:ext uri="{BB962C8B-B14F-4D97-AF65-F5344CB8AC3E}">
        <p14:creationId xmlns:p14="http://schemas.microsoft.com/office/powerpoint/2010/main" val="427253614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乘法结果提交；除法开始执行</a:t>
            </a:r>
          </a:p>
        </p:txBody>
      </p:sp>
      <p:sp>
        <p:nvSpPr>
          <p:cNvPr id="4" name="灯片编号占位符 3"/>
          <p:cNvSpPr>
            <a:spLocks noGrp="1"/>
          </p:cNvSpPr>
          <p:nvPr>
            <p:ph type="sldNum" sz="quarter" idx="10"/>
          </p:nvPr>
        </p:nvSpPr>
        <p:spPr/>
        <p:txBody>
          <a:bodyPr/>
          <a:lstStyle/>
          <a:p>
            <a:fld id="{2141EC39-8C03-4A1B-8776-95A63998E423}" type="slidenum">
              <a:rPr lang="zh-CN" altLang="en-US" smtClean="0"/>
              <a:pPr/>
              <a:t>57</a:t>
            </a:fld>
            <a:endParaRPr lang="zh-CN" altLang="en-US"/>
          </a:p>
        </p:txBody>
      </p:sp>
    </p:spTree>
    <p:extLst>
      <p:ext uri="{BB962C8B-B14F-4D97-AF65-F5344CB8AC3E}">
        <p14:creationId xmlns:p14="http://schemas.microsoft.com/office/powerpoint/2010/main" val="109714347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减法提交结果</a:t>
            </a:r>
          </a:p>
        </p:txBody>
      </p:sp>
      <p:sp>
        <p:nvSpPr>
          <p:cNvPr id="4" name="灯片编号占位符 3"/>
          <p:cNvSpPr>
            <a:spLocks noGrp="1"/>
          </p:cNvSpPr>
          <p:nvPr>
            <p:ph type="sldNum" sz="quarter" idx="10"/>
          </p:nvPr>
        </p:nvSpPr>
        <p:spPr/>
        <p:txBody>
          <a:bodyPr/>
          <a:lstStyle/>
          <a:p>
            <a:fld id="{2141EC39-8C03-4A1B-8776-95A63998E423}" type="slidenum">
              <a:rPr lang="zh-CN" altLang="en-US" smtClean="0"/>
              <a:pPr/>
              <a:t>58</a:t>
            </a:fld>
            <a:endParaRPr lang="zh-CN" altLang="en-US"/>
          </a:p>
        </p:txBody>
      </p:sp>
    </p:spTree>
    <p:extLst>
      <p:ext uri="{BB962C8B-B14F-4D97-AF65-F5344CB8AC3E}">
        <p14:creationId xmlns:p14="http://schemas.microsoft.com/office/powerpoint/2010/main" val="348055561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加法仍不能提交结果，因为除法还未提交</a:t>
            </a:r>
          </a:p>
        </p:txBody>
      </p:sp>
      <p:sp>
        <p:nvSpPr>
          <p:cNvPr id="4" name="灯片编号占位符 3"/>
          <p:cNvSpPr>
            <a:spLocks noGrp="1"/>
          </p:cNvSpPr>
          <p:nvPr>
            <p:ph type="sldNum" sz="quarter" idx="10"/>
          </p:nvPr>
        </p:nvSpPr>
        <p:spPr/>
        <p:txBody>
          <a:bodyPr/>
          <a:lstStyle/>
          <a:p>
            <a:fld id="{2141EC39-8C03-4A1B-8776-95A63998E423}" type="slidenum">
              <a:rPr lang="zh-CN" altLang="en-US" smtClean="0"/>
              <a:pPr/>
              <a:t>59</a:t>
            </a:fld>
            <a:endParaRPr lang="zh-CN" altLang="en-US"/>
          </a:p>
        </p:txBody>
      </p:sp>
    </p:spTree>
    <p:extLst>
      <p:ext uri="{BB962C8B-B14F-4D97-AF65-F5344CB8AC3E}">
        <p14:creationId xmlns:p14="http://schemas.microsoft.com/office/powerpoint/2010/main" val="30799057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41EC39-8C03-4A1B-8776-95A63998E423}" type="slidenum">
              <a:rPr lang="zh-CN" altLang="en-US" smtClean="0"/>
              <a:pPr/>
              <a:t>6</a:t>
            </a:fld>
            <a:endParaRPr lang="zh-CN" altLang="en-US"/>
          </a:p>
        </p:txBody>
      </p:sp>
    </p:spTree>
    <p:extLst>
      <p:ext uri="{BB962C8B-B14F-4D97-AF65-F5344CB8AC3E}">
        <p14:creationId xmlns:p14="http://schemas.microsoft.com/office/powerpoint/2010/main" val="263396705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运算浮点除法指令</a:t>
            </a:r>
          </a:p>
        </p:txBody>
      </p:sp>
      <p:sp>
        <p:nvSpPr>
          <p:cNvPr id="4" name="灯片编号占位符 3"/>
          <p:cNvSpPr>
            <a:spLocks noGrp="1"/>
          </p:cNvSpPr>
          <p:nvPr>
            <p:ph type="sldNum" sz="quarter" idx="10"/>
          </p:nvPr>
        </p:nvSpPr>
        <p:spPr/>
        <p:txBody>
          <a:bodyPr/>
          <a:lstStyle/>
          <a:p>
            <a:fld id="{2141EC39-8C03-4A1B-8776-95A63998E423}" type="slidenum">
              <a:rPr lang="zh-CN" altLang="en-US" smtClean="0"/>
              <a:pPr/>
              <a:t>60</a:t>
            </a:fld>
            <a:endParaRPr lang="zh-CN" altLang="en-US"/>
          </a:p>
        </p:txBody>
      </p:sp>
    </p:spTree>
    <p:extLst>
      <p:ext uri="{BB962C8B-B14F-4D97-AF65-F5344CB8AC3E}">
        <p14:creationId xmlns:p14="http://schemas.microsoft.com/office/powerpoint/2010/main" val="246731053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41EC39-8C03-4A1B-8776-95A63998E423}" type="slidenum">
              <a:rPr lang="zh-CN" altLang="en-US" smtClean="0"/>
              <a:pPr/>
              <a:t>61</a:t>
            </a:fld>
            <a:endParaRPr lang="zh-CN" altLang="en-US"/>
          </a:p>
        </p:txBody>
      </p:sp>
    </p:spTree>
    <p:extLst>
      <p:ext uri="{BB962C8B-B14F-4D97-AF65-F5344CB8AC3E}">
        <p14:creationId xmlns:p14="http://schemas.microsoft.com/office/powerpoint/2010/main" val="170721902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除法运算完成，写回</a:t>
            </a:r>
          </a:p>
        </p:txBody>
      </p:sp>
      <p:sp>
        <p:nvSpPr>
          <p:cNvPr id="4" name="灯片编号占位符 3"/>
          <p:cNvSpPr>
            <a:spLocks noGrp="1"/>
          </p:cNvSpPr>
          <p:nvPr>
            <p:ph type="sldNum" sz="quarter" idx="10"/>
          </p:nvPr>
        </p:nvSpPr>
        <p:spPr/>
        <p:txBody>
          <a:bodyPr/>
          <a:lstStyle/>
          <a:p>
            <a:fld id="{2141EC39-8C03-4A1B-8776-95A63998E423}" type="slidenum">
              <a:rPr lang="zh-CN" altLang="en-US" smtClean="0"/>
              <a:pPr/>
              <a:t>62</a:t>
            </a:fld>
            <a:endParaRPr lang="zh-CN" altLang="en-US"/>
          </a:p>
        </p:txBody>
      </p:sp>
    </p:spTree>
    <p:extLst>
      <p:ext uri="{BB962C8B-B14F-4D97-AF65-F5344CB8AC3E}">
        <p14:creationId xmlns:p14="http://schemas.microsoft.com/office/powerpoint/2010/main" val="14505602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除法提交结果</a:t>
            </a:r>
          </a:p>
        </p:txBody>
      </p:sp>
      <p:sp>
        <p:nvSpPr>
          <p:cNvPr id="4" name="灯片编号占位符 3"/>
          <p:cNvSpPr>
            <a:spLocks noGrp="1"/>
          </p:cNvSpPr>
          <p:nvPr>
            <p:ph type="sldNum" sz="quarter" idx="10"/>
          </p:nvPr>
        </p:nvSpPr>
        <p:spPr/>
        <p:txBody>
          <a:bodyPr/>
          <a:lstStyle/>
          <a:p>
            <a:fld id="{2141EC39-8C03-4A1B-8776-95A63998E423}" type="slidenum">
              <a:rPr lang="zh-CN" altLang="en-US" smtClean="0"/>
              <a:pPr/>
              <a:t>63</a:t>
            </a:fld>
            <a:endParaRPr lang="zh-CN" altLang="en-US"/>
          </a:p>
        </p:txBody>
      </p:sp>
    </p:spTree>
    <p:extLst>
      <p:ext uri="{BB962C8B-B14F-4D97-AF65-F5344CB8AC3E}">
        <p14:creationId xmlns:p14="http://schemas.microsoft.com/office/powerpoint/2010/main" val="69491540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加法提交结果</a:t>
            </a:r>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2141EC39-8C03-4A1B-8776-95A63998E423}" type="slidenum">
              <a:rPr lang="zh-CN" altLang="en-US" smtClean="0"/>
              <a:pPr/>
              <a:t>64</a:t>
            </a:fld>
            <a:endParaRPr lang="zh-CN" altLang="en-US"/>
          </a:p>
        </p:txBody>
      </p:sp>
    </p:spTree>
    <p:extLst>
      <p:ext uri="{BB962C8B-B14F-4D97-AF65-F5344CB8AC3E}">
        <p14:creationId xmlns:p14="http://schemas.microsoft.com/office/powerpoint/2010/main" val="166588183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2141EC39-8C03-4A1B-8776-95A63998E423}" type="slidenum">
              <a:rPr lang="zh-CN" altLang="en-US" smtClean="0"/>
              <a:pPr/>
              <a:t>65</a:t>
            </a:fld>
            <a:endParaRPr lang="zh-CN" altLang="en-US"/>
          </a:p>
        </p:txBody>
      </p:sp>
    </p:spTree>
    <p:extLst>
      <p:ext uri="{BB962C8B-B14F-4D97-AF65-F5344CB8AC3E}">
        <p14:creationId xmlns:p14="http://schemas.microsoft.com/office/powerpoint/2010/main" val="131386159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41EC39-8C03-4A1B-8776-95A63998E423}" type="slidenum">
              <a:rPr lang="zh-CN" altLang="en-US" smtClean="0"/>
              <a:pPr/>
              <a:t>66</a:t>
            </a:fld>
            <a:endParaRPr lang="zh-CN" altLang="en-US"/>
          </a:p>
        </p:txBody>
      </p:sp>
    </p:spTree>
    <p:extLst>
      <p:ext uri="{BB962C8B-B14F-4D97-AF65-F5344CB8AC3E}">
        <p14:creationId xmlns:p14="http://schemas.microsoft.com/office/powerpoint/2010/main" val="279139632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前面介绍的技术能够减少或消除数据冲突和控制冲突导致的流水线停顿，是</a:t>
            </a:r>
            <a:r>
              <a:rPr lang="en-US" altLang="zh-CN" dirty="0"/>
              <a:t>CPI</a:t>
            </a:r>
            <a:r>
              <a:rPr lang="zh-CN" altLang="en-US" dirty="0"/>
              <a:t>尽可能往</a:t>
            </a:r>
            <a:r>
              <a:rPr lang="en-US" altLang="zh-CN" dirty="0"/>
              <a:t>CPI=1</a:t>
            </a:r>
            <a:r>
              <a:rPr lang="zh-CN" altLang="en-US" dirty="0"/>
              <a:t>的情况靠近。但由于只考虑单流出情况，</a:t>
            </a:r>
            <a:r>
              <a:rPr lang="en-US" altLang="zh-CN" dirty="0"/>
              <a:t>CPI</a:t>
            </a:r>
            <a:r>
              <a:rPr lang="zh-CN" altLang="en-US" dirty="0"/>
              <a:t>不可能小于</a:t>
            </a:r>
            <a:r>
              <a:rPr lang="en-US" altLang="zh-CN" dirty="0"/>
              <a:t>1</a:t>
            </a:r>
            <a:r>
              <a:rPr lang="zh-CN" altLang="en-US" dirty="0"/>
              <a:t>。如果想进一步提高性能，使</a:t>
            </a:r>
            <a:r>
              <a:rPr lang="en-US" altLang="zh-CN" dirty="0"/>
              <a:t>CPI</a:t>
            </a:r>
            <a:r>
              <a:rPr lang="zh-CN" altLang="en-US" dirty="0"/>
              <a:t>小于</a:t>
            </a:r>
            <a:r>
              <a:rPr lang="en-US" altLang="zh-CN" dirty="0"/>
              <a:t>1</a:t>
            </a:r>
            <a:r>
              <a:rPr lang="zh-CN" altLang="en-US" dirty="0"/>
              <a:t>，则必须采用多发射（多流出技术），在每个时钟周期流出多条指令。</a:t>
            </a:r>
          </a:p>
        </p:txBody>
      </p:sp>
      <p:sp>
        <p:nvSpPr>
          <p:cNvPr id="4" name="灯片编号占位符 3"/>
          <p:cNvSpPr>
            <a:spLocks noGrp="1"/>
          </p:cNvSpPr>
          <p:nvPr>
            <p:ph type="sldNum" sz="quarter" idx="10"/>
          </p:nvPr>
        </p:nvSpPr>
        <p:spPr/>
        <p:txBody>
          <a:bodyPr/>
          <a:lstStyle/>
          <a:p>
            <a:fld id="{2141EC39-8C03-4A1B-8776-95A63998E423}" type="slidenum">
              <a:rPr lang="zh-CN" altLang="en-US" smtClean="0"/>
              <a:pPr/>
              <a:t>67</a:t>
            </a:fld>
            <a:endParaRPr lang="zh-CN" altLang="en-US"/>
          </a:p>
        </p:txBody>
      </p:sp>
    </p:spTree>
    <p:extLst>
      <p:ext uri="{BB962C8B-B14F-4D97-AF65-F5344CB8AC3E}">
        <p14:creationId xmlns:p14="http://schemas.microsoft.com/office/powerpoint/2010/main" val="370619183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2141EC39-8C03-4A1B-8776-95A63998E423}" type="slidenum">
              <a:rPr lang="zh-CN" altLang="en-US" smtClean="0"/>
              <a:pPr/>
              <a:t>68</a:t>
            </a:fld>
            <a:endParaRPr lang="zh-CN" altLang="en-US"/>
          </a:p>
        </p:txBody>
      </p:sp>
    </p:spTree>
    <p:extLst>
      <p:ext uri="{BB962C8B-B14F-4D97-AF65-F5344CB8AC3E}">
        <p14:creationId xmlns:p14="http://schemas.microsoft.com/office/powerpoint/2010/main" val="294974065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2141EC39-8C03-4A1B-8776-95A63998E423}" type="slidenum">
              <a:rPr lang="zh-CN" altLang="en-US" smtClean="0"/>
              <a:pPr/>
              <a:t>69</a:t>
            </a:fld>
            <a:endParaRPr lang="zh-CN" altLang="en-US"/>
          </a:p>
        </p:txBody>
      </p:sp>
    </p:spTree>
    <p:extLst>
      <p:ext uri="{BB962C8B-B14F-4D97-AF65-F5344CB8AC3E}">
        <p14:creationId xmlns:p14="http://schemas.microsoft.com/office/powerpoint/2010/main" val="35742507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2141EC39-8C03-4A1B-8776-95A63998E423}" type="slidenum">
              <a:rPr lang="zh-CN" altLang="en-US" smtClean="0"/>
              <a:pPr/>
              <a:t>7</a:t>
            </a:fld>
            <a:endParaRPr lang="zh-CN" altLang="en-US"/>
          </a:p>
        </p:txBody>
      </p:sp>
    </p:spTree>
    <p:extLst>
      <p:ext uri="{BB962C8B-B14F-4D97-AF65-F5344CB8AC3E}">
        <p14:creationId xmlns:p14="http://schemas.microsoft.com/office/powerpoint/2010/main" val="262027621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流出时由硬件检查这些指令无冲突且满足某些限制条件，如每个时钟周期访存不能多于</a:t>
            </a:r>
            <a:r>
              <a:rPr lang="en-US" altLang="zh-CN" dirty="0"/>
              <a:t>1</a:t>
            </a:r>
            <a:r>
              <a:rPr lang="zh-CN" altLang="en-US" dirty="0"/>
              <a:t>次等。不同处理器限制不同。</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2141EC39-8C03-4A1B-8776-95A63998E423}" type="slidenum">
              <a:rPr lang="zh-CN" altLang="en-US" smtClean="0"/>
              <a:pPr/>
              <a:t>70</a:t>
            </a:fld>
            <a:endParaRPr lang="zh-CN" altLang="en-US"/>
          </a:p>
        </p:txBody>
      </p:sp>
    </p:spTree>
    <p:extLst>
      <p:ext uri="{BB962C8B-B14F-4D97-AF65-F5344CB8AC3E}">
        <p14:creationId xmlns:p14="http://schemas.microsoft.com/office/powerpoint/2010/main" val="214428601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流出包在编译阶段选择好（静态）。</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由于这些检测比较复杂，难以在一个周期内完成。</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如何进一步细分不是那么明显了，因此指令流出段很可能会成为限制超标量处理器时钟频率的一个因素。</a:t>
            </a:r>
          </a:p>
        </p:txBody>
      </p:sp>
      <p:sp>
        <p:nvSpPr>
          <p:cNvPr id="4" name="灯片编号占位符 3"/>
          <p:cNvSpPr>
            <a:spLocks noGrp="1"/>
          </p:cNvSpPr>
          <p:nvPr>
            <p:ph type="sldNum" sz="quarter" idx="10"/>
          </p:nvPr>
        </p:nvSpPr>
        <p:spPr/>
        <p:txBody>
          <a:bodyPr/>
          <a:lstStyle/>
          <a:p>
            <a:fld id="{2141EC39-8C03-4A1B-8776-95A63998E423}" type="slidenum">
              <a:rPr lang="zh-CN" altLang="en-US" smtClean="0"/>
              <a:pPr/>
              <a:t>71</a:t>
            </a:fld>
            <a:endParaRPr lang="zh-CN" altLang="en-US"/>
          </a:p>
        </p:txBody>
      </p:sp>
    </p:spTree>
    <p:extLst>
      <p:ext uri="{BB962C8B-B14F-4D97-AF65-F5344CB8AC3E}">
        <p14:creationId xmlns:p14="http://schemas.microsoft.com/office/powerpoint/2010/main" val="60871788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通常整数流水线和浮点流水线使用不同的寄存器堆和不同的功能单元</a:t>
            </a:r>
          </a:p>
        </p:txBody>
      </p:sp>
      <p:sp>
        <p:nvSpPr>
          <p:cNvPr id="4" name="灯片编号占位符 3"/>
          <p:cNvSpPr>
            <a:spLocks noGrp="1"/>
          </p:cNvSpPr>
          <p:nvPr>
            <p:ph type="sldNum" sz="quarter" idx="10"/>
          </p:nvPr>
        </p:nvSpPr>
        <p:spPr/>
        <p:txBody>
          <a:bodyPr/>
          <a:lstStyle/>
          <a:p>
            <a:fld id="{2141EC39-8C03-4A1B-8776-95A63998E423}" type="slidenum">
              <a:rPr lang="zh-CN" altLang="en-US" smtClean="0"/>
              <a:pPr/>
              <a:t>72</a:t>
            </a:fld>
            <a:endParaRPr lang="zh-CN" altLang="en-US"/>
          </a:p>
        </p:txBody>
      </p:sp>
    </p:spTree>
    <p:extLst>
      <p:ext uri="{BB962C8B-B14F-4D97-AF65-F5344CB8AC3E}">
        <p14:creationId xmlns:p14="http://schemas.microsoft.com/office/powerpoint/2010/main" val="367448733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为了简化译码，编译要求指令按要求组合成对，且</a:t>
            </a:r>
            <a:r>
              <a:rPr lang="en-US" altLang="zh-CN" dirty="0"/>
              <a:t>64</a:t>
            </a:r>
            <a:r>
              <a:rPr lang="zh-CN" altLang="en-US" dirty="0"/>
              <a:t>位边界对齐，整数指令在前。当然也可以先检查指令是否冲突，在发送到整数或浮点数据通道的时候再调整，这样会增加灵活性，但也增加了检测机制的复杂度。无论哪种情况都要求只有第一条指令流出后才可以流出第二条指令，这由硬件动态决定。如果第二条满足不了要求，就只发射第一条。</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通过指令发射部件的流水化，可以提升指令发射速率，但同时也必须采用流水化的功能部件或多个独立的功能部件，否则数据通路很快被阻塞，称为流水线瓶颈，限制双发射的性能。</a:t>
            </a:r>
          </a:p>
        </p:txBody>
      </p:sp>
      <p:sp>
        <p:nvSpPr>
          <p:cNvPr id="4" name="灯片编号占位符 3"/>
          <p:cNvSpPr>
            <a:spLocks noGrp="1"/>
          </p:cNvSpPr>
          <p:nvPr>
            <p:ph type="sldNum" sz="quarter" idx="10"/>
          </p:nvPr>
        </p:nvSpPr>
        <p:spPr/>
        <p:txBody>
          <a:bodyPr/>
          <a:lstStyle/>
          <a:p>
            <a:fld id="{2141EC39-8C03-4A1B-8776-95A63998E423}" type="slidenum">
              <a:rPr lang="zh-CN" altLang="en-US" smtClean="0"/>
              <a:pPr/>
              <a:t>73</a:t>
            </a:fld>
            <a:endParaRPr lang="zh-CN" altLang="en-US"/>
          </a:p>
        </p:txBody>
      </p:sp>
    </p:spTree>
    <p:extLst>
      <p:ext uri="{BB962C8B-B14F-4D97-AF65-F5344CB8AC3E}">
        <p14:creationId xmlns:p14="http://schemas.microsoft.com/office/powerpoint/2010/main" val="315952538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2141EC39-8C03-4A1B-8776-95A63998E423}" type="slidenum">
              <a:rPr lang="zh-CN" altLang="en-US" smtClean="0"/>
              <a:pPr/>
              <a:t>74</a:t>
            </a:fld>
            <a:endParaRPr lang="zh-CN" altLang="en-US"/>
          </a:p>
        </p:txBody>
      </p:sp>
    </p:spTree>
    <p:extLst>
      <p:ext uri="{BB962C8B-B14F-4D97-AF65-F5344CB8AC3E}">
        <p14:creationId xmlns:p14="http://schemas.microsoft.com/office/powerpoint/2010/main" val="198360193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2141EC39-8C03-4A1B-8776-95A63998E423}" type="slidenum">
              <a:rPr lang="zh-CN" altLang="en-US" smtClean="0"/>
              <a:pPr/>
              <a:t>75</a:t>
            </a:fld>
            <a:endParaRPr lang="zh-CN" altLang="en-US"/>
          </a:p>
        </p:txBody>
      </p:sp>
    </p:spTree>
    <p:extLst>
      <p:ext uri="{BB962C8B-B14F-4D97-AF65-F5344CB8AC3E}">
        <p14:creationId xmlns:p14="http://schemas.microsoft.com/office/powerpoint/2010/main" val="395205783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分支延迟，</a:t>
            </a:r>
          </a:p>
        </p:txBody>
      </p:sp>
      <p:sp>
        <p:nvSpPr>
          <p:cNvPr id="4" name="灯片编号占位符 3"/>
          <p:cNvSpPr>
            <a:spLocks noGrp="1"/>
          </p:cNvSpPr>
          <p:nvPr>
            <p:ph type="sldNum" sz="quarter" idx="10"/>
          </p:nvPr>
        </p:nvSpPr>
        <p:spPr/>
        <p:txBody>
          <a:bodyPr/>
          <a:lstStyle/>
          <a:p>
            <a:fld id="{2141EC39-8C03-4A1B-8776-95A63998E423}" type="slidenum">
              <a:rPr lang="zh-CN" altLang="en-US" smtClean="0"/>
              <a:pPr/>
              <a:t>76</a:t>
            </a:fld>
            <a:endParaRPr lang="zh-CN" altLang="en-US"/>
          </a:p>
        </p:txBody>
      </p:sp>
    </p:spTree>
    <p:extLst>
      <p:ext uri="{BB962C8B-B14F-4D97-AF65-F5344CB8AC3E}">
        <p14:creationId xmlns:p14="http://schemas.microsoft.com/office/powerpoint/2010/main" val="123422505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2141EC39-8C03-4A1B-8776-95A63998E423}" type="slidenum">
              <a:rPr lang="zh-CN" altLang="en-US" smtClean="0"/>
              <a:pPr/>
              <a:t>77</a:t>
            </a:fld>
            <a:endParaRPr lang="zh-CN" altLang="en-US"/>
          </a:p>
        </p:txBody>
      </p:sp>
    </p:spTree>
    <p:extLst>
      <p:ext uri="{BB962C8B-B14F-4D97-AF65-F5344CB8AC3E}">
        <p14:creationId xmlns:p14="http://schemas.microsoft.com/office/powerpoint/2010/main" val="39713859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指令按序流向保留站，否则信息记录机制太复杂。</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这种方法限制了相关指令的并行执行。比如整数指令是浮点取操作，浮点指令是浮点加，就不能在同意时钟周期执行这两条指令，但可以将它们同时流出到各自的保留站，以后顺序执行。</a:t>
            </a:r>
          </a:p>
        </p:txBody>
      </p:sp>
      <p:sp>
        <p:nvSpPr>
          <p:cNvPr id="4" name="灯片编号占位符 3"/>
          <p:cNvSpPr>
            <a:spLocks noGrp="1"/>
          </p:cNvSpPr>
          <p:nvPr>
            <p:ph type="sldNum" sz="quarter" idx="10"/>
          </p:nvPr>
        </p:nvSpPr>
        <p:spPr/>
        <p:txBody>
          <a:bodyPr/>
          <a:lstStyle/>
          <a:p>
            <a:fld id="{2141EC39-8C03-4A1B-8776-95A63998E423}" type="slidenum">
              <a:rPr lang="zh-CN" altLang="en-US" smtClean="0"/>
              <a:pPr/>
              <a:t>78</a:t>
            </a:fld>
            <a:endParaRPr lang="zh-CN" altLang="en-US"/>
          </a:p>
        </p:txBody>
      </p:sp>
    </p:spTree>
    <p:extLst>
      <p:ext uri="{BB962C8B-B14F-4D97-AF65-F5344CB8AC3E}">
        <p14:creationId xmlns:p14="http://schemas.microsoft.com/office/powerpoint/2010/main" val="166118045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2141EC39-8C03-4A1B-8776-95A63998E423}" type="slidenum">
              <a:rPr lang="zh-CN" altLang="en-US" smtClean="0"/>
              <a:pPr/>
              <a:t>79</a:t>
            </a:fld>
            <a:endParaRPr lang="zh-CN" altLang="en-US"/>
          </a:p>
        </p:txBody>
      </p:sp>
    </p:spTree>
    <p:extLst>
      <p:ext uri="{BB962C8B-B14F-4D97-AF65-F5344CB8AC3E}">
        <p14:creationId xmlns:p14="http://schemas.microsoft.com/office/powerpoint/2010/main" val="17472127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理论上每个分支指令都要有一个</a:t>
            </a:r>
            <a:r>
              <a:rPr lang="en-US" altLang="zh-CN" dirty="0" err="1"/>
              <a:t>BHR</a:t>
            </a:r>
            <a:r>
              <a:rPr lang="zh-CN" altLang="en-US" dirty="0"/>
              <a:t>寄存器和一个</a:t>
            </a:r>
            <a:r>
              <a:rPr lang="en-US" altLang="zh-CN" dirty="0" err="1"/>
              <a:t>PHT</a:t>
            </a:r>
            <a:r>
              <a:rPr lang="zh-CN" altLang="en-US" dirty="0"/>
              <a:t>与之对应，将所有分支指令的</a:t>
            </a:r>
            <a:r>
              <a:rPr lang="en-US" altLang="zh-CN" dirty="0" err="1"/>
              <a:t>BHR</a:t>
            </a:r>
            <a:r>
              <a:rPr lang="zh-CN" altLang="en-US" dirty="0"/>
              <a:t>组成一个分支历史表</a:t>
            </a:r>
            <a:r>
              <a:rPr lang="en-US" altLang="zh-CN" dirty="0" err="1"/>
              <a:t>BHT</a:t>
            </a:r>
            <a:endParaRPr lang="en-US" altLang="zh-CN" dirty="0"/>
          </a:p>
          <a:p>
            <a:endParaRPr lang="en-US" altLang="zh-CN" dirty="0"/>
          </a:p>
          <a:p>
            <a:r>
              <a:rPr lang="en-US" altLang="zh-CN" dirty="0" err="1"/>
              <a:t>BHT</a:t>
            </a:r>
            <a:r>
              <a:rPr lang="zh-CN" altLang="en-US" dirty="0"/>
              <a:t>不可能照顾到每一个分支，一般使用</a:t>
            </a:r>
            <a:r>
              <a:rPr lang="en-US" altLang="zh-CN" dirty="0"/>
              <a:t>PC</a:t>
            </a:r>
            <a:r>
              <a:rPr lang="zh-CN" altLang="en-US" dirty="0"/>
              <a:t>的一部分寻址</a:t>
            </a:r>
            <a:r>
              <a:rPr lang="en-US" altLang="zh-CN" dirty="0" err="1"/>
              <a:t>BHT</a:t>
            </a:r>
            <a:r>
              <a:rPr lang="zh-CN" altLang="en-US" dirty="0"/>
              <a:t>（一些</a:t>
            </a:r>
            <a:r>
              <a:rPr lang="en-US" altLang="zh-CN" dirty="0"/>
              <a:t>PC</a:t>
            </a:r>
            <a:r>
              <a:rPr lang="zh-CN" altLang="en-US" dirty="0"/>
              <a:t>会共用一个</a:t>
            </a:r>
            <a:r>
              <a:rPr lang="en-US" altLang="zh-CN" dirty="0" err="1"/>
              <a:t>BHR</a:t>
            </a:r>
            <a:r>
              <a:rPr lang="zh-CN" altLang="en-US" dirty="0"/>
              <a:t>），</a:t>
            </a:r>
            <a:r>
              <a:rPr lang="en-US" altLang="zh-CN" dirty="0"/>
              <a:t>PC</a:t>
            </a:r>
            <a:r>
              <a:rPr lang="zh-CN" altLang="en-US" dirty="0"/>
              <a:t>另一部分寻址</a:t>
            </a:r>
            <a:r>
              <a:rPr lang="en-US" altLang="zh-CN" dirty="0" err="1"/>
              <a:t>PHT</a:t>
            </a:r>
            <a:r>
              <a:rPr lang="zh-CN" altLang="en-US" dirty="0"/>
              <a:t>（一些</a:t>
            </a:r>
            <a:r>
              <a:rPr lang="en-US" altLang="zh-CN" dirty="0"/>
              <a:t>PC</a:t>
            </a:r>
            <a:r>
              <a:rPr lang="zh-CN" altLang="en-US" dirty="0"/>
              <a:t>会共用一个</a:t>
            </a:r>
            <a:r>
              <a:rPr lang="en-US" altLang="zh-CN" dirty="0" err="1"/>
              <a:t>BHT</a:t>
            </a:r>
            <a:r>
              <a:rPr lang="zh-CN" altLang="en-US" dirty="0"/>
              <a:t>）</a:t>
            </a:r>
            <a:r>
              <a:rPr lang="en-US" altLang="zh-CN" dirty="0"/>
              <a:t>t&lt;k</a:t>
            </a:r>
            <a:r>
              <a:rPr lang="zh-CN" altLang="en-US" dirty="0"/>
              <a:t>。因此会出现别名问题</a:t>
            </a:r>
            <a:endParaRPr lang="en-US" altLang="zh-CN" dirty="0"/>
          </a:p>
          <a:p>
            <a:endParaRPr lang="en-US" altLang="zh-CN" dirty="0"/>
          </a:p>
          <a:p>
            <a:r>
              <a:rPr lang="zh-CN" altLang="en-US" dirty="0"/>
              <a:t>但如果每条分支指令都有自己的</a:t>
            </a:r>
            <a:r>
              <a:rPr lang="en-US" altLang="zh-CN" dirty="0" err="1"/>
              <a:t>BHR</a:t>
            </a:r>
            <a:r>
              <a:rPr lang="zh-CN" altLang="en-US" dirty="0"/>
              <a:t>和</a:t>
            </a:r>
            <a:r>
              <a:rPr lang="en-US" altLang="zh-CN" dirty="0" err="1"/>
              <a:t>PHT</a:t>
            </a:r>
            <a:r>
              <a:rPr lang="zh-CN" altLang="en-US" dirty="0"/>
              <a:t>，需要很大的存储空间。</a:t>
            </a:r>
          </a:p>
        </p:txBody>
      </p:sp>
      <p:sp>
        <p:nvSpPr>
          <p:cNvPr id="4" name="灯片编号占位符 3"/>
          <p:cNvSpPr>
            <a:spLocks noGrp="1"/>
          </p:cNvSpPr>
          <p:nvPr>
            <p:ph type="sldNum" sz="quarter" idx="10"/>
          </p:nvPr>
        </p:nvSpPr>
        <p:spPr/>
        <p:txBody>
          <a:bodyPr/>
          <a:lstStyle/>
          <a:p>
            <a:fld id="{2141EC39-8C03-4A1B-8776-95A63998E423}" type="slidenum">
              <a:rPr lang="zh-CN" altLang="en-US" smtClean="0"/>
              <a:pPr/>
              <a:t>8</a:t>
            </a:fld>
            <a:endParaRPr lang="zh-CN" altLang="en-US"/>
          </a:p>
        </p:txBody>
      </p:sp>
    </p:spTree>
    <p:extLst>
      <p:ext uri="{BB962C8B-B14F-4D97-AF65-F5344CB8AC3E}">
        <p14:creationId xmlns:p14="http://schemas.microsoft.com/office/powerpoint/2010/main" val="382818316"/>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2141EC39-8C03-4A1B-8776-95A63998E423}" type="slidenum">
              <a:rPr lang="zh-CN" altLang="en-US" smtClean="0"/>
              <a:pPr/>
              <a:t>80</a:t>
            </a:fld>
            <a:endParaRPr lang="zh-CN" altLang="en-US"/>
          </a:p>
        </p:txBody>
      </p:sp>
    </p:spTree>
    <p:extLst>
      <p:ext uri="{BB962C8B-B14F-4D97-AF65-F5344CB8AC3E}">
        <p14:creationId xmlns:p14="http://schemas.microsoft.com/office/powerpoint/2010/main" val="304306758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457200" indent="-457200" eaLnBrk="1" hangingPunct="1">
              <a:lnSpc>
                <a:spcPct val="110000"/>
              </a:lnSpc>
              <a:buFont typeface="Wingdings" panose="05000000000000000000" pitchFamily="2" charset="2"/>
              <a:buNone/>
            </a:pPr>
            <a:r>
              <a:rPr lang="zh-CN" altLang="en-US" sz="1200" b="1" dirty="0">
                <a:solidFill>
                  <a:srgbClr val="000000"/>
                </a:solidFill>
                <a:latin typeface="宋体" panose="02010600030101010101" pitchFamily="2" charset="-122"/>
                <a:ea typeface="宋体" panose="02010600030101010101" pitchFamily="2" charset="-122"/>
              </a:rPr>
              <a:t>前面</a:t>
            </a:r>
            <a:r>
              <a:rPr lang="en-US" altLang="zh-CN" sz="1200" b="1" dirty="0">
                <a:solidFill>
                  <a:srgbClr val="9933FF"/>
                </a:solidFill>
                <a:latin typeface="宋体" panose="02010600030101010101" pitchFamily="2" charset="-122"/>
                <a:ea typeface="宋体" panose="02010600030101010101" pitchFamily="2" charset="-122"/>
              </a:rPr>
              <a:t>3</a:t>
            </a:r>
            <a:r>
              <a:rPr lang="zh-CN" altLang="en-US" sz="1200" b="1" dirty="0">
                <a:solidFill>
                  <a:srgbClr val="000000"/>
                </a:solidFill>
                <a:latin typeface="宋体" panose="02010600030101010101" pitchFamily="2" charset="-122"/>
                <a:ea typeface="宋体" panose="02010600030101010101" pitchFamily="2" charset="-122"/>
              </a:rPr>
              <a:t>遍循环中各条指令的流出、开始执行和将结果写到</a:t>
            </a:r>
            <a:r>
              <a:rPr lang="en-US" altLang="zh-CN" sz="1200" b="1" dirty="0" err="1">
                <a:solidFill>
                  <a:srgbClr val="9933FF"/>
                </a:solidFill>
                <a:latin typeface="宋体" panose="02010600030101010101" pitchFamily="2" charset="-122"/>
                <a:ea typeface="宋体" panose="02010600030101010101" pitchFamily="2" charset="-122"/>
              </a:rPr>
              <a:t>CDB</a:t>
            </a:r>
            <a:r>
              <a:rPr lang="zh-CN" altLang="en-US" sz="1200" b="1" dirty="0">
                <a:solidFill>
                  <a:srgbClr val="000000"/>
                </a:solidFill>
                <a:latin typeface="宋体" panose="02010600030101010101" pitchFamily="2" charset="-122"/>
                <a:ea typeface="宋体" panose="02010600030101010101" pitchFamily="2" charset="-122"/>
              </a:rPr>
              <a:t>上的时间</a:t>
            </a:r>
            <a:endParaRPr lang="en-US" altLang="zh-CN" sz="1200" b="1" dirty="0">
              <a:solidFill>
                <a:srgbClr val="000000"/>
              </a:solidFill>
              <a:latin typeface="宋体" panose="02010600030101010101" pitchFamily="2" charset="-122"/>
              <a:ea typeface="宋体" panose="02010600030101010101" pitchFamily="2" charset="-122"/>
            </a:endParaRPr>
          </a:p>
          <a:p>
            <a:pPr marL="457200" indent="-457200" eaLnBrk="1" hangingPunct="1">
              <a:lnSpc>
                <a:spcPct val="110000"/>
              </a:lnSpc>
              <a:buFont typeface="Wingdings" panose="05000000000000000000" pitchFamily="2" charset="2"/>
              <a:buNone/>
            </a:pPr>
            <a:r>
              <a:rPr lang="zh-CN" altLang="en-US" sz="1200" b="1" dirty="0">
                <a:solidFill>
                  <a:srgbClr val="000000"/>
                </a:solidFill>
                <a:latin typeface="宋体" panose="02010600030101010101" pitchFamily="2" charset="-122"/>
                <a:ea typeface="宋体" panose="02010600030101010101" pitchFamily="2" charset="-122"/>
              </a:rPr>
              <a:t>分支指令单流出，没有采用延迟分支，但假设分支预测是完美的</a:t>
            </a:r>
            <a:endParaRPr lang="zh-CN" altLang="en-US" dirty="0"/>
          </a:p>
        </p:txBody>
      </p:sp>
      <p:sp>
        <p:nvSpPr>
          <p:cNvPr id="4" name="灯片编号占位符 3"/>
          <p:cNvSpPr>
            <a:spLocks noGrp="1"/>
          </p:cNvSpPr>
          <p:nvPr>
            <p:ph type="sldNum" sz="quarter" idx="10"/>
          </p:nvPr>
        </p:nvSpPr>
        <p:spPr/>
        <p:txBody>
          <a:bodyPr/>
          <a:lstStyle/>
          <a:p>
            <a:fld id="{2141EC39-8C03-4A1B-8776-95A63998E423}" type="slidenum">
              <a:rPr lang="zh-CN" altLang="en-US" smtClean="0"/>
              <a:pPr/>
              <a:t>81</a:t>
            </a:fld>
            <a:endParaRPr lang="zh-CN" altLang="en-US"/>
          </a:p>
        </p:txBody>
      </p:sp>
    </p:spTree>
    <p:extLst>
      <p:ext uri="{BB962C8B-B14F-4D97-AF65-F5344CB8AC3E}">
        <p14:creationId xmlns:p14="http://schemas.microsoft.com/office/powerpoint/2010/main" val="3125589046"/>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2141EC39-8C03-4A1B-8776-95A63998E423}" type="slidenum">
              <a:rPr lang="zh-CN" altLang="en-US" smtClean="0"/>
              <a:pPr/>
              <a:t>82</a:t>
            </a:fld>
            <a:endParaRPr lang="zh-CN" altLang="en-US"/>
          </a:p>
        </p:txBody>
      </p:sp>
    </p:spTree>
    <p:extLst>
      <p:ext uri="{BB962C8B-B14F-4D97-AF65-F5344CB8AC3E}">
        <p14:creationId xmlns:p14="http://schemas.microsoft.com/office/powerpoint/2010/main" val="2294491343"/>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2141EC39-8C03-4A1B-8776-95A63998E423}" type="slidenum">
              <a:rPr lang="zh-CN" altLang="en-US" smtClean="0"/>
              <a:pPr/>
              <a:t>83</a:t>
            </a:fld>
            <a:endParaRPr lang="zh-CN" altLang="en-US"/>
          </a:p>
        </p:txBody>
      </p:sp>
    </p:spTree>
    <p:extLst>
      <p:ext uri="{BB962C8B-B14F-4D97-AF65-F5344CB8AC3E}">
        <p14:creationId xmlns:p14="http://schemas.microsoft.com/office/powerpoint/2010/main" val="74505399"/>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41EC39-8C03-4A1B-8776-95A63998E423}" type="slidenum">
              <a:rPr lang="zh-CN" altLang="en-US" smtClean="0"/>
              <a:pPr/>
              <a:t>84</a:t>
            </a:fld>
            <a:endParaRPr lang="zh-CN" altLang="en-US"/>
          </a:p>
        </p:txBody>
      </p:sp>
    </p:spTree>
    <p:extLst>
      <p:ext uri="{BB962C8B-B14F-4D97-AF65-F5344CB8AC3E}">
        <p14:creationId xmlns:p14="http://schemas.microsoft.com/office/powerpoint/2010/main" val="3212930803"/>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2141EC39-8C03-4A1B-8776-95A63998E423}" type="slidenum">
              <a:rPr lang="zh-CN" altLang="en-US" smtClean="0"/>
              <a:pPr/>
              <a:t>85</a:t>
            </a:fld>
            <a:endParaRPr lang="zh-CN" altLang="en-US"/>
          </a:p>
        </p:txBody>
      </p:sp>
    </p:spTree>
    <p:extLst>
      <p:ext uri="{BB962C8B-B14F-4D97-AF65-F5344CB8AC3E}">
        <p14:creationId xmlns:p14="http://schemas.microsoft.com/office/powerpoint/2010/main" val="2952732473"/>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2141EC39-8C03-4A1B-8776-95A63998E423}" type="slidenum">
              <a:rPr lang="zh-CN" altLang="en-US" smtClean="0"/>
              <a:pPr/>
              <a:t>86</a:t>
            </a:fld>
            <a:endParaRPr lang="zh-CN" altLang="en-US"/>
          </a:p>
        </p:txBody>
      </p:sp>
    </p:spTree>
    <p:extLst>
      <p:ext uri="{BB962C8B-B14F-4D97-AF65-F5344CB8AC3E}">
        <p14:creationId xmlns:p14="http://schemas.microsoft.com/office/powerpoint/2010/main" val="192508106"/>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lvl="1" algn="just" eaLnBrk="1" hangingPunct="1">
              <a:lnSpc>
                <a:spcPct val="120000"/>
              </a:lnSpc>
              <a:buFont typeface="Wingdings" panose="05000000000000000000" pitchFamily="2" charset="2"/>
              <a:buNone/>
            </a:pPr>
            <a:endParaRPr lang="zh-CN" altLang="en-US" dirty="0"/>
          </a:p>
        </p:txBody>
      </p:sp>
      <p:sp>
        <p:nvSpPr>
          <p:cNvPr id="4" name="灯片编号占位符 3"/>
          <p:cNvSpPr>
            <a:spLocks noGrp="1"/>
          </p:cNvSpPr>
          <p:nvPr>
            <p:ph type="sldNum" sz="quarter" idx="10"/>
          </p:nvPr>
        </p:nvSpPr>
        <p:spPr/>
        <p:txBody>
          <a:bodyPr/>
          <a:lstStyle/>
          <a:p>
            <a:fld id="{2141EC39-8C03-4A1B-8776-95A63998E423}" type="slidenum">
              <a:rPr lang="zh-CN" altLang="en-US" smtClean="0"/>
              <a:pPr/>
              <a:t>87</a:t>
            </a:fld>
            <a:endParaRPr lang="zh-CN" altLang="en-US"/>
          </a:p>
        </p:txBody>
      </p:sp>
    </p:spTree>
    <p:extLst>
      <p:ext uri="{BB962C8B-B14F-4D97-AF65-F5344CB8AC3E}">
        <p14:creationId xmlns:p14="http://schemas.microsoft.com/office/powerpoint/2010/main" val="1813091956"/>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2141EC39-8C03-4A1B-8776-95A63998E423}" type="slidenum">
              <a:rPr lang="zh-CN" altLang="en-US" smtClean="0"/>
              <a:pPr/>
              <a:t>88</a:t>
            </a:fld>
            <a:endParaRPr lang="zh-CN" altLang="en-US"/>
          </a:p>
        </p:txBody>
      </p:sp>
    </p:spTree>
    <p:extLst>
      <p:ext uri="{BB962C8B-B14F-4D97-AF65-F5344CB8AC3E}">
        <p14:creationId xmlns:p14="http://schemas.microsoft.com/office/powerpoint/2010/main" val="4074345444"/>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2141EC39-8C03-4A1B-8776-95A63998E423}" type="slidenum">
              <a:rPr lang="zh-CN" altLang="en-US" smtClean="0"/>
              <a:pPr/>
              <a:t>89</a:t>
            </a:fld>
            <a:endParaRPr lang="zh-CN" altLang="en-US"/>
          </a:p>
        </p:txBody>
      </p:sp>
    </p:spTree>
    <p:extLst>
      <p:ext uri="{BB962C8B-B14F-4D97-AF65-F5344CB8AC3E}">
        <p14:creationId xmlns:p14="http://schemas.microsoft.com/office/powerpoint/2010/main" val="3655916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41EC39-8C03-4A1B-8776-95A63998E423}" type="slidenum">
              <a:rPr lang="zh-CN" altLang="en-US" smtClean="0"/>
              <a:pPr/>
              <a:t>9</a:t>
            </a:fld>
            <a:endParaRPr lang="zh-CN" altLang="en-US"/>
          </a:p>
        </p:txBody>
      </p:sp>
    </p:spTree>
    <p:extLst>
      <p:ext uri="{BB962C8B-B14F-4D97-AF65-F5344CB8AC3E}">
        <p14:creationId xmlns:p14="http://schemas.microsoft.com/office/powerpoint/2010/main" val="3337230524"/>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2141EC39-8C03-4A1B-8776-95A63998E423}" type="slidenum">
              <a:rPr lang="zh-CN" altLang="en-US" smtClean="0"/>
              <a:pPr/>
              <a:t>90</a:t>
            </a:fld>
            <a:endParaRPr lang="zh-CN" altLang="en-US"/>
          </a:p>
        </p:txBody>
      </p:sp>
    </p:spTree>
    <p:extLst>
      <p:ext uri="{BB962C8B-B14F-4D97-AF65-F5344CB8AC3E}">
        <p14:creationId xmlns:p14="http://schemas.microsoft.com/office/powerpoint/2010/main" val="2057467831"/>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2141EC39-8C03-4A1B-8776-95A63998E423}" type="slidenum">
              <a:rPr lang="zh-CN" altLang="en-US" smtClean="0"/>
              <a:pPr/>
              <a:t>91</a:t>
            </a:fld>
            <a:endParaRPr lang="zh-CN" altLang="en-US"/>
          </a:p>
        </p:txBody>
      </p:sp>
    </p:spTree>
    <p:extLst>
      <p:ext uri="{BB962C8B-B14F-4D97-AF65-F5344CB8AC3E}">
        <p14:creationId xmlns:p14="http://schemas.microsoft.com/office/powerpoint/2010/main" val="251794415"/>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i="0" dirty="0">
                <a:solidFill>
                  <a:srgbClr val="333333"/>
                </a:solidFill>
                <a:effectLst/>
                <a:latin typeface="Helvetica Neue"/>
              </a:rPr>
              <a:t>300</a:t>
            </a:r>
            <a:r>
              <a:rPr lang="zh-CN" altLang="en-US" b="0" i="0" dirty="0">
                <a:solidFill>
                  <a:srgbClr val="333333"/>
                </a:solidFill>
                <a:effectLst/>
                <a:latin typeface="Helvetica Neue"/>
              </a:rPr>
              <a:t>多台</a:t>
            </a:r>
            <a:r>
              <a:rPr lang="en-US" altLang="zh-CN" b="0" i="0" dirty="0">
                <a:solidFill>
                  <a:srgbClr val="333333"/>
                </a:solidFill>
                <a:effectLst/>
                <a:latin typeface="Helvetica Neue"/>
              </a:rPr>
              <a:t>SGI</a:t>
            </a:r>
            <a:r>
              <a:rPr lang="zh-CN" altLang="en-US" b="0" i="0" dirty="0">
                <a:solidFill>
                  <a:srgbClr val="333333"/>
                </a:solidFill>
                <a:effectLst/>
                <a:latin typeface="Helvetica Neue"/>
              </a:rPr>
              <a:t>超级</a:t>
            </a:r>
            <a:r>
              <a:rPr lang="zh-CN" altLang="en-US" b="0" i="0" u="none" strike="noStrike" dirty="0">
                <a:solidFill>
                  <a:srgbClr val="136EC2"/>
                </a:solidFill>
                <a:effectLst/>
                <a:latin typeface="Helvetica Neue"/>
                <a:hlinkClick r:id="rId3"/>
              </a:rPr>
              <a:t>工作站</a:t>
            </a:r>
            <a:r>
              <a:rPr lang="zh-CN" altLang="en-US" b="0" i="0" dirty="0">
                <a:solidFill>
                  <a:srgbClr val="333333"/>
                </a:solidFill>
                <a:effectLst/>
                <a:latin typeface="Helvetica Neue"/>
              </a:rPr>
              <a:t>，并派出</a:t>
            </a:r>
            <a:r>
              <a:rPr lang="en-US" altLang="zh-CN" b="0" i="0" dirty="0">
                <a:solidFill>
                  <a:srgbClr val="333333"/>
                </a:solidFill>
                <a:effectLst/>
                <a:latin typeface="Helvetica Neue"/>
              </a:rPr>
              <a:t>50</a:t>
            </a:r>
            <a:r>
              <a:rPr lang="zh-CN" altLang="en-US" b="0" i="0" dirty="0">
                <a:solidFill>
                  <a:srgbClr val="333333"/>
                </a:solidFill>
                <a:effectLst/>
                <a:latin typeface="Helvetica Neue"/>
              </a:rPr>
              <a:t>多个特技师一天</a:t>
            </a:r>
            <a:r>
              <a:rPr lang="en-US" altLang="zh-CN" b="0" i="0" dirty="0">
                <a:solidFill>
                  <a:srgbClr val="333333"/>
                </a:solidFill>
                <a:effectLst/>
                <a:latin typeface="Helvetica Neue"/>
              </a:rPr>
              <a:t>24</a:t>
            </a:r>
            <a:r>
              <a:rPr lang="zh-CN" altLang="en-US" b="0" i="0" dirty="0">
                <a:solidFill>
                  <a:srgbClr val="333333"/>
                </a:solidFill>
                <a:effectLst/>
                <a:latin typeface="Helvetica Neue"/>
              </a:rPr>
              <a:t>小时轮流制作「泰坦尼克号」中的电脑特技。</a:t>
            </a:r>
            <a:endParaRPr lang="zh-CN" altLang="en-US" dirty="0"/>
          </a:p>
        </p:txBody>
      </p:sp>
      <p:sp>
        <p:nvSpPr>
          <p:cNvPr id="4" name="灯片编号占位符 3"/>
          <p:cNvSpPr>
            <a:spLocks noGrp="1"/>
          </p:cNvSpPr>
          <p:nvPr>
            <p:ph type="sldNum" sz="quarter" idx="10"/>
          </p:nvPr>
        </p:nvSpPr>
        <p:spPr/>
        <p:txBody>
          <a:bodyPr/>
          <a:lstStyle/>
          <a:p>
            <a:fld id="{2141EC39-8C03-4A1B-8776-95A63998E423}" type="slidenum">
              <a:rPr lang="zh-CN" altLang="en-US" smtClean="0"/>
              <a:pPr/>
              <a:t>92</a:t>
            </a:fld>
            <a:endParaRPr lang="zh-CN" altLang="en-US"/>
          </a:p>
        </p:txBody>
      </p:sp>
    </p:spTree>
    <p:extLst>
      <p:ext uri="{BB962C8B-B14F-4D97-AF65-F5344CB8AC3E}">
        <p14:creationId xmlns:p14="http://schemas.microsoft.com/office/powerpoint/2010/main" val="3219099763"/>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2141EC39-8C03-4A1B-8776-95A63998E423}" type="slidenum">
              <a:rPr lang="zh-CN" altLang="en-US" smtClean="0"/>
              <a:pPr/>
              <a:t>93</a:t>
            </a:fld>
            <a:endParaRPr lang="zh-CN" altLang="en-US"/>
          </a:p>
        </p:txBody>
      </p:sp>
    </p:spTree>
    <p:extLst>
      <p:ext uri="{BB962C8B-B14F-4D97-AF65-F5344CB8AC3E}">
        <p14:creationId xmlns:p14="http://schemas.microsoft.com/office/powerpoint/2010/main" val="3523703452"/>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2141EC39-8C03-4A1B-8776-95A63998E423}" type="slidenum">
              <a:rPr lang="zh-CN" altLang="en-US" smtClean="0"/>
              <a:pPr/>
              <a:t>94</a:t>
            </a:fld>
            <a:endParaRPr lang="zh-CN" altLang="en-US"/>
          </a:p>
        </p:txBody>
      </p:sp>
    </p:spTree>
    <p:extLst>
      <p:ext uri="{BB962C8B-B14F-4D97-AF65-F5344CB8AC3E}">
        <p14:creationId xmlns:p14="http://schemas.microsoft.com/office/powerpoint/2010/main" val="4256082228"/>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2141EC39-8C03-4A1B-8776-95A63998E423}" type="slidenum">
              <a:rPr lang="zh-CN" altLang="en-US" smtClean="0"/>
              <a:pPr/>
              <a:t>95</a:t>
            </a:fld>
            <a:endParaRPr lang="zh-CN" altLang="en-US"/>
          </a:p>
        </p:txBody>
      </p:sp>
    </p:spTree>
    <p:extLst>
      <p:ext uri="{BB962C8B-B14F-4D97-AF65-F5344CB8AC3E}">
        <p14:creationId xmlns:p14="http://schemas.microsoft.com/office/powerpoint/2010/main" val="122354987"/>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2141EC39-8C03-4A1B-8776-95A63998E423}" type="slidenum">
              <a:rPr lang="zh-CN" altLang="en-US" smtClean="0"/>
              <a:pPr/>
              <a:t>96</a:t>
            </a:fld>
            <a:endParaRPr lang="zh-CN" altLang="en-US"/>
          </a:p>
        </p:txBody>
      </p:sp>
    </p:spTree>
    <p:extLst>
      <p:ext uri="{BB962C8B-B14F-4D97-AF65-F5344CB8AC3E}">
        <p14:creationId xmlns:p14="http://schemas.microsoft.com/office/powerpoint/2010/main" val="388920068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起始">
    <p:spTree>
      <p:nvGrpSpPr>
        <p:cNvPr id="1" name=""/>
        <p:cNvGrpSpPr/>
        <p:nvPr/>
      </p:nvGrpSpPr>
      <p:grpSpPr>
        <a:xfrm>
          <a:off x="0" y="0"/>
          <a:ext cx="0" cy="0"/>
          <a:chOff x="0" y="0"/>
          <a:chExt cx="0" cy="0"/>
        </a:xfrm>
      </p:grpSpPr>
      <p:pic>
        <p:nvPicPr>
          <p:cNvPr id="5" name="图片 4"/>
          <p:cNvPicPr>
            <a:picLocks noChangeAspect="1"/>
          </p:cNvPicPr>
          <p:nvPr userDrawn="1"/>
        </p:nvPicPr>
        <p:blipFill rotWithShape="1">
          <a:blip r:embed="rId2" cstate="print">
            <a:extLst>
              <a:ext uri="{28A0092B-C50C-407E-A947-70E740481C1C}">
                <a14:useLocalDpi xmlns:a14="http://schemas.microsoft.com/office/drawing/2010/main" val="0"/>
              </a:ext>
            </a:extLst>
          </a:blip>
          <a:srcRect b="7397"/>
          <a:stretch>
            <a:fillRect/>
          </a:stretch>
        </p:blipFill>
        <p:spPr>
          <a:xfrm>
            <a:off x="-1963" y="0"/>
            <a:ext cx="12193963" cy="6858000"/>
          </a:xfrm>
          <a:prstGeom prst="rect">
            <a:avLst/>
          </a:prstGeom>
        </p:spPr>
      </p:pic>
      <p:sp>
        <p:nvSpPr>
          <p:cNvPr id="8" name="矩形 7"/>
          <p:cNvSpPr/>
          <p:nvPr userDrawn="1"/>
        </p:nvSpPr>
        <p:spPr>
          <a:xfrm>
            <a:off x="1838669" y="-827351"/>
            <a:ext cx="8512703" cy="8512702"/>
          </a:xfrm>
          <a:prstGeom prst="rect">
            <a:avLst/>
          </a:prstGeom>
          <a:blipFill dpi="0" rotWithShape="1">
            <a:blip r:embed="rId3" cstate="print">
              <a:alphaModFix amt="41000"/>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p>
        </p:txBody>
      </p:sp>
      <p:sp>
        <p:nvSpPr>
          <p:cNvPr id="7" name="矩形 6"/>
          <p:cNvSpPr/>
          <p:nvPr userDrawn="1"/>
        </p:nvSpPr>
        <p:spPr>
          <a:xfrm>
            <a:off x="0" y="0"/>
            <a:ext cx="12192000" cy="6858000"/>
          </a:xfrm>
          <a:prstGeom prst="rect">
            <a:avLst/>
          </a:prstGeom>
          <a:gradFill flip="none" rotWithShape="1">
            <a:gsLst>
              <a:gs pos="54000">
                <a:schemeClr val="bg1">
                  <a:alpha val="55000"/>
                </a:schemeClr>
              </a:gs>
              <a:gs pos="0">
                <a:schemeClr val="bg1">
                  <a:alpha val="15000"/>
                </a:schemeClr>
              </a:gs>
              <a:gs pos="100000">
                <a:schemeClr val="bg1"/>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9B177959-C031-4A43-A33E-C1E21AD403F6}" type="datetimeFigureOut">
              <a:rPr lang="zh-CN" altLang="en-US" smtClean="0"/>
              <a:pPr/>
              <a:t>2022/3/25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9A292A7-489F-4829-8D83-37348628AE33}" type="slidenum">
              <a:rPr lang="zh-CN" altLang="en-US" smtClean="0"/>
              <a:pPr/>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2"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hasCustomPrompt="1"/>
          </p:nvPr>
        </p:nvSpPr>
        <p:spPr>
          <a:xfrm>
            <a:off x="838202"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9B177959-C031-4A43-A33E-C1E21AD403F6}" type="datetimeFigureOut">
              <a:rPr lang="zh-CN" altLang="en-US" smtClean="0"/>
              <a:pPr/>
              <a:t>2022/3/25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9A292A7-489F-4829-8D83-37348628AE33}" type="slidenum">
              <a:rPr lang="zh-CN" altLang="en-US" smtClean="0"/>
              <a:pPr/>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p>
            <a:fld id="{623FF728-F7E0-4A72-8D4E-63CE94987A7E}" type="datetimeFigureOut">
              <a:rPr lang="zh-CN" altLang="en-US" smtClean="0"/>
              <a:pPr/>
              <a:t>2022/3/25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EABA997-7E56-47AF-9487-CD39886ECA47}" type="slidenum">
              <a:rPr lang="zh-CN" altLang="en-US" smtClean="0"/>
              <a:pPr/>
              <a:t>‹#›</a:t>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9B177959-C031-4A43-A33E-C1E21AD403F6}" type="datetimeFigureOut">
              <a:rPr lang="zh-CN" altLang="en-US" smtClean="0"/>
              <a:pPr/>
              <a:t>2022/3/25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9A292A7-489F-4829-8D83-37348628AE33}" type="slidenum">
              <a:rPr lang="zh-CN" altLang="en-US" smtClean="0"/>
              <a:pPr/>
              <a:t>‹#›</a:t>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比较">
    <p:spTree>
      <p:nvGrpSpPr>
        <p:cNvPr id="1" name=""/>
        <p:cNvGrpSpPr/>
        <p:nvPr/>
      </p:nvGrpSpPr>
      <p:grpSpPr>
        <a:xfrm>
          <a:off x="0" y="0"/>
          <a:ext cx="0" cy="0"/>
          <a:chOff x="0" y="0"/>
          <a:chExt cx="0" cy="0"/>
        </a:xfrm>
      </p:grpSpPr>
      <p:cxnSp>
        <p:nvCxnSpPr>
          <p:cNvPr id="10" name="直接连接符 9"/>
          <p:cNvCxnSpPr/>
          <p:nvPr userDrawn="1"/>
        </p:nvCxnSpPr>
        <p:spPr>
          <a:xfrm>
            <a:off x="2552701" y="1009650"/>
            <a:ext cx="1638300" cy="0"/>
          </a:xfrm>
          <a:prstGeom prst="line">
            <a:avLst/>
          </a:prstGeom>
          <a:ln w="127000">
            <a:solidFill>
              <a:srgbClr val="FDDAB8"/>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userDrawn="1"/>
        </p:nvCxnSpPr>
        <p:spPr>
          <a:xfrm>
            <a:off x="4191001" y="1009650"/>
            <a:ext cx="1638300" cy="0"/>
          </a:xfrm>
          <a:prstGeom prst="line">
            <a:avLst/>
          </a:prstGeom>
          <a:ln w="127000">
            <a:solidFill>
              <a:srgbClr val="D28C79"/>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userDrawn="1"/>
        </p:nvCxnSpPr>
        <p:spPr>
          <a:xfrm>
            <a:off x="5829301" y="1009650"/>
            <a:ext cx="1638300" cy="0"/>
          </a:xfrm>
          <a:prstGeom prst="line">
            <a:avLst/>
          </a:prstGeom>
          <a:ln w="127000">
            <a:solidFill>
              <a:srgbClr val="534544"/>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userDrawn="1"/>
        </p:nvCxnSpPr>
        <p:spPr>
          <a:xfrm>
            <a:off x="7448551" y="1009650"/>
            <a:ext cx="1638300" cy="0"/>
          </a:xfrm>
          <a:prstGeom prst="line">
            <a:avLst/>
          </a:prstGeom>
          <a:ln w="127000">
            <a:solidFill>
              <a:srgbClr val="121212"/>
            </a:solidFill>
          </a:ln>
        </p:spPr>
        <p:style>
          <a:lnRef idx="1">
            <a:schemeClr val="accent1"/>
          </a:lnRef>
          <a:fillRef idx="0">
            <a:schemeClr val="accent1"/>
          </a:fillRef>
          <a:effectRef idx="0">
            <a:schemeClr val="accent1"/>
          </a:effectRef>
          <a:fontRef idx="minor">
            <a:schemeClr val="tx1"/>
          </a:fontRef>
        </p:style>
      </p:cxnSp>
      <p:sp>
        <p:nvSpPr>
          <p:cNvPr id="3" name="文本占位符 2"/>
          <p:cNvSpPr>
            <a:spLocks noGrp="1"/>
          </p:cNvSpPr>
          <p:nvPr>
            <p:ph type="body" sz="quarter" idx="10" hasCustomPrompt="1"/>
          </p:nvPr>
        </p:nvSpPr>
        <p:spPr>
          <a:xfrm>
            <a:off x="3805633" y="379640"/>
            <a:ext cx="4136571" cy="362404"/>
          </a:xfrm>
          <a:prstGeom prst="rect">
            <a:avLst/>
          </a:prstGeom>
        </p:spPr>
        <p:txBody>
          <a:bodyPr/>
          <a:lstStyle>
            <a:lvl1pPr marL="0" indent="0">
              <a:buNone/>
              <a:defRPr sz="2400" b="1" baseline="0"/>
            </a:lvl1pPr>
          </a:lstStyle>
          <a:p>
            <a:pPr lvl="0"/>
            <a:r>
              <a:rPr lang="zh-CN" altLang="en-US" dirty="0"/>
              <a:t>点击此处添加标题 </a:t>
            </a:r>
            <a:r>
              <a:rPr lang="en-US" altLang="zh-CN" dirty="0"/>
              <a:t>TITLE HERE </a:t>
            </a:r>
            <a:endParaRPr lang="zh-CN" alt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452663" y="2214555"/>
            <a:ext cx="6929487" cy="1000124"/>
          </a:xfrm>
          <a:prstGeom prst="rect">
            <a:avLst/>
          </a:prstGeom>
        </p:spPr>
        <p:txBody>
          <a:bodyPr lIns="68579" tIns="34289" rIns="68579" bIns="34289"/>
          <a:lstStyle>
            <a:lvl1pPr algn="l">
              <a:defRPr/>
            </a:lvl1pPr>
          </a:lstStyle>
          <a:p>
            <a:r>
              <a:rPr lang="zh-CN" altLang="en-US" dirty="0"/>
              <a:t>单击此处编辑母版标题样式</a:t>
            </a:r>
          </a:p>
        </p:txBody>
      </p:sp>
      <p:grpSp>
        <p:nvGrpSpPr>
          <p:cNvPr id="5" name="组合 4"/>
          <p:cNvGrpSpPr/>
          <p:nvPr userDrawn="1"/>
        </p:nvGrpSpPr>
        <p:grpSpPr>
          <a:xfrm>
            <a:off x="-22224" y="5169001"/>
            <a:ext cx="12214224" cy="1706972"/>
            <a:chOff x="-16668" y="3876750"/>
            <a:chExt cx="9160668" cy="1280229"/>
          </a:xfrm>
        </p:grpSpPr>
        <p:sp>
          <p:nvSpPr>
            <p:cNvPr id="6" name="矩形 5"/>
            <p:cNvSpPr/>
            <p:nvPr userDrawn="1"/>
          </p:nvSpPr>
          <p:spPr>
            <a:xfrm>
              <a:off x="-16668" y="3876750"/>
              <a:ext cx="9160667" cy="1280229"/>
            </a:xfrm>
            <a:prstGeom prst="rect">
              <a:avLst/>
            </a:prstGeom>
            <a:solidFill>
              <a:srgbClr val="1F497D"/>
            </a:solidFill>
            <a:ln w="38100" cap="flat" cmpd="sng" algn="ctr">
              <a:solidFill>
                <a:sysClr val="window" lastClr="FFFFFF"/>
              </a:solidFill>
              <a:prstDash val="solid"/>
              <a:miter lim="800000"/>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pic>
          <p:nvPicPr>
            <p:cNvPr id="7" name="图片 6"/>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a:fillRect/>
            </a:stretch>
          </p:blipFill>
          <p:spPr>
            <a:xfrm>
              <a:off x="5390921" y="3906000"/>
              <a:ext cx="2061079" cy="1247113"/>
            </a:xfrm>
            <a:prstGeom prst="rect">
              <a:avLst/>
            </a:prstGeom>
            <a:ln w="38100">
              <a:solidFill>
                <a:sysClr val="window" lastClr="FFFFFF"/>
              </a:solidFill>
            </a:ln>
          </p:spPr>
        </p:pic>
        <p:pic>
          <p:nvPicPr>
            <p:cNvPr id="8" name="图片 7"/>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a:fillRect/>
            </a:stretch>
          </p:blipFill>
          <p:spPr>
            <a:xfrm>
              <a:off x="1647001" y="3905491"/>
              <a:ext cx="2025000" cy="1239993"/>
            </a:xfrm>
            <a:prstGeom prst="rect">
              <a:avLst/>
            </a:prstGeom>
            <a:ln w="38100">
              <a:solidFill>
                <a:sysClr val="window" lastClr="FFFFFF"/>
              </a:solidFill>
            </a:ln>
          </p:spPr>
        </p:pic>
        <p:cxnSp>
          <p:nvCxnSpPr>
            <p:cNvPr id="9" name="直接连接符 8"/>
            <p:cNvCxnSpPr/>
            <p:nvPr userDrawn="1"/>
          </p:nvCxnSpPr>
          <p:spPr bwMode="auto">
            <a:xfrm>
              <a:off x="-4751" y="3876750"/>
              <a:ext cx="9148751" cy="0"/>
            </a:xfrm>
            <a:prstGeom prst="line">
              <a:avLst/>
            </a:prstGeom>
            <a:noFill/>
            <a:ln w="127000" cap="flat" cmpd="sng" algn="ctr">
              <a:solidFill>
                <a:schemeClr val="bg1"/>
              </a:solidFill>
              <a:prstDash val="solid"/>
              <a:round/>
              <a:headEnd type="none" w="med" len="med"/>
              <a:tailEnd type="none" w="med" len="med"/>
            </a:ln>
            <a:effectLst/>
          </p:spPr>
        </p:cxnSp>
      </p:grpSp>
    </p:spTree>
    <p:extLst>
      <p:ext uri="{BB962C8B-B14F-4D97-AF65-F5344CB8AC3E}">
        <p14:creationId xmlns:p14="http://schemas.microsoft.com/office/powerpoint/2010/main" val="2163221441"/>
      </p:ext>
    </p:extLst>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996000" y="2289001"/>
            <a:ext cx="10515600" cy="1325033"/>
          </a:xfrm>
          <a:prstGeom prst="rect">
            <a:avLst/>
          </a:prstGeom>
        </p:spPr>
        <p:txBody>
          <a:bodyPr/>
          <a:lstStyle>
            <a:lvl1pPr algn="l">
              <a:defRPr/>
            </a:lvl1pPr>
          </a:lstStyle>
          <a:p>
            <a:r>
              <a:rPr lang="zh-CN" altLang="en-US"/>
              <a:t>单击此处编辑母版标题样式</a:t>
            </a:r>
          </a:p>
        </p:txBody>
      </p:sp>
      <p:sp>
        <p:nvSpPr>
          <p:cNvPr id="3" name="矩形 2"/>
          <p:cNvSpPr/>
          <p:nvPr userDrawn="1"/>
        </p:nvSpPr>
        <p:spPr>
          <a:xfrm>
            <a:off x="0" y="6606301"/>
            <a:ext cx="2118851" cy="251699"/>
          </a:xfrm>
          <a:prstGeom prst="rect">
            <a:avLst/>
          </a:prstGeom>
          <a:solidFill>
            <a:srgbClr val="1F497D"/>
          </a:solidFill>
          <a:ln w="12700" cap="flat" cmpd="sng" algn="ctr">
            <a:noFill/>
            <a:prstDash val="solid"/>
            <a:miter lim="800000"/>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4" name="矩形 3"/>
          <p:cNvSpPr/>
          <p:nvPr userDrawn="1"/>
        </p:nvSpPr>
        <p:spPr>
          <a:xfrm>
            <a:off x="4919070" y="6606301"/>
            <a:ext cx="2191676" cy="251700"/>
          </a:xfrm>
          <a:prstGeom prst="rect">
            <a:avLst/>
          </a:prstGeom>
          <a:solidFill>
            <a:srgbClr val="1F497D"/>
          </a:solidFill>
          <a:ln w="12700" cap="flat" cmpd="sng" algn="ctr">
            <a:noFill/>
            <a:prstDash val="solid"/>
            <a:miter lim="800000"/>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5" name="矩形 4"/>
          <p:cNvSpPr/>
          <p:nvPr userDrawn="1"/>
        </p:nvSpPr>
        <p:spPr>
          <a:xfrm>
            <a:off x="9850219" y="6606301"/>
            <a:ext cx="2363255" cy="251699"/>
          </a:xfrm>
          <a:prstGeom prst="rect">
            <a:avLst/>
          </a:prstGeom>
          <a:solidFill>
            <a:srgbClr val="1F497D"/>
          </a:solidFill>
          <a:ln w="12700" cap="flat" cmpd="sng" algn="ctr">
            <a:noFill/>
            <a:prstDash val="solid"/>
            <a:miter lim="800000"/>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6" name="矩形 5"/>
          <p:cNvSpPr/>
          <p:nvPr userDrawn="1"/>
        </p:nvSpPr>
        <p:spPr>
          <a:xfrm>
            <a:off x="2219069" y="6606301"/>
            <a:ext cx="2600257" cy="251699"/>
          </a:xfrm>
          <a:prstGeom prst="rect">
            <a:avLst/>
          </a:prstGeom>
          <a:solidFill>
            <a:srgbClr val="A5A5A5"/>
          </a:solidFill>
          <a:ln w="12700" cap="flat" cmpd="sng" algn="ctr">
            <a:noFill/>
            <a:prstDash val="solid"/>
            <a:miter lim="800000"/>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7" name="矩形 6"/>
          <p:cNvSpPr/>
          <p:nvPr userDrawn="1"/>
        </p:nvSpPr>
        <p:spPr>
          <a:xfrm>
            <a:off x="7210963" y="6606301"/>
            <a:ext cx="2539037" cy="251699"/>
          </a:xfrm>
          <a:prstGeom prst="rect">
            <a:avLst/>
          </a:prstGeom>
          <a:solidFill>
            <a:srgbClr val="A5A5A5"/>
          </a:solidFill>
          <a:ln w="12700" cap="flat" cmpd="sng" algn="ctr">
            <a:noFill/>
            <a:prstDash val="solid"/>
            <a:miter lim="800000"/>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397438406"/>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8128000"/>
          </a:xfrm>
          <a:prstGeom prst="rect">
            <a:avLst/>
          </a:prstGeom>
        </p:spPr>
      </p:pic>
      <p:sp>
        <p:nvSpPr>
          <p:cNvPr id="8" name="矩形 7"/>
          <p:cNvSpPr/>
          <p:nvPr userDrawn="1"/>
        </p:nvSpPr>
        <p:spPr>
          <a:xfrm>
            <a:off x="3" y="0"/>
            <a:ext cx="12191999" cy="6858000"/>
          </a:xfrm>
          <a:prstGeom prst="rect">
            <a:avLst/>
          </a:prstGeom>
          <a:gradFill flip="none" rotWithShape="1">
            <a:gsLst>
              <a:gs pos="75000">
                <a:schemeClr val="bg1">
                  <a:alpha val="79000"/>
                </a:schemeClr>
              </a:gs>
              <a:gs pos="100000">
                <a:schemeClr val="bg1">
                  <a:alpha val="71000"/>
                </a:schemeClr>
              </a:gs>
              <a:gs pos="5000">
                <a:schemeClr val="bg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9" name="矩形 8"/>
          <p:cNvSpPr/>
          <p:nvPr userDrawn="1"/>
        </p:nvSpPr>
        <p:spPr>
          <a:xfrm>
            <a:off x="1838669" y="-827351"/>
            <a:ext cx="8512703" cy="8512702"/>
          </a:xfrm>
          <a:prstGeom prst="rect">
            <a:avLst/>
          </a:prstGeom>
          <a:blipFill dpi="0" rotWithShape="1">
            <a:blip r:embed="rId3" cstate="print">
              <a:alphaModFix amt="5000"/>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pic>
        <p:nvPicPr>
          <p:cNvPr id="8" name="图片 7"/>
          <p:cNvPicPr>
            <a:picLocks noChangeAspect="1"/>
          </p:cNvPicPr>
          <p:nvPr userDrawn="1"/>
        </p:nvPicPr>
        <p:blipFill rotWithShape="1">
          <a:blip r:embed="rId2" cstate="print">
            <a:extLst>
              <a:ext uri="{28A0092B-C50C-407E-A947-70E740481C1C}">
                <a14:useLocalDpi xmlns:a14="http://schemas.microsoft.com/office/drawing/2010/main" val="0"/>
              </a:ext>
            </a:extLst>
          </a:blip>
          <a:srcRect t="8438" b="7188"/>
          <a:stretch>
            <a:fillRect/>
          </a:stretch>
        </p:blipFill>
        <p:spPr>
          <a:xfrm>
            <a:off x="0" y="0"/>
            <a:ext cx="12192000" cy="6858000"/>
          </a:xfrm>
          <a:prstGeom prst="rect">
            <a:avLst/>
          </a:prstGeom>
        </p:spPr>
      </p:pic>
      <p:sp>
        <p:nvSpPr>
          <p:cNvPr id="9" name="矩形 8"/>
          <p:cNvSpPr/>
          <p:nvPr userDrawn="1"/>
        </p:nvSpPr>
        <p:spPr>
          <a:xfrm>
            <a:off x="0" y="0"/>
            <a:ext cx="12192000" cy="6858000"/>
          </a:xfrm>
          <a:prstGeom prst="rect">
            <a:avLst/>
          </a:prstGeom>
          <a:gradFill flip="none" rotWithShape="1">
            <a:gsLst>
              <a:gs pos="54000">
                <a:schemeClr val="bg1">
                  <a:alpha val="77000"/>
                </a:schemeClr>
              </a:gs>
              <a:gs pos="0">
                <a:schemeClr val="bg1">
                  <a:alpha val="75000"/>
                </a:schemeClr>
              </a:gs>
              <a:gs pos="100000">
                <a:schemeClr val="bg1"/>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0" name="矩形 9"/>
          <p:cNvSpPr/>
          <p:nvPr userDrawn="1"/>
        </p:nvSpPr>
        <p:spPr>
          <a:xfrm>
            <a:off x="7935651" y="-3614130"/>
            <a:ext cx="8512703" cy="8512702"/>
          </a:xfrm>
          <a:prstGeom prst="rect">
            <a:avLst/>
          </a:prstGeom>
          <a:blipFill dpi="0" rotWithShape="1">
            <a:blip r:embed="rId3" cstate="print">
              <a:alphaModFix amt="25000"/>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过渡页1">
    <p:spTree>
      <p:nvGrpSpPr>
        <p:cNvPr id="1" name=""/>
        <p:cNvGrpSpPr/>
        <p:nvPr/>
      </p:nvGrpSpPr>
      <p:grpSpPr>
        <a:xfrm>
          <a:off x="0" y="0"/>
          <a:ext cx="0" cy="0"/>
          <a:chOff x="0" y="0"/>
          <a:chExt cx="0" cy="0"/>
        </a:xfrm>
      </p:grpSpPr>
      <p:pic>
        <p:nvPicPr>
          <p:cNvPr id="6" name="图片 5"/>
          <p:cNvPicPr>
            <a:picLocks noChangeAspect="1"/>
          </p:cNvPicPr>
          <p:nvPr userDrawn="1"/>
        </p:nvPicPr>
        <p:blipFill rotWithShape="1">
          <a:blip r:embed="rId2" cstate="print">
            <a:extLst>
              <a:ext uri="{28A0092B-C50C-407E-A947-70E740481C1C}">
                <a14:useLocalDpi xmlns:a14="http://schemas.microsoft.com/office/drawing/2010/main" val="0"/>
              </a:ext>
            </a:extLst>
          </a:blip>
          <a:srcRect r="622"/>
          <a:stretch>
            <a:fillRect/>
          </a:stretch>
        </p:blipFill>
        <p:spPr>
          <a:xfrm>
            <a:off x="0" y="-1"/>
            <a:ext cx="12192000" cy="6881693"/>
          </a:xfrm>
          <a:prstGeom prst="rect">
            <a:avLst/>
          </a:prstGeom>
        </p:spPr>
      </p:pic>
      <p:sp>
        <p:nvSpPr>
          <p:cNvPr id="8" name="矩形 7"/>
          <p:cNvSpPr/>
          <p:nvPr userDrawn="1"/>
        </p:nvSpPr>
        <p:spPr>
          <a:xfrm>
            <a:off x="7619159" y="2613495"/>
            <a:ext cx="8512703" cy="8512702"/>
          </a:xfrm>
          <a:prstGeom prst="rect">
            <a:avLst/>
          </a:prstGeom>
          <a:blipFill dpi="0" rotWithShape="1">
            <a:blip r:embed="rId3" cstate="print">
              <a:alphaModFix amt="20000"/>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p>
        </p:txBody>
      </p:sp>
      <p:sp>
        <p:nvSpPr>
          <p:cNvPr id="9" name="矩形 8"/>
          <p:cNvSpPr/>
          <p:nvPr userDrawn="1"/>
        </p:nvSpPr>
        <p:spPr>
          <a:xfrm>
            <a:off x="0" y="0"/>
            <a:ext cx="12192000" cy="6858000"/>
          </a:xfrm>
          <a:prstGeom prst="rect">
            <a:avLst/>
          </a:prstGeom>
          <a:gradFill flip="none" rotWithShape="1">
            <a:gsLst>
              <a:gs pos="54000">
                <a:schemeClr val="bg1">
                  <a:alpha val="77000"/>
                </a:schemeClr>
              </a:gs>
              <a:gs pos="0">
                <a:schemeClr val="bg1">
                  <a:alpha val="57000"/>
                </a:schemeClr>
              </a:gs>
              <a:gs pos="100000">
                <a:schemeClr val="bg1"/>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过渡页2">
    <p:spTree>
      <p:nvGrpSpPr>
        <p:cNvPr id="1" name=""/>
        <p:cNvGrpSpPr/>
        <p:nvPr/>
      </p:nvGrpSpPr>
      <p:grpSpPr>
        <a:xfrm>
          <a:off x="0" y="0"/>
          <a:ext cx="0" cy="0"/>
          <a:chOff x="0" y="0"/>
          <a:chExt cx="0" cy="0"/>
        </a:xfrm>
      </p:grpSpPr>
      <p:pic>
        <p:nvPicPr>
          <p:cNvPr id="8" name="图片 7"/>
          <p:cNvPicPr>
            <a:picLocks noChangeAspect="1"/>
          </p:cNvPicPr>
          <p:nvPr userDrawn="1"/>
        </p:nvPicPr>
        <p:blipFill rotWithShape="1">
          <a:blip r:embed="rId2" cstate="print">
            <a:extLst>
              <a:ext uri="{28A0092B-C50C-407E-A947-70E740481C1C}">
                <a14:useLocalDpi xmlns:a14="http://schemas.microsoft.com/office/drawing/2010/main" val="0"/>
              </a:ext>
            </a:extLst>
          </a:blip>
          <a:srcRect l="139" t="15065" r="346"/>
          <a:stretch>
            <a:fillRect/>
          </a:stretch>
        </p:blipFill>
        <p:spPr>
          <a:xfrm>
            <a:off x="-1" y="0"/>
            <a:ext cx="12192001" cy="6893919"/>
          </a:xfrm>
          <a:prstGeom prst="rect">
            <a:avLst/>
          </a:prstGeom>
        </p:spPr>
      </p:pic>
      <p:sp>
        <p:nvSpPr>
          <p:cNvPr id="12" name="矩形 11"/>
          <p:cNvSpPr/>
          <p:nvPr userDrawn="1"/>
        </p:nvSpPr>
        <p:spPr>
          <a:xfrm>
            <a:off x="-4256352" y="2601649"/>
            <a:ext cx="8512703" cy="8512702"/>
          </a:xfrm>
          <a:prstGeom prst="rect">
            <a:avLst/>
          </a:prstGeom>
          <a:blipFill dpi="0" rotWithShape="1">
            <a:blip r:embed="rId3" cstate="print">
              <a:alphaModFix amt="36000"/>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p>
        </p:txBody>
      </p:sp>
      <p:sp>
        <p:nvSpPr>
          <p:cNvPr id="7" name="矩形 6"/>
          <p:cNvSpPr/>
          <p:nvPr userDrawn="1"/>
        </p:nvSpPr>
        <p:spPr>
          <a:xfrm>
            <a:off x="0" y="0"/>
            <a:ext cx="12192000" cy="6858000"/>
          </a:xfrm>
          <a:prstGeom prst="rect">
            <a:avLst/>
          </a:prstGeom>
          <a:gradFill flip="none" rotWithShape="1">
            <a:gsLst>
              <a:gs pos="54000">
                <a:schemeClr val="bg1">
                  <a:alpha val="77000"/>
                </a:schemeClr>
              </a:gs>
              <a:gs pos="0">
                <a:schemeClr val="bg1">
                  <a:alpha val="57000"/>
                </a:schemeClr>
              </a:gs>
              <a:gs pos="100000">
                <a:schemeClr val="bg1"/>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过渡页3">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2" cstate="print">
            <a:extLst>
              <a:ext uri="{28A0092B-C50C-407E-A947-70E740481C1C}">
                <a14:useLocalDpi xmlns:a14="http://schemas.microsoft.com/office/drawing/2010/main" val="0"/>
              </a:ext>
            </a:extLst>
          </a:blip>
          <a:srcRect b="15146"/>
          <a:stretch>
            <a:fillRect/>
          </a:stretch>
        </p:blipFill>
        <p:spPr>
          <a:xfrm>
            <a:off x="2" y="0"/>
            <a:ext cx="12180271" cy="6858000"/>
          </a:xfrm>
          <a:prstGeom prst="rect">
            <a:avLst/>
          </a:prstGeom>
        </p:spPr>
      </p:pic>
      <p:sp>
        <p:nvSpPr>
          <p:cNvPr id="9" name="矩形 8"/>
          <p:cNvSpPr/>
          <p:nvPr userDrawn="1"/>
        </p:nvSpPr>
        <p:spPr>
          <a:xfrm>
            <a:off x="1833785" y="-4478741"/>
            <a:ext cx="8512703" cy="8512702"/>
          </a:xfrm>
          <a:prstGeom prst="rect">
            <a:avLst/>
          </a:prstGeom>
          <a:blipFill dpi="0" rotWithShape="1">
            <a:blip r:embed="rId3" cstate="print">
              <a:alphaModFix amt="10000"/>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p>
        </p:txBody>
      </p:sp>
      <p:sp>
        <p:nvSpPr>
          <p:cNvPr id="12" name="矩形 11"/>
          <p:cNvSpPr/>
          <p:nvPr userDrawn="1"/>
        </p:nvSpPr>
        <p:spPr>
          <a:xfrm>
            <a:off x="0" y="0"/>
            <a:ext cx="12192000" cy="6858000"/>
          </a:xfrm>
          <a:prstGeom prst="rect">
            <a:avLst/>
          </a:prstGeom>
          <a:gradFill flip="none" rotWithShape="1">
            <a:gsLst>
              <a:gs pos="54000">
                <a:schemeClr val="bg1">
                  <a:alpha val="77000"/>
                </a:schemeClr>
              </a:gs>
              <a:gs pos="0">
                <a:schemeClr val="bg1">
                  <a:alpha val="57000"/>
                </a:schemeClr>
              </a:gs>
              <a:gs pos="100000">
                <a:schemeClr val="bg1"/>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2" cstate="print">
            <a:extLst>
              <a:ext uri="{28A0092B-C50C-407E-A947-70E740481C1C}">
                <a14:useLocalDpi xmlns:a14="http://schemas.microsoft.com/office/drawing/2010/main" val="0"/>
              </a:ext>
            </a:extLst>
          </a:blip>
          <a:srcRect b="15625"/>
          <a:stretch>
            <a:fillRect/>
          </a:stretch>
        </p:blipFill>
        <p:spPr>
          <a:xfrm>
            <a:off x="0" y="0"/>
            <a:ext cx="12192000" cy="6858000"/>
          </a:xfrm>
          <a:prstGeom prst="rect">
            <a:avLst/>
          </a:prstGeom>
        </p:spPr>
      </p:pic>
      <p:sp>
        <p:nvSpPr>
          <p:cNvPr id="9" name="矩形 8"/>
          <p:cNvSpPr/>
          <p:nvPr userDrawn="1"/>
        </p:nvSpPr>
        <p:spPr>
          <a:xfrm>
            <a:off x="1833785" y="4104820"/>
            <a:ext cx="8512703" cy="8512702"/>
          </a:xfrm>
          <a:prstGeom prst="rect">
            <a:avLst/>
          </a:prstGeom>
          <a:blipFill dpi="0" rotWithShape="1">
            <a:blip r:embed="rId3" cstate="print">
              <a:alphaModFix amt="10000"/>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p>
        </p:txBody>
      </p:sp>
      <p:sp>
        <p:nvSpPr>
          <p:cNvPr id="11" name="矩形 10"/>
          <p:cNvSpPr/>
          <p:nvPr userDrawn="1"/>
        </p:nvSpPr>
        <p:spPr>
          <a:xfrm>
            <a:off x="0" y="0"/>
            <a:ext cx="12192000" cy="6858000"/>
          </a:xfrm>
          <a:prstGeom prst="rect">
            <a:avLst/>
          </a:prstGeom>
          <a:gradFill flip="none" rotWithShape="1">
            <a:gsLst>
              <a:gs pos="54000">
                <a:schemeClr val="bg1">
                  <a:alpha val="77000"/>
                </a:schemeClr>
              </a:gs>
              <a:gs pos="0">
                <a:schemeClr val="bg1">
                  <a:alpha val="57000"/>
                </a:schemeClr>
              </a:gs>
              <a:gs pos="100000">
                <a:schemeClr val="bg1"/>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内页1">
    <p:spTree>
      <p:nvGrpSpPr>
        <p:cNvPr id="1" name=""/>
        <p:cNvGrpSpPr/>
        <p:nvPr/>
      </p:nvGrpSpPr>
      <p:grpSpPr>
        <a:xfrm>
          <a:off x="0" y="0"/>
          <a:ext cx="0" cy="0"/>
          <a:chOff x="0" y="0"/>
          <a:chExt cx="0" cy="0"/>
        </a:xfrm>
      </p:grpSpPr>
      <p:pic>
        <p:nvPicPr>
          <p:cNvPr id="11" name="图片 10"/>
          <p:cNvPicPr>
            <a:picLocks noChangeAspect="1"/>
          </p:cNvPicPr>
          <p:nvPr userDrawn="1"/>
        </p:nvPicPr>
        <p:blipFill rotWithShape="1">
          <a:blip r:embed="rId2" cstate="print">
            <a:extLst>
              <a:ext uri="{28A0092B-C50C-407E-A947-70E740481C1C}">
                <a14:useLocalDpi xmlns:a14="http://schemas.microsoft.com/office/drawing/2010/main" val="0"/>
              </a:ext>
            </a:extLst>
          </a:blip>
          <a:srcRect r="622"/>
          <a:stretch>
            <a:fillRect/>
          </a:stretch>
        </p:blipFill>
        <p:spPr>
          <a:xfrm>
            <a:off x="0" y="-1"/>
            <a:ext cx="12192000" cy="6881693"/>
          </a:xfrm>
          <a:prstGeom prst="rect">
            <a:avLst/>
          </a:prstGeom>
        </p:spPr>
      </p:pic>
      <p:sp>
        <p:nvSpPr>
          <p:cNvPr id="13" name="矩形 12"/>
          <p:cNvSpPr/>
          <p:nvPr userDrawn="1"/>
        </p:nvSpPr>
        <p:spPr>
          <a:xfrm>
            <a:off x="7935651" y="-827352"/>
            <a:ext cx="8512703" cy="8512702"/>
          </a:xfrm>
          <a:prstGeom prst="rect">
            <a:avLst/>
          </a:prstGeom>
          <a:blipFill dpi="0" rotWithShape="1">
            <a:blip r:embed="rId3" cstate="print">
              <a:alphaModFix amt="35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p>
        </p:txBody>
      </p:sp>
      <p:sp>
        <p:nvSpPr>
          <p:cNvPr id="5" name="矩形 4"/>
          <p:cNvSpPr/>
          <p:nvPr userDrawn="1"/>
        </p:nvSpPr>
        <p:spPr>
          <a:xfrm>
            <a:off x="0" y="0"/>
            <a:ext cx="12192000" cy="6858000"/>
          </a:xfrm>
          <a:prstGeom prst="rect">
            <a:avLst/>
          </a:prstGeom>
          <a:gradFill flip="none" rotWithShape="1">
            <a:gsLst>
              <a:gs pos="54000">
                <a:schemeClr val="bg1">
                  <a:alpha val="77000"/>
                </a:schemeClr>
              </a:gs>
              <a:gs pos="0">
                <a:schemeClr val="bg1">
                  <a:alpha val="57000"/>
                </a:schemeClr>
              </a:gs>
              <a:gs pos="100000">
                <a:schemeClr val="bg1"/>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sp>
        <p:nvSpPr>
          <p:cNvPr id="8" name="Freeform 11"/>
          <p:cNvSpPr>
            <a:spLocks noEditPoints="1"/>
          </p:cNvSpPr>
          <p:nvPr userDrawn="1"/>
        </p:nvSpPr>
        <p:spPr bwMode="auto">
          <a:xfrm>
            <a:off x="7471129" y="-2172714"/>
            <a:ext cx="6663971" cy="6636436"/>
          </a:xfrm>
          <a:custGeom>
            <a:avLst/>
            <a:gdLst>
              <a:gd name="T0" fmla="*/ 263 w 379"/>
              <a:gd name="T1" fmla="*/ 288 h 379"/>
              <a:gd name="T2" fmla="*/ 252 w 379"/>
              <a:gd name="T3" fmla="*/ 296 h 379"/>
              <a:gd name="T4" fmla="*/ 257 w 379"/>
              <a:gd name="T5" fmla="*/ 298 h 379"/>
              <a:gd name="T6" fmla="*/ 262 w 379"/>
              <a:gd name="T7" fmla="*/ 295 h 379"/>
              <a:gd name="T8" fmla="*/ 266 w 379"/>
              <a:gd name="T9" fmla="*/ 300 h 379"/>
              <a:gd name="T10" fmla="*/ 268 w 379"/>
              <a:gd name="T11" fmla="*/ 317 h 379"/>
              <a:gd name="T12" fmla="*/ 274 w 379"/>
              <a:gd name="T13" fmla="*/ 302 h 379"/>
              <a:gd name="T14" fmla="*/ 258 w 379"/>
              <a:gd name="T15" fmla="*/ 306 h 379"/>
              <a:gd name="T16" fmla="*/ 254 w 379"/>
              <a:gd name="T17" fmla="*/ 282 h 379"/>
              <a:gd name="T18" fmla="*/ 229 w 379"/>
              <a:gd name="T19" fmla="*/ 326 h 379"/>
              <a:gd name="T20" fmla="*/ 221 w 379"/>
              <a:gd name="T21" fmla="*/ 317 h 379"/>
              <a:gd name="T22" fmla="*/ 211 w 379"/>
              <a:gd name="T23" fmla="*/ 305 h 379"/>
              <a:gd name="T24" fmla="*/ 175 w 379"/>
              <a:gd name="T25" fmla="*/ 308 h 379"/>
              <a:gd name="T26" fmla="*/ 160 w 379"/>
              <a:gd name="T27" fmla="*/ 325 h 379"/>
              <a:gd name="T28" fmla="*/ 177 w 379"/>
              <a:gd name="T29" fmla="*/ 328 h 379"/>
              <a:gd name="T30" fmla="*/ 166 w 379"/>
              <a:gd name="T31" fmla="*/ 319 h 379"/>
              <a:gd name="T32" fmla="*/ 170 w 379"/>
              <a:gd name="T33" fmla="*/ 300 h 379"/>
              <a:gd name="T34" fmla="*/ 158 w 379"/>
              <a:gd name="T35" fmla="*/ 301 h 379"/>
              <a:gd name="T36" fmla="*/ 198 w 379"/>
              <a:gd name="T37" fmla="*/ 227 h 379"/>
              <a:gd name="T38" fmla="*/ 143 w 379"/>
              <a:gd name="T39" fmla="*/ 149 h 379"/>
              <a:gd name="T40" fmla="*/ 160 w 379"/>
              <a:gd name="T41" fmla="*/ 248 h 379"/>
              <a:gd name="T42" fmla="*/ 174 w 379"/>
              <a:gd name="T43" fmla="*/ 166 h 379"/>
              <a:gd name="T44" fmla="*/ 167 w 379"/>
              <a:gd name="T45" fmla="*/ 241 h 379"/>
              <a:gd name="T46" fmla="*/ 206 w 379"/>
              <a:gd name="T47" fmla="*/ 197 h 379"/>
              <a:gd name="T48" fmla="*/ 214 w 379"/>
              <a:gd name="T49" fmla="*/ 224 h 379"/>
              <a:gd name="T50" fmla="*/ 217 w 379"/>
              <a:gd name="T51" fmla="*/ 156 h 379"/>
              <a:gd name="T52" fmla="*/ 230 w 379"/>
              <a:gd name="T53" fmla="*/ 156 h 379"/>
              <a:gd name="T54" fmla="*/ 203 w 379"/>
              <a:gd name="T55" fmla="*/ 155 h 379"/>
              <a:gd name="T56" fmla="*/ 118 w 379"/>
              <a:gd name="T57" fmla="*/ 178 h 379"/>
              <a:gd name="T58" fmla="*/ 129 w 379"/>
              <a:gd name="T59" fmla="*/ 106 h 379"/>
              <a:gd name="T60" fmla="*/ 248 w 379"/>
              <a:gd name="T61" fmla="*/ 159 h 379"/>
              <a:gd name="T62" fmla="*/ 266 w 379"/>
              <a:gd name="T63" fmla="*/ 137 h 379"/>
              <a:gd name="T64" fmla="*/ 122 w 379"/>
              <a:gd name="T65" fmla="*/ 291 h 379"/>
              <a:gd name="T66" fmla="*/ 123 w 379"/>
              <a:gd name="T67" fmla="*/ 289 h 379"/>
              <a:gd name="T68" fmla="*/ 100 w 379"/>
              <a:gd name="T69" fmla="*/ 291 h 379"/>
              <a:gd name="T70" fmla="*/ 47 w 379"/>
              <a:gd name="T71" fmla="*/ 237 h 379"/>
              <a:gd name="T72" fmla="*/ 62 w 379"/>
              <a:gd name="T73" fmla="*/ 215 h 379"/>
              <a:gd name="T74" fmla="*/ 43 w 379"/>
              <a:gd name="T75" fmla="*/ 164 h 379"/>
              <a:gd name="T76" fmla="*/ 67 w 379"/>
              <a:gd name="T77" fmla="*/ 148 h 379"/>
              <a:gd name="T78" fmla="*/ 91 w 379"/>
              <a:gd name="T79" fmla="*/ 106 h 379"/>
              <a:gd name="T80" fmla="*/ 94 w 379"/>
              <a:gd name="T81" fmla="*/ 81 h 379"/>
              <a:gd name="T82" fmla="*/ 110 w 379"/>
              <a:gd name="T83" fmla="*/ 73 h 379"/>
              <a:gd name="T84" fmla="*/ 149 w 379"/>
              <a:gd name="T85" fmla="*/ 41 h 379"/>
              <a:gd name="T86" fmla="*/ 184 w 379"/>
              <a:gd name="T87" fmla="*/ 48 h 379"/>
              <a:gd name="T88" fmla="*/ 222 w 379"/>
              <a:gd name="T89" fmla="*/ 44 h 379"/>
              <a:gd name="T90" fmla="*/ 240 w 379"/>
              <a:gd name="T91" fmla="*/ 55 h 379"/>
              <a:gd name="T92" fmla="*/ 257 w 379"/>
              <a:gd name="T93" fmla="*/ 80 h 379"/>
              <a:gd name="T94" fmla="*/ 288 w 379"/>
              <a:gd name="T95" fmla="*/ 103 h 379"/>
              <a:gd name="T96" fmla="*/ 331 w 379"/>
              <a:gd name="T97" fmla="*/ 127 h 379"/>
              <a:gd name="T98" fmla="*/ 321 w 379"/>
              <a:gd name="T99" fmla="*/ 158 h 379"/>
              <a:gd name="T100" fmla="*/ 336 w 379"/>
              <a:gd name="T101" fmla="*/ 195 h 379"/>
              <a:gd name="T102" fmla="*/ 336 w 379"/>
              <a:gd name="T103" fmla="*/ 204 h 379"/>
              <a:gd name="T104" fmla="*/ 331 w 379"/>
              <a:gd name="T105" fmla="*/ 236 h 379"/>
              <a:gd name="T106" fmla="*/ 301 w 379"/>
              <a:gd name="T107" fmla="*/ 256 h 379"/>
              <a:gd name="T108" fmla="*/ 270 w 379"/>
              <a:gd name="T109" fmla="*/ 38 h 379"/>
              <a:gd name="T110" fmla="*/ 46 w 379"/>
              <a:gd name="T111" fmla="*/ 95 h 379"/>
              <a:gd name="T112" fmla="*/ 82 w 379"/>
              <a:gd name="T113" fmla="*/ 324 h 379"/>
              <a:gd name="T114" fmla="*/ 313 w 379"/>
              <a:gd name="T115" fmla="*/ 309 h 379"/>
              <a:gd name="T116" fmla="*/ 360 w 379"/>
              <a:gd name="T117" fmla="*/ 238 h 379"/>
              <a:gd name="T118" fmla="*/ 157 w 379"/>
              <a:gd name="T119" fmla="*/ 364 h 379"/>
              <a:gd name="T120" fmla="*/ 13 w 379"/>
              <a:gd name="T121" fmla="*/ 174 h 379"/>
              <a:gd name="T122" fmla="*/ 189 w 379"/>
              <a:gd name="T123" fmla="*/ 13 h 379"/>
              <a:gd name="T124" fmla="*/ 189 w 379"/>
              <a:gd name="T125" fmla="*/ 0 h 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79" h="379">
                <a:moveTo>
                  <a:pt x="253" y="291"/>
                </a:moveTo>
                <a:cubicBezTo>
                  <a:pt x="254" y="290"/>
                  <a:pt x="254" y="290"/>
                  <a:pt x="254" y="290"/>
                </a:cubicBezTo>
                <a:cubicBezTo>
                  <a:pt x="254" y="290"/>
                  <a:pt x="254" y="291"/>
                  <a:pt x="255" y="291"/>
                </a:cubicBezTo>
                <a:cubicBezTo>
                  <a:pt x="255" y="292"/>
                  <a:pt x="255" y="292"/>
                  <a:pt x="255" y="292"/>
                </a:cubicBezTo>
                <a:cubicBezTo>
                  <a:pt x="255" y="292"/>
                  <a:pt x="255" y="292"/>
                  <a:pt x="255" y="292"/>
                </a:cubicBezTo>
                <a:cubicBezTo>
                  <a:pt x="255" y="292"/>
                  <a:pt x="255" y="292"/>
                  <a:pt x="255" y="292"/>
                </a:cubicBezTo>
                <a:cubicBezTo>
                  <a:pt x="254" y="292"/>
                  <a:pt x="254" y="292"/>
                  <a:pt x="254" y="292"/>
                </a:cubicBezTo>
                <a:cubicBezTo>
                  <a:pt x="254" y="292"/>
                  <a:pt x="253" y="291"/>
                  <a:pt x="253" y="291"/>
                </a:cubicBezTo>
                <a:cubicBezTo>
                  <a:pt x="253" y="291"/>
                  <a:pt x="253" y="291"/>
                  <a:pt x="253" y="291"/>
                </a:cubicBezTo>
                <a:moveTo>
                  <a:pt x="259" y="286"/>
                </a:moveTo>
                <a:cubicBezTo>
                  <a:pt x="259" y="286"/>
                  <a:pt x="259" y="286"/>
                  <a:pt x="259" y="286"/>
                </a:cubicBezTo>
                <a:cubicBezTo>
                  <a:pt x="259" y="284"/>
                  <a:pt x="262" y="281"/>
                  <a:pt x="263" y="280"/>
                </a:cubicBezTo>
                <a:cubicBezTo>
                  <a:pt x="264" y="279"/>
                  <a:pt x="264" y="279"/>
                  <a:pt x="264" y="279"/>
                </a:cubicBezTo>
                <a:cubicBezTo>
                  <a:pt x="264" y="279"/>
                  <a:pt x="264" y="279"/>
                  <a:pt x="264" y="279"/>
                </a:cubicBezTo>
                <a:cubicBezTo>
                  <a:pt x="265" y="280"/>
                  <a:pt x="265" y="280"/>
                  <a:pt x="265" y="280"/>
                </a:cubicBezTo>
                <a:cubicBezTo>
                  <a:pt x="265" y="280"/>
                  <a:pt x="265" y="281"/>
                  <a:pt x="265" y="281"/>
                </a:cubicBezTo>
                <a:cubicBezTo>
                  <a:pt x="265" y="282"/>
                  <a:pt x="265" y="283"/>
                  <a:pt x="265" y="284"/>
                </a:cubicBezTo>
                <a:cubicBezTo>
                  <a:pt x="265" y="284"/>
                  <a:pt x="265" y="284"/>
                  <a:pt x="265" y="284"/>
                </a:cubicBezTo>
                <a:cubicBezTo>
                  <a:pt x="265" y="284"/>
                  <a:pt x="265" y="284"/>
                  <a:pt x="265" y="284"/>
                </a:cubicBezTo>
                <a:cubicBezTo>
                  <a:pt x="265" y="285"/>
                  <a:pt x="266" y="289"/>
                  <a:pt x="264" y="289"/>
                </a:cubicBezTo>
                <a:cubicBezTo>
                  <a:pt x="264" y="290"/>
                  <a:pt x="264" y="290"/>
                  <a:pt x="264" y="290"/>
                </a:cubicBezTo>
                <a:cubicBezTo>
                  <a:pt x="264" y="289"/>
                  <a:pt x="263" y="289"/>
                  <a:pt x="263" y="288"/>
                </a:cubicBezTo>
                <a:cubicBezTo>
                  <a:pt x="263" y="288"/>
                  <a:pt x="263" y="288"/>
                  <a:pt x="263" y="288"/>
                </a:cubicBezTo>
                <a:cubicBezTo>
                  <a:pt x="263" y="288"/>
                  <a:pt x="263" y="288"/>
                  <a:pt x="263" y="288"/>
                </a:cubicBezTo>
                <a:cubicBezTo>
                  <a:pt x="262" y="288"/>
                  <a:pt x="262" y="288"/>
                  <a:pt x="262" y="288"/>
                </a:cubicBezTo>
                <a:cubicBezTo>
                  <a:pt x="261" y="288"/>
                  <a:pt x="261" y="288"/>
                  <a:pt x="260" y="288"/>
                </a:cubicBezTo>
                <a:cubicBezTo>
                  <a:pt x="260" y="287"/>
                  <a:pt x="260" y="287"/>
                  <a:pt x="259" y="287"/>
                </a:cubicBezTo>
                <a:cubicBezTo>
                  <a:pt x="259" y="287"/>
                  <a:pt x="259" y="287"/>
                  <a:pt x="259" y="287"/>
                </a:cubicBezTo>
                <a:cubicBezTo>
                  <a:pt x="259" y="287"/>
                  <a:pt x="259" y="287"/>
                  <a:pt x="259" y="287"/>
                </a:cubicBezTo>
                <a:cubicBezTo>
                  <a:pt x="259" y="287"/>
                  <a:pt x="259" y="287"/>
                  <a:pt x="259" y="287"/>
                </a:cubicBezTo>
                <a:cubicBezTo>
                  <a:pt x="259" y="287"/>
                  <a:pt x="259" y="287"/>
                  <a:pt x="259" y="287"/>
                </a:cubicBezTo>
                <a:cubicBezTo>
                  <a:pt x="259" y="286"/>
                  <a:pt x="259" y="286"/>
                  <a:pt x="259" y="286"/>
                </a:cubicBezTo>
                <a:close/>
                <a:moveTo>
                  <a:pt x="261" y="291"/>
                </a:moveTo>
                <a:cubicBezTo>
                  <a:pt x="261" y="291"/>
                  <a:pt x="261" y="291"/>
                  <a:pt x="261" y="291"/>
                </a:cubicBezTo>
                <a:cubicBezTo>
                  <a:pt x="262" y="291"/>
                  <a:pt x="262" y="291"/>
                  <a:pt x="262" y="291"/>
                </a:cubicBezTo>
                <a:cubicBezTo>
                  <a:pt x="262" y="291"/>
                  <a:pt x="262" y="291"/>
                  <a:pt x="262" y="291"/>
                </a:cubicBezTo>
                <a:cubicBezTo>
                  <a:pt x="262" y="291"/>
                  <a:pt x="262" y="291"/>
                  <a:pt x="262" y="291"/>
                </a:cubicBezTo>
                <a:cubicBezTo>
                  <a:pt x="262" y="292"/>
                  <a:pt x="262" y="292"/>
                  <a:pt x="262" y="292"/>
                </a:cubicBezTo>
                <a:cubicBezTo>
                  <a:pt x="261" y="292"/>
                  <a:pt x="261" y="292"/>
                  <a:pt x="261" y="292"/>
                </a:cubicBezTo>
                <a:cubicBezTo>
                  <a:pt x="261" y="292"/>
                  <a:pt x="261" y="291"/>
                  <a:pt x="261" y="291"/>
                </a:cubicBezTo>
                <a:moveTo>
                  <a:pt x="244" y="288"/>
                </a:moveTo>
                <a:cubicBezTo>
                  <a:pt x="244" y="288"/>
                  <a:pt x="244" y="288"/>
                  <a:pt x="244" y="288"/>
                </a:cubicBezTo>
                <a:cubicBezTo>
                  <a:pt x="244" y="288"/>
                  <a:pt x="244" y="288"/>
                  <a:pt x="244" y="288"/>
                </a:cubicBezTo>
                <a:cubicBezTo>
                  <a:pt x="245" y="289"/>
                  <a:pt x="246" y="289"/>
                  <a:pt x="246" y="290"/>
                </a:cubicBezTo>
                <a:cubicBezTo>
                  <a:pt x="248" y="291"/>
                  <a:pt x="250" y="292"/>
                  <a:pt x="251" y="294"/>
                </a:cubicBezTo>
                <a:cubicBezTo>
                  <a:pt x="251" y="294"/>
                  <a:pt x="251" y="294"/>
                  <a:pt x="251" y="294"/>
                </a:cubicBezTo>
                <a:cubicBezTo>
                  <a:pt x="251" y="295"/>
                  <a:pt x="251" y="295"/>
                  <a:pt x="251" y="295"/>
                </a:cubicBezTo>
                <a:cubicBezTo>
                  <a:pt x="252" y="295"/>
                  <a:pt x="252" y="296"/>
                  <a:pt x="252" y="296"/>
                </a:cubicBezTo>
                <a:cubicBezTo>
                  <a:pt x="252" y="296"/>
                  <a:pt x="252" y="296"/>
                  <a:pt x="252" y="296"/>
                </a:cubicBezTo>
                <a:cubicBezTo>
                  <a:pt x="252" y="296"/>
                  <a:pt x="252" y="296"/>
                  <a:pt x="252" y="296"/>
                </a:cubicBezTo>
                <a:cubicBezTo>
                  <a:pt x="250" y="296"/>
                  <a:pt x="249" y="295"/>
                  <a:pt x="247" y="296"/>
                </a:cubicBezTo>
                <a:cubicBezTo>
                  <a:pt x="246" y="297"/>
                  <a:pt x="246" y="297"/>
                  <a:pt x="246" y="297"/>
                </a:cubicBezTo>
                <a:cubicBezTo>
                  <a:pt x="246" y="297"/>
                  <a:pt x="246" y="297"/>
                  <a:pt x="246" y="297"/>
                </a:cubicBezTo>
                <a:cubicBezTo>
                  <a:pt x="246" y="297"/>
                  <a:pt x="246" y="297"/>
                  <a:pt x="246" y="297"/>
                </a:cubicBezTo>
                <a:cubicBezTo>
                  <a:pt x="246" y="297"/>
                  <a:pt x="246" y="297"/>
                  <a:pt x="246" y="297"/>
                </a:cubicBezTo>
                <a:cubicBezTo>
                  <a:pt x="246" y="297"/>
                  <a:pt x="246" y="297"/>
                  <a:pt x="246" y="297"/>
                </a:cubicBezTo>
                <a:cubicBezTo>
                  <a:pt x="246" y="297"/>
                  <a:pt x="246" y="297"/>
                  <a:pt x="246" y="297"/>
                </a:cubicBezTo>
                <a:cubicBezTo>
                  <a:pt x="246" y="298"/>
                  <a:pt x="246" y="298"/>
                  <a:pt x="246" y="298"/>
                </a:cubicBezTo>
                <a:cubicBezTo>
                  <a:pt x="247" y="298"/>
                  <a:pt x="250" y="299"/>
                  <a:pt x="251" y="301"/>
                </a:cubicBezTo>
                <a:cubicBezTo>
                  <a:pt x="251" y="301"/>
                  <a:pt x="251" y="301"/>
                  <a:pt x="252" y="302"/>
                </a:cubicBezTo>
                <a:cubicBezTo>
                  <a:pt x="252" y="302"/>
                  <a:pt x="252" y="302"/>
                  <a:pt x="252" y="303"/>
                </a:cubicBezTo>
                <a:cubicBezTo>
                  <a:pt x="252" y="303"/>
                  <a:pt x="252" y="303"/>
                  <a:pt x="252" y="303"/>
                </a:cubicBezTo>
                <a:cubicBezTo>
                  <a:pt x="252" y="303"/>
                  <a:pt x="252" y="303"/>
                  <a:pt x="252" y="303"/>
                </a:cubicBezTo>
                <a:cubicBezTo>
                  <a:pt x="253" y="303"/>
                  <a:pt x="254" y="303"/>
                  <a:pt x="254" y="303"/>
                </a:cubicBezTo>
                <a:cubicBezTo>
                  <a:pt x="254" y="303"/>
                  <a:pt x="254" y="303"/>
                  <a:pt x="254" y="303"/>
                </a:cubicBezTo>
                <a:cubicBezTo>
                  <a:pt x="255" y="303"/>
                  <a:pt x="255" y="303"/>
                  <a:pt x="255" y="303"/>
                </a:cubicBezTo>
                <a:cubicBezTo>
                  <a:pt x="255" y="303"/>
                  <a:pt x="255" y="302"/>
                  <a:pt x="255" y="302"/>
                </a:cubicBezTo>
                <a:cubicBezTo>
                  <a:pt x="254" y="301"/>
                  <a:pt x="254" y="299"/>
                  <a:pt x="255" y="298"/>
                </a:cubicBezTo>
                <a:cubicBezTo>
                  <a:pt x="255" y="298"/>
                  <a:pt x="256" y="298"/>
                  <a:pt x="256" y="298"/>
                </a:cubicBezTo>
                <a:cubicBezTo>
                  <a:pt x="257" y="298"/>
                  <a:pt x="257" y="298"/>
                  <a:pt x="257" y="298"/>
                </a:cubicBezTo>
                <a:cubicBezTo>
                  <a:pt x="257" y="298"/>
                  <a:pt x="257" y="298"/>
                  <a:pt x="257" y="298"/>
                </a:cubicBezTo>
                <a:cubicBezTo>
                  <a:pt x="257" y="298"/>
                  <a:pt x="257" y="298"/>
                  <a:pt x="257" y="298"/>
                </a:cubicBezTo>
                <a:cubicBezTo>
                  <a:pt x="257" y="297"/>
                  <a:pt x="257" y="297"/>
                  <a:pt x="257" y="297"/>
                </a:cubicBezTo>
                <a:cubicBezTo>
                  <a:pt x="257" y="297"/>
                  <a:pt x="257" y="297"/>
                  <a:pt x="257" y="297"/>
                </a:cubicBezTo>
                <a:cubicBezTo>
                  <a:pt x="257" y="297"/>
                  <a:pt x="257" y="296"/>
                  <a:pt x="257" y="296"/>
                </a:cubicBezTo>
                <a:cubicBezTo>
                  <a:pt x="257" y="296"/>
                  <a:pt x="257" y="296"/>
                  <a:pt x="257" y="296"/>
                </a:cubicBezTo>
                <a:cubicBezTo>
                  <a:pt x="257" y="296"/>
                  <a:pt x="257" y="296"/>
                  <a:pt x="257" y="296"/>
                </a:cubicBezTo>
                <a:cubicBezTo>
                  <a:pt x="257" y="296"/>
                  <a:pt x="257" y="295"/>
                  <a:pt x="256" y="295"/>
                </a:cubicBezTo>
                <a:cubicBezTo>
                  <a:pt x="257" y="294"/>
                  <a:pt x="257" y="294"/>
                  <a:pt x="257" y="294"/>
                </a:cubicBezTo>
                <a:cubicBezTo>
                  <a:pt x="258" y="291"/>
                  <a:pt x="258" y="291"/>
                  <a:pt x="258" y="291"/>
                </a:cubicBezTo>
                <a:cubicBezTo>
                  <a:pt x="258" y="291"/>
                  <a:pt x="258" y="291"/>
                  <a:pt x="258" y="291"/>
                </a:cubicBezTo>
                <a:cubicBezTo>
                  <a:pt x="259" y="292"/>
                  <a:pt x="259" y="292"/>
                  <a:pt x="259" y="292"/>
                </a:cubicBezTo>
                <a:cubicBezTo>
                  <a:pt x="259" y="292"/>
                  <a:pt x="259" y="292"/>
                  <a:pt x="259" y="292"/>
                </a:cubicBezTo>
                <a:cubicBezTo>
                  <a:pt x="259" y="292"/>
                  <a:pt x="259" y="292"/>
                  <a:pt x="259" y="292"/>
                </a:cubicBezTo>
                <a:cubicBezTo>
                  <a:pt x="259" y="292"/>
                  <a:pt x="259" y="292"/>
                  <a:pt x="259" y="292"/>
                </a:cubicBezTo>
                <a:cubicBezTo>
                  <a:pt x="259" y="292"/>
                  <a:pt x="259" y="292"/>
                  <a:pt x="259" y="292"/>
                </a:cubicBezTo>
                <a:cubicBezTo>
                  <a:pt x="258" y="293"/>
                  <a:pt x="258" y="293"/>
                  <a:pt x="258" y="293"/>
                </a:cubicBezTo>
                <a:cubicBezTo>
                  <a:pt x="258" y="293"/>
                  <a:pt x="258" y="293"/>
                  <a:pt x="258" y="293"/>
                </a:cubicBezTo>
                <a:cubicBezTo>
                  <a:pt x="258" y="293"/>
                  <a:pt x="258" y="293"/>
                  <a:pt x="258" y="293"/>
                </a:cubicBezTo>
                <a:cubicBezTo>
                  <a:pt x="258" y="293"/>
                  <a:pt x="258" y="293"/>
                  <a:pt x="258" y="293"/>
                </a:cubicBezTo>
                <a:cubicBezTo>
                  <a:pt x="259" y="293"/>
                  <a:pt x="259" y="293"/>
                  <a:pt x="259" y="293"/>
                </a:cubicBezTo>
                <a:cubicBezTo>
                  <a:pt x="259" y="293"/>
                  <a:pt x="259" y="293"/>
                  <a:pt x="259" y="293"/>
                </a:cubicBezTo>
                <a:cubicBezTo>
                  <a:pt x="260" y="293"/>
                  <a:pt x="260" y="294"/>
                  <a:pt x="260" y="294"/>
                </a:cubicBezTo>
                <a:cubicBezTo>
                  <a:pt x="260" y="294"/>
                  <a:pt x="260" y="294"/>
                  <a:pt x="260" y="294"/>
                </a:cubicBezTo>
                <a:cubicBezTo>
                  <a:pt x="260" y="294"/>
                  <a:pt x="260" y="294"/>
                  <a:pt x="260" y="294"/>
                </a:cubicBezTo>
                <a:cubicBezTo>
                  <a:pt x="261" y="294"/>
                  <a:pt x="262" y="295"/>
                  <a:pt x="262" y="295"/>
                </a:cubicBezTo>
                <a:cubicBezTo>
                  <a:pt x="261" y="295"/>
                  <a:pt x="261" y="295"/>
                  <a:pt x="261" y="295"/>
                </a:cubicBezTo>
                <a:cubicBezTo>
                  <a:pt x="261" y="295"/>
                  <a:pt x="261" y="295"/>
                  <a:pt x="261" y="295"/>
                </a:cubicBezTo>
                <a:cubicBezTo>
                  <a:pt x="261" y="295"/>
                  <a:pt x="261" y="295"/>
                  <a:pt x="261" y="295"/>
                </a:cubicBezTo>
                <a:cubicBezTo>
                  <a:pt x="261" y="296"/>
                  <a:pt x="260" y="297"/>
                  <a:pt x="260" y="299"/>
                </a:cubicBezTo>
                <a:cubicBezTo>
                  <a:pt x="259" y="299"/>
                  <a:pt x="259" y="299"/>
                  <a:pt x="259" y="299"/>
                </a:cubicBezTo>
                <a:cubicBezTo>
                  <a:pt x="259" y="299"/>
                  <a:pt x="259" y="299"/>
                  <a:pt x="259" y="299"/>
                </a:cubicBezTo>
                <a:cubicBezTo>
                  <a:pt x="259" y="299"/>
                  <a:pt x="259" y="299"/>
                  <a:pt x="259" y="299"/>
                </a:cubicBezTo>
                <a:cubicBezTo>
                  <a:pt x="257" y="303"/>
                  <a:pt x="256" y="306"/>
                  <a:pt x="254" y="309"/>
                </a:cubicBezTo>
                <a:cubicBezTo>
                  <a:pt x="253" y="310"/>
                  <a:pt x="251" y="312"/>
                  <a:pt x="252" y="314"/>
                </a:cubicBezTo>
                <a:cubicBezTo>
                  <a:pt x="252" y="314"/>
                  <a:pt x="252" y="314"/>
                  <a:pt x="252" y="314"/>
                </a:cubicBezTo>
                <a:cubicBezTo>
                  <a:pt x="252" y="314"/>
                  <a:pt x="252" y="314"/>
                  <a:pt x="252" y="314"/>
                </a:cubicBezTo>
                <a:cubicBezTo>
                  <a:pt x="252" y="314"/>
                  <a:pt x="252" y="314"/>
                  <a:pt x="252" y="314"/>
                </a:cubicBezTo>
                <a:cubicBezTo>
                  <a:pt x="253" y="315"/>
                  <a:pt x="254" y="315"/>
                  <a:pt x="255" y="315"/>
                </a:cubicBezTo>
                <a:cubicBezTo>
                  <a:pt x="256" y="315"/>
                  <a:pt x="256" y="314"/>
                  <a:pt x="257" y="315"/>
                </a:cubicBezTo>
                <a:cubicBezTo>
                  <a:pt x="257" y="315"/>
                  <a:pt x="257" y="315"/>
                  <a:pt x="257" y="315"/>
                </a:cubicBezTo>
                <a:cubicBezTo>
                  <a:pt x="257" y="315"/>
                  <a:pt x="257" y="315"/>
                  <a:pt x="257" y="315"/>
                </a:cubicBezTo>
                <a:cubicBezTo>
                  <a:pt x="258" y="313"/>
                  <a:pt x="258" y="312"/>
                  <a:pt x="258" y="311"/>
                </a:cubicBezTo>
                <a:cubicBezTo>
                  <a:pt x="259" y="308"/>
                  <a:pt x="261" y="305"/>
                  <a:pt x="262" y="302"/>
                </a:cubicBezTo>
                <a:cubicBezTo>
                  <a:pt x="263" y="302"/>
                  <a:pt x="263" y="301"/>
                  <a:pt x="264" y="301"/>
                </a:cubicBezTo>
                <a:cubicBezTo>
                  <a:pt x="264" y="300"/>
                  <a:pt x="265" y="298"/>
                  <a:pt x="266" y="297"/>
                </a:cubicBezTo>
                <a:cubicBezTo>
                  <a:pt x="267" y="297"/>
                  <a:pt x="267" y="297"/>
                  <a:pt x="267" y="297"/>
                </a:cubicBezTo>
                <a:cubicBezTo>
                  <a:pt x="267" y="297"/>
                  <a:pt x="267" y="297"/>
                  <a:pt x="267" y="297"/>
                </a:cubicBezTo>
                <a:cubicBezTo>
                  <a:pt x="267" y="298"/>
                  <a:pt x="267" y="298"/>
                  <a:pt x="267" y="298"/>
                </a:cubicBezTo>
                <a:cubicBezTo>
                  <a:pt x="267" y="299"/>
                  <a:pt x="267" y="299"/>
                  <a:pt x="266" y="300"/>
                </a:cubicBezTo>
                <a:cubicBezTo>
                  <a:pt x="266" y="301"/>
                  <a:pt x="266" y="303"/>
                  <a:pt x="265" y="304"/>
                </a:cubicBezTo>
                <a:cubicBezTo>
                  <a:pt x="265" y="304"/>
                  <a:pt x="265" y="305"/>
                  <a:pt x="265" y="306"/>
                </a:cubicBezTo>
                <a:cubicBezTo>
                  <a:pt x="265" y="306"/>
                  <a:pt x="265" y="306"/>
                  <a:pt x="265" y="306"/>
                </a:cubicBezTo>
                <a:cubicBezTo>
                  <a:pt x="265" y="307"/>
                  <a:pt x="265" y="307"/>
                  <a:pt x="265" y="307"/>
                </a:cubicBezTo>
                <a:cubicBezTo>
                  <a:pt x="265" y="307"/>
                  <a:pt x="265" y="307"/>
                  <a:pt x="265" y="307"/>
                </a:cubicBezTo>
                <a:cubicBezTo>
                  <a:pt x="265" y="307"/>
                  <a:pt x="265" y="307"/>
                  <a:pt x="265" y="307"/>
                </a:cubicBezTo>
                <a:cubicBezTo>
                  <a:pt x="265" y="307"/>
                  <a:pt x="265" y="307"/>
                  <a:pt x="265" y="307"/>
                </a:cubicBezTo>
                <a:cubicBezTo>
                  <a:pt x="265" y="307"/>
                  <a:pt x="265" y="307"/>
                  <a:pt x="265" y="307"/>
                </a:cubicBezTo>
                <a:cubicBezTo>
                  <a:pt x="265" y="308"/>
                  <a:pt x="264" y="309"/>
                  <a:pt x="264" y="309"/>
                </a:cubicBezTo>
                <a:cubicBezTo>
                  <a:pt x="263" y="310"/>
                  <a:pt x="263" y="311"/>
                  <a:pt x="262" y="312"/>
                </a:cubicBezTo>
                <a:cubicBezTo>
                  <a:pt x="261" y="314"/>
                  <a:pt x="258" y="315"/>
                  <a:pt x="258" y="317"/>
                </a:cubicBezTo>
                <a:cubicBezTo>
                  <a:pt x="258" y="318"/>
                  <a:pt x="258" y="318"/>
                  <a:pt x="258" y="318"/>
                </a:cubicBezTo>
                <a:cubicBezTo>
                  <a:pt x="258" y="318"/>
                  <a:pt x="258" y="318"/>
                  <a:pt x="258" y="318"/>
                </a:cubicBezTo>
                <a:cubicBezTo>
                  <a:pt x="258" y="318"/>
                  <a:pt x="259" y="318"/>
                  <a:pt x="261" y="318"/>
                </a:cubicBezTo>
                <a:cubicBezTo>
                  <a:pt x="262" y="318"/>
                  <a:pt x="263" y="318"/>
                  <a:pt x="264" y="318"/>
                </a:cubicBezTo>
                <a:cubicBezTo>
                  <a:pt x="264" y="318"/>
                  <a:pt x="264" y="318"/>
                  <a:pt x="264" y="318"/>
                </a:cubicBezTo>
                <a:cubicBezTo>
                  <a:pt x="265" y="317"/>
                  <a:pt x="265" y="316"/>
                  <a:pt x="265" y="315"/>
                </a:cubicBezTo>
                <a:cubicBezTo>
                  <a:pt x="266" y="314"/>
                  <a:pt x="267" y="312"/>
                  <a:pt x="268" y="310"/>
                </a:cubicBezTo>
                <a:cubicBezTo>
                  <a:pt x="268" y="310"/>
                  <a:pt x="268" y="310"/>
                  <a:pt x="268" y="310"/>
                </a:cubicBezTo>
                <a:cubicBezTo>
                  <a:pt x="269" y="310"/>
                  <a:pt x="269" y="311"/>
                  <a:pt x="269" y="311"/>
                </a:cubicBezTo>
                <a:cubicBezTo>
                  <a:pt x="270" y="312"/>
                  <a:pt x="270" y="312"/>
                  <a:pt x="270" y="312"/>
                </a:cubicBezTo>
                <a:cubicBezTo>
                  <a:pt x="271" y="313"/>
                  <a:pt x="271" y="314"/>
                  <a:pt x="270" y="314"/>
                </a:cubicBezTo>
                <a:cubicBezTo>
                  <a:pt x="270" y="315"/>
                  <a:pt x="269" y="316"/>
                  <a:pt x="268" y="317"/>
                </a:cubicBezTo>
                <a:cubicBezTo>
                  <a:pt x="268" y="317"/>
                  <a:pt x="268" y="317"/>
                  <a:pt x="268" y="317"/>
                </a:cubicBezTo>
                <a:cubicBezTo>
                  <a:pt x="267" y="318"/>
                  <a:pt x="267" y="318"/>
                  <a:pt x="266" y="318"/>
                </a:cubicBezTo>
                <a:cubicBezTo>
                  <a:pt x="265" y="319"/>
                  <a:pt x="265" y="319"/>
                  <a:pt x="265" y="319"/>
                </a:cubicBezTo>
                <a:cubicBezTo>
                  <a:pt x="265" y="319"/>
                  <a:pt x="265" y="319"/>
                  <a:pt x="265" y="319"/>
                </a:cubicBezTo>
                <a:cubicBezTo>
                  <a:pt x="265" y="319"/>
                  <a:pt x="265" y="319"/>
                  <a:pt x="265" y="319"/>
                </a:cubicBezTo>
                <a:cubicBezTo>
                  <a:pt x="265" y="320"/>
                  <a:pt x="265" y="320"/>
                  <a:pt x="265" y="320"/>
                </a:cubicBezTo>
                <a:cubicBezTo>
                  <a:pt x="265" y="320"/>
                  <a:pt x="265" y="320"/>
                  <a:pt x="265" y="320"/>
                </a:cubicBezTo>
                <a:cubicBezTo>
                  <a:pt x="267" y="320"/>
                  <a:pt x="268" y="319"/>
                  <a:pt x="269" y="319"/>
                </a:cubicBezTo>
                <a:cubicBezTo>
                  <a:pt x="270" y="319"/>
                  <a:pt x="272" y="319"/>
                  <a:pt x="273" y="319"/>
                </a:cubicBezTo>
                <a:cubicBezTo>
                  <a:pt x="273" y="319"/>
                  <a:pt x="273" y="319"/>
                  <a:pt x="273" y="319"/>
                </a:cubicBezTo>
                <a:cubicBezTo>
                  <a:pt x="273" y="319"/>
                  <a:pt x="273" y="319"/>
                  <a:pt x="273" y="319"/>
                </a:cubicBezTo>
                <a:cubicBezTo>
                  <a:pt x="274" y="319"/>
                  <a:pt x="274" y="319"/>
                  <a:pt x="274" y="319"/>
                </a:cubicBezTo>
                <a:cubicBezTo>
                  <a:pt x="274" y="319"/>
                  <a:pt x="274" y="319"/>
                  <a:pt x="274" y="319"/>
                </a:cubicBezTo>
                <a:cubicBezTo>
                  <a:pt x="274" y="319"/>
                  <a:pt x="274" y="319"/>
                  <a:pt x="274" y="319"/>
                </a:cubicBezTo>
                <a:cubicBezTo>
                  <a:pt x="274" y="317"/>
                  <a:pt x="274" y="314"/>
                  <a:pt x="273" y="312"/>
                </a:cubicBezTo>
                <a:cubicBezTo>
                  <a:pt x="273" y="311"/>
                  <a:pt x="273" y="311"/>
                  <a:pt x="273" y="311"/>
                </a:cubicBezTo>
                <a:cubicBezTo>
                  <a:pt x="272" y="310"/>
                  <a:pt x="271" y="310"/>
                  <a:pt x="270" y="309"/>
                </a:cubicBezTo>
                <a:cubicBezTo>
                  <a:pt x="270" y="308"/>
                  <a:pt x="270" y="308"/>
                  <a:pt x="270" y="308"/>
                </a:cubicBezTo>
                <a:cubicBezTo>
                  <a:pt x="270" y="308"/>
                  <a:pt x="270" y="308"/>
                  <a:pt x="271" y="307"/>
                </a:cubicBezTo>
                <a:cubicBezTo>
                  <a:pt x="271" y="307"/>
                  <a:pt x="271" y="306"/>
                  <a:pt x="271" y="306"/>
                </a:cubicBezTo>
                <a:cubicBezTo>
                  <a:pt x="274" y="305"/>
                  <a:pt x="274" y="305"/>
                  <a:pt x="274" y="305"/>
                </a:cubicBezTo>
                <a:cubicBezTo>
                  <a:pt x="274" y="305"/>
                  <a:pt x="274" y="305"/>
                  <a:pt x="274" y="305"/>
                </a:cubicBezTo>
                <a:cubicBezTo>
                  <a:pt x="274" y="304"/>
                  <a:pt x="274" y="303"/>
                  <a:pt x="274" y="302"/>
                </a:cubicBezTo>
                <a:cubicBezTo>
                  <a:pt x="274" y="302"/>
                  <a:pt x="274" y="302"/>
                  <a:pt x="274" y="302"/>
                </a:cubicBezTo>
                <a:cubicBezTo>
                  <a:pt x="274" y="302"/>
                  <a:pt x="274" y="302"/>
                  <a:pt x="274" y="302"/>
                </a:cubicBezTo>
                <a:cubicBezTo>
                  <a:pt x="274" y="302"/>
                  <a:pt x="274" y="302"/>
                  <a:pt x="274" y="302"/>
                </a:cubicBezTo>
                <a:cubicBezTo>
                  <a:pt x="274" y="302"/>
                  <a:pt x="273" y="302"/>
                  <a:pt x="273" y="302"/>
                </a:cubicBezTo>
                <a:cubicBezTo>
                  <a:pt x="273" y="302"/>
                  <a:pt x="273" y="302"/>
                  <a:pt x="273" y="302"/>
                </a:cubicBezTo>
                <a:cubicBezTo>
                  <a:pt x="273" y="302"/>
                  <a:pt x="273" y="302"/>
                  <a:pt x="273" y="302"/>
                </a:cubicBezTo>
                <a:cubicBezTo>
                  <a:pt x="273" y="302"/>
                  <a:pt x="272" y="302"/>
                  <a:pt x="271" y="302"/>
                </a:cubicBezTo>
                <a:cubicBezTo>
                  <a:pt x="271" y="303"/>
                  <a:pt x="271" y="303"/>
                  <a:pt x="271" y="303"/>
                </a:cubicBezTo>
                <a:cubicBezTo>
                  <a:pt x="270" y="304"/>
                  <a:pt x="270" y="304"/>
                  <a:pt x="270" y="304"/>
                </a:cubicBezTo>
                <a:cubicBezTo>
                  <a:pt x="267" y="305"/>
                  <a:pt x="267" y="305"/>
                  <a:pt x="267" y="305"/>
                </a:cubicBezTo>
                <a:cubicBezTo>
                  <a:pt x="267" y="305"/>
                  <a:pt x="267" y="305"/>
                  <a:pt x="267" y="305"/>
                </a:cubicBezTo>
                <a:cubicBezTo>
                  <a:pt x="267" y="305"/>
                  <a:pt x="267" y="305"/>
                  <a:pt x="267" y="305"/>
                </a:cubicBezTo>
                <a:cubicBezTo>
                  <a:pt x="267" y="305"/>
                  <a:pt x="267" y="305"/>
                  <a:pt x="267" y="305"/>
                </a:cubicBezTo>
                <a:cubicBezTo>
                  <a:pt x="267" y="305"/>
                  <a:pt x="267" y="305"/>
                  <a:pt x="267" y="305"/>
                </a:cubicBezTo>
                <a:cubicBezTo>
                  <a:pt x="267" y="304"/>
                  <a:pt x="268" y="302"/>
                  <a:pt x="269" y="301"/>
                </a:cubicBezTo>
                <a:cubicBezTo>
                  <a:pt x="269" y="301"/>
                  <a:pt x="269" y="301"/>
                  <a:pt x="269" y="301"/>
                </a:cubicBezTo>
                <a:cubicBezTo>
                  <a:pt x="270" y="299"/>
                  <a:pt x="270" y="298"/>
                  <a:pt x="270" y="296"/>
                </a:cubicBezTo>
                <a:cubicBezTo>
                  <a:pt x="271" y="296"/>
                  <a:pt x="271" y="294"/>
                  <a:pt x="271" y="293"/>
                </a:cubicBezTo>
                <a:cubicBezTo>
                  <a:pt x="270" y="293"/>
                  <a:pt x="270" y="293"/>
                  <a:pt x="270" y="293"/>
                </a:cubicBezTo>
                <a:cubicBezTo>
                  <a:pt x="269" y="292"/>
                  <a:pt x="268" y="292"/>
                  <a:pt x="268" y="293"/>
                </a:cubicBezTo>
                <a:cubicBezTo>
                  <a:pt x="267" y="293"/>
                  <a:pt x="266" y="294"/>
                  <a:pt x="266" y="295"/>
                </a:cubicBezTo>
                <a:cubicBezTo>
                  <a:pt x="265" y="296"/>
                  <a:pt x="265" y="296"/>
                  <a:pt x="265" y="296"/>
                </a:cubicBezTo>
                <a:cubicBezTo>
                  <a:pt x="264" y="297"/>
                  <a:pt x="263" y="299"/>
                  <a:pt x="261" y="301"/>
                </a:cubicBezTo>
                <a:cubicBezTo>
                  <a:pt x="261" y="302"/>
                  <a:pt x="260" y="303"/>
                  <a:pt x="260" y="303"/>
                </a:cubicBezTo>
                <a:cubicBezTo>
                  <a:pt x="259" y="304"/>
                  <a:pt x="258" y="306"/>
                  <a:pt x="258" y="306"/>
                </a:cubicBezTo>
                <a:cubicBezTo>
                  <a:pt x="258" y="306"/>
                  <a:pt x="258" y="306"/>
                  <a:pt x="258" y="306"/>
                </a:cubicBezTo>
                <a:cubicBezTo>
                  <a:pt x="258" y="305"/>
                  <a:pt x="258" y="304"/>
                  <a:pt x="259" y="303"/>
                </a:cubicBezTo>
                <a:cubicBezTo>
                  <a:pt x="261" y="300"/>
                  <a:pt x="261" y="300"/>
                  <a:pt x="261" y="300"/>
                </a:cubicBezTo>
                <a:cubicBezTo>
                  <a:pt x="263" y="295"/>
                  <a:pt x="263" y="295"/>
                  <a:pt x="263" y="295"/>
                </a:cubicBezTo>
                <a:cubicBezTo>
                  <a:pt x="263" y="294"/>
                  <a:pt x="264" y="294"/>
                  <a:pt x="264" y="294"/>
                </a:cubicBezTo>
                <a:cubicBezTo>
                  <a:pt x="265" y="293"/>
                  <a:pt x="265" y="293"/>
                  <a:pt x="265" y="293"/>
                </a:cubicBezTo>
                <a:cubicBezTo>
                  <a:pt x="266" y="293"/>
                  <a:pt x="266" y="293"/>
                  <a:pt x="266" y="292"/>
                </a:cubicBezTo>
                <a:cubicBezTo>
                  <a:pt x="268" y="290"/>
                  <a:pt x="267" y="286"/>
                  <a:pt x="267" y="284"/>
                </a:cubicBezTo>
                <a:cubicBezTo>
                  <a:pt x="267" y="282"/>
                  <a:pt x="267" y="279"/>
                  <a:pt x="266" y="277"/>
                </a:cubicBezTo>
                <a:cubicBezTo>
                  <a:pt x="266" y="276"/>
                  <a:pt x="265" y="276"/>
                  <a:pt x="265" y="276"/>
                </a:cubicBezTo>
                <a:cubicBezTo>
                  <a:pt x="264" y="276"/>
                  <a:pt x="263" y="276"/>
                  <a:pt x="262" y="277"/>
                </a:cubicBezTo>
                <a:cubicBezTo>
                  <a:pt x="262" y="277"/>
                  <a:pt x="262" y="277"/>
                  <a:pt x="262" y="277"/>
                </a:cubicBezTo>
                <a:cubicBezTo>
                  <a:pt x="262" y="277"/>
                  <a:pt x="262" y="277"/>
                  <a:pt x="262" y="277"/>
                </a:cubicBezTo>
                <a:cubicBezTo>
                  <a:pt x="261" y="278"/>
                  <a:pt x="260" y="282"/>
                  <a:pt x="259" y="284"/>
                </a:cubicBezTo>
                <a:cubicBezTo>
                  <a:pt x="258" y="283"/>
                  <a:pt x="259" y="282"/>
                  <a:pt x="259" y="281"/>
                </a:cubicBezTo>
                <a:cubicBezTo>
                  <a:pt x="259" y="280"/>
                  <a:pt x="260" y="278"/>
                  <a:pt x="259" y="277"/>
                </a:cubicBezTo>
                <a:cubicBezTo>
                  <a:pt x="259" y="277"/>
                  <a:pt x="259" y="277"/>
                  <a:pt x="259" y="277"/>
                </a:cubicBezTo>
                <a:cubicBezTo>
                  <a:pt x="259" y="277"/>
                  <a:pt x="259" y="277"/>
                  <a:pt x="259" y="277"/>
                </a:cubicBezTo>
                <a:cubicBezTo>
                  <a:pt x="259" y="277"/>
                  <a:pt x="258" y="277"/>
                  <a:pt x="258" y="276"/>
                </a:cubicBezTo>
                <a:cubicBezTo>
                  <a:pt x="257" y="276"/>
                  <a:pt x="255" y="276"/>
                  <a:pt x="253" y="277"/>
                </a:cubicBezTo>
                <a:cubicBezTo>
                  <a:pt x="253" y="277"/>
                  <a:pt x="253" y="277"/>
                  <a:pt x="253" y="277"/>
                </a:cubicBezTo>
                <a:cubicBezTo>
                  <a:pt x="253" y="277"/>
                  <a:pt x="253" y="277"/>
                  <a:pt x="253" y="277"/>
                </a:cubicBezTo>
                <a:cubicBezTo>
                  <a:pt x="253" y="278"/>
                  <a:pt x="254" y="279"/>
                  <a:pt x="254" y="279"/>
                </a:cubicBezTo>
                <a:cubicBezTo>
                  <a:pt x="254" y="279"/>
                  <a:pt x="254" y="279"/>
                  <a:pt x="254" y="279"/>
                </a:cubicBezTo>
                <a:cubicBezTo>
                  <a:pt x="254" y="282"/>
                  <a:pt x="254" y="282"/>
                  <a:pt x="254" y="282"/>
                </a:cubicBezTo>
                <a:cubicBezTo>
                  <a:pt x="255" y="283"/>
                  <a:pt x="255" y="284"/>
                  <a:pt x="255" y="285"/>
                </a:cubicBezTo>
                <a:cubicBezTo>
                  <a:pt x="255" y="286"/>
                  <a:pt x="255" y="287"/>
                  <a:pt x="254" y="287"/>
                </a:cubicBezTo>
                <a:cubicBezTo>
                  <a:pt x="254" y="288"/>
                  <a:pt x="253" y="288"/>
                  <a:pt x="253" y="288"/>
                </a:cubicBezTo>
                <a:cubicBezTo>
                  <a:pt x="252" y="288"/>
                  <a:pt x="252" y="288"/>
                  <a:pt x="252" y="288"/>
                </a:cubicBezTo>
                <a:cubicBezTo>
                  <a:pt x="251" y="288"/>
                  <a:pt x="250" y="287"/>
                  <a:pt x="248" y="287"/>
                </a:cubicBezTo>
                <a:cubicBezTo>
                  <a:pt x="248" y="287"/>
                  <a:pt x="247" y="288"/>
                  <a:pt x="246" y="288"/>
                </a:cubicBezTo>
                <a:cubicBezTo>
                  <a:pt x="246" y="288"/>
                  <a:pt x="245" y="287"/>
                  <a:pt x="244" y="288"/>
                </a:cubicBezTo>
                <a:cubicBezTo>
                  <a:pt x="244" y="288"/>
                  <a:pt x="244" y="288"/>
                  <a:pt x="244" y="288"/>
                </a:cubicBezTo>
                <a:close/>
                <a:moveTo>
                  <a:pt x="218" y="323"/>
                </a:moveTo>
                <a:cubicBezTo>
                  <a:pt x="218" y="324"/>
                  <a:pt x="218" y="324"/>
                  <a:pt x="218" y="325"/>
                </a:cubicBezTo>
                <a:cubicBezTo>
                  <a:pt x="219" y="327"/>
                  <a:pt x="222" y="329"/>
                  <a:pt x="223" y="330"/>
                </a:cubicBezTo>
                <a:cubicBezTo>
                  <a:pt x="223" y="330"/>
                  <a:pt x="224" y="331"/>
                  <a:pt x="224" y="331"/>
                </a:cubicBezTo>
                <a:cubicBezTo>
                  <a:pt x="224" y="331"/>
                  <a:pt x="225" y="331"/>
                  <a:pt x="225" y="331"/>
                </a:cubicBezTo>
                <a:cubicBezTo>
                  <a:pt x="226" y="331"/>
                  <a:pt x="226" y="331"/>
                  <a:pt x="226" y="331"/>
                </a:cubicBezTo>
                <a:cubicBezTo>
                  <a:pt x="226" y="331"/>
                  <a:pt x="226" y="331"/>
                  <a:pt x="226" y="331"/>
                </a:cubicBezTo>
                <a:cubicBezTo>
                  <a:pt x="228" y="331"/>
                  <a:pt x="229" y="329"/>
                  <a:pt x="230" y="328"/>
                </a:cubicBezTo>
                <a:cubicBezTo>
                  <a:pt x="230" y="328"/>
                  <a:pt x="231" y="327"/>
                  <a:pt x="231" y="327"/>
                </a:cubicBezTo>
                <a:cubicBezTo>
                  <a:pt x="231" y="327"/>
                  <a:pt x="232" y="326"/>
                  <a:pt x="232" y="326"/>
                </a:cubicBezTo>
                <a:cubicBezTo>
                  <a:pt x="232" y="325"/>
                  <a:pt x="232" y="325"/>
                  <a:pt x="232" y="325"/>
                </a:cubicBezTo>
                <a:cubicBezTo>
                  <a:pt x="232" y="325"/>
                  <a:pt x="232" y="325"/>
                  <a:pt x="232" y="325"/>
                </a:cubicBezTo>
                <a:cubicBezTo>
                  <a:pt x="231" y="325"/>
                  <a:pt x="231" y="325"/>
                  <a:pt x="230" y="325"/>
                </a:cubicBezTo>
                <a:cubicBezTo>
                  <a:pt x="230" y="326"/>
                  <a:pt x="230" y="326"/>
                  <a:pt x="230" y="326"/>
                </a:cubicBezTo>
                <a:cubicBezTo>
                  <a:pt x="230" y="325"/>
                  <a:pt x="230" y="325"/>
                  <a:pt x="230" y="325"/>
                </a:cubicBezTo>
                <a:cubicBezTo>
                  <a:pt x="230" y="325"/>
                  <a:pt x="229" y="326"/>
                  <a:pt x="229" y="326"/>
                </a:cubicBezTo>
                <a:cubicBezTo>
                  <a:pt x="228" y="326"/>
                  <a:pt x="227" y="326"/>
                  <a:pt x="226" y="326"/>
                </a:cubicBezTo>
                <a:cubicBezTo>
                  <a:pt x="226" y="326"/>
                  <a:pt x="225" y="327"/>
                  <a:pt x="225" y="327"/>
                </a:cubicBezTo>
                <a:cubicBezTo>
                  <a:pt x="224" y="327"/>
                  <a:pt x="224" y="326"/>
                  <a:pt x="223" y="326"/>
                </a:cubicBezTo>
                <a:cubicBezTo>
                  <a:pt x="222" y="325"/>
                  <a:pt x="220" y="324"/>
                  <a:pt x="219" y="323"/>
                </a:cubicBezTo>
                <a:cubicBezTo>
                  <a:pt x="219" y="323"/>
                  <a:pt x="219" y="323"/>
                  <a:pt x="219" y="323"/>
                </a:cubicBezTo>
                <a:cubicBezTo>
                  <a:pt x="218" y="323"/>
                  <a:pt x="218" y="323"/>
                  <a:pt x="218" y="323"/>
                </a:cubicBezTo>
                <a:cubicBezTo>
                  <a:pt x="218" y="323"/>
                  <a:pt x="218" y="323"/>
                  <a:pt x="218" y="323"/>
                </a:cubicBezTo>
                <a:close/>
                <a:moveTo>
                  <a:pt x="213" y="325"/>
                </a:moveTo>
                <a:cubicBezTo>
                  <a:pt x="213" y="329"/>
                  <a:pt x="212" y="331"/>
                  <a:pt x="211" y="332"/>
                </a:cubicBezTo>
                <a:cubicBezTo>
                  <a:pt x="209" y="334"/>
                  <a:pt x="206" y="335"/>
                  <a:pt x="204" y="337"/>
                </a:cubicBezTo>
                <a:cubicBezTo>
                  <a:pt x="204" y="337"/>
                  <a:pt x="204" y="337"/>
                  <a:pt x="204" y="337"/>
                </a:cubicBezTo>
                <a:cubicBezTo>
                  <a:pt x="204" y="337"/>
                  <a:pt x="204" y="337"/>
                  <a:pt x="204" y="337"/>
                </a:cubicBezTo>
                <a:cubicBezTo>
                  <a:pt x="204" y="337"/>
                  <a:pt x="204" y="337"/>
                  <a:pt x="204" y="337"/>
                </a:cubicBezTo>
                <a:cubicBezTo>
                  <a:pt x="204" y="337"/>
                  <a:pt x="204" y="337"/>
                  <a:pt x="204" y="337"/>
                </a:cubicBezTo>
                <a:cubicBezTo>
                  <a:pt x="204" y="338"/>
                  <a:pt x="204" y="338"/>
                  <a:pt x="204" y="338"/>
                </a:cubicBezTo>
                <a:cubicBezTo>
                  <a:pt x="205" y="338"/>
                  <a:pt x="206" y="337"/>
                  <a:pt x="207" y="337"/>
                </a:cubicBezTo>
                <a:cubicBezTo>
                  <a:pt x="208" y="337"/>
                  <a:pt x="208" y="337"/>
                  <a:pt x="208" y="337"/>
                </a:cubicBezTo>
                <a:cubicBezTo>
                  <a:pt x="213" y="336"/>
                  <a:pt x="216" y="331"/>
                  <a:pt x="217" y="327"/>
                </a:cubicBezTo>
                <a:cubicBezTo>
                  <a:pt x="217" y="325"/>
                  <a:pt x="217" y="323"/>
                  <a:pt x="217" y="321"/>
                </a:cubicBezTo>
                <a:cubicBezTo>
                  <a:pt x="218" y="321"/>
                  <a:pt x="218" y="320"/>
                  <a:pt x="219" y="320"/>
                </a:cubicBezTo>
                <a:cubicBezTo>
                  <a:pt x="219" y="320"/>
                  <a:pt x="219" y="320"/>
                  <a:pt x="219" y="320"/>
                </a:cubicBezTo>
                <a:cubicBezTo>
                  <a:pt x="219" y="320"/>
                  <a:pt x="219" y="320"/>
                  <a:pt x="219" y="320"/>
                </a:cubicBezTo>
                <a:cubicBezTo>
                  <a:pt x="219" y="319"/>
                  <a:pt x="220" y="318"/>
                  <a:pt x="221" y="318"/>
                </a:cubicBezTo>
                <a:cubicBezTo>
                  <a:pt x="221" y="317"/>
                  <a:pt x="221" y="317"/>
                  <a:pt x="221" y="317"/>
                </a:cubicBezTo>
                <a:cubicBezTo>
                  <a:pt x="221" y="318"/>
                  <a:pt x="221" y="318"/>
                  <a:pt x="221" y="318"/>
                </a:cubicBezTo>
                <a:cubicBezTo>
                  <a:pt x="222" y="316"/>
                  <a:pt x="224" y="314"/>
                  <a:pt x="224" y="313"/>
                </a:cubicBezTo>
                <a:cubicBezTo>
                  <a:pt x="224" y="313"/>
                  <a:pt x="224" y="313"/>
                  <a:pt x="224" y="313"/>
                </a:cubicBezTo>
                <a:cubicBezTo>
                  <a:pt x="224" y="313"/>
                  <a:pt x="224" y="313"/>
                  <a:pt x="224" y="313"/>
                </a:cubicBezTo>
                <a:cubicBezTo>
                  <a:pt x="224" y="313"/>
                  <a:pt x="224" y="313"/>
                  <a:pt x="224" y="313"/>
                </a:cubicBezTo>
                <a:cubicBezTo>
                  <a:pt x="224" y="312"/>
                  <a:pt x="224" y="312"/>
                  <a:pt x="223" y="312"/>
                </a:cubicBezTo>
                <a:cubicBezTo>
                  <a:pt x="222" y="312"/>
                  <a:pt x="221" y="312"/>
                  <a:pt x="220" y="311"/>
                </a:cubicBezTo>
                <a:cubicBezTo>
                  <a:pt x="220" y="311"/>
                  <a:pt x="219" y="311"/>
                  <a:pt x="218" y="311"/>
                </a:cubicBezTo>
                <a:cubicBezTo>
                  <a:pt x="218" y="311"/>
                  <a:pt x="218" y="311"/>
                  <a:pt x="218" y="311"/>
                </a:cubicBezTo>
                <a:cubicBezTo>
                  <a:pt x="218" y="311"/>
                  <a:pt x="218" y="311"/>
                  <a:pt x="218" y="311"/>
                </a:cubicBezTo>
                <a:cubicBezTo>
                  <a:pt x="218" y="312"/>
                  <a:pt x="218" y="312"/>
                  <a:pt x="218" y="312"/>
                </a:cubicBezTo>
                <a:cubicBezTo>
                  <a:pt x="218" y="312"/>
                  <a:pt x="218" y="312"/>
                  <a:pt x="218" y="312"/>
                </a:cubicBezTo>
                <a:cubicBezTo>
                  <a:pt x="218" y="313"/>
                  <a:pt x="218" y="313"/>
                  <a:pt x="218" y="313"/>
                </a:cubicBezTo>
                <a:cubicBezTo>
                  <a:pt x="219" y="314"/>
                  <a:pt x="219" y="314"/>
                  <a:pt x="219" y="314"/>
                </a:cubicBezTo>
                <a:cubicBezTo>
                  <a:pt x="219" y="314"/>
                  <a:pt x="219" y="314"/>
                  <a:pt x="219" y="314"/>
                </a:cubicBezTo>
                <a:cubicBezTo>
                  <a:pt x="219" y="314"/>
                  <a:pt x="218" y="316"/>
                  <a:pt x="217" y="316"/>
                </a:cubicBezTo>
                <a:cubicBezTo>
                  <a:pt x="216" y="313"/>
                  <a:pt x="218" y="310"/>
                  <a:pt x="217" y="307"/>
                </a:cubicBezTo>
                <a:cubicBezTo>
                  <a:pt x="217" y="306"/>
                  <a:pt x="217" y="306"/>
                  <a:pt x="217" y="306"/>
                </a:cubicBezTo>
                <a:cubicBezTo>
                  <a:pt x="217" y="306"/>
                  <a:pt x="217" y="306"/>
                  <a:pt x="217" y="306"/>
                </a:cubicBezTo>
                <a:cubicBezTo>
                  <a:pt x="216" y="306"/>
                  <a:pt x="213" y="304"/>
                  <a:pt x="211" y="305"/>
                </a:cubicBezTo>
                <a:cubicBezTo>
                  <a:pt x="211" y="305"/>
                  <a:pt x="211" y="305"/>
                  <a:pt x="211" y="305"/>
                </a:cubicBezTo>
                <a:cubicBezTo>
                  <a:pt x="211" y="305"/>
                  <a:pt x="211" y="305"/>
                  <a:pt x="211" y="305"/>
                </a:cubicBezTo>
                <a:cubicBezTo>
                  <a:pt x="211" y="305"/>
                  <a:pt x="211" y="305"/>
                  <a:pt x="211" y="305"/>
                </a:cubicBezTo>
                <a:cubicBezTo>
                  <a:pt x="211" y="305"/>
                  <a:pt x="211" y="305"/>
                  <a:pt x="211" y="305"/>
                </a:cubicBezTo>
                <a:cubicBezTo>
                  <a:pt x="211" y="305"/>
                  <a:pt x="211" y="305"/>
                  <a:pt x="211" y="305"/>
                </a:cubicBezTo>
                <a:cubicBezTo>
                  <a:pt x="211" y="305"/>
                  <a:pt x="211" y="305"/>
                  <a:pt x="211" y="305"/>
                </a:cubicBezTo>
                <a:cubicBezTo>
                  <a:pt x="211" y="306"/>
                  <a:pt x="211" y="306"/>
                  <a:pt x="211" y="307"/>
                </a:cubicBezTo>
                <a:cubicBezTo>
                  <a:pt x="211" y="307"/>
                  <a:pt x="212" y="308"/>
                  <a:pt x="212" y="309"/>
                </a:cubicBezTo>
                <a:cubicBezTo>
                  <a:pt x="212" y="310"/>
                  <a:pt x="212" y="310"/>
                  <a:pt x="212" y="310"/>
                </a:cubicBezTo>
                <a:cubicBezTo>
                  <a:pt x="212" y="314"/>
                  <a:pt x="213" y="317"/>
                  <a:pt x="213" y="320"/>
                </a:cubicBezTo>
                <a:cubicBezTo>
                  <a:pt x="211" y="322"/>
                  <a:pt x="209" y="324"/>
                  <a:pt x="207" y="325"/>
                </a:cubicBezTo>
                <a:cubicBezTo>
                  <a:pt x="206" y="326"/>
                  <a:pt x="205" y="326"/>
                  <a:pt x="204" y="327"/>
                </a:cubicBezTo>
                <a:cubicBezTo>
                  <a:pt x="204" y="327"/>
                  <a:pt x="204" y="327"/>
                  <a:pt x="204" y="327"/>
                </a:cubicBezTo>
                <a:cubicBezTo>
                  <a:pt x="204" y="327"/>
                  <a:pt x="204" y="327"/>
                  <a:pt x="204" y="327"/>
                </a:cubicBezTo>
                <a:cubicBezTo>
                  <a:pt x="204" y="327"/>
                  <a:pt x="204" y="327"/>
                  <a:pt x="204" y="327"/>
                </a:cubicBezTo>
                <a:cubicBezTo>
                  <a:pt x="204" y="327"/>
                  <a:pt x="204" y="327"/>
                  <a:pt x="204" y="327"/>
                </a:cubicBezTo>
                <a:cubicBezTo>
                  <a:pt x="204" y="329"/>
                  <a:pt x="206" y="331"/>
                  <a:pt x="207" y="330"/>
                </a:cubicBezTo>
                <a:cubicBezTo>
                  <a:pt x="208" y="330"/>
                  <a:pt x="208" y="330"/>
                  <a:pt x="208" y="330"/>
                </a:cubicBezTo>
                <a:cubicBezTo>
                  <a:pt x="209" y="330"/>
                  <a:pt x="210" y="329"/>
                  <a:pt x="210" y="328"/>
                </a:cubicBezTo>
                <a:cubicBezTo>
                  <a:pt x="211" y="327"/>
                  <a:pt x="212" y="326"/>
                  <a:pt x="213" y="325"/>
                </a:cubicBezTo>
                <a:moveTo>
                  <a:pt x="152" y="324"/>
                </a:moveTo>
                <a:cubicBezTo>
                  <a:pt x="152" y="323"/>
                  <a:pt x="152" y="323"/>
                  <a:pt x="153" y="321"/>
                </a:cubicBezTo>
                <a:cubicBezTo>
                  <a:pt x="154" y="320"/>
                  <a:pt x="155" y="319"/>
                  <a:pt x="155" y="319"/>
                </a:cubicBezTo>
                <a:cubicBezTo>
                  <a:pt x="155" y="319"/>
                  <a:pt x="155" y="319"/>
                  <a:pt x="155" y="320"/>
                </a:cubicBezTo>
                <a:cubicBezTo>
                  <a:pt x="152" y="324"/>
                  <a:pt x="152" y="324"/>
                  <a:pt x="152" y="324"/>
                </a:cubicBezTo>
                <a:cubicBezTo>
                  <a:pt x="152" y="324"/>
                  <a:pt x="152" y="324"/>
                  <a:pt x="152" y="324"/>
                </a:cubicBezTo>
                <a:moveTo>
                  <a:pt x="173" y="309"/>
                </a:moveTo>
                <a:cubicBezTo>
                  <a:pt x="173" y="308"/>
                  <a:pt x="175" y="308"/>
                  <a:pt x="175" y="308"/>
                </a:cubicBezTo>
                <a:cubicBezTo>
                  <a:pt x="175" y="309"/>
                  <a:pt x="173" y="310"/>
                  <a:pt x="173" y="310"/>
                </a:cubicBezTo>
                <a:cubicBezTo>
                  <a:pt x="173" y="310"/>
                  <a:pt x="173" y="310"/>
                  <a:pt x="173" y="310"/>
                </a:cubicBezTo>
                <a:cubicBezTo>
                  <a:pt x="172" y="310"/>
                  <a:pt x="172" y="310"/>
                  <a:pt x="172" y="310"/>
                </a:cubicBezTo>
                <a:cubicBezTo>
                  <a:pt x="172" y="310"/>
                  <a:pt x="172" y="310"/>
                  <a:pt x="173" y="309"/>
                </a:cubicBezTo>
                <a:moveTo>
                  <a:pt x="147" y="330"/>
                </a:moveTo>
                <a:cubicBezTo>
                  <a:pt x="147" y="331"/>
                  <a:pt x="147" y="333"/>
                  <a:pt x="148" y="333"/>
                </a:cubicBezTo>
                <a:cubicBezTo>
                  <a:pt x="150" y="333"/>
                  <a:pt x="150" y="333"/>
                  <a:pt x="151" y="331"/>
                </a:cubicBezTo>
                <a:cubicBezTo>
                  <a:pt x="151" y="330"/>
                  <a:pt x="152" y="329"/>
                  <a:pt x="153" y="328"/>
                </a:cubicBezTo>
                <a:cubicBezTo>
                  <a:pt x="153" y="327"/>
                  <a:pt x="154" y="327"/>
                  <a:pt x="154" y="326"/>
                </a:cubicBezTo>
                <a:cubicBezTo>
                  <a:pt x="154" y="326"/>
                  <a:pt x="154" y="325"/>
                  <a:pt x="154" y="324"/>
                </a:cubicBezTo>
                <a:cubicBezTo>
                  <a:pt x="155" y="323"/>
                  <a:pt x="155" y="321"/>
                  <a:pt x="155" y="320"/>
                </a:cubicBezTo>
                <a:cubicBezTo>
                  <a:pt x="155" y="319"/>
                  <a:pt x="156" y="319"/>
                  <a:pt x="156" y="318"/>
                </a:cubicBezTo>
                <a:cubicBezTo>
                  <a:pt x="156" y="317"/>
                  <a:pt x="157" y="317"/>
                  <a:pt x="158" y="317"/>
                </a:cubicBezTo>
                <a:cubicBezTo>
                  <a:pt x="160" y="317"/>
                  <a:pt x="160" y="317"/>
                  <a:pt x="160" y="317"/>
                </a:cubicBezTo>
                <a:cubicBezTo>
                  <a:pt x="160" y="317"/>
                  <a:pt x="160" y="317"/>
                  <a:pt x="160" y="317"/>
                </a:cubicBezTo>
                <a:cubicBezTo>
                  <a:pt x="160" y="317"/>
                  <a:pt x="160" y="317"/>
                  <a:pt x="162" y="318"/>
                </a:cubicBezTo>
                <a:cubicBezTo>
                  <a:pt x="162" y="319"/>
                  <a:pt x="162" y="319"/>
                  <a:pt x="162" y="319"/>
                </a:cubicBezTo>
                <a:cubicBezTo>
                  <a:pt x="162" y="319"/>
                  <a:pt x="162" y="320"/>
                  <a:pt x="162" y="320"/>
                </a:cubicBezTo>
                <a:cubicBezTo>
                  <a:pt x="162" y="320"/>
                  <a:pt x="161" y="321"/>
                  <a:pt x="161" y="321"/>
                </a:cubicBezTo>
                <a:cubicBezTo>
                  <a:pt x="161" y="321"/>
                  <a:pt x="160" y="322"/>
                  <a:pt x="161" y="322"/>
                </a:cubicBezTo>
                <a:cubicBezTo>
                  <a:pt x="161" y="322"/>
                  <a:pt x="162" y="323"/>
                  <a:pt x="162" y="323"/>
                </a:cubicBezTo>
                <a:cubicBezTo>
                  <a:pt x="162" y="323"/>
                  <a:pt x="162" y="323"/>
                  <a:pt x="162" y="324"/>
                </a:cubicBezTo>
                <a:cubicBezTo>
                  <a:pt x="162" y="324"/>
                  <a:pt x="161" y="324"/>
                  <a:pt x="161" y="324"/>
                </a:cubicBezTo>
                <a:cubicBezTo>
                  <a:pt x="160" y="325"/>
                  <a:pt x="160" y="325"/>
                  <a:pt x="160" y="325"/>
                </a:cubicBezTo>
                <a:cubicBezTo>
                  <a:pt x="160" y="325"/>
                  <a:pt x="160" y="326"/>
                  <a:pt x="160" y="327"/>
                </a:cubicBezTo>
                <a:cubicBezTo>
                  <a:pt x="161" y="327"/>
                  <a:pt x="161" y="327"/>
                  <a:pt x="161" y="327"/>
                </a:cubicBezTo>
                <a:cubicBezTo>
                  <a:pt x="161" y="327"/>
                  <a:pt x="161" y="328"/>
                  <a:pt x="160" y="328"/>
                </a:cubicBezTo>
                <a:cubicBezTo>
                  <a:pt x="160" y="328"/>
                  <a:pt x="159" y="329"/>
                  <a:pt x="159" y="329"/>
                </a:cubicBezTo>
                <a:cubicBezTo>
                  <a:pt x="158" y="329"/>
                  <a:pt x="157" y="330"/>
                  <a:pt x="154" y="329"/>
                </a:cubicBezTo>
                <a:cubicBezTo>
                  <a:pt x="154" y="329"/>
                  <a:pt x="154" y="329"/>
                  <a:pt x="154" y="330"/>
                </a:cubicBezTo>
                <a:cubicBezTo>
                  <a:pt x="153" y="331"/>
                  <a:pt x="153" y="331"/>
                  <a:pt x="153" y="331"/>
                </a:cubicBezTo>
                <a:cubicBezTo>
                  <a:pt x="153" y="331"/>
                  <a:pt x="153" y="331"/>
                  <a:pt x="153" y="331"/>
                </a:cubicBezTo>
                <a:cubicBezTo>
                  <a:pt x="154" y="331"/>
                  <a:pt x="154" y="332"/>
                  <a:pt x="155" y="332"/>
                </a:cubicBezTo>
                <a:cubicBezTo>
                  <a:pt x="155" y="332"/>
                  <a:pt x="155" y="333"/>
                  <a:pt x="155" y="333"/>
                </a:cubicBezTo>
                <a:cubicBezTo>
                  <a:pt x="157" y="333"/>
                  <a:pt x="157" y="332"/>
                  <a:pt x="158" y="333"/>
                </a:cubicBezTo>
                <a:cubicBezTo>
                  <a:pt x="159" y="333"/>
                  <a:pt x="158" y="334"/>
                  <a:pt x="158" y="334"/>
                </a:cubicBezTo>
                <a:cubicBezTo>
                  <a:pt x="158" y="335"/>
                  <a:pt x="157" y="335"/>
                  <a:pt x="157" y="335"/>
                </a:cubicBezTo>
                <a:cubicBezTo>
                  <a:pt x="156" y="336"/>
                  <a:pt x="157" y="338"/>
                  <a:pt x="157" y="339"/>
                </a:cubicBezTo>
                <a:cubicBezTo>
                  <a:pt x="157" y="340"/>
                  <a:pt x="158" y="342"/>
                  <a:pt x="159" y="341"/>
                </a:cubicBezTo>
                <a:cubicBezTo>
                  <a:pt x="160" y="341"/>
                  <a:pt x="162" y="340"/>
                  <a:pt x="162" y="339"/>
                </a:cubicBezTo>
                <a:cubicBezTo>
                  <a:pt x="163" y="338"/>
                  <a:pt x="163" y="338"/>
                  <a:pt x="163" y="337"/>
                </a:cubicBezTo>
                <a:cubicBezTo>
                  <a:pt x="163" y="337"/>
                  <a:pt x="164" y="332"/>
                  <a:pt x="164" y="332"/>
                </a:cubicBezTo>
                <a:cubicBezTo>
                  <a:pt x="165" y="331"/>
                  <a:pt x="166" y="332"/>
                  <a:pt x="167" y="331"/>
                </a:cubicBezTo>
                <a:cubicBezTo>
                  <a:pt x="168" y="331"/>
                  <a:pt x="170" y="331"/>
                  <a:pt x="171" y="331"/>
                </a:cubicBezTo>
                <a:cubicBezTo>
                  <a:pt x="172" y="331"/>
                  <a:pt x="172" y="331"/>
                  <a:pt x="173" y="330"/>
                </a:cubicBezTo>
                <a:cubicBezTo>
                  <a:pt x="173" y="330"/>
                  <a:pt x="174" y="330"/>
                  <a:pt x="175" y="330"/>
                </a:cubicBezTo>
                <a:cubicBezTo>
                  <a:pt x="175" y="330"/>
                  <a:pt x="176" y="330"/>
                  <a:pt x="176" y="329"/>
                </a:cubicBezTo>
                <a:cubicBezTo>
                  <a:pt x="177" y="329"/>
                  <a:pt x="177" y="329"/>
                  <a:pt x="177" y="328"/>
                </a:cubicBezTo>
                <a:cubicBezTo>
                  <a:pt x="177" y="328"/>
                  <a:pt x="177" y="327"/>
                  <a:pt x="176" y="327"/>
                </a:cubicBezTo>
                <a:cubicBezTo>
                  <a:pt x="176" y="327"/>
                  <a:pt x="175" y="327"/>
                  <a:pt x="175" y="327"/>
                </a:cubicBezTo>
                <a:cubicBezTo>
                  <a:pt x="174" y="326"/>
                  <a:pt x="173" y="325"/>
                  <a:pt x="171" y="324"/>
                </a:cubicBezTo>
                <a:cubicBezTo>
                  <a:pt x="171" y="324"/>
                  <a:pt x="170" y="324"/>
                  <a:pt x="170" y="323"/>
                </a:cubicBezTo>
                <a:cubicBezTo>
                  <a:pt x="170" y="324"/>
                  <a:pt x="170" y="324"/>
                  <a:pt x="170" y="324"/>
                </a:cubicBezTo>
                <a:cubicBezTo>
                  <a:pt x="170" y="324"/>
                  <a:pt x="170" y="324"/>
                  <a:pt x="170" y="325"/>
                </a:cubicBezTo>
                <a:cubicBezTo>
                  <a:pt x="171" y="327"/>
                  <a:pt x="171" y="328"/>
                  <a:pt x="171" y="328"/>
                </a:cubicBezTo>
                <a:cubicBezTo>
                  <a:pt x="170" y="328"/>
                  <a:pt x="168" y="328"/>
                  <a:pt x="167" y="328"/>
                </a:cubicBezTo>
                <a:cubicBezTo>
                  <a:pt x="167" y="329"/>
                  <a:pt x="167" y="329"/>
                  <a:pt x="166" y="329"/>
                </a:cubicBezTo>
                <a:cubicBezTo>
                  <a:pt x="166" y="329"/>
                  <a:pt x="166" y="329"/>
                  <a:pt x="165" y="329"/>
                </a:cubicBezTo>
                <a:cubicBezTo>
                  <a:pt x="165" y="329"/>
                  <a:pt x="165" y="328"/>
                  <a:pt x="164" y="328"/>
                </a:cubicBezTo>
                <a:cubicBezTo>
                  <a:pt x="164" y="327"/>
                  <a:pt x="164" y="327"/>
                  <a:pt x="165" y="327"/>
                </a:cubicBezTo>
                <a:cubicBezTo>
                  <a:pt x="165" y="327"/>
                  <a:pt x="167" y="326"/>
                  <a:pt x="167" y="326"/>
                </a:cubicBezTo>
                <a:cubicBezTo>
                  <a:pt x="167" y="325"/>
                  <a:pt x="167" y="325"/>
                  <a:pt x="166" y="325"/>
                </a:cubicBezTo>
                <a:cubicBezTo>
                  <a:pt x="166" y="324"/>
                  <a:pt x="165" y="325"/>
                  <a:pt x="166" y="323"/>
                </a:cubicBezTo>
                <a:cubicBezTo>
                  <a:pt x="166" y="323"/>
                  <a:pt x="166" y="323"/>
                  <a:pt x="166" y="323"/>
                </a:cubicBezTo>
                <a:cubicBezTo>
                  <a:pt x="167" y="323"/>
                  <a:pt x="167" y="323"/>
                  <a:pt x="167" y="323"/>
                </a:cubicBezTo>
                <a:cubicBezTo>
                  <a:pt x="168" y="323"/>
                  <a:pt x="168" y="323"/>
                  <a:pt x="168" y="323"/>
                </a:cubicBezTo>
                <a:cubicBezTo>
                  <a:pt x="168" y="322"/>
                  <a:pt x="170" y="322"/>
                  <a:pt x="170" y="322"/>
                </a:cubicBezTo>
                <a:cubicBezTo>
                  <a:pt x="171" y="321"/>
                  <a:pt x="171" y="321"/>
                  <a:pt x="171" y="321"/>
                </a:cubicBezTo>
                <a:cubicBezTo>
                  <a:pt x="171" y="321"/>
                  <a:pt x="171" y="320"/>
                  <a:pt x="170" y="320"/>
                </a:cubicBezTo>
                <a:cubicBezTo>
                  <a:pt x="170" y="320"/>
                  <a:pt x="170" y="320"/>
                  <a:pt x="169" y="320"/>
                </a:cubicBezTo>
                <a:cubicBezTo>
                  <a:pt x="168" y="320"/>
                  <a:pt x="166" y="320"/>
                  <a:pt x="166" y="320"/>
                </a:cubicBezTo>
                <a:cubicBezTo>
                  <a:pt x="166" y="320"/>
                  <a:pt x="166" y="320"/>
                  <a:pt x="166" y="319"/>
                </a:cubicBezTo>
                <a:cubicBezTo>
                  <a:pt x="166" y="319"/>
                  <a:pt x="166" y="319"/>
                  <a:pt x="166" y="319"/>
                </a:cubicBezTo>
                <a:cubicBezTo>
                  <a:pt x="166" y="319"/>
                  <a:pt x="166" y="319"/>
                  <a:pt x="166" y="319"/>
                </a:cubicBezTo>
                <a:cubicBezTo>
                  <a:pt x="166" y="319"/>
                  <a:pt x="167" y="318"/>
                  <a:pt x="168" y="317"/>
                </a:cubicBezTo>
                <a:cubicBezTo>
                  <a:pt x="169" y="316"/>
                  <a:pt x="173" y="316"/>
                  <a:pt x="175" y="315"/>
                </a:cubicBezTo>
                <a:cubicBezTo>
                  <a:pt x="176" y="315"/>
                  <a:pt x="179" y="315"/>
                  <a:pt x="179" y="315"/>
                </a:cubicBezTo>
                <a:cubicBezTo>
                  <a:pt x="180" y="315"/>
                  <a:pt x="180" y="314"/>
                  <a:pt x="179" y="314"/>
                </a:cubicBezTo>
                <a:cubicBezTo>
                  <a:pt x="179" y="313"/>
                  <a:pt x="179" y="313"/>
                  <a:pt x="178" y="313"/>
                </a:cubicBezTo>
                <a:cubicBezTo>
                  <a:pt x="177" y="313"/>
                  <a:pt x="177" y="313"/>
                  <a:pt x="176" y="313"/>
                </a:cubicBezTo>
                <a:cubicBezTo>
                  <a:pt x="176" y="313"/>
                  <a:pt x="175" y="313"/>
                  <a:pt x="174" y="314"/>
                </a:cubicBezTo>
                <a:cubicBezTo>
                  <a:pt x="173" y="314"/>
                  <a:pt x="172" y="314"/>
                  <a:pt x="171" y="314"/>
                </a:cubicBezTo>
                <a:cubicBezTo>
                  <a:pt x="170" y="314"/>
                  <a:pt x="170" y="314"/>
                  <a:pt x="169" y="314"/>
                </a:cubicBezTo>
                <a:cubicBezTo>
                  <a:pt x="169" y="315"/>
                  <a:pt x="169" y="314"/>
                  <a:pt x="169" y="314"/>
                </a:cubicBezTo>
                <a:cubicBezTo>
                  <a:pt x="170" y="313"/>
                  <a:pt x="171" y="313"/>
                  <a:pt x="171" y="313"/>
                </a:cubicBezTo>
                <a:cubicBezTo>
                  <a:pt x="172" y="313"/>
                  <a:pt x="172" y="313"/>
                  <a:pt x="173" y="313"/>
                </a:cubicBezTo>
                <a:cubicBezTo>
                  <a:pt x="174" y="312"/>
                  <a:pt x="175" y="311"/>
                  <a:pt x="176" y="310"/>
                </a:cubicBezTo>
                <a:cubicBezTo>
                  <a:pt x="177" y="310"/>
                  <a:pt x="178" y="310"/>
                  <a:pt x="178" y="309"/>
                </a:cubicBezTo>
                <a:cubicBezTo>
                  <a:pt x="179" y="309"/>
                  <a:pt x="179" y="308"/>
                  <a:pt x="179" y="308"/>
                </a:cubicBezTo>
                <a:cubicBezTo>
                  <a:pt x="179" y="307"/>
                  <a:pt x="179" y="307"/>
                  <a:pt x="179" y="307"/>
                </a:cubicBezTo>
                <a:cubicBezTo>
                  <a:pt x="179" y="306"/>
                  <a:pt x="177" y="306"/>
                  <a:pt x="176" y="306"/>
                </a:cubicBezTo>
                <a:cubicBezTo>
                  <a:pt x="176" y="306"/>
                  <a:pt x="176" y="306"/>
                  <a:pt x="176" y="306"/>
                </a:cubicBezTo>
                <a:cubicBezTo>
                  <a:pt x="175" y="306"/>
                  <a:pt x="174" y="307"/>
                  <a:pt x="174" y="307"/>
                </a:cubicBezTo>
                <a:cubicBezTo>
                  <a:pt x="173" y="307"/>
                  <a:pt x="174" y="305"/>
                  <a:pt x="174" y="305"/>
                </a:cubicBezTo>
                <a:cubicBezTo>
                  <a:pt x="174" y="304"/>
                  <a:pt x="173" y="303"/>
                  <a:pt x="173" y="302"/>
                </a:cubicBezTo>
                <a:cubicBezTo>
                  <a:pt x="172" y="302"/>
                  <a:pt x="171" y="300"/>
                  <a:pt x="170" y="300"/>
                </a:cubicBezTo>
                <a:cubicBezTo>
                  <a:pt x="169" y="300"/>
                  <a:pt x="168" y="302"/>
                  <a:pt x="168" y="303"/>
                </a:cubicBezTo>
                <a:cubicBezTo>
                  <a:pt x="167" y="303"/>
                  <a:pt x="167" y="304"/>
                  <a:pt x="167" y="304"/>
                </a:cubicBezTo>
                <a:cubicBezTo>
                  <a:pt x="167" y="305"/>
                  <a:pt x="167" y="305"/>
                  <a:pt x="166" y="306"/>
                </a:cubicBezTo>
                <a:cubicBezTo>
                  <a:pt x="166" y="307"/>
                  <a:pt x="166" y="308"/>
                  <a:pt x="165" y="309"/>
                </a:cubicBezTo>
                <a:cubicBezTo>
                  <a:pt x="164" y="309"/>
                  <a:pt x="164" y="309"/>
                  <a:pt x="164" y="309"/>
                </a:cubicBezTo>
                <a:cubicBezTo>
                  <a:pt x="164" y="310"/>
                  <a:pt x="163" y="310"/>
                  <a:pt x="163" y="310"/>
                </a:cubicBezTo>
                <a:cubicBezTo>
                  <a:pt x="163" y="311"/>
                  <a:pt x="164" y="310"/>
                  <a:pt x="164" y="310"/>
                </a:cubicBezTo>
                <a:cubicBezTo>
                  <a:pt x="165" y="311"/>
                  <a:pt x="165" y="311"/>
                  <a:pt x="165" y="311"/>
                </a:cubicBezTo>
                <a:cubicBezTo>
                  <a:pt x="165" y="311"/>
                  <a:pt x="164" y="312"/>
                  <a:pt x="164" y="313"/>
                </a:cubicBezTo>
                <a:cubicBezTo>
                  <a:pt x="164" y="313"/>
                  <a:pt x="164" y="314"/>
                  <a:pt x="164" y="315"/>
                </a:cubicBezTo>
                <a:cubicBezTo>
                  <a:pt x="163" y="316"/>
                  <a:pt x="161" y="315"/>
                  <a:pt x="160" y="315"/>
                </a:cubicBezTo>
                <a:cubicBezTo>
                  <a:pt x="160" y="315"/>
                  <a:pt x="160" y="315"/>
                  <a:pt x="160" y="315"/>
                </a:cubicBezTo>
                <a:cubicBezTo>
                  <a:pt x="160" y="315"/>
                  <a:pt x="160" y="315"/>
                  <a:pt x="160" y="315"/>
                </a:cubicBezTo>
                <a:cubicBezTo>
                  <a:pt x="160" y="315"/>
                  <a:pt x="160" y="315"/>
                  <a:pt x="160" y="315"/>
                </a:cubicBezTo>
                <a:cubicBezTo>
                  <a:pt x="159" y="314"/>
                  <a:pt x="159" y="314"/>
                  <a:pt x="159" y="314"/>
                </a:cubicBezTo>
                <a:cubicBezTo>
                  <a:pt x="159" y="314"/>
                  <a:pt x="158" y="313"/>
                  <a:pt x="158" y="313"/>
                </a:cubicBezTo>
                <a:cubicBezTo>
                  <a:pt x="157" y="313"/>
                  <a:pt x="157" y="312"/>
                  <a:pt x="157" y="312"/>
                </a:cubicBezTo>
                <a:cubicBezTo>
                  <a:pt x="156" y="312"/>
                  <a:pt x="156" y="312"/>
                  <a:pt x="155" y="311"/>
                </a:cubicBezTo>
                <a:cubicBezTo>
                  <a:pt x="155" y="311"/>
                  <a:pt x="155" y="310"/>
                  <a:pt x="155" y="309"/>
                </a:cubicBezTo>
                <a:cubicBezTo>
                  <a:pt x="155" y="309"/>
                  <a:pt x="156" y="309"/>
                  <a:pt x="156" y="308"/>
                </a:cubicBezTo>
                <a:cubicBezTo>
                  <a:pt x="157" y="307"/>
                  <a:pt x="158" y="307"/>
                  <a:pt x="159" y="307"/>
                </a:cubicBezTo>
                <a:cubicBezTo>
                  <a:pt x="160" y="307"/>
                  <a:pt x="161" y="307"/>
                  <a:pt x="161" y="306"/>
                </a:cubicBezTo>
                <a:cubicBezTo>
                  <a:pt x="163" y="305"/>
                  <a:pt x="161" y="303"/>
                  <a:pt x="160" y="302"/>
                </a:cubicBezTo>
                <a:cubicBezTo>
                  <a:pt x="159" y="302"/>
                  <a:pt x="159" y="301"/>
                  <a:pt x="158" y="301"/>
                </a:cubicBezTo>
                <a:cubicBezTo>
                  <a:pt x="158" y="301"/>
                  <a:pt x="157" y="300"/>
                  <a:pt x="156" y="300"/>
                </a:cubicBezTo>
                <a:cubicBezTo>
                  <a:pt x="156" y="300"/>
                  <a:pt x="155" y="299"/>
                  <a:pt x="154" y="299"/>
                </a:cubicBezTo>
                <a:cubicBezTo>
                  <a:pt x="154" y="300"/>
                  <a:pt x="154" y="300"/>
                  <a:pt x="155" y="301"/>
                </a:cubicBezTo>
                <a:cubicBezTo>
                  <a:pt x="155" y="302"/>
                  <a:pt x="156" y="303"/>
                  <a:pt x="156" y="303"/>
                </a:cubicBezTo>
                <a:cubicBezTo>
                  <a:pt x="155" y="304"/>
                  <a:pt x="155" y="304"/>
                  <a:pt x="156" y="305"/>
                </a:cubicBezTo>
                <a:cubicBezTo>
                  <a:pt x="156" y="305"/>
                  <a:pt x="156" y="306"/>
                  <a:pt x="156" y="307"/>
                </a:cubicBezTo>
                <a:cubicBezTo>
                  <a:pt x="156" y="307"/>
                  <a:pt x="155" y="309"/>
                  <a:pt x="155" y="309"/>
                </a:cubicBezTo>
                <a:cubicBezTo>
                  <a:pt x="154" y="310"/>
                  <a:pt x="154" y="310"/>
                  <a:pt x="154" y="310"/>
                </a:cubicBezTo>
                <a:cubicBezTo>
                  <a:pt x="153" y="311"/>
                  <a:pt x="153" y="312"/>
                  <a:pt x="153" y="314"/>
                </a:cubicBezTo>
                <a:cubicBezTo>
                  <a:pt x="153" y="315"/>
                  <a:pt x="153" y="317"/>
                  <a:pt x="153" y="318"/>
                </a:cubicBezTo>
                <a:cubicBezTo>
                  <a:pt x="153" y="319"/>
                  <a:pt x="152" y="321"/>
                  <a:pt x="152" y="321"/>
                </a:cubicBezTo>
                <a:cubicBezTo>
                  <a:pt x="151" y="322"/>
                  <a:pt x="151" y="323"/>
                  <a:pt x="150" y="325"/>
                </a:cubicBezTo>
                <a:cubicBezTo>
                  <a:pt x="149" y="327"/>
                  <a:pt x="149" y="327"/>
                  <a:pt x="149" y="327"/>
                </a:cubicBezTo>
                <a:cubicBezTo>
                  <a:pt x="148" y="328"/>
                  <a:pt x="148" y="328"/>
                  <a:pt x="148" y="328"/>
                </a:cubicBezTo>
                <a:cubicBezTo>
                  <a:pt x="147" y="329"/>
                  <a:pt x="147" y="330"/>
                  <a:pt x="147" y="330"/>
                </a:cubicBezTo>
                <a:moveTo>
                  <a:pt x="195" y="228"/>
                </a:moveTo>
                <a:cubicBezTo>
                  <a:pt x="194" y="229"/>
                  <a:pt x="194" y="229"/>
                  <a:pt x="194" y="230"/>
                </a:cubicBezTo>
                <a:cubicBezTo>
                  <a:pt x="194" y="231"/>
                  <a:pt x="194" y="232"/>
                  <a:pt x="195" y="232"/>
                </a:cubicBezTo>
                <a:cubicBezTo>
                  <a:pt x="196" y="233"/>
                  <a:pt x="197" y="233"/>
                  <a:pt x="198" y="233"/>
                </a:cubicBezTo>
                <a:cubicBezTo>
                  <a:pt x="200" y="233"/>
                  <a:pt x="201" y="233"/>
                  <a:pt x="201" y="232"/>
                </a:cubicBezTo>
                <a:cubicBezTo>
                  <a:pt x="202" y="232"/>
                  <a:pt x="203" y="231"/>
                  <a:pt x="203" y="230"/>
                </a:cubicBezTo>
                <a:cubicBezTo>
                  <a:pt x="203" y="229"/>
                  <a:pt x="202" y="229"/>
                  <a:pt x="201" y="228"/>
                </a:cubicBezTo>
                <a:cubicBezTo>
                  <a:pt x="201" y="227"/>
                  <a:pt x="200" y="227"/>
                  <a:pt x="198" y="227"/>
                </a:cubicBezTo>
                <a:cubicBezTo>
                  <a:pt x="198" y="227"/>
                  <a:pt x="198" y="227"/>
                  <a:pt x="198" y="227"/>
                </a:cubicBezTo>
                <a:cubicBezTo>
                  <a:pt x="197" y="227"/>
                  <a:pt x="196" y="227"/>
                  <a:pt x="195" y="228"/>
                </a:cubicBezTo>
                <a:moveTo>
                  <a:pt x="180" y="232"/>
                </a:moveTo>
                <a:cubicBezTo>
                  <a:pt x="181" y="231"/>
                  <a:pt x="181" y="231"/>
                  <a:pt x="181" y="230"/>
                </a:cubicBezTo>
                <a:cubicBezTo>
                  <a:pt x="181" y="229"/>
                  <a:pt x="181" y="229"/>
                  <a:pt x="180" y="228"/>
                </a:cubicBezTo>
                <a:cubicBezTo>
                  <a:pt x="179" y="227"/>
                  <a:pt x="178" y="227"/>
                  <a:pt x="176" y="227"/>
                </a:cubicBezTo>
                <a:cubicBezTo>
                  <a:pt x="176" y="227"/>
                  <a:pt x="176" y="227"/>
                  <a:pt x="176" y="227"/>
                </a:cubicBezTo>
                <a:cubicBezTo>
                  <a:pt x="175" y="227"/>
                  <a:pt x="174" y="227"/>
                  <a:pt x="173" y="228"/>
                </a:cubicBezTo>
                <a:cubicBezTo>
                  <a:pt x="172" y="229"/>
                  <a:pt x="172" y="229"/>
                  <a:pt x="172" y="230"/>
                </a:cubicBezTo>
                <a:cubicBezTo>
                  <a:pt x="172" y="231"/>
                  <a:pt x="172" y="231"/>
                  <a:pt x="173" y="232"/>
                </a:cubicBezTo>
                <a:cubicBezTo>
                  <a:pt x="174" y="233"/>
                  <a:pt x="175" y="233"/>
                  <a:pt x="176" y="233"/>
                </a:cubicBezTo>
                <a:cubicBezTo>
                  <a:pt x="178" y="233"/>
                  <a:pt x="179" y="233"/>
                  <a:pt x="180" y="232"/>
                </a:cubicBezTo>
                <a:moveTo>
                  <a:pt x="172" y="241"/>
                </a:moveTo>
                <a:cubicBezTo>
                  <a:pt x="172" y="241"/>
                  <a:pt x="172" y="242"/>
                  <a:pt x="173" y="243"/>
                </a:cubicBezTo>
                <a:cubicBezTo>
                  <a:pt x="174" y="243"/>
                  <a:pt x="175" y="244"/>
                  <a:pt x="176" y="244"/>
                </a:cubicBezTo>
                <a:cubicBezTo>
                  <a:pt x="178" y="244"/>
                  <a:pt x="179" y="243"/>
                  <a:pt x="180" y="243"/>
                </a:cubicBezTo>
                <a:cubicBezTo>
                  <a:pt x="181" y="242"/>
                  <a:pt x="181" y="241"/>
                  <a:pt x="181" y="241"/>
                </a:cubicBezTo>
                <a:cubicBezTo>
                  <a:pt x="181" y="240"/>
                  <a:pt x="181" y="239"/>
                  <a:pt x="180" y="238"/>
                </a:cubicBezTo>
                <a:cubicBezTo>
                  <a:pt x="179" y="238"/>
                  <a:pt x="178" y="237"/>
                  <a:pt x="176" y="237"/>
                </a:cubicBezTo>
                <a:cubicBezTo>
                  <a:pt x="176" y="237"/>
                  <a:pt x="176" y="237"/>
                  <a:pt x="176" y="237"/>
                </a:cubicBezTo>
                <a:cubicBezTo>
                  <a:pt x="175" y="237"/>
                  <a:pt x="174" y="238"/>
                  <a:pt x="173" y="238"/>
                </a:cubicBezTo>
                <a:cubicBezTo>
                  <a:pt x="172" y="239"/>
                  <a:pt x="172" y="240"/>
                  <a:pt x="172" y="241"/>
                </a:cubicBezTo>
                <a:moveTo>
                  <a:pt x="139" y="173"/>
                </a:moveTo>
                <a:cubicBezTo>
                  <a:pt x="139" y="173"/>
                  <a:pt x="139" y="169"/>
                  <a:pt x="140" y="165"/>
                </a:cubicBezTo>
                <a:cubicBezTo>
                  <a:pt x="140" y="160"/>
                  <a:pt x="141" y="154"/>
                  <a:pt x="143" y="149"/>
                </a:cubicBezTo>
                <a:cubicBezTo>
                  <a:pt x="144" y="145"/>
                  <a:pt x="145" y="142"/>
                  <a:pt x="147" y="139"/>
                </a:cubicBezTo>
                <a:cubicBezTo>
                  <a:pt x="148" y="138"/>
                  <a:pt x="149" y="137"/>
                  <a:pt x="150" y="136"/>
                </a:cubicBezTo>
                <a:cubicBezTo>
                  <a:pt x="148" y="129"/>
                  <a:pt x="147" y="125"/>
                  <a:pt x="147" y="125"/>
                </a:cubicBezTo>
                <a:cubicBezTo>
                  <a:pt x="146" y="124"/>
                  <a:pt x="147" y="122"/>
                  <a:pt x="148" y="122"/>
                </a:cubicBezTo>
                <a:cubicBezTo>
                  <a:pt x="149" y="121"/>
                  <a:pt x="151" y="122"/>
                  <a:pt x="151" y="123"/>
                </a:cubicBezTo>
                <a:cubicBezTo>
                  <a:pt x="152" y="123"/>
                  <a:pt x="157" y="136"/>
                  <a:pt x="157" y="161"/>
                </a:cubicBezTo>
                <a:cubicBezTo>
                  <a:pt x="156" y="173"/>
                  <a:pt x="155" y="188"/>
                  <a:pt x="150" y="206"/>
                </a:cubicBezTo>
                <a:cubicBezTo>
                  <a:pt x="150" y="207"/>
                  <a:pt x="149" y="208"/>
                  <a:pt x="148" y="208"/>
                </a:cubicBezTo>
                <a:cubicBezTo>
                  <a:pt x="147" y="208"/>
                  <a:pt x="147" y="208"/>
                  <a:pt x="147" y="208"/>
                </a:cubicBezTo>
                <a:cubicBezTo>
                  <a:pt x="146" y="207"/>
                  <a:pt x="145" y="206"/>
                  <a:pt x="145" y="205"/>
                </a:cubicBezTo>
                <a:cubicBezTo>
                  <a:pt x="150" y="187"/>
                  <a:pt x="151" y="172"/>
                  <a:pt x="152" y="160"/>
                </a:cubicBezTo>
                <a:cubicBezTo>
                  <a:pt x="152" y="153"/>
                  <a:pt x="151" y="147"/>
                  <a:pt x="151" y="142"/>
                </a:cubicBezTo>
                <a:cubicBezTo>
                  <a:pt x="150" y="143"/>
                  <a:pt x="150" y="144"/>
                  <a:pt x="149" y="146"/>
                </a:cubicBezTo>
                <a:cubicBezTo>
                  <a:pt x="148" y="149"/>
                  <a:pt x="147" y="152"/>
                  <a:pt x="146" y="156"/>
                </a:cubicBezTo>
                <a:cubicBezTo>
                  <a:pt x="144" y="164"/>
                  <a:pt x="144" y="171"/>
                  <a:pt x="144" y="173"/>
                </a:cubicBezTo>
                <a:cubicBezTo>
                  <a:pt x="144" y="173"/>
                  <a:pt x="144" y="173"/>
                  <a:pt x="144" y="173"/>
                </a:cubicBezTo>
                <a:cubicBezTo>
                  <a:pt x="143" y="174"/>
                  <a:pt x="142" y="175"/>
                  <a:pt x="141" y="175"/>
                </a:cubicBezTo>
                <a:cubicBezTo>
                  <a:pt x="141" y="175"/>
                  <a:pt x="141" y="175"/>
                  <a:pt x="141" y="175"/>
                </a:cubicBezTo>
                <a:cubicBezTo>
                  <a:pt x="140" y="175"/>
                  <a:pt x="139" y="174"/>
                  <a:pt x="139" y="173"/>
                </a:cubicBezTo>
                <a:moveTo>
                  <a:pt x="157" y="225"/>
                </a:moveTo>
                <a:cubicBezTo>
                  <a:pt x="157" y="224"/>
                  <a:pt x="158" y="223"/>
                  <a:pt x="160" y="223"/>
                </a:cubicBezTo>
                <a:cubicBezTo>
                  <a:pt x="161" y="223"/>
                  <a:pt x="162" y="224"/>
                  <a:pt x="162" y="225"/>
                </a:cubicBezTo>
                <a:cubicBezTo>
                  <a:pt x="162" y="246"/>
                  <a:pt x="162" y="246"/>
                  <a:pt x="162" y="246"/>
                </a:cubicBezTo>
                <a:cubicBezTo>
                  <a:pt x="162" y="247"/>
                  <a:pt x="161" y="248"/>
                  <a:pt x="160" y="248"/>
                </a:cubicBezTo>
                <a:cubicBezTo>
                  <a:pt x="158" y="248"/>
                  <a:pt x="157" y="247"/>
                  <a:pt x="157" y="246"/>
                </a:cubicBezTo>
                <a:lnTo>
                  <a:pt x="157" y="225"/>
                </a:lnTo>
                <a:close/>
                <a:moveTo>
                  <a:pt x="167" y="123"/>
                </a:moveTo>
                <a:cubicBezTo>
                  <a:pt x="167" y="123"/>
                  <a:pt x="167" y="123"/>
                  <a:pt x="167" y="123"/>
                </a:cubicBezTo>
                <a:cubicBezTo>
                  <a:pt x="168" y="122"/>
                  <a:pt x="169" y="121"/>
                  <a:pt x="171" y="122"/>
                </a:cubicBezTo>
                <a:cubicBezTo>
                  <a:pt x="172" y="122"/>
                  <a:pt x="172" y="124"/>
                  <a:pt x="172" y="125"/>
                </a:cubicBezTo>
                <a:cubicBezTo>
                  <a:pt x="172" y="125"/>
                  <a:pt x="172" y="125"/>
                  <a:pt x="172" y="125"/>
                </a:cubicBezTo>
                <a:cubicBezTo>
                  <a:pt x="172" y="125"/>
                  <a:pt x="172" y="125"/>
                  <a:pt x="172" y="125"/>
                </a:cubicBezTo>
                <a:cubicBezTo>
                  <a:pt x="172" y="125"/>
                  <a:pt x="172" y="125"/>
                  <a:pt x="172" y="125"/>
                </a:cubicBezTo>
                <a:cubicBezTo>
                  <a:pt x="172" y="125"/>
                  <a:pt x="172" y="125"/>
                  <a:pt x="172" y="125"/>
                </a:cubicBezTo>
                <a:cubicBezTo>
                  <a:pt x="172" y="126"/>
                  <a:pt x="171" y="126"/>
                  <a:pt x="171" y="127"/>
                </a:cubicBezTo>
                <a:cubicBezTo>
                  <a:pt x="171" y="129"/>
                  <a:pt x="170" y="131"/>
                  <a:pt x="169" y="134"/>
                </a:cubicBezTo>
                <a:cubicBezTo>
                  <a:pt x="169" y="134"/>
                  <a:pt x="169" y="135"/>
                  <a:pt x="169" y="136"/>
                </a:cubicBezTo>
                <a:cubicBezTo>
                  <a:pt x="170" y="137"/>
                  <a:pt x="171" y="138"/>
                  <a:pt x="171" y="139"/>
                </a:cubicBezTo>
                <a:cubicBezTo>
                  <a:pt x="173" y="140"/>
                  <a:pt x="173" y="142"/>
                  <a:pt x="174" y="144"/>
                </a:cubicBezTo>
                <a:cubicBezTo>
                  <a:pt x="176" y="148"/>
                  <a:pt x="177" y="152"/>
                  <a:pt x="178" y="157"/>
                </a:cubicBezTo>
                <a:cubicBezTo>
                  <a:pt x="180" y="165"/>
                  <a:pt x="180" y="173"/>
                  <a:pt x="180" y="173"/>
                </a:cubicBezTo>
                <a:cubicBezTo>
                  <a:pt x="180" y="174"/>
                  <a:pt x="179" y="175"/>
                  <a:pt x="178" y="175"/>
                </a:cubicBezTo>
                <a:cubicBezTo>
                  <a:pt x="178" y="175"/>
                  <a:pt x="178" y="175"/>
                  <a:pt x="178" y="175"/>
                </a:cubicBezTo>
                <a:cubicBezTo>
                  <a:pt x="176" y="175"/>
                  <a:pt x="175" y="174"/>
                  <a:pt x="175" y="173"/>
                </a:cubicBezTo>
                <a:cubicBezTo>
                  <a:pt x="175" y="173"/>
                  <a:pt x="175" y="173"/>
                  <a:pt x="175" y="173"/>
                </a:cubicBezTo>
                <a:cubicBezTo>
                  <a:pt x="175" y="172"/>
                  <a:pt x="175" y="172"/>
                  <a:pt x="175" y="172"/>
                </a:cubicBezTo>
                <a:cubicBezTo>
                  <a:pt x="175" y="172"/>
                  <a:pt x="175" y="172"/>
                  <a:pt x="175" y="171"/>
                </a:cubicBezTo>
                <a:cubicBezTo>
                  <a:pt x="175" y="170"/>
                  <a:pt x="175" y="168"/>
                  <a:pt x="174" y="166"/>
                </a:cubicBezTo>
                <a:cubicBezTo>
                  <a:pt x="174" y="161"/>
                  <a:pt x="173" y="155"/>
                  <a:pt x="171" y="150"/>
                </a:cubicBezTo>
                <a:cubicBezTo>
                  <a:pt x="170" y="147"/>
                  <a:pt x="169" y="144"/>
                  <a:pt x="168" y="142"/>
                </a:cubicBezTo>
                <a:cubicBezTo>
                  <a:pt x="167" y="147"/>
                  <a:pt x="167" y="153"/>
                  <a:pt x="167" y="160"/>
                </a:cubicBezTo>
                <a:cubicBezTo>
                  <a:pt x="167" y="172"/>
                  <a:pt x="169" y="187"/>
                  <a:pt x="173" y="205"/>
                </a:cubicBezTo>
                <a:cubicBezTo>
                  <a:pt x="174" y="206"/>
                  <a:pt x="173" y="207"/>
                  <a:pt x="172" y="208"/>
                </a:cubicBezTo>
                <a:cubicBezTo>
                  <a:pt x="171" y="208"/>
                  <a:pt x="171" y="208"/>
                  <a:pt x="171" y="208"/>
                </a:cubicBezTo>
                <a:cubicBezTo>
                  <a:pt x="170" y="208"/>
                  <a:pt x="169" y="207"/>
                  <a:pt x="169" y="206"/>
                </a:cubicBezTo>
                <a:cubicBezTo>
                  <a:pt x="164" y="188"/>
                  <a:pt x="162" y="173"/>
                  <a:pt x="162" y="161"/>
                </a:cubicBezTo>
                <a:cubicBezTo>
                  <a:pt x="162" y="136"/>
                  <a:pt x="167" y="123"/>
                  <a:pt x="167" y="123"/>
                </a:cubicBezTo>
                <a:moveTo>
                  <a:pt x="167" y="241"/>
                </a:moveTo>
                <a:cubicBezTo>
                  <a:pt x="167" y="238"/>
                  <a:pt x="168" y="236"/>
                  <a:pt x="170" y="235"/>
                </a:cubicBezTo>
                <a:cubicBezTo>
                  <a:pt x="170" y="235"/>
                  <a:pt x="170" y="235"/>
                  <a:pt x="170" y="235"/>
                </a:cubicBezTo>
                <a:cubicBezTo>
                  <a:pt x="169" y="234"/>
                  <a:pt x="167" y="232"/>
                  <a:pt x="167" y="230"/>
                </a:cubicBezTo>
                <a:cubicBezTo>
                  <a:pt x="167" y="228"/>
                  <a:pt x="169" y="226"/>
                  <a:pt x="170" y="225"/>
                </a:cubicBezTo>
                <a:cubicBezTo>
                  <a:pt x="172" y="223"/>
                  <a:pt x="174" y="223"/>
                  <a:pt x="176" y="223"/>
                </a:cubicBezTo>
                <a:cubicBezTo>
                  <a:pt x="179" y="223"/>
                  <a:pt x="181" y="223"/>
                  <a:pt x="183" y="225"/>
                </a:cubicBezTo>
                <a:cubicBezTo>
                  <a:pt x="184" y="226"/>
                  <a:pt x="185" y="228"/>
                  <a:pt x="185" y="230"/>
                </a:cubicBezTo>
                <a:cubicBezTo>
                  <a:pt x="185" y="232"/>
                  <a:pt x="184" y="234"/>
                  <a:pt x="183" y="235"/>
                </a:cubicBezTo>
                <a:cubicBezTo>
                  <a:pt x="183" y="235"/>
                  <a:pt x="183" y="235"/>
                  <a:pt x="183" y="235"/>
                </a:cubicBezTo>
                <a:cubicBezTo>
                  <a:pt x="185" y="236"/>
                  <a:pt x="186" y="238"/>
                  <a:pt x="186" y="241"/>
                </a:cubicBezTo>
                <a:cubicBezTo>
                  <a:pt x="186" y="243"/>
                  <a:pt x="185" y="245"/>
                  <a:pt x="183" y="246"/>
                </a:cubicBezTo>
                <a:cubicBezTo>
                  <a:pt x="181" y="247"/>
                  <a:pt x="179" y="248"/>
                  <a:pt x="176" y="248"/>
                </a:cubicBezTo>
                <a:cubicBezTo>
                  <a:pt x="174" y="248"/>
                  <a:pt x="172" y="247"/>
                  <a:pt x="170" y="246"/>
                </a:cubicBezTo>
                <a:cubicBezTo>
                  <a:pt x="168" y="245"/>
                  <a:pt x="167" y="243"/>
                  <a:pt x="167" y="241"/>
                </a:cubicBezTo>
                <a:moveTo>
                  <a:pt x="189" y="173"/>
                </a:moveTo>
                <a:cubicBezTo>
                  <a:pt x="189" y="168"/>
                  <a:pt x="189" y="165"/>
                  <a:pt x="189" y="161"/>
                </a:cubicBezTo>
                <a:cubicBezTo>
                  <a:pt x="189" y="160"/>
                  <a:pt x="191" y="159"/>
                  <a:pt x="192" y="159"/>
                </a:cubicBezTo>
                <a:cubicBezTo>
                  <a:pt x="193" y="159"/>
                  <a:pt x="194" y="161"/>
                  <a:pt x="194" y="162"/>
                </a:cubicBezTo>
                <a:cubicBezTo>
                  <a:pt x="194" y="165"/>
                  <a:pt x="194" y="169"/>
                  <a:pt x="194" y="173"/>
                </a:cubicBezTo>
                <a:cubicBezTo>
                  <a:pt x="194" y="179"/>
                  <a:pt x="194" y="187"/>
                  <a:pt x="195" y="197"/>
                </a:cubicBezTo>
                <a:cubicBezTo>
                  <a:pt x="195" y="198"/>
                  <a:pt x="194" y="199"/>
                  <a:pt x="193" y="199"/>
                </a:cubicBezTo>
                <a:cubicBezTo>
                  <a:pt x="193" y="199"/>
                  <a:pt x="193" y="199"/>
                  <a:pt x="193" y="199"/>
                </a:cubicBezTo>
                <a:cubicBezTo>
                  <a:pt x="192" y="199"/>
                  <a:pt x="191" y="199"/>
                  <a:pt x="190" y="197"/>
                </a:cubicBezTo>
                <a:cubicBezTo>
                  <a:pt x="189" y="188"/>
                  <a:pt x="189" y="180"/>
                  <a:pt x="189" y="173"/>
                </a:cubicBezTo>
                <a:moveTo>
                  <a:pt x="190" y="230"/>
                </a:moveTo>
                <a:cubicBezTo>
                  <a:pt x="190" y="226"/>
                  <a:pt x="194" y="223"/>
                  <a:pt x="198" y="223"/>
                </a:cubicBezTo>
                <a:cubicBezTo>
                  <a:pt x="202" y="223"/>
                  <a:pt x="205" y="225"/>
                  <a:pt x="206" y="227"/>
                </a:cubicBezTo>
                <a:cubicBezTo>
                  <a:pt x="207" y="228"/>
                  <a:pt x="207" y="228"/>
                  <a:pt x="207" y="228"/>
                </a:cubicBezTo>
                <a:cubicBezTo>
                  <a:pt x="207" y="228"/>
                  <a:pt x="207" y="230"/>
                  <a:pt x="207" y="232"/>
                </a:cubicBezTo>
                <a:cubicBezTo>
                  <a:pt x="207" y="236"/>
                  <a:pt x="205" y="243"/>
                  <a:pt x="196" y="248"/>
                </a:cubicBezTo>
                <a:cubicBezTo>
                  <a:pt x="196" y="248"/>
                  <a:pt x="195" y="248"/>
                  <a:pt x="195" y="248"/>
                </a:cubicBezTo>
                <a:cubicBezTo>
                  <a:pt x="194" y="248"/>
                  <a:pt x="193" y="248"/>
                  <a:pt x="193" y="247"/>
                </a:cubicBezTo>
                <a:cubicBezTo>
                  <a:pt x="192" y="246"/>
                  <a:pt x="193" y="245"/>
                  <a:pt x="194" y="244"/>
                </a:cubicBezTo>
                <a:cubicBezTo>
                  <a:pt x="198" y="241"/>
                  <a:pt x="201" y="239"/>
                  <a:pt x="202" y="237"/>
                </a:cubicBezTo>
                <a:cubicBezTo>
                  <a:pt x="201" y="237"/>
                  <a:pt x="200" y="237"/>
                  <a:pt x="198" y="237"/>
                </a:cubicBezTo>
                <a:cubicBezTo>
                  <a:pt x="194" y="237"/>
                  <a:pt x="190" y="234"/>
                  <a:pt x="190" y="230"/>
                </a:cubicBezTo>
                <a:moveTo>
                  <a:pt x="209" y="199"/>
                </a:moveTo>
                <a:cubicBezTo>
                  <a:pt x="208" y="199"/>
                  <a:pt x="206" y="199"/>
                  <a:pt x="206" y="197"/>
                </a:cubicBezTo>
                <a:cubicBezTo>
                  <a:pt x="205" y="188"/>
                  <a:pt x="205" y="180"/>
                  <a:pt x="205" y="173"/>
                </a:cubicBezTo>
                <a:cubicBezTo>
                  <a:pt x="205" y="168"/>
                  <a:pt x="205" y="165"/>
                  <a:pt x="205" y="161"/>
                </a:cubicBezTo>
                <a:cubicBezTo>
                  <a:pt x="205" y="161"/>
                  <a:pt x="205" y="161"/>
                  <a:pt x="205" y="161"/>
                </a:cubicBezTo>
                <a:cubicBezTo>
                  <a:pt x="205" y="160"/>
                  <a:pt x="206" y="159"/>
                  <a:pt x="208" y="159"/>
                </a:cubicBezTo>
                <a:cubicBezTo>
                  <a:pt x="209" y="159"/>
                  <a:pt x="210" y="161"/>
                  <a:pt x="210" y="162"/>
                </a:cubicBezTo>
                <a:cubicBezTo>
                  <a:pt x="210" y="165"/>
                  <a:pt x="209" y="169"/>
                  <a:pt x="209" y="173"/>
                </a:cubicBezTo>
                <a:cubicBezTo>
                  <a:pt x="209" y="179"/>
                  <a:pt x="210" y="187"/>
                  <a:pt x="211" y="197"/>
                </a:cubicBezTo>
                <a:cubicBezTo>
                  <a:pt x="211" y="198"/>
                  <a:pt x="210" y="199"/>
                  <a:pt x="209" y="199"/>
                </a:cubicBezTo>
                <a:cubicBezTo>
                  <a:pt x="209" y="199"/>
                  <a:pt x="209" y="199"/>
                  <a:pt x="209" y="199"/>
                </a:cubicBezTo>
                <a:moveTo>
                  <a:pt x="210" y="245"/>
                </a:moveTo>
                <a:cubicBezTo>
                  <a:pt x="210" y="244"/>
                  <a:pt x="212" y="243"/>
                  <a:pt x="213" y="243"/>
                </a:cubicBezTo>
                <a:cubicBezTo>
                  <a:pt x="214" y="244"/>
                  <a:pt x="215" y="244"/>
                  <a:pt x="216" y="244"/>
                </a:cubicBezTo>
                <a:cubicBezTo>
                  <a:pt x="216" y="244"/>
                  <a:pt x="216" y="244"/>
                  <a:pt x="216" y="244"/>
                </a:cubicBezTo>
                <a:cubicBezTo>
                  <a:pt x="218" y="244"/>
                  <a:pt x="220" y="243"/>
                  <a:pt x="221" y="243"/>
                </a:cubicBezTo>
                <a:cubicBezTo>
                  <a:pt x="222" y="242"/>
                  <a:pt x="223" y="241"/>
                  <a:pt x="223" y="240"/>
                </a:cubicBezTo>
                <a:cubicBezTo>
                  <a:pt x="223" y="240"/>
                  <a:pt x="223" y="240"/>
                  <a:pt x="223" y="240"/>
                </a:cubicBezTo>
                <a:cubicBezTo>
                  <a:pt x="223" y="238"/>
                  <a:pt x="222" y="238"/>
                  <a:pt x="221" y="237"/>
                </a:cubicBezTo>
                <a:cubicBezTo>
                  <a:pt x="220" y="236"/>
                  <a:pt x="218" y="236"/>
                  <a:pt x="216" y="236"/>
                </a:cubicBezTo>
                <a:cubicBezTo>
                  <a:pt x="216" y="236"/>
                  <a:pt x="215" y="236"/>
                  <a:pt x="215" y="236"/>
                </a:cubicBezTo>
                <a:cubicBezTo>
                  <a:pt x="215" y="236"/>
                  <a:pt x="215" y="236"/>
                  <a:pt x="215" y="236"/>
                </a:cubicBezTo>
                <a:cubicBezTo>
                  <a:pt x="214" y="236"/>
                  <a:pt x="214" y="236"/>
                  <a:pt x="213" y="236"/>
                </a:cubicBezTo>
                <a:cubicBezTo>
                  <a:pt x="212" y="236"/>
                  <a:pt x="212" y="235"/>
                  <a:pt x="212" y="234"/>
                </a:cubicBezTo>
                <a:cubicBezTo>
                  <a:pt x="212" y="226"/>
                  <a:pt x="212" y="226"/>
                  <a:pt x="212" y="226"/>
                </a:cubicBezTo>
                <a:cubicBezTo>
                  <a:pt x="212" y="224"/>
                  <a:pt x="213" y="224"/>
                  <a:pt x="214" y="224"/>
                </a:cubicBezTo>
                <a:cubicBezTo>
                  <a:pt x="223" y="224"/>
                  <a:pt x="223" y="224"/>
                  <a:pt x="223" y="224"/>
                </a:cubicBezTo>
                <a:cubicBezTo>
                  <a:pt x="224" y="224"/>
                  <a:pt x="225" y="224"/>
                  <a:pt x="225" y="226"/>
                </a:cubicBezTo>
                <a:cubicBezTo>
                  <a:pt x="225" y="227"/>
                  <a:pt x="224" y="228"/>
                  <a:pt x="223" y="228"/>
                </a:cubicBezTo>
                <a:cubicBezTo>
                  <a:pt x="217" y="228"/>
                  <a:pt x="217" y="228"/>
                  <a:pt x="217" y="228"/>
                </a:cubicBezTo>
                <a:cubicBezTo>
                  <a:pt x="217" y="232"/>
                  <a:pt x="217" y="232"/>
                  <a:pt x="217" y="232"/>
                </a:cubicBezTo>
                <a:cubicBezTo>
                  <a:pt x="218" y="232"/>
                  <a:pt x="221" y="232"/>
                  <a:pt x="223" y="233"/>
                </a:cubicBezTo>
                <a:cubicBezTo>
                  <a:pt x="225" y="234"/>
                  <a:pt x="227" y="237"/>
                  <a:pt x="227" y="240"/>
                </a:cubicBezTo>
                <a:cubicBezTo>
                  <a:pt x="227" y="240"/>
                  <a:pt x="227" y="240"/>
                  <a:pt x="227" y="241"/>
                </a:cubicBezTo>
                <a:cubicBezTo>
                  <a:pt x="227" y="243"/>
                  <a:pt x="225" y="245"/>
                  <a:pt x="223" y="246"/>
                </a:cubicBezTo>
                <a:cubicBezTo>
                  <a:pt x="221" y="247"/>
                  <a:pt x="219" y="248"/>
                  <a:pt x="216" y="248"/>
                </a:cubicBezTo>
                <a:cubicBezTo>
                  <a:pt x="216" y="248"/>
                  <a:pt x="216" y="248"/>
                  <a:pt x="216" y="248"/>
                </a:cubicBezTo>
                <a:cubicBezTo>
                  <a:pt x="214" y="248"/>
                  <a:pt x="213" y="248"/>
                  <a:pt x="211" y="247"/>
                </a:cubicBezTo>
                <a:cubicBezTo>
                  <a:pt x="210" y="247"/>
                  <a:pt x="210" y="246"/>
                  <a:pt x="210" y="245"/>
                </a:cubicBezTo>
                <a:moveTo>
                  <a:pt x="227" y="208"/>
                </a:moveTo>
                <a:cubicBezTo>
                  <a:pt x="226" y="208"/>
                  <a:pt x="225" y="207"/>
                  <a:pt x="225" y="206"/>
                </a:cubicBezTo>
                <a:cubicBezTo>
                  <a:pt x="225" y="176"/>
                  <a:pt x="225" y="176"/>
                  <a:pt x="225" y="176"/>
                </a:cubicBezTo>
                <a:cubicBezTo>
                  <a:pt x="217" y="176"/>
                  <a:pt x="217" y="176"/>
                  <a:pt x="217" y="176"/>
                </a:cubicBezTo>
                <a:cubicBezTo>
                  <a:pt x="216" y="176"/>
                  <a:pt x="215" y="174"/>
                  <a:pt x="215" y="173"/>
                </a:cubicBezTo>
                <a:cubicBezTo>
                  <a:pt x="215" y="172"/>
                  <a:pt x="216" y="171"/>
                  <a:pt x="217" y="171"/>
                </a:cubicBezTo>
                <a:cubicBezTo>
                  <a:pt x="225" y="171"/>
                  <a:pt x="225" y="171"/>
                  <a:pt x="225" y="171"/>
                </a:cubicBezTo>
                <a:cubicBezTo>
                  <a:pt x="225" y="161"/>
                  <a:pt x="225" y="161"/>
                  <a:pt x="225" y="161"/>
                </a:cubicBezTo>
                <a:cubicBezTo>
                  <a:pt x="217" y="161"/>
                  <a:pt x="217" y="161"/>
                  <a:pt x="217" y="161"/>
                </a:cubicBezTo>
                <a:cubicBezTo>
                  <a:pt x="216" y="161"/>
                  <a:pt x="215" y="160"/>
                  <a:pt x="215" y="159"/>
                </a:cubicBezTo>
                <a:cubicBezTo>
                  <a:pt x="215" y="157"/>
                  <a:pt x="216" y="156"/>
                  <a:pt x="217" y="156"/>
                </a:cubicBezTo>
                <a:cubicBezTo>
                  <a:pt x="225" y="156"/>
                  <a:pt x="225" y="156"/>
                  <a:pt x="225" y="156"/>
                </a:cubicBezTo>
                <a:cubicBezTo>
                  <a:pt x="225" y="147"/>
                  <a:pt x="225" y="147"/>
                  <a:pt x="225" y="147"/>
                </a:cubicBezTo>
                <a:cubicBezTo>
                  <a:pt x="217" y="147"/>
                  <a:pt x="217" y="147"/>
                  <a:pt x="217" y="147"/>
                </a:cubicBezTo>
                <a:cubicBezTo>
                  <a:pt x="216" y="147"/>
                  <a:pt x="215" y="146"/>
                  <a:pt x="215" y="144"/>
                </a:cubicBezTo>
                <a:cubicBezTo>
                  <a:pt x="215" y="143"/>
                  <a:pt x="216" y="142"/>
                  <a:pt x="217" y="142"/>
                </a:cubicBezTo>
                <a:cubicBezTo>
                  <a:pt x="220" y="142"/>
                  <a:pt x="220" y="142"/>
                  <a:pt x="220" y="142"/>
                </a:cubicBezTo>
                <a:cubicBezTo>
                  <a:pt x="220" y="141"/>
                  <a:pt x="220" y="140"/>
                  <a:pt x="220" y="139"/>
                </a:cubicBezTo>
                <a:cubicBezTo>
                  <a:pt x="220" y="136"/>
                  <a:pt x="220" y="131"/>
                  <a:pt x="218" y="125"/>
                </a:cubicBezTo>
                <a:cubicBezTo>
                  <a:pt x="217" y="124"/>
                  <a:pt x="218" y="122"/>
                  <a:pt x="219" y="122"/>
                </a:cubicBezTo>
                <a:cubicBezTo>
                  <a:pt x="220" y="121"/>
                  <a:pt x="222" y="122"/>
                  <a:pt x="222" y="123"/>
                </a:cubicBezTo>
                <a:cubicBezTo>
                  <a:pt x="225" y="130"/>
                  <a:pt x="225" y="135"/>
                  <a:pt x="225" y="139"/>
                </a:cubicBezTo>
                <a:cubicBezTo>
                  <a:pt x="225" y="140"/>
                  <a:pt x="225" y="141"/>
                  <a:pt x="225" y="142"/>
                </a:cubicBezTo>
                <a:cubicBezTo>
                  <a:pt x="230" y="142"/>
                  <a:pt x="230" y="142"/>
                  <a:pt x="230" y="142"/>
                </a:cubicBezTo>
                <a:cubicBezTo>
                  <a:pt x="229" y="141"/>
                  <a:pt x="229" y="140"/>
                  <a:pt x="229" y="139"/>
                </a:cubicBezTo>
                <a:cubicBezTo>
                  <a:pt x="229" y="135"/>
                  <a:pt x="230" y="130"/>
                  <a:pt x="232" y="123"/>
                </a:cubicBezTo>
                <a:cubicBezTo>
                  <a:pt x="233" y="122"/>
                  <a:pt x="234" y="121"/>
                  <a:pt x="236" y="122"/>
                </a:cubicBezTo>
                <a:cubicBezTo>
                  <a:pt x="237" y="122"/>
                  <a:pt x="238" y="124"/>
                  <a:pt x="237" y="125"/>
                </a:cubicBezTo>
                <a:cubicBezTo>
                  <a:pt x="235" y="131"/>
                  <a:pt x="234" y="136"/>
                  <a:pt x="234" y="139"/>
                </a:cubicBezTo>
                <a:cubicBezTo>
                  <a:pt x="234" y="140"/>
                  <a:pt x="234" y="141"/>
                  <a:pt x="234" y="142"/>
                </a:cubicBezTo>
                <a:cubicBezTo>
                  <a:pt x="237" y="142"/>
                  <a:pt x="237" y="142"/>
                  <a:pt x="237" y="142"/>
                </a:cubicBezTo>
                <a:cubicBezTo>
                  <a:pt x="239" y="142"/>
                  <a:pt x="240" y="143"/>
                  <a:pt x="240" y="144"/>
                </a:cubicBezTo>
                <a:cubicBezTo>
                  <a:pt x="240" y="146"/>
                  <a:pt x="239" y="147"/>
                  <a:pt x="237" y="147"/>
                </a:cubicBezTo>
                <a:cubicBezTo>
                  <a:pt x="230" y="147"/>
                  <a:pt x="230" y="147"/>
                  <a:pt x="230" y="147"/>
                </a:cubicBezTo>
                <a:cubicBezTo>
                  <a:pt x="230" y="156"/>
                  <a:pt x="230" y="156"/>
                  <a:pt x="230" y="156"/>
                </a:cubicBezTo>
                <a:cubicBezTo>
                  <a:pt x="237" y="156"/>
                  <a:pt x="237" y="156"/>
                  <a:pt x="237" y="156"/>
                </a:cubicBezTo>
                <a:cubicBezTo>
                  <a:pt x="239" y="156"/>
                  <a:pt x="240" y="157"/>
                  <a:pt x="240" y="159"/>
                </a:cubicBezTo>
                <a:cubicBezTo>
                  <a:pt x="240" y="160"/>
                  <a:pt x="239" y="161"/>
                  <a:pt x="237" y="161"/>
                </a:cubicBezTo>
                <a:cubicBezTo>
                  <a:pt x="230" y="161"/>
                  <a:pt x="230" y="161"/>
                  <a:pt x="230" y="161"/>
                </a:cubicBezTo>
                <a:cubicBezTo>
                  <a:pt x="230" y="171"/>
                  <a:pt x="230" y="171"/>
                  <a:pt x="230" y="171"/>
                </a:cubicBezTo>
                <a:cubicBezTo>
                  <a:pt x="237" y="171"/>
                  <a:pt x="237" y="171"/>
                  <a:pt x="237" y="171"/>
                </a:cubicBezTo>
                <a:cubicBezTo>
                  <a:pt x="239" y="171"/>
                  <a:pt x="240" y="172"/>
                  <a:pt x="240" y="173"/>
                </a:cubicBezTo>
                <a:cubicBezTo>
                  <a:pt x="240" y="174"/>
                  <a:pt x="239" y="176"/>
                  <a:pt x="237" y="176"/>
                </a:cubicBezTo>
                <a:cubicBezTo>
                  <a:pt x="230" y="176"/>
                  <a:pt x="230" y="176"/>
                  <a:pt x="230" y="176"/>
                </a:cubicBezTo>
                <a:cubicBezTo>
                  <a:pt x="230" y="206"/>
                  <a:pt x="230" y="206"/>
                  <a:pt x="230" y="206"/>
                </a:cubicBezTo>
                <a:cubicBezTo>
                  <a:pt x="230" y="207"/>
                  <a:pt x="229" y="208"/>
                  <a:pt x="227" y="208"/>
                </a:cubicBezTo>
                <a:moveTo>
                  <a:pt x="213" y="140"/>
                </a:moveTo>
                <a:cubicBezTo>
                  <a:pt x="213" y="143"/>
                  <a:pt x="213" y="146"/>
                  <a:pt x="212" y="148"/>
                </a:cubicBezTo>
                <a:cubicBezTo>
                  <a:pt x="212" y="150"/>
                  <a:pt x="211" y="150"/>
                  <a:pt x="210" y="150"/>
                </a:cubicBezTo>
                <a:cubicBezTo>
                  <a:pt x="209" y="150"/>
                  <a:pt x="209" y="150"/>
                  <a:pt x="209" y="150"/>
                </a:cubicBezTo>
                <a:cubicBezTo>
                  <a:pt x="208" y="150"/>
                  <a:pt x="207" y="149"/>
                  <a:pt x="208" y="148"/>
                </a:cubicBezTo>
                <a:cubicBezTo>
                  <a:pt x="208" y="145"/>
                  <a:pt x="208" y="142"/>
                  <a:pt x="208" y="140"/>
                </a:cubicBezTo>
                <a:cubicBezTo>
                  <a:pt x="208" y="136"/>
                  <a:pt x="208" y="131"/>
                  <a:pt x="205" y="125"/>
                </a:cubicBezTo>
                <a:cubicBezTo>
                  <a:pt x="205" y="124"/>
                  <a:pt x="206" y="122"/>
                  <a:pt x="207" y="122"/>
                </a:cubicBezTo>
                <a:cubicBezTo>
                  <a:pt x="208" y="121"/>
                  <a:pt x="210" y="122"/>
                  <a:pt x="210" y="123"/>
                </a:cubicBezTo>
                <a:cubicBezTo>
                  <a:pt x="212" y="130"/>
                  <a:pt x="213" y="135"/>
                  <a:pt x="213" y="140"/>
                </a:cubicBezTo>
                <a:moveTo>
                  <a:pt x="205" y="139"/>
                </a:moveTo>
                <a:cubicBezTo>
                  <a:pt x="205" y="142"/>
                  <a:pt x="205" y="145"/>
                  <a:pt x="204" y="147"/>
                </a:cubicBezTo>
                <a:cubicBezTo>
                  <a:pt x="204" y="150"/>
                  <a:pt x="204" y="152"/>
                  <a:pt x="203" y="155"/>
                </a:cubicBezTo>
                <a:cubicBezTo>
                  <a:pt x="202" y="160"/>
                  <a:pt x="202" y="165"/>
                  <a:pt x="202" y="173"/>
                </a:cubicBezTo>
                <a:cubicBezTo>
                  <a:pt x="202" y="181"/>
                  <a:pt x="202" y="191"/>
                  <a:pt x="205" y="205"/>
                </a:cubicBezTo>
                <a:cubicBezTo>
                  <a:pt x="205" y="206"/>
                  <a:pt x="204" y="208"/>
                  <a:pt x="202" y="208"/>
                </a:cubicBezTo>
                <a:cubicBezTo>
                  <a:pt x="202" y="208"/>
                  <a:pt x="202" y="208"/>
                  <a:pt x="202" y="208"/>
                </a:cubicBezTo>
                <a:cubicBezTo>
                  <a:pt x="201" y="208"/>
                  <a:pt x="200" y="207"/>
                  <a:pt x="200" y="206"/>
                </a:cubicBezTo>
                <a:cubicBezTo>
                  <a:pt x="197" y="192"/>
                  <a:pt x="197" y="181"/>
                  <a:pt x="197" y="173"/>
                </a:cubicBezTo>
                <a:cubicBezTo>
                  <a:pt x="197" y="165"/>
                  <a:pt x="197" y="159"/>
                  <a:pt x="198" y="154"/>
                </a:cubicBezTo>
                <a:cubicBezTo>
                  <a:pt x="199" y="151"/>
                  <a:pt x="199" y="149"/>
                  <a:pt x="200" y="146"/>
                </a:cubicBezTo>
                <a:cubicBezTo>
                  <a:pt x="200" y="144"/>
                  <a:pt x="200" y="142"/>
                  <a:pt x="200" y="139"/>
                </a:cubicBezTo>
                <a:cubicBezTo>
                  <a:pt x="200" y="136"/>
                  <a:pt x="200" y="131"/>
                  <a:pt x="198" y="125"/>
                </a:cubicBezTo>
                <a:cubicBezTo>
                  <a:pt x="197" y="124"/>
                  <a:pt x="198" y="122"/>
                  <a:pt x="199" y="122"/>
                </a:cubicBezTo>
                <a:cubicBezTo>
                  <a:pt x="200" y="121"/>
                  <a:pt x="202" y="122"/>
                  <a:pt x="202" y="123"/>
                </a:cubicBezTo>
                <a:cubicBezTo>
                  <a:pt x="204" y="130"/>
                  <a:pt x="205" y="135"/>
                  <a:pt x="205" y="139"/>
                </a:cubicBezTo>
                <a:moveTo>
                  <a:pt x="197" y="140"/>
                </a:moveTo>
                <a:cubicBezTo>
                  <a:pt x="197" y="143"/>
                  <a:pt x="197" y="146"/>
                  <a:pt x="196" y="148"/>
                </a:cubicBezTo>
                <a:cubicBezTo>
                  <a:pt x="196" y="150"/>
                  <a:pt x="195" y="150"/>
                  <a:pt x="194" y="150"/>
                </a:cubicBezTo>
                <a:cubicBezTo>
                  <a:pt x="194" y="150"/>
                  <a:pt x="194" y="150"/>
                  <a:pt x="194" y="150"/>
                </a:cubicBezTo>
                <a:cubicBezTo>
                  <a:pt x="192" y="150"/>
                  <a:pt x="191" y="149"/>
                  <a:pt x="192" y="148"/>
                </a:cubicBezTo>
                <a:cubicBezTo>
                  <a:pt x="192" y="145"/>
                  <a:pt x="192" y="142"/>
                  <a:pt x="192" y="140"/>
                </a:cubicBezTo>
                <a:cubicBezTo>
                  <a:pt x="192" y="136"/>
                  <a:pt x="192" y="131"/>
                  <a:pt x="190" y="125"/>
                </a:cubicBezTo>
                <a:cubicBezTo>
                  <a:pt x="189" y="124"/>
                  <a:pt x="190" y="122"/>
                  <a:pt x="191" y="122"/>
                </a:cubicBezTo>
                <a:cubicBezTo>
                  <a:pt x="192" y="121"/>
                  <a:pt x="194" y="122"/>
                  <a:pt x="194" y="123"/>
                </a:cubicBezTo>
                <a:cubicBezTo>
                  <a:pt x="196" y="130"/>
                  <a:pt x="197" y="135"/>
                  <a:pt x="197" y="140"/>
                </a:cubicBezTo>
                <a:moveTo>
                  <a:pt x="118" y="178"/>
                </a:moveTo>
                <a:cubicBezTo>
                  <a:pt x="118" y="193"/>
                  <a:pt x="121" y="209"/>
                  <a:pt x="130" y="224"/>
                </a:cubicBezTo>
                <a:cubicBezTo>
                  <a:pt x="149" y="259"/>
                  <a:pt x="182" y="276"/>
                  <a:pt x="189" y="280"/>
                </a:cubicBezTo>
                <a:cubicBezTo>
                  <a:pt x="189" y="280"/>
                  <a:pt x="224" y="268"/>
                  <a:pt x="249" y="224"/>
                </a:cubicBezTo>
                <a:cubicBezTo>
                  <a:pt x="257" y="209"/>
                  <a:pt x="260" y="193"/>
                  <a:pt x="261" y="178"/>
                </a:cubicBezTo>
                <a:cubicBezTo>
                  <a:pt x="250" y="174"/>
                  <a:pt x="244" y="166"/>
                  <a:pt x="244" y="158"/>
                </a:cubicBezTo>
                <a:cubicBezTo>
                  <a:pt x="244" y="151"/>
                  <a:pt x="249" y="145"/>
                  <a:pt x="257" y="141"/>
                </a:cubicBezTo>
                <a:cubicBezTo>
                  <a:pt x="253" y="121"/>
                  <a:pt x="246" y="108"/>
                  <a:pt x="246" y="108"/>
                </a:cubicBezTo>
                <a:cubicBezTo>
                  <a:pt x="216" y="118"/>
                  <a:pt x="189" y="94"/>
                  <a:pt x="189" y="94"/>
                </a:cubicBezTo>
                <a:cubicBezTo>
                  <a:pt x="189" y="94"/>
                  <a:pt x="162" y="118"/>
                  <a:pt x="133" y="108"/>
                </a:cubicBezTo>
                <a:cubicBezTo>
                  <a:pt x="133" y="108"/>
                  <a:pt x="126" y="121"/>
                  <a:pt x="122" y="141"/>
                </a:cubicBezTo>
                <a:cubicBezTo>
                  <a:pt x="129" y="145"/>
                  <a:pt x="134" y="151"/>
                  <a:pt x="135" y="158"/>
                </a:cubicBezTo>
                <a:cubicBezTo>
                  <a:pt x="135" y="166"/>
                  <a:pt x="128" y="174"/>
                  <a:pt x="118" y="178"/>
                </a:cubicBezTo>
                <a:moveTo>
                  <a:pt x="126" y="227"/>
                </a:moveTo>
                <a:cubicBezTo>
                  <a:pt x="117" y="211"/>
                  <a:pt x="114" y="194"/>
                  <a:pt x="113" y="178"/>
                </a:cubicBezTo>
                <a:cubicBezTo>
                  <a:pt x="113" y="175"/>
                  <a:pt x="113" y="175"/>
                  <a:pt x="113" y="175"/>
                </a:cubicBezTo>
                <a:cubicBezTo>
                  <a:pt x="116" y="174"/>
                  <a:pt x="116" y="174"/>
                  <a:pt x="116" y="174"/>
                </a:cubicBezTo>
                <a:cubicBezTo>
                  <a:pt x="121" y="172"/>
                  <a:pt x="124" y="169"/>
                  <a:pt x="127" y="167"/>
                </a:cubicBezTo>
                <a:cubicBezTo>
                  <a:pt x="129" y="164"/>
                  <a:pt x="130" y="161"/>
                  <a:pt x="130" y="159"/>
                </a:cubicBezTo>
                <a:cubicBezTo>
                  <a:pt x="130" y="158"/>
                  <a:pt x="130" y="158"/>
                  <a:pt x="130" y="158"/>
                </a:cubicBezTo>
                <a:cubicBezTo>
                  <a:pt x="130" y="156"/>
                  <a:pt x="129" y="154"/>
                  <a:pt x="128" y="151"/>
                </a:cubicBezTo>
                <a:cubicBezTo>
                  <a:pt x="126" y="149"/>
                  <a:pt x="123" y="147"/>
                  <a:pt x="120" y="146"/>
                </a:cubicBezTo>
                <a:cubicBezTo>
                  <a:pt x="116" y="144"/>
                  <a:pt x="116" y="144"/>
                  <a:pt x="116" y="144"/>
                </a:cubicBezTo>
                <a:cubicBezTo>
                  <a:pt x="117" y="140"/>
                  <a:pt x="117" y="140"/>
                  <a:pt x="117" y="140"/>
                </a:cubicBezTo>
                <a:cubicBezTo>
                  <a:pt x="122" y="120"/>
                  <a:pt x="129" y="106"/>
                  <a:pt x="129" y="106"/>
                </a:cubicBezTo>
                <a:cubicBezTo>
                  <a:pt x="130" y="102"/>
                  <a:pt x="130" y="102"/>
                  <a:pt x="130" y="102"/>
                </a:cubicBezTo>
                <a:cubicBezTo>
                  <a:pt x="134" y="103"/>
                  <a:pt x="134" y="103"/>
                  <a:pt x="134" y="103"/>
                </a:cubicBezTo>
                <a:cubicBezTo>
                  <a:pt x="139" y="105"/>
                  <a:pt x="145" y="106"/>
                  <a:pt x="150" y="106"/>
                </a:cubicBezTo>
                <a:cubicBezTo>
                  <a:pt x="150" y="106"/>
                  <a:pt x="150" y="106"/>
                  <a:pt x="150" y="106"/>
                </a:cubicBezTo>
                <a:cubicBezTo>
                  <a:pt x="169" y="106"/>
                  <a:pt x="185" y="91"/>
                  <a:pt x="187" y="90"/>
                </a:cubicBezTo>
                <a:cubicBezTo>
                  <a:pt x="187" y="90"/>
                  <a:pt x="187" y="90"/>
                  <a:pt x="187" y="90"/>
                </a:cubicBezTo>
                <a:cubicBezTo>
                  <a:pt x="189" y="88"/>
                  <a:pt x="189" y="88"/>
                  <a:pt x="189" y="88"/>
                </a:cubicBezTo>
                <a:cubicBezTo>
                  <a:pt x="192" y="90"/>
                  <a:pt x="192" y="90"/>
                  <a:pt x="192" y="90"/>
                </a:cubicBezTo>
                <a:cubicBezTo>
                  <a:pt x="192" y="90"/>
                  <a:pt x="192" y="90"/>
                  <a:pt x="192" y="90"/>
                </a:cubicBezTo>
                <a:cubicBezTo>
                  <a:pt x="194" y="91"/>
                  <a:pt x="210" y="106"/>
                  <a:pt x="229" y="106"/>
                </a:cubicBezTo>
                <a:cubicBezTo>
                  <a:pt x="234" y="106"/>
                  <a:pt x="239" y="105"/>
                  <a:pt x="245" y="103"/>
                </a:cubicBezTo>
                <a:cubicBezTo>
                  <a:pt x="248" y="102"/>
                  <a:pt x="248" y="102"/>
                  <a:pt x="248" y="102"/>
                </a:cubicBezTo>
                <a:cubicBezTo>
                  <a:pt x="250" y="106"/>
                  <a:pt x="250" y="106"/>
                  <a:pt x="250" y="106"/>
                </a:cubicBezTo>
                <a:cubicBezTo>
                  <a:pt x="250" y="106"/>
                  <a:pt x="256" y="119"/>
                  <a:pt x="261" y="137"/>
                </a:cubicBezTo>
                <a:cubicBezTo>
                  <a:pt x="261" y="138"/>
                  <a:pt x="261" y="138"/>
                  <a:pt x="261" y="139"/>
                </a:cubicBezTo>
                <a:cubicBezTo>
                  <a:pt x="261" y="139"/>
                  <a:pt x="261" y="139"/>
                  <a:pt x="261" y="139"/>
                </a:cubicBezTo>
                <a:cubicBezTo>
                  <a:pt x="261" y="140"/>
                  <a:pt x="261" y="140"/>
                  <a:pt x="261" y="140"/>
                </a:cubicBezTo>
                <a:cubicBezTo>
                  <a:pt x="261" y="140"/>
                  <a:pt x="261" y="140"/>
                  <a:pt x="261" y="140"/>
                </a:cubicBezTo>
                <a:cubicBezTo>
                  <a:pt x="262" y="142"/>
                  <a:pt x="262" y="142"/>
                  <a:pt x="262" y="142"/>
                </a:cubicBezTo>
                <a:cubicBezTo>
                  <a:pt x="262" y="144"/>
                  <a:pt x="262" y="144"/>
                  <a:pt x="262" y="144"/>
                </a:cubicBezTo>
                <a:cubicBezTo>
                  <a:pt x="259" y="146"/>
                  <a:pt x="259" y="146"/>
                  <a:pt x="259" y="146"/>
                </a:cubicBezTo>
                <a:cubicBezTo>
                  <a:pt x="255" y="147"/>
                  <a:pt x="253" y="149"/>
                  <a:pt x="251" y="151"/>
                </a:cubicBezTo>
                <a:cubicBezTo>
                  <a:pt x="249" y="154"/>
                  <a:pt x="248" y="156"/>
                  <a:pt x="248" y="158"/>
                </a:cubicBezTo>
                <a:cubicBezTo>
                  <a:pt x="248" y="159"/>
                  <a:pt x="248" y="159"/>
                  <a:pt x="248" y="159"/>
                </a:cubicBezTo>
                <a:cubicBezTo>
                  <a:pt x="248" y="161"/>
                  <a:pt x="249" y="164"/>
                  <a:pt x="252" y="167"/>
                </a:cubicBezTo>
                <a:cubicBezTo>
                  <a:pt x="254" y="169"/>
                  <a:pt x="258" y="172"/>
                  <a:pt x="262" y="174"/>
                </a:cubicBezTo>
                <a:cubicBezTo>
                  <a:pt x="265" y="175"/>
                  <a:pt x="265" y="175"/>
                  <a:pt x="265" y="175"/>
                </a:cubicBezTo>
                <a:cubicBezTo>
                  <a:pt x="265" y="177"/>
                  <a:pt x="265" y="177"/>
                  <a:pt x="265" y="177"/>
                </a:cubicBezTo>
                <a:cubicBezTo>
                  <a:pt x="265" y="178"/>
                  <a:pt x="265" y="178"/>
                  <a:pt x="265" y="178"/>
                </a:cubicBezTo>
                <a:cubicBezTo>
                  <a:pt x="265" y="194"/>
                  <a:pt x="261" y="211"/>
                  <a:pt x="252" y="227"/>
                </a:cubicBezTo>
                <a:cubicBezTo>
                  <a:pt x="232" y="263"/>
                  <a:pt x="199" y="280"/>
                  <a:pt x="191" y="284"/>
                </a:cubicBezTo>
                <a:cubicBezTo>
                  <a:pt x="189" y="284"/>
                  <a:pt x="189" y="284"/>
                  <a:pt x="189" y="284"/>
                </a:cubicBezTo>
                <a:cubicBezTo>
                  <a:pt x="188" y="284"/>
                  <a:pt x="188" y="284"/>
                  <a:pt x="188" y="284"/>
                </a:cubicBezTo>
                <a:cubicBezTo>
                  <a:pt x="180" y="280"/>
                  <a:pt x="147" y="263"/>
                  <a:pt x="126" y="227"/>
                </a:cubicBezTo>
                <a:moveTo>
                  <a:pt x="122" y="230"/>
                </a:moveTo>
                <a:cubicBezTo>
                  <a:pt x="143" y="268"/>
                  <a:pt x="177" y="285"/>
                  <a:pt x="185" y="289"/>
                </a:cubicBezTo>
                <a:cubicBezTo>
                  <a:pt x="189" y="291"/>
                  <a:pt x="189" y="291"/>
                  <a:pt x="189" y="291"/>
                </a:cubicBezTo>
                <a:cubicBezTo>
                  <a:pt x="193" y="289"/>
                  <a:pt x="193" y="289"/>
                  <a:pt x="193" y="289"/>
                </a:cubicBezTo>
                <a:cubicBezTo>
                  <a:pt x="202" y="285"/>
                  <a:pt x="236" y="268"/>
                  <a:pt x="257" y="230"/>
                </a:cubicBezTo>
                <a:cubicBezTo>
                  <a:pt x="266" y="213"/>
                  <a:pt x="270" y="195"/>
                  <a:pt x="271" y="178"/>
                </a:cubicBezTo>
                <a:cubicBezTo>
                  <a:pt x="271" y="178"/>
                  <a:pt x="271" y="178"/>
                  <a:pt x="271" y="178"/>
                </a:cubicBezTo>
                <a:cubicBezTo>
                  <a:pt x="271" y="178"/>
                  <a:pt x="271" y="178"/>
                  <a:pt x="271" y="178"/>
                </a:cubicBezTo>
                <a:cubicBezTo>
                  <a:pt x="271" y="171"/>
                  <a:pt x="271" y="171"/>
                  <a:pt x="271" y="171"/>
                </a:cubicBezTo>
                <a:cubicBezTo>
                  <a:pt x="271" y="171"/>
                  <a:pt x="261" y="168"/>
                  <a:pt x="259" y="166"/>
                </a:cubicBezTo>
                <a:cubicBezTo>
                  <a:pt x="254" y="163"/>
                  <a:pt x="253" y="160"/>
                  <a:pt x="255" y="155"/>
                </a:cubicBezTo>
                <a:cubicBezTo>
                  <a:pt x="257" y="151"/>
                  <a:pt x="268" y="147"/>
                  <a:pt x="268" y="147"/>
                </a:cubicBezTo>
                <a:cubicBezTo>
                  <a:pt x="267" y="139"/>
                  <a:pt x="267" y="139"/>
                  <a:pt x="267" y="139"/>
                </a:cubicBezTo>
                <a:cubicBezTo>
                  <a:pt x="266" y="138"/>
                  <a:pt x="266" y="138"/>
                  <a:pt x="266" y="137"/>
                </a:cubicBezTo>
                <a:cubicBezTo>
                  <a:pt x="266" y="137"/>
                  <a:pt x="266" y="137"/>
                  <a:pt x="266" y="137"/>
                </a:cubicBezTo>
                <a:cubicBezTo>
                  <a:pt x="262" y="117"/>
                  <a:pt x="255" y="103"/>
                  <a:pt x="255" y="103"/>
                </a:cubicBezTo>
                <a:cubicBezTo>
                  <a:pt x="251" y="95"/>
                  <a:pt x="251" y="95"/>
                  <a:pt x="251" y="95"/>
                </a:cubicBezTo>
                <a:cubicBezTo>
                  <a:pt x="243" y="98"/>
                  <a:pt x="243" y="98"/>
                  <a:pt x="243" y="98"/>
                </a:cubicBezTo>
                <a:cubicBezTo>
                  <a:pt x="238" y="100"/>
                  <a:pt x="233" y="100"/>
                  <a:pt x="229" y="100"/>
                </a:cubicBezTo>
                <a:cubicBezTo>
                  <a:pt x="211" y="100"/>
                  <a:pt x="196" y="86"/>
                  <a:pt x="195" y="85"/>
                </a:cubicBezTo>
                <a:cubicBezTo>
                  <a:pt x="189" y="81"/>
                  <a:pt x="189" y="81"/>
                  <a:pt x="189" y="81"/>
                </a:cubicBezTo>
                <a:cubicBezTo>
                  <a:pt x="184" y="85"/>
                  <a:pt x="184" y="85"/>
                  <a:pt x="184" y="85"/>
                </a:cubicBezTo>
                <a:cubicBezTo>
                  <a:pt x="184" y="85"/>
                  <a:pt x="184" y="85"/>
                  <a:pt x="184" y="85"/>
                </a:cubicBezTo>
                <a:cubicBezTo>
                  <a:pt x="183" y="86"/>
                  <a:pt x="167" y="100"/>
                  <a:pt x="150" y="100"/>
                </a:cubicBezTo>
                <a:cubicBezTo>
                  <a:pt x="145" y="100"/>
                  <a:pt x="140" y="100"/>
                  <a:pt x="136" y="98"/>
                </a:cubicBezTo>
                <a:cubicBezTo>
                  <a:pt x="128" y="95"/>
                  <a:pt x="128" y="95"/>
                  <a:pt x="128" y="95"/>
                </a:cubicBezTo>
                <a:cubicBezTo>
                  <a:pt x="124" y="103"/>
                  <a:pt x="124" y="103"/>
                  <a:pt x="124" y="103"/>
                </a:cubicBezTo>
                <a:cubicBezTo>
                  <a:pt x="124" y="103"/>
                  <a:pt x="117" y="118"/>
                  <a:pt x="112" y="139"/>
                </a:cubicBezTo>
                <a:cubicBezTo>
                  <a:pt x="110" y="147"/>
                  <a:pt x="110" y="147"/>
                  <a:pt x="110" y="147"/>
                </a:cubicBezTo>
                <a:cubicBezTo>
                  <a:pt x="110" y="147"/>
                  <a:pt x="121" y="151"/>
                  <a:pt x="123" y="155"/>
                </a:cubicBezTo>
                <a:cubicBezTo>
                  <a:pt x="126" y="160"/>
                  <a:pt x="124" y="163"/>
                  <a:pt x="120" y="166"/>
                </a:cubicBezTo>
                <a:cubicBezTo>
                  <a:pt x="117" y="168"/>
                  <a:pt x="108" y="171"/>
                  <a:pt x="108" y="171"/>
                </a:cubicBezTo>
                <a:cubicBezTo>
                  <a:pt x="108" y="178"/>
                  <a:pt x="108" y="178"/>
                  <a:pt x="108" y="178"/>
                </a:cubicBezTo>
                <a:cubicBezTo>
                  <a:pt x="109" y="195"/>
                  <a:pt x="112" y="213"/>
                  <a:pt x="122" y="230"/>
                </a:cubicBezTo>
                <a:moveTo>
                  <a:pt x="120" y="291"/>
                </a:moveTo>
                <a:cubicBezTo>
                  <a:pt x="121" y="291"/>
                  <a:pt x="122" y="290"/>
                  <a:pt x="122" y="290"/>
                </a:cubicBezTo>
                <a:cubicBezTo>
                  <a:pt x="122" y="290"/>
                  <a:pt x="122" y="290"/>
                  <a:pt x="122" y="290"/>
                </a:cubicBezTo>
                <a:cubicBezTo>
                  <a:pt x="123" y="290"/>
                  <a:pt x="123" y="291"/>
                  <a:pt x="122" y="291"/>
                </a:cubicBezTo>
                <a:cubicBezTo>
                  <a:pt x="120" y="291"/>
                  <a:pt x="120" y="291"/>
                  <a:pt x="120" y="291"/>
                </a:cubicBezTo>
                <a:moveTo>
                  <a:pt x="91" y="298"/>
                </a:moveTo>
                <a:cubicBezTo>
                  <a:pt x="89" y="299"/>
                  <a:pt x="92" y="303"/>
                  <a:pt x="94" y="304"/>
                </a:cubicBezTo>
                <a:cubicBezTo>
                  <a:pt x="96" y="305"/>
                  <a:pt x="98" y="304"/>
                  <a:pt x="100" y="304"/>
                </a:cubicBezTo>
                <a:cubicBezTo>
                  <a:pt x="102" y="304"/>
                  <a:pt x="104" y="304"/>
                  <a:pt x="106" y="302"/>
                </a:cubicBezTo>
                <a:cubicBezTo>
                  <a:pt x="108" y="301"/>
                  <a:pt x="110" y="300"/>
                  <a:pt x="111" y="299"/>
                </a:cubicBezTo>
                <a:cubicBezTo>
                  <a:pt x="112" y="298"/>
                  <a:pt x="113" y="297"/>
                  <a:pt x="113" y="297"/>
                </a:cubicBezTo>
                <a:cubicBezTo>
                  <a:pt x="115" y="295"/>
                  <a:pt x="117" y="294"/>
                  <a:pt x="117" y="294"/>
                </a:cubicBezTo>
                <a:cubicBezTo>
                  <a:pt x="117" y="294"/>
                  <a:pt x="114" y="301"/>
                  <a:pt x="112" y="304"/>
                </a:cubicBezTo>
                <a:cubicBezTo>
                  <a:pt x="111" y="307"/>
                  <a:pt x="110" y="312"/>
                  <a:pt x="112" y="314"/>
                </a:cubicBezTo>
                <a:cubicBezTo>
                  <a:pt x="113" y="315"/>
                  <a:pt x="116" y="315"/>
                  <a:pt x="116" y="316"/>
                </a:cubicBezTo>
                <a:cubicBezTo>
                  <a:pt x="117" y="316"/>
                  <a:pt x="120" y="317"/>
                  <a:pt x="122" y="317"/>
                </a:cubicBezTo>
                <a:cubicBezTo>
                  <a:pt x="123" y="318"/>
                  <a:pt x="124" y="317"/>
                  <a:pt x="123" y="316"/>
                </a:cubicBezTo>
                <a:cubicBezTo>
                  <a:pt x="122" y="316"/>
                  <a:pt x="122" y="315"/>
                  <a:pt x="121" y="315"/>
                </a:cubicBezTo>
                <a:cubicBezTo>
                  <a:pt x="119" y="314"/>
                  <a:pt x="117" y="312"/>
                  <a:pt x="117" y="312"/>
                </a:cubicBezTo>
                <a:cubicBezTo>
                  <a:pt x="117" y="312"/>
                  <a:pt x="117" y="310"/>
                  <a:pt x="117" y="309"/>
                </a:cubicBezTo>
                <a:cubicBezTo>
                  <a:pt x="117" y="308"/>
                  <a:pt x="118" y="302"/>
                  <a:pt x="118" y="300"/>
                </a:cubicBezTo>
                <a:cubicBezTo>
                  <a:pt x="118" y="298"/>
                  <a:pt x="119" y="294"/>
                  <a:pt x="119" y="294"/>
                </a:cubicBezTo>
                <a:cubicBezTo>
                  <a:pt x="119" y="294"/>
                  <a:pt x="121" y="293"/>
                  <a:pt x="125" y="294"/>
                </a:cubicBezTo>
                <a:cubicBezTo>
                  <a:pt x="128" y="295"/>
                  <a:pt x="128" y="294"/>
                  <a:pt x="129" y="294"/>
                </a:cubicBezTo>
                <a:cubicBezTo>
                  <a:pt x="129" y="293"/>
                  <a:pt x="129" y="293"/>
                  <a:pt x="128" y="293"/>
                </a:cubicBezTo>
                <a:cubicBezTo>
                  <a:pt x="127" y="292"/>
                  <a:pt x="125" y="291"/>
                  <a:pt x="125" y="290"/>
                </a:cubicBezTo>
                <a:cubicBezTo>
                  <a:pt x="125" y="290"/>
                  <a:pt x="124" y="290"/>
                  <a:pt x="124" y="290"/>
                </a:cubicBezTo>
                <a:cubicBezTo>
                  <a:pt x="123" y="290"/>
                  <a:pt x="123" y="289"/>
                  <a:pt x="123" y="289"/>
                </a:cubicBezTo>
                <a:cubicBezTo>
                  <a:pt x="123" y="289"/>
                  <a:pt x="123" y="289"/>
                  <a:pt x="123" y="289"/>
                </a:cubicBezTo>
                <a:cubicBezTo>
                  <a:pt x="123" y="288"/>
                  <a:pt x="123" y="287"/>
                  <a:pt x="123" y="287"/>
                </a:cubicBezTo>
                <a:cubicBezTo>
                  <a:pt x="124" y="288"/>
                  <a:pt x="127" y="288"/>
                  <a:pt x="128" y="288"/>
                </a:cubicBezTo>
                <a:cubicBezTo>
                  <a:pt x="130" y="288"/>
                  <a:pt x="133" y="288"/>
                  <a:pt x="134" y="288"/>
                </a:cubicBezTo>
                <a:cubicBezTo>
                  <a:pt x="135" y="287"/>
                  <a:pt x="135" y="288"/>
                  <a:pt x="137" y="287"/>
                </a:cubicBezTo>
                <a:cubicBezTo>
                  <a:pt x="138" y="287"/>
                  <a:pt x="137" y="287"/>
                  <a:pt x="138" y="287"/>
                </a:cubicBezTo>
                <a:cubicBezTo>
                  <a:pt x="139" y="286"/>
                  <a:pt x="139" y="286"/>
                  <a:pt x="138" y="285"/>
                </a:cubicBezTo>
                <a:cubicBezTo>
                  <a:pt x="138" y="285"/>
                  <a:pt x="137" y="284"/>
                  <a:pt x="136" y="284"/>
                </a:cubicBezTo>
                <a:cubicBezTo>
                  <a:pt x="136" y="283"/>
                  <a:pt x="134" y="283"/>
                  <a:pt x="134" y="283"/>
                </a:cubicBezTo>
                <a:cubicBezTo>
                  <a:pt x="133" y="282"/>
                  <a:pt x="134" y="282"/>
                  <a:pt x="132" y="282"/>
                </a:cubicBezTo>
                <a:cubicBezTo>
                  <a:pt x="131" y="282"/>
                  <a:pt x="129" y="281"/>
                  <a:pt x="127" y="281"/>
                </a:cubicBezTo>
                <a:cubicBezTo>
                  <a:pt x="125" y="280"/>
                  <a:pt x="125" y="280"/>
                  <a:pt x="124" y="280"/>
                </a:cubicBezTo>
                <a:cubicBezTo>
                  <a:pt x="124" y="279"/>
                  <a:pt x="124" y="279"/>
                  <a:pt x="123" y="279"/>
                </a:cubicBezTo>
                <a:cubicBezTo>
                  <a:pt x="122" y="279"/>
                  <a:pt x="122" y="280"/>
                  <a:pt x="122" y="281"/>
                </a:cubicBezTo>
                <a:cubicBezTo>
                  <a:pt x="122" y="281"/>
                  <a:pt x="122" y="282"/>
                  <a:pt x="122" y="282"/>
                </a:cubicBezTo>
                <a:cubicBezTo>
                  <a:pt x="122" y="283"/>
                  <a:pt x="122" y="284"/>
                  <a:pt x="122" y="284"/>
                </a:cubicBezTo>
                <a:cubicBezTo>
                  <a:pt x="122" y="284"/>
                  <a:pt x="122" y="284"/>
                  <a:pt x="121" y="283"/>
                </a:cubicBezTo>
                <a:cubicBezTo>
                  <a:pt x="121" y="283"/>
                  <a:pt x="120" y="284"/>
                  <a:pt x="120" y="284"/>
                </a:cubicBezTo>
                <a:cubicBezTo>
                  <a:pt x="119" y="285"/>
                  <a:pt x="118" y="286"/>
                  <a:pt x="118" y="287"/>
                </a:cubicBezTo>
                <a:cubicBezTo>
                  <a:pt x="117" y="287"/>
                  <a:pt x="117" y="288"/>
                  <a:pt x="116" y="288"/>
                </a:cubicBezTo>
                <a:cubicBezTo>
                  <a:pt x="116" y="289"/>
                  <a:pt x="114" y="290"/>
                  <a:pt x="114" y="290"/>
                </a:cubicBezTo>
                <a:cubicBezTo>
                  <a:pt x="113" y="291"/>
                  <a:pt x="105" y="289"/>
                  <a:pt x="104" y="289"/>
                </a:cubicBezTo>
                <a:cubicBezTo>
                  <a:pt x="103" y="289"/>
                  <a:pt x="102" y="286"/>
                  <a:pt x="102" y="286"/>
                </a:cubicBezTo>
                <a:cubicBezTo>
                  <a:pt x="100" y="287"/>
                  <a:pt x="99" y="290"/>
                  <a:pt x="100" y="291"/>
                </a:cubicBezTo>
                <a:cubicBezTo>
                  <a:pt x="100" y="292"/>
                  <a:pt x="100" y="293"/>
                  <a:pt x="100" y="294"/>
                </a:cubicBezTo>
                <a:cubicBezTo>
                  <a:pt x="101" y="295"/>
                  <a:pt x="103" y="296"/>
                  <a:pt x="105" y="296"/>
                </a:cubicBezTo>
                <a:cubicBezTo>
                  <a:pt x="107" y="295"/>
                  <a:pt x="111" y="294"/>
                  <a:pt x="111" y="294"/>
                </a:cubicBezTo>
                <a:cubicBezTo>
                  <a:pt x="109" y="296"/>
                  <a:pt x="108" y="297"/>
                  <a:pt x="103" y="300"/>
                </a:cubicBezTo>
                <a:cubicBezTo>
                  <a:pt x="98" y="303"/>
                  <a:pt x="96" y="301"/>
                  <a:pt x="94" y="300"/>
                </a:cubicBezTo>
                <a:cubicBezTo>
                  <a:pt x="93" y="300"/>
                  <a:pt x="91" y="298"/>
                  <a:pt x="91" y="298"/>
                </a:cubicBezTo>
                <a:moveTo>
                  <a:pt x="56" y="256"/>
                </a:moveTo>
                <a:cubicBezTo>
                  <a:pt x="51" y="259"/>
                  <a:pt x="51" y="259"/>
                  <a:pt x="51" y="259"/>
                </a:cubicBezTo>
                <a:cubicBezTo>
                  <a:pt x="53" y="264"/>
                  <a:pt x="56" y="268"/>
                  <a:pt x="59" y="273"/>
                </a:cubicBezTo>
                <a:cubicBezTo>
                  <a:pt x="64" y="270"/>
                  <a:pt x="64" y="270"/>
                  <a:pt x="64" y="270"/>
                </a:cubicBezTo>
                <a:cubicBezTo>
                  <a:pt x="61" y="265"/>
                  <a:pt x="61" y="265"/>
                  <a:pt x="61" y="265"/>
                </a:cubicBezTo>
                <a:cubicBezTo>
                  <a:pt x="78" y="256"/>
                  <a:pt x="78" y="256"/>
                  <a:pt x="78" y="256"/>
                </a:cubicBezTo>
                <a:cubicBezTo>
                  <a:pt x="77" y="254"/>
                  <a:pt x="76" y="253"/>
                  <a:pt x="75" y="251"/>
                </a:cubicBezTo>
                <a:cubicBezTo>
                  <a:pt x="58" y="261"/>
                  <a:pt x="58" y="261"/>
                  <a:pt x="58" y="261"/>
                </a:cubicBezTo>
                <a:lnTo>
                  <a:pt x="56" y="256"/>
                </a:lnTo>
                <a:close/>
                <a:moveTo>
                  <a:pt x="70" y="241"/>
                </a:moveTo>
                <a:cubicBezTo>
                  <a:pt x="47" y="251"/>
                  <a:pt x="47" y="251"/>
                  <a:pt x="47" y="251"/>
                </a:cubicBezTo>
                <a:cubicBezTo>
                  <a:pt x="48" y="253"/>
                  <a:pt x="49" y="254"/>
                  <a:pt x="50" y="256"/>
                </a:cubicBezTo>
                <a:cubicBezTo>
                  <a:pt x="72" y="246"/>
                  <a:pt x="72" y="246"/>
                  <a:pt x="72" y="246"/>
                </a:cubicBezTo>
                <a:cubicBezTo>
                  <a:pt x="72" y="244"/>
                  <a:pt x="71" y="242"/>
                  <a:pt x="70" y="241"/>
                </a:cubicBezTo>
                <a:moveTo>
                  <a:pt x="57" y="236"/>
                </a:moveTo>
                <a:cubicBezTo>
                  <a:pt x="52" y="236"/>
                  <a:pt x="52" y="236"/>
                  <a:pt x="52" y="236"/>
                </a:cubicBezTo>
                <a:cubicBezTo>
                  <a:pt x="51" y="236"/>
                  <a:pt x="49" y="237"/>
                  <a:pt x="47" y="237"/>
                </a:cubicBezTo>
                <a:cubicBezTo>
                  <a:pt x="47" y="237"/>
                  <a:pt x="47" y="237"/>
                  <a:pt x="47" y="237"/>
                </a:cubicBezTo>
                <a:cubicBezTo>
                  <a:pt x="49" y="236"/>
                  <a:pt x="50" y="235"/>
                  <a:pt x="52" y="234"/>
                </a:cubicBezTo>
                <a:cubicBezTo>
                  <a:pt x="56" y="232"/>
                  <a:pt x="56" y="232"/>
                  <a:pt x="56" y="232"/>
                </a:cubicBezTo>
                <a:lnTo>
                  <a:pt x="57" y="236"/>
                </a:lnTo>
                <a:close/>
                <a:moveTo>
                  <a:pt x="64" y="221"/>
                </a:moveTo>
                <a:cubicBezTo>
                  <a:pt x="41" y="235"/>
                  <a:pt x="41" y="235"/>
                  <a:pt x="41" y="235"/>
                </a:cubicBezTo>
                <a:cubicBezTo>
                  <a:pt x="42" y="237"/>
                  <a:pt x="43" y="239"/>
                  <a:pt x="44" y="242"/>
                </a:cubicBezTo>
                <a:cubicBezTo>
                  <a:pt x="70" y="239"/>
                  <a:pt x="70" y="239"/>
                  <a:pt x="70" y="239"/>
                </a:cubicBezTo>
                <a:cubicBezTo>
                  <a:pt x="69" y="238"/>
                  <a:pt x="68" y="236"/>
                  <a:pt x="68" y="234"/>
                </a:cubicBezTo>
                <a:cubicBezTo>
                  <a:pt x="62" y="235"/>
                  <a:pt x="62" y="235"/>
                  <a:pt x="62" y="235"/>
                </a:cubicBezTo>
                <a:cubicBezTo>
                  <a:pt x="60" y="230"/>
                  <a:pt x="60" y="230"/>
                  <a:pt x="60" y="230"/>
                </a:cubicBezTo>
                <a:cubicBezTo>
                  <a:pt x="65" y="227"/>
                  <a:pt x="65" y="227"/>
                  <a:pt x="65" y="227"/>
                </a:cubicBezTo>
                <a:cubicBezTo>
                  <a:pt x="65" y="225"/>
                  <a:pt x="64" y="223"/>
                  <a:pt x="64" y="221"/>
                </a:cubicBezTo>
                <a:moveTo>
                  <a:pt x="60" y="202"/>
                </a:moveTo>
                <a:cubicBezTo>
                  <a:pt x="36" y="206"/>
                  <a:pt x="36" y="206"/>
                  <a:pt x="36" y="206"/>
                </a:cubicBezTo>
                <a:cubicBezTo>
                  <a:pt x="36" y="208"/>
                  <a:pt x="36" y="210"/>
                  <a:pt x="36" y="211"/>
                </a:cubicBezTo>
                <a:cubicBezTo>
                  <a:pt x="42" y="210"/>
                  <a:pt x="42" y="210"/>
                  <a:pt x="42" y="210"/>
                </a:cubicBezTo>
                <a:cubicBezTo>
                  <a:pt x="46" y="210"/>
                  <a:pt x="49" y="209"/>
                  <a:pt x="53" y="208"/>
                </a:cubicBezTo>
                <a:cubicBezTo>
                  <a:pt x="53" y="208"/>
                  <a:pt x="53" y="208"/>
                  <a:pt x="53" y="208"/>
                </a:cubicBezTo>
                <a:cubicBezTo>
                  <a:pt x="50" y="210"/>
                  <a:pt x="47" y="211"/>
                  <a:pt x="44" y="213"/>
                </a:cubicBezTo>
                <a:cubicBezTo>
                  <a:pt x="37" y="217"/>
                  <a:pt x="37" y="217"/>
                  <a:pt x="37" y="217"/>
                </a:cubicBezTo>
                <a:cubicBezTo>
                  <a:pt x="37" y="218"/>
                  <a:pt x="37" y="218"/>
                  <a:pt x="37" y="218"/>
                </a:cubicBezTo>
                <a:cubicBezTo>
                  <a:pt x="38" y="220"/>
                  <a:pt x="38" y="222"/>
                  <a:pt x="38" y="224"/>
                </a:cubicBezTo>
                <a:cubicBezTo>
                  <a:pt x="63" y="219"/>
                  <a:pt x="63" y="219"/>
                  <a:pt x="63" y="219"/>
                </a:cubicBezTo>
                <a:cubicBezTo>
                  <a:pt x="63" y="218"/>
                  <a:pt x="62" y="216"/>
                  <a:pt x="62" y="215"/>
                </a:cubicBezTo>
                <a:cubicBezTo>
                  <a:pt x="56" y="216"/>
                  <a:pt x="56" y="216"/>
                  <a:pt x="56" y="216"/>
                </a:cubicBezTo>
                <a:cubicBezTo>
                  <a:pt x="52" y="216"/>
                  <a:pt x="48" y="217"/>
                  <a:pt x="45" y="218"/>
                </a:cubicBezTo>
                <a:cubicBezTo>
                  <a:pt x="45" y="218"/>
                  <a:pt x="45" y="218"/>
                  <a:pt x="45" y="218"/>
                </a:cubicBezTo>
                <a:cubicBezTo>
                  <a:pt x="48" y="216"/>
                  <a:pt x="51" y="214"/>
                  <a:pt x="54" y="213"/>
                </a:cubicBezTo>
                <a:cubicBezTo>
                  <a:pt x="61" y="208"/>
                  <a:pt x="61" y="208"/>
                  <a:pt x="61" y="208"/>
                </a:cubicBezTo>
                <a:cubicBezTo>
                  <a:pt x="61" y="206"/>
                  <a:pt x="61" y="204"/>
                  <a:pt x="60" y="202"/>
                </a:cubicBezTo>
                <a:moveTo>
                  <a:pt x="50" y="190"/>
                </a:moveTo>
                <a:cubicBezTo>
                  <a:pt x="35" y="191"/>
                  <a:pt x="35" y="191"/>
                  <a:pt x="35" y="191"/>
                </a:cubicBezTo>
                <a:cubicBezTo>
                  <a:pt x="35" y="193"/>
                  <a:pt x="35" y="195"/>
                  <a:pt x="35" y="196"/>
                </a:cubicBezTo>
                <a:cubicBezTo>
                  <a:pt x="50" y="196"/>
                  <a:pt x="50" y="196"/>
                  <a:pt x="50" y="196"/>
                </a:cubicBezTo>
                <a:cubicBezTo>
                  <a:pt x="54" y="196"/>
                  <a:pt x="55" y="197"/>
                  <a:pt x="55" y="199"/>
                </a:cubicBezTo>
                <a:cubicBezTo>
                  <a:pt x="55" y="199"/>
                  <a:pt x="55" y="200"/>
                  <a:pt x="54" y="201"/>
                </a:cubicBezTo>
                <a:cubicBezTo>
                  <a:pt x="60" y="201"/>
                  <a:pt x="60" y="201"/>
                  <a:pt x="60" y="201"/>
                </a:cubicBezTo>
                <a:cubicBezTo>
                  <a:pt x="60" y="200"/>
                  <a:pt x="60" y="199"/>
                  <a:pt x="60" y="198"/>
                </a:cubicBezTo>
                <a:cubicBezTo>
                  <a:pt x="60" y="193"/>
                  <a:pt x="57" y="190"/>
                  <a:pt x="50" y="190"/>
                </a:cubicBezTo>
                <a:moveTo>
                  <a:pt x="60" y="182"/>
                </a:moveTo>
                <a:cubicBezTo>
                  <a:pt x="35" y="181"/>
                  <a:pt x="35" y="181"/>
                  <a:pt x="35" y="181"/>
                </a:cubicBezTo>
                <a:cubicBezTo>
                  <a:pt x="35" y="183"/>
                  <a:pt x="35" y="185"/>
                  <a:pt x="35" y="186"/>
                </a:cubicBezTo>
                <a:cubicBezTo>
                  <a:pt x="60" y="187"/>
                  <a:pt x="60" y="187"/>
                  <a:pt x="60" y="187"/>
                </a:cubicBezTo>
                <a:cubicBezTo>
                  <a:pt x="60" y="186"/>
                  <a:pt x="60" y="184"/>
                  <a:pt x="60" y="182"/>
                </a:cubicBezTo>
                <a:moveTo>
                  <a:pt x="63" y="162"/>
                </a:moveTo>
                <a:cubicBezTo>
                  <a:pt x="38" y="158"/>
                  <a:pt x="38" y="158"/>
                  <a:pt x="38" y="158"/>
                </a:cubicBezTo>
                <a:cubicBezTo>
                  <a:pt x="38" y="160"/>
                  <a:pt x="37" y="161"/>
                  <a:pt x="37" y="163"/>
                </a:cubicBezTo>
                <a:cubicBezTo>
                  <a:pt x="43" y="164"/>
                  <a:pt x="43" y="164"/>
                  <a:pt x="43" y="164"/>
                </a:cubicBezTo>
                <a:cubicBezTo>
                  <a:pt x="47" y="164"/>
                  <a:pt x="50" y="165"/>
                  <a:pt x="54" y="165"/>
                </a:cubicBezTo>
                <a:cubicBezTo>
                  <a:pt x="54" y="165"/>
                  <a:pt x="54" y="165"/>
                  <a:pt x="54" y="165"/>
                </a:cubicBezTo>
                <a:cubicBezTo>
                  <a:pt x="51" y="166"/>
                  <a:pt x="47" y="166"/>
                  <a:pt x="44" y="167"/>
                </a:cubicBezTo>
                <a:cubicBezTo>
                  <a:pt x="36" y="169"/>
                  <a:pt x="36" y="169"/>
                  <a:pt x="36" y="169"/>
                </a:cubicBezTo>
                <a:cubicBezTo>
                  <a:pt x="36" y="171"/>
                  <a:pt x="36" y="173"/>
                  <a:pt x="35" y="175"/>
                </a:cubicBezTo>
                <a:cubicBezTo>
                  <a:pt x="60" y="179"/>
                  <a:pt x="60" y="179"/>
                  <a:pt x="60" y="179"/>
                </a:cubicBezTo>
                <a:cubicBezTo>
                  <a:pt x="60" y="177"/>
                  <a:pt x="61" y="176"/>
                  <a:pt x="61" y="174"/>
                </a:cubicBezTo>
                <a:cubicBezTo>
                  <a:pt x="55" y="173"/>
                  <a:pt x="55" y="173"/>
                  <a:pt x="55" y="173"/>
                </a:cubicBezTo>
                <a:cubicBezTo>
                  <a:pt x="51" y="173"/>
                  <a:pt x="47" y="172"/>
                  <a:pt x="44" y="172"/>
                </a:cubicBezTo>
                <a:cubicBezTo>
                  <a:pt x="44" y="172"/>
                  <a:pt x="44" y="172"/>
                  <a:pt x="44" y="172"/>
                </a:cubicBezTo>
                <a:cubicBezTo>
                  <a:pt x="47" y="171"/>
                  <a:pt x="50" y="170"/>
                  <a:pt x="53" y="170"/>
                </a:cubicBezTo>
                <a:cubicBezTo>
                  <a:pt x="62" y="168"/>
                  <a:pt x="62" y="168"/>
                  <a:pt x="62" y="168"/>
                </a:cubicBezTo>
                <a:cubicBezTo>
                  <a:pt x="62" y="166"/>
                  <a:pt x="62" y="164"/>
                  <a:pt x="63" y="162"/>
                </a:cubicBezTo>
                <a:moveTo>
                  <a:pt x="59" y="135"/>
                </a:moveTo>
                <a:cubicBezTo>
                  <a:pt x="46" y="131"/>
                  <a:pt x="46" y="131"/>
                  <a:pt x="46" y="131"/>
                </a:cubicBezTo>
                <a:cubicBezTo>
                  <a:pt x="46" y="133"/>
                  <a:pt x="45" y="134"/>
                  <a:pt x="44" y="136"/>
                </a:cubicBezTo>
                <a:cubicBezTo>
                  <a:pt x="44" y="136"/>
                  <a:pt x="44" y="136"/>
                  <a:pt x="44" y="136"/>
                </a:cubicBezTo>
                <a:cubicBezTo>
                  <a:pt x="58" y="141"/>
                  <a:pt x="58" y="141"/>
                  <a:pt x="58" y="141"/>
                </a:cubicBezTo>
                <a:cubicBezTo>
                  <a:pt x="62" y="142"/>
                  <a:pt x="63" y="144"/>
                  <a:pt x="63" y="146"/>
                </a:cubicBezTo>
                <a:cubicBezTo>
                  <a:pt x="62" y="148"/>
                  <a:pt x="59" y="148"/>
                  <a:pt x="56" y="147"/>
                </a:cubicBezTo>
                <a:cubicBezTo>
                  <a:pt x="42" y="142"/>
                  <a:pt x="42" y="142"/>
                  <a:pt x="42" y="142"/>
                </a:cubicBezTo>
                <a:cubicBezTo>
                  <a:pt x="42" y="144"/>
                  <a:pt x="41" y="146"/>
                  <a:pt x="41" y="147"/>
                </a:cubicBezTo>
                <a:cubicBezTo>
                  <a:pt x="53" y="152"/>
                  <a:pt x="53" y="152"/>
                  <a:pt x="53" y="152"/>
                </a:cubicBezTo>
                <a:cubicBezTo>
                  <a:pt x="61" y="154"/>
                  <a:pt x="65" y="153"/>
                  <a:pt x="67" y="148"/>
                </a:cubicBezTo>
                <a:cubicBezTo>
                  <a:pt x="69" y="142"/>
                  <a:pt x="66" y="138"/>
                  <a:pt x="59" y="135"/>
                </a:cubicBezTo>
                <a:moveTo>
                  <a:pt x="79" y="122"/>
                </a:moveTo>
                <a:cubicBezTo>
                  <a:pt x="57" y="111"/>
                  <a:pt x="57" y="111"/>
                  <a:pt x="57" y="111"/>
                </a:cubicBezTo>
                <a:cubicBezTo>
                  <a:pt x="56" y="112"/>
                  <a:pt x="55" y="114"/>
                  <a:pt x="54" y="115"/>
                </a:cubicBezTo>
                <a:cubicBezTo>
                  <a:pt x="59" y="118"/>
                  <a:pt x="59" y="118"/>
                  <a:pt x="59" y="118"/>
                </a:cubicBezTo>
                <a:cubicBezTo>
                  <a:pt x="63" y="120"/>
                  <a:pt x="66" y="121"/>
                  <a:pt x="69" y="122"/>
                </a:cubicBezTo>
                <a:cubicBezTo>
                  <a:pt x="69" y="123"/>
                  <a:pt x="69" y="123"/>
                  <a:pt x="69" y="123"/>
                </a:cubicBezTo>
                <a:cubicBezTo>
                  <a:pt x="66" y="122"/>
                  <a:pt x="62" y="121"/>
                  <a:pt x="60" y="121"/>
                </a:cubicBezTo>
                <a:cubicBezTo>
                  <a:pt x="51" y="120"/>
                  <a:pt x="51" y="120"/>
                  <a:pt x="51" y="120"/>
                </a:cubicBezTo>
                <a:cubicBezTo>
                  <a:pt x="50" y="122"/>
                  <a:pt x="49" y="124"/>
                  <a:pt x="48" y="126"/>
                </a:cubicBezTo>
                <a:cubicBezTo>
                  <a:pt x="71" y="138"/>
                  <a:pt x="71" y="138"/>
                  <a:pt x="71" y="138"/>
                </a:cubicBezTo>
                <a:cubicBezTo>
                  <a:pt x="71" y="136"/>
                  <a:pt x="72" y="135"/>
                  <a:pt x="73" y="133"/>
                </a:cubicBezTo>
                <a:cubicBezTo>
                  <a:pt x="68" y="131"/>
                  <a:pt x="68" y="131"/>
                  <a:pt x="68" y="131"/>
                </a:cubicBezTo>
                <a:cubicBezTo>
                  <a:pt x="64" y="129"/>
                  <a:pt x="60" y="127"/>
                  <a:pt x="57" y="126"/>
                </a:cubicBezTo>
                <a:cubicBezTo>
                  <a:pt x="57" y="125"/>
                  <a:pt x="57" y="125"/>
                  <a:pt x="57" y="125"/>
                </a:cubicBezTo>
                <a:cubicBezTo>
                  <a:pt x="61" y="126"/>
                  <a:pt x="64" y="126"/>
                  <a:pt x="67" y="127"/>
                </a:cubicBezTo>
                <a:cubicBezTo>
                  <a:pt x="76" y="127"/>
                  <a:pt x="76" y="127"/>
                  <a:pt x="76" y="127"/>
                </a:cubicBezTo>
                <a:cubicBezTo>
                  <a:pt x="77" y="126"/>
                  <a:pt x="78" y="124"/>
                  <a:pt x="79" y="122"/>
                </a:cubicBezTo>
                <a:moveTo>
                  <a:pt x="83" y="116"/>
                </a:moveTo>
                <a:cubicBezTo>
                  <a:pt x="62" y="102"/>
                  <a:pt x="62" y="102"/>
                  <a:pt x="62" y="102"/>
                </a:cubicBezTo>
                <a:cubicBezTo>
                  <a:pt x="61" y="104"/>
                  <a:pt x="60" y="105"/>
                  <a:pt x="59" y="107"/>
                </a:cubicBezTo>
                <a:cubicBezTo>
                  <a:pt x="80" y="120"/>
                  <a:pt x="80" y="120"/>
                  <a:pt x="80" y="120"/>
                </a:cubicBezTo>
                <a:cubicBezTo>
                  <a:pt x="81" y="119"/>
                  <a:pt x="82" y="117"/>
                  <a:pt x="83" y="116"/>
                </a:cubicBezTo>
                <a:moveTo>
                  <a:pt x="91" y="106"/>
                </a:moveTo>
                <a:cubicBezTo>
                  <a:pt x="76" y="85"/>
                  <a:pt x="76" y="85"/>
                  <a:pt x="76" y="85"/>
                </a:cubicBezTo>
                <a:cubicBezTo>
                  <a:pt x="75" y="86"/>
                  <a:pt x="73" y="88"/>
                  <a:pt x="72" y="89"/>
                </a:cubicBezTo>
                <a:cubicBezTo>
                  <a:pt x="79" y="97"/>
                  <a:pt x="79" y="97"/>
                  <a:pt x="79" y="97"/>
                </a:cubicBezTo>
                <a:cubicBezTo>
                  <a:pt x="80" y="99"/>
                  <a:pt x="82" y="102"/>
                  <a:pt x="84" y="104"/>
                </a:cubicBezTo>
                <a:cubicBezTo>
                  <a:pt x="84" y="104"/>
                  <a:pt x="84" y="104"/>
                  <a:pt x="84" y="104"/>
                </a:cubicBezTo>
                <a:cubicBezTo>
                  <a:pt x="81" y="102"/>
                  <a:pt x="79" y="101"/>
                  <a:pt x="76" y="100"/>
                </a:cubicBezTo>
                <a:cubicBezTo>
                  <a:pt x="67" y="95"/>
                  <a:pt x="67" y="95"/>
                  <a:pt x="67" y="95"/>
                </a:cubicBezTo>
                <a:cubicBezTo>
                  <a:pt x="67" y="96"/>
                  <a:pt x="67" y="96"/>
                  <a:pt x="67" y="96"/>
                </a:cubicBezTo>
                <a:cubicBezTo>
                  <a:pt x="66" y="97"/>
                  <a:pt x="65" y="98"/>
                  <a:pt x="64" y="100"/>
                </a:cubicBezTo>
                <a:cubicBezTo>
                  <a:pt x="87" y="111"/>
                  <a:pt x="87" y="111"/>
                  <a:pt x="87" y="111"/>
                </a:cubicBezTo>
                <a:cubicBezTo>
                  <a:pt x="88" y="109"/>
                  <a:pt x="90" y="107"/>
                  <a:pt x="91" y="106"/>
                </a:cubicBezTo>
                <a:moveTo>
                  <a:pt x="86" y="83"/>
                </a:moveTo>
                <a:cubicBezTo>
                  <a:pt x="92" y="77"/>
                  <a:pt x="92" y="77"/>
                  <a:pt x="92" y="77"/>
                </a:cubicBezTo>
                <a:cubicBezTo>
                  <a:pt x="88" y="73"/>
                  <a:pt x="88" y="73"/>
                  <a:pt x="88" y="73"/>
                </a:cubicBezTo>
                <a:cubicBezTo>
                  <a:pt x="87" y="74"/>
                  <a:pt x="85" y="76"/>
                  <a:pt x="84" y="77"/>
                </a:cubicBezTo>
                <a:cubicBezTo>
                  <a:pt x="81" y="80"/>
                  <a:pt x="81" y="80"/>
                  <a:pt x="81" y="80"/>
                </a:cubicBezTo>
                <a:cubicBezTo>
                  <a:pt x="80" y="81"/>
                  <a:pt x="79" y="82"/>
                  <a:pt x="78" y="82"/>
                </a:cubicBezTo>
                <a:cubicBezTo>
                  <a:pt x="96" y="101"/>
                  <a:pt x="96" y="101"/>
                  <a:pt x="96" y="101"/>
                </a:cubicBezTo>
                <a:cubicBezTo>
                  <a:pt x="99" y="97"/>
                  <a:pt x="102" y="94"/>
                  <a:pt x="105" y="91"/>
                </a:cubicBezTo>
                <a:cubicBezTo>
                  <a:pt x="102" y="87"/>
                  <a:pt x="102" y="87"/>
                  <a:pt x="102" y="87"/>
                </a:cubicBezTo>
                <a:cubicBezTo>
                  <a:pt x="96" y="93"/>
                  <a:pt x="96" y="93"/>
                  <a:pt x="96" y="93"/>
                </a:cubicBezTo>
                <a:cubicBezTo>
                  <a:pt x="93" y="90"/>
                  <a:pt x="93" y="90"/>
                  <a:pt x="93" y="90"/>
                </a:cubicBezTo>
                <a:cubicBezTo>
                  <a:pt x="98" y="85"/>
                  <a:pt x="98" y="85"/>
                  <a:pt x="98" y="85"/>
                </a:cubicBezTo>
                <a:cubicBezTo>
                  <a:pt x="94" y="81"/>
                  <a:pt x="94" y="81"/>
                  <a:pt x="94" y="81"/>
                </a:cubicBezTo>
                <a:cubicBezTo>
                  <a:pt x="89" y="86"/>
                  <a:pt x="89" y="86"/>
                  <a:pt x="89" y="86"/>
                </a:cubicBezTo>
                <a:lnTo>
                  <a:pt x="86" y="83"/>
                </a:lnTo>
                <a:close/>
                <a:moveTo>
                  <a:pt x="104" y="74"/>
                </a:moveTo>
                <a:cubicBezTo>
                  <a:pt x="103" y="75"/>
                  <a:pt x="103" y="75"/>
                  <a:pt x="103" y="75"/>
                </a:cubicBezTo>
                <a:cubicBezTo>
                  <a:pt x="99" y="70"/>
                  <a:pt x="99" y="70"/>
                  <a:pt x="99" y="70"/>
                </a:cubicBezTo>
                <a:cubicBezTo>
                  <a:pt x="100" y="70"/>
                  <a:pt x="100" y="70"/>
                  <a:pt x="101" y="69"/>
                </a:cubicBezTo>
                <a:cubicBezTo>
                  <a:pt x="102" y="68"/>
                  <a:pt x="104" y="68"/>
                  <a:pt x="105" y="70"/>
                </a:cubicBezTo>
                <a:cubicBezTo>
                  <a:pt x="106" y="71"/>
                  <a:pt x="106" y="73"/>
                  <a:pt x="104" y="74"/>
                </a:cubicBezTo>
                <a:moveTo>
                  <a:pt x="110" y="73"/>
                </a:moveTo>
                <a:cubicBezTo>
                  <a:pt x="111" y="72"/>
                  <a:pt x="111" y="69"/>
                  <a:pt x="109" y="66"/>
                </a:cubicBezTo>
                <a:cubicBezTo>
                  <a:pt x="107" y="64"/>
                  <a:pt x="106" y="63"/>
                  <a:pt x="104" y="63"/>
                </a:cubicBezTo>
                <a:cubicBezTo>
                  <a:pt x="103" y="63"/>
                  <a:pt x="102" y="63"/>
                  <a:pt x="100" y="64"/>
                </a:cubicBezTo>
                <a:cubicBezTo>
                  <a:pt x="98" y="65"/>
                  <a:pt x="98" y="65"/>
                  <a:pt x="97" y="66"/>
                </a:cubicBezTo>
                <a:cubicBezTo>
                  <a:pt x="96" y="67"/>
                  <a:pt x="95" y="68"/>
                  <a:pt x="93" y="69"/>
                </a:cubicBezTo>
                <a:cubicBezTo>
                  <a:pt x="92" y="70"/>
                  <a:pt x="92" y="70"/>
                  <a:pt x="92" y="70"/>
                </a:cubicBezTo>
                <a:cubicBezTo>
                  <a:pt x="107" y="90"/>
                  <a:pt x="107" y="90"/>
                  <a:pt x="107" y="90"/>
                </a:cubicBezTo>
                <a:cubicBezTo>
                  <a:pt x="108" y="89"/>
                  <a:pt x="110" y="88"/>
                  <a:pt x="111" y="87"/>
                </a:cubicBezTo>
                <a:cubicBezTo>
                  <a:pt x="106" y="79"/>
                  <a:pt x="106" y="79"/>
                  <a:pt x="106" y="79"/>
                </a:cubicBezTo>
                <a:cubicBezTo>
                  <a:pt x="107" y="79"/>
                  <a:pt x="107" y="79"/>
                  <a:pt x="107" y="79"/>
                </a:cubicBezTo>
                <a:cubicBezTo>
                  <a:pt x="108" y="78"/>
                  <a:pt x="109" y="78"/>
                  <a:pt x="111" y="80"/>
                </a:cubicBezTo>
                <a:cubicBezTo>
                  <a:pt x="113" y="82"/>
                  <a:pt x="115" y="83"/>
                  <a:pt x="115" y="84"/>
                </a:cubicBezTo>
                <a:cubicBezTo>
                  <a:pt x="117" y="82"/>
                  <a:pt x="119" y="81"/>
                  <a:pt x="120" y="80"/>
                </a:cubicBezTo>
                <a:cubicBezTo>
                  <a:pt x="119" y="80"/>
                  <a:pt x="117" y="77"/>
                  <a:pt x="115" y="76"/>
                </a:cubicBezTo>
                <a:cubicBezTo>
                  <a:pt x="113" y="74"/>
                  <a:pt x="111" y="73"/>
                  <a:pt x="110" y="73"/>
                </a:cubicBezTo>
                <a:close/>
                <a:moveTo>
                  <a:pt x="118" y="58"/>
                </a:moveTo>
                <a:cubicBezTo>
                  <a:pt x="120" y="57"/>
                  <a:pt x="122" y="57"/>
                  <a:pt x="123" y="57"/>
                </a:cubicBezTo>
                <a:cubicBezTo>
                  <a:pt x="121" y="52"/>
                  <a:pt x="121" y="52"/>
                  <a:pt x="121" y="52"/>
                </a:cubicBezTo>
                <a:cubicBezTo>
                  <a:pt x="120" y="53"/>
                  <a:pt x="118" y="53"/>
                  <a:pt x="116" y="54"/>
                </a:cubicBezTo>
                <a:cubicBezTo>
                  <a:pt x="111" y="56"/>
                  <a:pt x="110" y="60"/>
                  <a:pt x="112" y="64"/>
                </a:cubicBezTo>
                <a:cubicBezTo>
                  <a:pt x="114" y="67"/>
                  <a:pt x="117" y="68"/>
                  <a:pt x="121" y="68"/>
                </a:cubicBezTo>
                <a:cubicBezTo>
                  <a:pt x="123" y="68"/>
                  <a:pt x="125" y="68"/>
                  <a:pt x="125" y="69"/>
                </a:cubicBezTo>
                <a:cubicBezTo>
                  <a:pt x="126" y="70"/>
                  <a:pt x="125" y="71"/>
                  <a:pt x="124" y="72"/>
                </a:cubicBezTo>
                <a:cubicBezTo>
                  <a:pt x="122" y="73"/>
                  <a:pt x="120" y="73"/>
                  <a:pt x="118" y="73"/>
                </a:cubicBezTo>
                <a:cubicBezTo>
                  <a:pt x="120" y="79"/>
                  <a:pt x="120" y="79"/>
                  <a:pt x="120" y="79"/>
                </a:cubicBezTo>
                <a:cubicBezTo>
                  <a:pt x="121" y="79"/>
                  <a:pt x="124" y="78"/>
                  <a:pt x="126" y="77"/>
                </a:cubicBezTo>
                <a:cubicBezTo>
                  <a:pt x="131" y="74"/>
                  <a:pt x="132" y="70"/>
                  <a:pt x="130" y="66"/>
                </a:cubicBezTo>
                <a:cubicBezTo>
                  <a:pt x="128" y="63"/>
                  <a:pt x="126" y="62"/>
                  <a:pt x="122" y="62"/>
                </a:cubicBezTo>
                <a:cubicBezTo>
                  <a:pt x="119" y="62"/>
                  <a:pt x="118" y="62"/>
                  <a:pt x="117" y="61"/>
                </a:cubicBezTo>
                <a:cubicBezTo>
                  <a:pt x="117" y="60"/>
                  <a:pt x="117" y="59"/>
                  <a:pt x="118" y="58"/>
                </a:cubicBezTo>
                <a:moveTo>
                  <a:pt x="141" y="70"/>
                </a:moveTo>
                <a:cubicBezTo>
                  <a:pt x="131" y="47"/>
                  <a:pt x="131" y="47"/>
                  <a:pt x="131" y="47"/>
                </a:cubicBezTo>
                <a:cubicBezTo>
                  <a:pt x="126" y="49"/>
                  <a:pt x="126" y="49"/>
                  <a:pt x="126" y="49"/>
                </a:cubicBezTo>
                <a:cubicBezTo>
                  <a:pt x="136" y="72"/>
                  <a:pt x="136" y="72"/>
                  <a:pt x="136" y="72"/>
                </a:cubicBezTo>
                <a:cubicBezTo>
                  <a:pt x="137" y="71"/>
                  <a:pt x="139" y="71"/>
                  <a:pt x="141" y="70"/>
                </a:cubicBezTo>
                <a:moveTo>
                  <a:pt x="152" y="66"/>
                </a:moveTo>
                <a:cubicBezTo>
                  <a:pt x="146" y="47"/>
                  <a:pt x="146" y="47"/>
                  <a:pt x="146" y="47"/>
                </a:cubicBezTo>
                <a:cubicBezTo>
                  <a:pt x="151" y="46"/>
                  <a:pt x="151" y="46"/>
                  <a:pt x="151" y="46"/>
                </a:cubicBezTo>
                <a:cubicBezTo>
                  <a:pt x="149" y="41"/>
                  <a:pt x="149" y="41"/>
                  <a:pt x="149" y="41"/>
                </a:cubicBezTo>
                <a:cubicBezTo>
                  <a:pt x="148" y="41"/>
                  <a:pt x="147" y="41"/>
                  <a:pt x="146" y="41"/>
                </a:cubicBezTo>
                <a:cubicBezTo>
                  <a:pt x="138" y="44"/>
                  <a:pt x="138" y="44"/>
                  <a:pt x="138" y="44"/>
                </a:cubicBezTo>
                <a:cubicBezTo>
                  <a:pt x="137" y="45"/>
                  <a:pt x="135" y="45"/>
                  <a:pt x="134" y="45"/>
                </a:cubicBezTo>
                <a:cubicBezTo>
                  <a:pt x="136" y="51"/>
                  <a:pt x="136" y="51"/>
                  <a:pt x="136" y="51"/>
                </a:cubicBezTo>
                <a:cubicBezTo>
                  <a:pt x="141" y="49"/>
                  <a:pt x="141" y="49"/>
                  <a:pt x="141" y="49"/>
                </a:cubicBezTo>
                <a:cubicBezTo>
                  <a:pt x="147" y="68"/>
                  <a:pt x="147" y="68"/>
                  <a:pt x="147" y="68"/>
                </a:cubicBezTo>
                <a:cubicBezTo>
                  <a:pt x="149" y="67"/>
                  <a:pt x="150" y="66"/>
                  <a:pt x="152" y="66"/>
                </a:cubicBezTo>
                <a:moveTo>
                  <a:pt x="167" y="52"/>
                </a:moveTo>
                <a:cubicBezTo>
                  <a:pt x="171" y="36"/>
                  <a:pt x="171" y="36"/>
                  <a:pt x="171" y="36"/>
                </a:cubicBezTo>
                <a:cubicBezTo>
                  <a:pt x="169" y="37"/>
                  <a:pt x="167" y="37"/>
                  <a:pt x="165" y="37"/>
                </a:cubicBezTo>
                <a:cubicBezTo>
                  <a:pt x="165" y="37"/>
                  <a:pt x="165" y="37"/>
                  <a:pt x="165" y="37"/>
                </a:cubicBezTo>
                <a:cubicBezTo>
                  <a:pt x="164" y="43"/>
                  <a:pt x="164" y="43"/>
                  <a:pt x="164" y="43"/>
                </a:cubicBezTo>
                <a:cubicBezTo>
                  <a:pt x="164" y="45"/>
                  <a:pt x="164" y="46"/>
                  <a:pt x="164" y="48"/>
                </a:cubicBezTo>
                <a:cubicBezTo>
                  <a:pt x="164" y="48"/>
                  <a:pt x="164" y="48"/>
                  <a:pt x="164" y="48"/>
                </a:cubicBezTo>
                <a:cubicBezTo>
                  <a:pt x="163" y="47"/>
                  <a:pt x="162" y="45"/>
                  <a:pt x="161" y="44"/>
                </a:cubicBezTo>
                <a:cubicBezTo>
                  <a:pt x="159" y="38"/>
                  <a:pt x="159" y="38"/>
                  <a:pt x="159" y="38"/>
                </a:cubicBezTo>
                <a:cubicBezTo>
                  <a:pt x="157" y="39"/>
                  <a:pt x="157" y="39"/>
                  <a:pt x="157" y="39"/>
                </a:cubicBezTo>
                <a:cubicBezTo>
                  <a:pt x="156" y="39"/>
                  <a:pt x="154" y="39"/>
                  <a:pt x="153" y="40"/>
                </a:cubicBezTo>
                <a:cubicBezTo>
                  <a:pt x="162" y="53"/>
                  <a:pt x="162" y="53"/>
                  <a:pt x="162" y="53"/>
                </a:cubicBezTo>
                <a:cubicBezTo>
                  <a:pt x="163" y="63"/>
                  <a:pt x="163" y="63"/>
                  <a:pt x="163" y="63"/>
                </a:cubicBezTo>
                <a:cubicBezTo>
                  <a:pt x="165" y="63"/>
                  <a:pt x="167" y="62"/>
                  <a:pt x="169" y="62"/>
                </a:cubicBezTo>
                <a:lnTo>
                  <a:pt x="167" y="52"/>
                </a:lnTo>
                <a:close/>
                <a:moveTo>
                  <a:pt x="188" y="60"/>
                </a:moveTo>
                <a:cubicBezTo>
                  <a:pt x="186" y="58"/>
                  <a:pt x="185" y="53"/>
                  <a:pt x="184" y="48"/>
                </a:cubicBezTo>
                <a:cubicBezTo>
                  <a:pt x="184" y="42"/>
                  <a:pt x="185" y="38"/>
                  <a:pt x="186" y="35"/>
                </a:cubicBezTo>
                <a:cubicBezTo>
                  <a:pt x="185" y="35"/>
                  <a:pt x="184" y="35"/>
                  <a:pt x="182" y="36"/>
                </a:cubicBezTo>
                <a:cubicBezTo>
                  <a:pt x="181" y="38"/>
                  <a:pt x="180" y="42"/>
                  <a:pt x="180" y="48"/>
                </a:cubicBezTo>
                <a:cubicBezTo>
                  <a:pt x="180" y="54"/>
                  <a:pt x="182" y="58"/>
                  <a:pt x="184" y="61"/>
                </a:cubicBezTo>
                <a:cubicBezTo>
                  <a:pt x="184" y="61"/>
                  <a:pt x="185" y="60"/>
                  <a:pt x="185" y="60"/>
                </a:cubicBezTo>
                <a:lnTo>
                  <a:pt x="188" y="60"/>
                </a:lnTo>
                <a:close/>
                <a:moveTo>
                  <a:pt x="200" y="44"/>
                </a:moveTo>
                <a:cubicBezTo>
                  <a:pt x="200" y="46"/>
                  <a:pt x="199" y="47"/>
                  <a:pt x="197" y="47"/>
                </a:cubicBezTo>
                <a:cubicBezTo>
                  <a:pt x="196" y="47"/>
                  <a:pt x="196" y="47"/>
                  <a:pt x="195" y="47"/>
                </a:cubicBezTo>
                <a:cubicBezTo>
                  <a:pt x="196" y="41"/>
                  <a:pt x="196" y="41"/>
                  <a:pt x="196" y="41"/>
                </a:cubicBezTo>
                <a:cubicBezTo>
                  <a:pt x="196" y="41"/>
                  <a:pt x="197" y="40"/>
                  <a:pt x="197" y="41"/>
                </a:cubicBezTo>
                <a:cubicBezTo>
                  <a:pt x="199" y="41"/>
                  <a:pt x="200" y="42"/>
                  <a:pt x="200" y="44"/>
                </a:cubicBezTo>
                <a:moveTo>
                  <a:pt x="203" y="50"/>
                </a:moveTo>
                <a:cubicBezTo>
                  <a:pt x="205" y="49"/>
                  <a:pt x="205" y="47"/>
                  <a:pt x="206" y="44"/>
                </a:cubicBezTo>
                <a:cubicBezTo>
                  <a:pt x="206" y="41"/>
                  <a:pt x="205" y="39"/>
                  <a:pt x="204" y="38"/>
                </a:cubicBezTo>
                <a:cubicBezTo>
                  <a:pt x="202" y="36"/>
                  <a:pt x="200" y="36"/>
                  <a:pt x="198" y="36"/>
                </a:cubicBezTo>
                <a:cubicBezTo>
                  <a:pt x="194" y="35"/>
                  <a:pt x="192" y="35"/>
                  <a:pt x="191" y="36"/>
                </a:cubicBezTo>
                <a:cubicBezTo>
                  <a:pt x="189" y="60"/>
                  <a:pt x="189" y="60"/>
                  <a:pt x="189" y="60"/>
                </a:cubicBezTo>
                <a:cubicBezTo>
                  <a:pt x="189" y="60"/>
                  <a:pt x="189" y="60"/>
                  <a:pt x="189" y="60"/>
                </a:cubicBezTo>
                <a:cubicBezTo>
                  <a:pt x="191" y="60"/>
                  <a:pt x="193" y="60"/>
                  <a:pt x="195" y="61"/>
                </a:cubicBezTo>
                <a:cubicBezTo>
                  <a:pt x="195" y="52"/>
                  <a:pt x="195" y="52"/>
                  <a:pt x="195" y="52"/>
                </a:cubicBezTo>
                <a:cubicBezTo>
                  <a:pt x="195" y="52"/>
                  <a:pt x="196" y="52"/>
                  <a:pt x="196" y="52"/>
                </a:cubicBezTo>
                <a:cubicBezTo>
                  <a:pt x="199" y="53"/>
                  <a:pt x="202" y="52"/>
                  <a:pt x="203" y="50"/>
                </a:cubicBezTo>
                <a:moveTo>
                  <a:pt x="222" y="44"/>
                </a:moveTo>
                <a:cubicBezTo>
                  <a:pt x="223" y="39"/>
                  <a:pt x="223" y="39"/>
                  <a:pt x="223" y="39"/>
                </a:cubicBezTo>
                <a:cubicBezTo>
                  <a:pt x="221" y="39"/>
                  <a:pt x="220" y="38"/>
                  <a:pt x="219" y="38"/>
                </a:cubicBezTo>
                <a:cubicBezTo>
                  <a:pt x="214" y="37"/>
                  <a:pt x="214" y="37"/>
                  <a:pt x="214" y="37"/>
                </a:cubicBezTo>
                <a:cubicBezTo>
                  <a:pt x="212" y="37"/>
                  <a:pt x="211" y="37"/>
                  <a:pt x="210" y="37"/>
                </a:cubicBezTo>
                <a:cubicBezTo>
                  <a:pt x="205" y="61"/>
                  <a:pt x="205" y="61"/>
                  <a:pt x="205" y="61"/>
                </a:cubicBezTo>
                <a:cubicBezTo>
                  <a:pt x="210" y="62"/>
                  <a:pt x="214" y="63"/>
                  <a:pt x="219" y="64"/>
                </a:cubicBezTo>
                <a:cubicBezTo>
                  <a:pt x="220" y="58"/>
                  <a:pt x="220" y="58"/>
                  <a:pt x="220" y="58"/>
                </a:cubicBezTo>
                <a:cubicBezTo>
                  <a:pt x="212" y="57"/>
                  <a:pt x="212" y="57"/>
                  <a:pt x="212" y="57"/>
                </a:cubicBezTo>
                <a:cubicBezTo>
                  <a:pt x="212" y="52"/>
                  <a:pt x="212" y="52"/>
                  <a:pt x="212" y="52"/>
                </a:cubicBezTo>
                <a:cubicBezTo>
                  <a:pt x="220" y="54"/>
                  <a:pt x="220" y="54"/>
                  <a:pt x="220" y="54"/>
                </a:cubicBezTo>
                <a:cubicBezTo>
                  <a:pt x="220" y="48"/>
                  <a:pt x="220" y="48"/>
                  <a:pt x="220" y="48"/>
                </a:cubicBezTo>
                <a:cubicBezTo>
                  <a:pt x="213" y="47"/>
                  <a:pt x="213" y="47"/>
                  <a:pt x="213" y="47"/>
                </a:cubicBezTo>
                <a:cubicBezTo>
                  <a:pt x="214" y="43"/>
                  <a:pt x="214" y="43"/>
                  <a:pt x="214" y="43"/>
                </a:cubicBezTo>
                <a:lnTo>
                  <a:pt x="222" y="44"/>
                </a:lnTo>
                <a:close/>
                <a:moveTo>
                  <a:pt x="226" y="66"/>
                </a:moveTo>
                <a:cubicBezTo>
                  <a:pt x="233" y="42"/>
                  <a:pt x="233" y="42"/>
                  <a:pt x="233" y="42"/>
                </a:cubicBezTo>
                <a:cubicBezTo>
                  <a:pt x="231" y="41"/>
                  <a:pt x="229" y="41"/>
                  <a:pt x="227" y="40"/>
                </a:cubicBezTo>
                <a:cubicBezTo>
                  <a:pt x="221" y="64"/>
                  <a:pt x="221" y="64"/>
                  <a:pt x="221" y="64"/>
                </a:cubicBezTo>
                <a:cubicBezTo>
                  <a:pt x="222" y="65"/>
                  <a:pt x="224" y="65"/>
                  <a:pt x="226" y="66"/>
                </a:cubicBezTo>
                <a:moveTo>
                  <a:pt x="241" y="60"/>
                </a:moveTo>
                <a:cubicBezTo>
                  <a:pt x="252" y="49"/>
                  <a:pt x="252" y="49"/>
                  <a:pt x="252" y="49"/>
                </a:cubicBezTo>
                <a:cubicBezTo>
                  <a:pt x="250" y="48"/>
                  <a:pt x="248" y="47"/>
                  <a:pt x="247" y="46"/>
                </a:cubicBezTo>
                <a:cubicBezTo>
                  <a:pt x="243" y="51"/>
                  <a:pt x="243" y="51"/>
                  <a:pt x="243" y="51"/>
                </a:cubicBezTo>
                <a:cubicBezTo>
                  <a:pt x="242" y="53"/>
                  <a:pt x="241" y="54"/>
                  <a:pt x="240" y="55"/>
                </a:cubicBezTo>
                <a:cubicBezTo>
                  <a:pt x="240" y="55"/>
                  <a:pt x="240" y="55"/>
                  <a:pt x="240" y="55"/>
                </a:cubicBezTo>
                <a:cubicBezTo>
                  <a:pt x="240" y="53"/>
                  <a:pt x="240" y="52"/>
                  <a:pt x="240" y="50"/>
                </a:cubicBezTo>
                <a:cubicBezTo>
                  <a:pt x="241" y="44"/>
                  <a:pt x="241" y="44"/>
                  <a:pt x="241" y="44"/>
                </a:cubicBezTo>
                <a:cubicBezTo>
                  <a:pt x="240" y="44"/>
                  <a:pt x="240" y="44"/>
                  <a:pt x="240" y="44"/>
                </a:cubicBezTo>
                <a:cubicBezTo>
                  <a:pt x="238" y="43"/>
                  <a:pt x="237" y="43"/>
                  <a:pt x="235" y="42"/>
                </a:cubicBezTo>
                <a:cubicBezTo>
                  <a:pt x="236" y="58"/>
                  <a:pt x="236" y="58"/>
                  <a:pt x="236" y="58"/>
                </a:cubicBezTo>
                <a:cubicBezTo>
                  <a:pt x="232" y="68"/>
                  <a:pt x="232" y="68"/>
                  <a:pt x="232" y="68"/>
                </a:cubicBezTo>
                <a:cubicBezTo>
                  <a:pt x="234" y="68"/>
                  <a:pt x="235" y="69"/>
                  <a:pt x="237" y="70"/>
                </a:cubicBezTo>
                <a:lnTo>
                  <a:pt x="241" y="60"/>
                </a:lnTo>
                <a:close/>
                <a:moveTo>
                  <a:pt x="258" y="57"/>
                </a:moveTo>
                <a:cubicBezTo>
                  <a:pt x="258" y="58"/>
                  <a:pt x="257" y="60"/>
                  <a:pt x="257" y="62"/>
                </a:cubicBezTo>
                <a:cubicBezTo>
                  <a:pt x="255" y="66"/>
                  <a:pt x="255" y="66"/>
                  <a:pt x="255" y="66"/>
                </a:cubicBezTo>
                <a:cubicBezTo>
                  <a:pt x="252" y="64"/>
                  <a:pt x="252" y="64"/>
                  <a:pt x="252" y="64"/>
                </a:cubicBezTo>
                <a:cubicBezTo>
                  <a:pt x="255" y="61"/>
                  <a:pt x="255" y="61"/>
                  <a:pt x="255" y="61"/>
                </a:cubicBezTo>
                <a:cubicBezTo>
                  <a:pt x="256" y="60"/>
                  <a:pt x="257" y="58"/>
                  <a:pt x="258" y="57"/>
                </a:cubicBezTo>
                <a:close/>
                <a:moveTo>
                  <a:pt x="257" y="80"/>
                </a:moveTo>
                <a:cubicBezTo>
                  <a:pt x="264" y="54"/>
                  <a:pt x="264" y="54"/>
                  <a:pt x="264" y="54"/>
                </a:cubicBezTo>
                <a:cubicBezTo>
                  <a:pt x="262" y="53"/>
                  <a:pt x="259" y="52"/>
                  <a:pt x="257" y="51"/>
                </a:cubicBezTo>
                <a:cubicBezTo>
                  <a:pt x="240" y="71"/>
                  <a:pt x="240" y="71"/>
                  <a:pt x="240" y="71"/>
                </a:cubicBezTo>
                <a:cubicBezTo>
                  <a:pt x="242" y="71"/>
                  <a:pt x="244" y="72"/>
                  <a:pt x="246" y="73"/>
                </a:cubicBezTo>
                <a:cubicBezTo>
                  <a:pt x="249" y="69"/>
                  <a:pt x="249" y="69"/>
                  <a:pt x="249" y="69"/>
                </a:cubicBezTo>
                <a:cubicBezTo>
                  <a:pt x="254" y="71"/>
                  <a:pt x="254" y="71"/>
                  <a:pt x="254" y="71"/>
                </a:cubicBezTo>
                <a:cubicBezTo>
                  <a:pt x="252" y="77"/>
                  <a:pt x="252" y="77"/>
                  <a:pt x="252" y="77"/>
                </a:cubicBezTo>
                <a:cubicBezTo>
                  <a:pt x="254" y="77"/>
                  <a:pt x="256" y="78"/>
                  <a:pt x="257" y="80"/>
                </a:cubicBezTo>
                <a:moveTo>
                  <a:pt x="272" y="91"/>
                </a:moveTo>
                <a:cubicBezTo>
                  <a:pt x="287" y="70"/>
                  <a:pt x="287" y="70"/>
                  <a:pt x="287" y="70"/>
                </a:cubicBezTo>
                <a:cubicBezTo>
                  <a:pt x="286" y="69"/>
                  <a:pt x="285" y="68"/>
                  <a:pt x="283" y="67"/>
                </a:cubicBezTo>
                <a:cubicBezTo>
                  <a:pt x="280" y="72"/>
                  <a:pt x="280" y="72"/>
                  <a:pt x="280" y="72"/>
                </a:cubicBezTo>
                <a:cubicBezTo>
                  <a:pt x="277" y="75"/>
                  <a:pt x="276" y="78"/>
                  <a:pt x="274" y="81"/>
                </a:cubicBezTo>
                <a:cubicBezTo>
                  <a:pt x="274" y="81"/>
                  <a:pt x="274" y="81"/>
                  <a:pt x="274" y="81"/>
                </a:cubicBezTo>
                <a:cubicBezTo>
                  <a:pt x="275" y="78"/>
                  <a:pt x="276" y="74"/>
                  <a:pt x="276" y="72"/>
                </a:cubicBezTo>
                <a:cubicBezTo>
                  <a:pt x="278" y="64"/>
                  <a:pt x="278" y="64"/>
                  <a:pt x="278" y="64"/>
                </a:cubicBezTo>
                <a:cubicBezTo>
                  <a:pt x="277" y="62"/>
                  <a:pt x="275" y="61"/>
                  <a:pt x="273" y="60"/>
                </a:cubicBezTo>
                <a:cubicBezTo>
                  <a:pt x="258" y="80"/>
                  <a:pt x="258" y="80"/>
                  <a:pt x="258" y="80"/>
                </a:cubicBezTo>
                <a:cubicBezTo>
                  <a:pt x="260" y="81"/>
                  <a:pt x="261" y="82"/>
                  <a:pt x="262" y="83"/>
                </a:cubicBezTo>
                <a:cubicBezTo>
                  <a:pt x="266" y="78"/>
                  <a:pt x="266" y="78"/>
                  <a:pt x="266" y="78"/>
                </a:cubicBezTo>
                <a:cubicBezTo>
                  <a:pt x="268" y="75"/>
                  <a:pt x="271" y="72"/>
                  <a:pt x="272" y="69"/>
                </a:cubicBezTo>
                <a:cubicBezTo>
                  <a:pt x="273" y="69"/>
                  <a:pt x="273" y="69"/>
                  <a:pt x="273" y="69"/>
                </a:cubicBezTo>
                <a:cubicBezTo>
                  <a:pt x="271" y="72"/>
                  <a:pt x="271" y="76"/>
                  <a:pt x="270" y="78"/>
                </a:cubicBezTo>
                <a:cubicBezTo>
                  <a:pt x="268" y="87"/>
                  <a:pt x="268" y="87"/>
                  <a:pt x="268" y="87"/>
                </a:cubicBezTo>
                <a:cubicBezTo>
                  <a:pt x="269" y="88"/>
                  <a:pt x="271" y="89"/>
                  <a:pt x="272" y="91"/>
                </a:cubicBezTo>
                <a:moveTo>
                  <a:pt x="299" y="90"/>
                </a:moveTo>
                <a:cubicBezTo>
                  <a:pt x="303" y="87"/>
                  <a:pt x="303" y="87"/>
                  <a:pt x="303" y="87"/>
                </a:cubicBezTo>
                <a:cubicBezTo>
                  <a:pt x="303" y="86"/>
                  <a:pt x="302" y="84"/>
                  <a:pt x="300" y="82"/>
                </a:cubicBezTo>
                <a:cubicBezTo>
                  <a:pt x="295" y="77"/>
                  <a:pt x="288" y="76"/>
                  <a:pt x="282" y="83"/>
                </a:cubicBezTo>
                <a:cubicBezTo>
                  <a:pt x="280" y="85"/>
                  <a:pt x="278" y="88"/>
                  <a:pt x="278" y="91"/>
                </a:cubicBezTo>
                <a:cubicBezTo>
                  <a:pt x="278" y="94"/>
                  <a:pt x="279" y="96"/>
                  <a:pt x="282" y="99"/>
                </a:cubicBezTo>
                <a:cubicBezTo>
                  <a:pt x="284" y="101"/>
                  <a:pt x="286" y="103"/>
                  <a:pt x="288" y="103"/>
                </a:cubicBezTo>
                <a:cubicBezTo>
                  <a:pt x="297" y="94"/>
                  <a:pt x="297" y="94"/>
                  <a:pt x="297" y="94"/>
                </a:cubicBezTo>
                <a:cubicBezTo>
                  <a:pt x="292" y="88"/>
                  <a:pt x="292" y="88"/>
                  <a:pt x="292" y="88"/>
                </a:cubicBezTo>
                <a:cubicBezTo>
                  <a:pt x="288" y="92"/>
                  <a:pt x="288" y="92"/>
                  <a:pt x="288" y="92"/>
                </a:cubicBezTo>
                <a:cubicBezTo>
                  <a:pt x="290" y="94"/>
                  <a:pt x="290" y="94"/>
                  <a:pt x="290" y="94"/>
                </a:cubicBezTo>
                <a:cubicBezTo>
                  <a:pt x="287" y="97"/>
                  <a:pt x="287" y="97"/>
                  <a:pt x="287" y="97"/>
                </a:cubicBezTo>
                <a:cubicBezTo>
                  <a:pt x="286" y="97"/>
                  <a:pt x="286" y="96"/>
                  <a:pt x="285" y="96"/>
                </a:cubicBezTo>
                <a:cubicBezTo>
                  <a:pt x="283" y="94"/>
                  <a:pt x="283" y="90"/>
                  <a:pt x="286" y="87"/>
                </a:cubicBezTo>
                <a:cubicBezTo>
                  <a:pt x="290" y="83"/>
                  <a:pt x="294" y="83"/>
                  <a:pt x="296" y="86"/>
                </a:cubicBezTo>
                <a:cubicBezTo>
                  <a:pt x="298" y="87"/>
                  <a:pt x="298" y="89"/>
                  <a:pt x="299" y="90"/>
                </a:cubicBezTo>
                <a:moveTo>
                  <a:pt x="311" y="119"/>
                </a:moveTo>
                <a:cubicBezTo>
                  <a:pt x="322" y="111"/>
                  <a:pt x="322" y="111"/>
                  <a:pt x="322" y="111"/>
                </a:cubicBezTo>
                <a:cubicBezTo>
                  <a:pt x="321" y="110"/>
                  <a:pt x="321" y="108"/>
                  <a:pt x="320" y="107"/>
                </a:cubicBezTo>
                <a:cubicBezTo>
                  <a:pt x="320" y="107"/>
                  <a:pt x="320" y="107"/>
                  <a:pt x="320" y="107"/>
                </a:cubicBezTo>
                <a:cubicBezTo>
                  <a:pt x="308" y="115"/>
                  <a:pt x="308" y="115"/>
                  <a:pt x="308" y="115"/>
                </a:cubicBezTo>
                <a:cubicBezTo>
                  <a:pt x="304" y="117"/>
                  <a:pt x="302" y="117"/>
                  <a:pt x="301" y="115"/>
                </a:cubicBezTo>
                <a:cubicBezTo>
                  <a:pt x="300" y="114"/>
                  <a:pt x="301" y="112"/>
                  <a:pt x="304" y="109"/>
                </a:cubicBezTo>
                <a:cubicBezTo>
                  <a:pt x="316" y="101"/>
                  <a:pt x="316" y="101"/>
                  <a:pt x="316" y="101"/>
                </a:cubicBezTo>
                <a:cubicBezTo>
                  <a:pt x="315" y="100"/>
                  <a:pt x="314" y="98"/>
                  <a:pt x="313" y="97"/>
                </a:cubicBezTo>
                <a:cubicBezTo>
                  <a:pt x="302" y="104"/>
                  <a:pt x="302" y="104"/>
                  <a:pt x="302" y="104"/>
                </a:cubicBezTo>
                <a:cubicBezTo>
                  <a:pt x="295" y="109"/>
                  <a:pt x="294" y="113"/>
                  <a:pt x="297" y="118"/>
                </a:cubicBezTo>
                <a:cubicBezTo>
                  <a:pt x="300" y="123"/>
                  <a:pt x="305" y="123"/>
                  <a:pt x="311" y="119"/>
                </a:cubicBezTo>
                <a:moveTo>
                  <a:pt x="310" y="142"/>
                </a:moveTo>
                <a:cubicBezTo>
                  <a:pt x="332" y="132"/>
                  <a:pt x="332" y="132"/>
                  <a:pt x="332" y="132"/>
                </a:cubicBezTo>
                <a:cubicBezTo>
                  <a:pt x="332" y="130"/>
                  <a:pt x="331" y="129"/>
                  <a:pt x="331" y="127"/>
                </a:cubicBezTo>
                <a:cubicBezTo>
                  <a:pt x="325" y="130"/>
                  <a:pt x="325" y="130"/>
                  <a:pt x="325" y="130"/>
                </a:cubicBezTo>
                <a:cubicBezTo>
                  <a:pt x="322" y="131"/>
                  <a:pt x="319" y="133"/>
                  <a:pt x="316" y="135"/>
                </a:cubicBezTo>
                <a:cubicBezTo>
                  <a:pt x="316" y="135"/>
                  <a:pt x="316" y="135"/>
                  <a:pt x="316" y="135"/>
                </a:cubicBezTo>
                <a:cubicBezTo>
                  <a:pt x="318" y="133"/>
                  <a:pt x="320" y="130"/>
                  <a:pt x="322" y="128"/>
                </a:cubicBezTo>
                <a:cubicBezTo>
                  <a:pt x="328" y="122"/>
                  <a:pt x="328" y="122"/>
                  <a:pt x="328" y="122"/>
                </a:cubicBezTo>
                <a:cubicBezTo>
                  <a:pt x="327" y="120"/>
                  <a:pt x="326" y="118"/>
                  <a:pt x="325" y="116"/>
                </a:cubicBezTo>
                <a:cubicBezTo>
                  <a:pt x="302" y="127"/>
                  <a:pt x="302" y="127"/>
                  <a:pt x="302" y="127"/>
                </a:cubicBezTo>
                <a:cubicBezTo>
                  <a:pt x="303" y="128"/>
                  <a:pt x="304" y="130"/>
                  <a:pt x="305" y="131"/>
                </a:cubicBezTo>
                <a:cubicBezTo>
                  <a:pt x="310" y="129"/>
                  <a:pt x="310" y="129"/>
                  <a:pt x="310" y="129"/>
                </a:cubicBezTo>
                <a:cubicBezTo>
                  <a:pt x="314" y="127"/>
                  <a:pt x="317" y="125"/>
                  <a:pt x="320" y="124"/>
                </a:cubicBezTo>
                <a:cubicBezTo>
                  <a:pt x="320" y="124"/>
                  <a:pt x="320" y="124"/>
                  <a:pt x="320" y="124"/>
                </a:cubicBezTo>
                <a:cubicBezTo>
                  <a:pt x="318" y="126"/>
                  <a:pt x="315" y="128"/>
                  <a:pt x="313" y="131"/>
                </a:cubicBezTo>
                <a:cubicBezTo>
                  <a:pt x="308" y="137"/>
                  <a:pt x="308" y="137"/>
                  <a:pt x="308" y="137"/>
                </a:cubicBezTo>
                <a:cubicBezTo>
                  <a:pt x="308" y="139"/>
                  <a:pt x="309" y="141"/>
                  <a:pt x="310" y="142"/>
                </a:cubicBezTo>
                <a:moveTo>
                  <a:pt x="312" y="150"/>
                </a:moveTo>
                <a:cubicBezTo>
                  <a:pt x="336" y="142"/>
                  <a:pt x="336" y="142"/>
                  <a:pt x="336" y="142"/>
                </a:cubicBezTo>
                <a:cubicBezTo>
                  <a:pt x="335" y="140"/>
                  <a:pt x="335" y="138"/>
                  <a:pt x="334" y="136"/>
                </a:cubicBezTo>
                <a:cubicBezTo>
                  <a:pt x="311" y="145"/>
                  <a:pt x="311" y="145"/>
                  <a:pt x="311" y="145"/>
                </a:cubicBezTo>
                <a:cubicBezTo>
                  <a:pt x="311" y="146"/>
                  <a:pt x="312" y="148"/>
                  <a:pt x="312" y="150"/>
                </a:cubicBezTo>
                <a:moveTo>
                  <a:pt x="316" y="162"/>
                </a:moveTo>
                <a:cubicBezTo>
                  <a:pt x="341" y="163"/>
                  <a:pt x="341" y="163"/>
                  <a:pt x="341" y="163"/>
                </a:cubicBezTo>
                <a:cubicBezTo>
                  <a:pt x="341" y="161"/>
                  <a:pt x="341" y="159"/>
                  <a:pt x="340" y="157"/>
                </a:cubicBezTo>
                <a:cubicBezTo>
                  <a:pt x="330" y="157"/>
                  <a:pt x="330" y="157"/>
                  <a:pt x="330" y="157"/>
                </a:cubicBezTo>
                <a:cubicBezTo>
                  <a:pt x="327" y="158"/>
                  <a:pt x="324" y="158"/>
                  <a:pt x="321" y="158"/>
                </a:cubicBezTo>
                <a:cubicBezTo>
                  <a:pt x="321" y="158"/>
                  <a:pt x="321" y="158"/>
                  <a:pt x="321" y="158"/>
                </a:cubicBezTo>
                <a:cubicBezTo>
                  <a:pt x="324" y="157"/>
                  <a:pt x="327" y="155"/>
                  <a:pt x="329" y="154"/>
                </a:cubicBezTo>
                <a:cubicBezTo>
                  <a:pt x="338" y="150"/>
                  <a:pt x="338" y="150"/>
                  <a:pt x="338" y="150"/>
                </a:cubicBezTo>
                <a:cubicBezTo>
                  <a:pt x="338" y="149"/>
                  <a:pt x="338" y="149"/>
                  <a:pt x="338" y="149"/>
                </a:cubicBezTo>
                <a:cubicBezTo>
                  <a:pt x="338" y="147"/>
                  <a:pt x="337" y="146"/>
                  <a:pt x="337" y="144"/>
                </a:cubicBezTo>
                <a:cubicBezTo>
                  <a:pt x="314" y="156"/>
                  <a:pt x="314" y="156"/>
                  <a:pt x="314" y="156"/>
                </a:cubicBezTo>
                <a:cubicBezTo>
                  <a:pt x="315" y="158"/>
                  <a:pt x="315" y="160"/>
                  <a:pt x="316" y="162"/>
                </a:cubicBezTo>
                <a:moveTo>
                  <a:pt x="338" y="180"/>
                </a:moveTo>
                <a:cubicBezTo>
                  <a:pt x="343" y="179"/>
                  <a:pt x="343" y="179"/>
                  <a:pt x="343" y="179"/>
                </a:cubicBezTo>
                <a:cubicBezTo>
                  <a:pt x="343" y="178"/>
                  <a:pt x="343" y="176"/>
                  <a:pt x="343" y="174"/>
                </a:cubicBezTo>
                <a:cubicBezTo>
                  <a:pt x="343" y="170"/>
                  <a:pt x="343" y="170"/>
                  <a:pt x="343" y="170"/>
                </a:cubicBezTo>
                <a:cubicBezTo>
                  <a:pt x="342" y="169"/>
                  <a:pt x="342" y="167"/>
                  <a:pt x="342" y="166"/>
                </a:cubicBezTo>
                <a:cubicBezTo>
                  <a:pt x="317" y="169"/>
                  <a:pt x="317" y="169"/>
                  <a:pt x="317" y="169"/>
                </a:cubicBezTo>
                <a:cubicBezTo>
                  <a:pt x="318" y="173"/>
                  <a:pt x="318" y="178"/>
                  <a:pt x="319" y="182"/>
                </a:cubicBezTo>
                <a:cubicBezTo>
                  <a:pt x="324" y="182"/>
                  <a:pt x="324" y="182"/>
                  <a:pt x="324" y="182"/>
                </a:cubicBezTo>
                <a:cubicBezTo>
                  <a:pt x="323" y="174"/>
                  <a:pt x="323" y="174"/>
                  <a:pt x="323" y="174"/>
                </a:cubicBezTo>
                <a:cubicBezTo>
                  <a:pt x="328" y="173"/>
                  <a:pt x="328" y="173"/>
                  <a:pt x="328" y="173"/>
                </a:cubicBezTo>
                <a:cubicBezTo>
                  <a:pt x="328" y="180"/>
                  <a:pt x="328" y="180"/>
                  <a:pt x="328" y="180"/>
                </a:cubicBezTo>
                <a:cubicBezTo>
                  <a:pt x="334" y="180"/>
                  <a:pt x="334" y="180"/>
                  <a:pt x="334" y="180"/>
                </a:cubicBezTo>
                <a:cubicBezTo>
                  <a:pt x="333" y="173"/>
                  <a:pt x="333" y="173"/>
                  <a:pt x="333" y="173"/>
                </a:cubicBezTo>
                <a:cubicBezTo>
                  <a:pt x="337" y="172"/>
                  <a:pt x="337" y="172"/>
                  <a:pt x="337" y="172"/>
                </a:cubicBezTo>
                <a:lnTo>
                  <a:pt x="338" y="180"/>
                </a:lnTo>
                <a:close/>
                <a:moveTo>
                  <a:pt x="339" y="192"/>
                </a:moveTo>
                <a:cubicBezTo>
                  <a:pt x="339" y="194"/>
                  <a:pt x="338" y="195"/>
                  <a:pt x="336" y="195"/>
                </a:cubicBezTo>
                <a:cubicBezTo>
                  <a:pt x="334" y="195"/>
                  <a:pt x="333" y="194"/>
                  <a:pt x="333" y="192"/>
                </a:cubicBezTo>
                <a:cubicBezTo>
                  <a:pt x="333" y="190"/>
                  <a:pt x="333" y="190"/>
                  <a:pt x="333" y="190"/>
                </a:cubicBezTo>
                <a:cubicBezTo>
                  <a:pt x="339" y="190"/>
                  <a:pt x="339" y="190"/>
                  <a:pt x="339" y="190"/>
                </a:cubicBezTo>
                <a:cubicBezTo>
                  <a:pt x="339" y="191"/>
                  <a:pt x="339" y="191"/>
                  <a:pt x="339" y="192"/>
                </a:cubicBezTo>
                <a:moveTo>
                  <a:pt x="342" y="198"/>
                </a:moveTo>
                <a:cubicBezTo>
                  <a:pt x="343" y="197"/>
                  <a:pt x="344" y="197"/>
                  <a:pt x="344" y="195"/>
                </a:cubicBezTo>
                <a:cubicBezTo>
                  <a:pt x="344" y="193"/>
                  <a:pt x="344" y="193"/>
                  <a:pt x="344" y="192"/>
                </a:cubicBezTo>
                <a:cubicBezTo>
                  <a:pt x="344" y="190"/>
                  <a:pt x="344" y="188"/>
                  <a:pt x="344" y="186"/>
                </a:cubicBezTo>
                <a:cubicBezTo>
                  <a:pt x="344" y="186"/>
                  <a:pt x="344" y="185"/>
                  <a:pt x="344" y="185"/>
                </a:cubicBezTo>
                <a:cubicBezTo>
                  <a:pt x="319" y="185"/>
                  <a:pt x="319" y="185"/>
                  <a:pt x="319" y="185"/>
                </a:cubicBezTo>
                <a:cubicBezTo>
                  <a:pt x="319" y="186"/>
                  <a:pt x="319" y="188"/>
                  <a:pt x="319" y="190"/>
                </a:cubicBezTo>
                <a:cubicBezTo>
                  <a:pt x="328" y="190"/>
                  <a:pt x="328" y="190"/>
                  <a:pt x="328" y="190"/>
                </a:cubicBezTo>
                <a:cubicBezTo>
                  <a:pt x="328" y="191"/>
                  <a:pt x="328" y="191"/>
                  <a:pt x="328" y="191"/>
                </a:cubicBezTo>
                <a:cubicBezTo>
                  <a:pt x="328" y="193"/>
                  <a:pt x="327" y="193"/>
                  <a:pt x="324" y="194"/>
                </a:cubicBezTo>
                <a:cubicBezTo>
                  <a:pt x="321" y="194"/>
                  <a:pt x="320" y="195"/>
                  <a:pt x="319" y="195"/>
                </a:cubicBezTo>
                <a:cubicBezTo>
                  <a:pt x="319" y="197"/>
                  <a:pt x="318" y="199"/>
                  <a:pt x="318" y="201"/>
                </a:cubicBezTo>
                <a:cubicBezTo>
                  <a:pt x="319" y="200"/>
                  <a:pt x="323" y="200"/>
                  <a:pt x="326" y="199"/>
                </a:cubicBezTo>
                <a:cubicBezTo>
                  <a:pt x="328" y="199"/>
                  <a:pt x="329" y="198"/>
                  <a:pt x="330" y="197"/>
                </a:cubicBezTo>
                <a:cubicBezTo>
                  <a:pt x="330" y="197"/>
                  <a:pt x="330" y="197"/>
                  <a:pt x="330" y="197"/>
                </a:cubicBezTo>
                <a:cubicBezTo>
                  <a:pt x="331" y="198"/>
                  <a:pt x="333" y="200"/>
                  <a:pt x="336" y="200"/>
                </a:cubicBezTo>
                <a:cubicBezTo>
                  <a:pt x="339" y="200"/>
                  <a:pt x="341" y="200"/>
                  <a:pt x="342" y="198"/>
                </a:cubicBezTo>
                <a:moveTo>
                  <a:pt x="340" y="219"/>
                </a:moveTo>
                <a:cubicBezTo>
                  <a:pt x="341" y="217"/>
                  <a:pt x="342" y="216"/>
                  <a:pt x="342" y="213"/>
                </a:cubicBezTo>
                <a:cubicBezTo>
                  <a:pt x="343" y="208"/>
                  <a:pt x="340" y="205"/>
                  <a:pt x="336" y="204"/>
                </a:cubicBezTo>
                <a:cubicBezTo>
                  <a:pt x="332" y="204"/>
                  <a:pt x="330" y="206"/>
                  <a:pt x="328" y="209"/>
                </a:cubicBezTo>
                <a:cubicBezTo>
                  <a:pt x="326" y="211"/>
                  <a:pt x="326" y="212"/>
                  <a:pt x="324" y="212"/>
                </a:cubicBezTo>
                <a:cubicBezTo>
                  <a:pt x="323" y="211"/>
                  <a:pt x="323" y="210"/>
                  <a:pt x="323" y="209"/>
                </a:cubicBezTo>
                <a:cubicBezTo>
                  <a:pt x="323" y="207"/>
                  <a:pt x="324" y="205"/>
                  <a:pt x="325" y="204"/>
                </a:cubicBezTo>
                <a:cubicBezTo>
                  <a:pt x="320" y="202"/>
                  <a:pt x="320" y="202"/>
                  <a:pt x="320" y="202"/>
                </a:cubicBezTo>
                <a:cubicBezTo>
                  <a:pt x="319" y="203"/>
                  <a:pt x="318" y="205"/>
                  <a:pt x="317" y="207"/>
                </a:cubicBezTo>
                <a:cubicBezTo>
                  <a:pt x="317" y="213"/>
                  <a:pt x="320" y="217"/>
                  <a:pt x="324" y="217"/>
                </a:cubicBezTo>
                <a:cubicBezTo>
                  <a:pt x="327" y="218"/>
                  <a:pt x="330" y="216"/>
                  <a:pt x="332" y="213"/>
                </a:cubicBezTo>
                <a:cubicBezTo>
                  <a:pt x="334" y="211"/>
                  <a:pt x="334" y="210"/>
                  <a:pt x="336" y="210"/>
                </a:cubicBezTo>
                <a:cubicBezTo>
                  <a:pt x="337" y="210"/>
                  <a:pt x="337" y="211"/>
                  <a:pt x="337" y="213"/>
                </a:cubicBezTo>
                <a:cubicBezTo>
                  <a:pt x="337" y="215"/>
                  <a:pt x="336" y="216"/>
                  <a:pt x="335" y="217"/>
                </a:cubicBezTo>
                <a:lnTo>
                  <a:pt x="340" y="219"/>
                </a:lnTo>
                <a:close/>
                <a:moveTo>
                  <a:pt x="314" y="223"/>
                </a:moveTo>
                <a:cubicBezTo>
                  <a:pt x="339" y="229"/>
                  <a:pt x="339" y="229"/>
                  <a:pt x="339" y="229"/>
                </a:cubicBezTo>
                <a:cubicBezTo>
                  <a:pt x="340" y="224"/>
                  <a:pt x="340" y="224"/>
                  <a:pt x="340" y="224"/>
                </a:cubicBezTo>
                <a:cubicBezTo>
                  <a:pt x="316" y="218"/>
                  <a:pt x="316" y="218"/>
                  <a:pt x="316" y="218"/>
                </a:cubicBezTo>
                <a:cubicBezTo>
                  <a:pt x="315" y="220"/>
                  <a:pt x="315" y="222"/>
                  <a:pt x="314" y="223"/>
                </a:cubicBezTo>
                <a:moveTo>
                  <a:pt x="327" y="246"/>
                </a:moveTo>
                <a:cubicBezTo>
                  <a:pt x="332" y="248"/>
                  <a:pt x="332" y="248"/>
                  <a:pt x="332" y="248"/>
                </a:cubicBezTo>
                <a:cubicBezTo>
                  <a:pt x="333" y="247"/>
                  <a:pt x="333" y="246"/>
                  <a:pt x="334" y="245"/>
                </a:cubicBezTo>
                <a:cubicBezTo>
                  <a:pt x="337" y="237"/>
                  <a:pt x="337" y="237"/>
                  <a:pt x="337" y="237"/>
                </a:cubicBezTo>
                <a:cubicBezTo>
                  <a:pt x="337" y="235"/>
                  <a:pt x="337" y="234"/>
                  <a:pt x="338" y="233"/>
                </a:cubicBezTo>
                <a:cubicBezTo>
                  <a:pt x="332" y="231"/>
                  <a:pt x="332" y="231"/>
                  <a:pt x="332" y="231"/>
                </a:cubicBezTo>
                <a:cubicBezTo>
                  <a:pt x="331" y="236"/>
                  <a:pt x="331" y="236"/>
                  <a:pt x="331" y="236"/>
                </a:cubicBezTo>
                <a:cubicBezTo>
                  <a:pt x="312" y="230"/>
                  <a:pt x="312" y="230"/>
                  <a:pt x="312" y="230"/>
                </a:cubicBezTo>
                <a:cubicBezTo>
                  <a:pt x="312" y="232"/>
                  <a:pt x="311" y="233"/>
                  <a:pt x="311" y="235"/>
                </a:cubicBezTo>
                <a:cubicBezTo>
                  <a:pt x="329" y="241"/>
                  <a:pt x="329" y="241"/>
                  <a:pt x="329" y="241"/>
                </a:cubicBezTo>
                <a:lnTo>
                  <a:pt x="327" y="246"/>
                </a:lnTo>
                <a:close/>
                <a:moveTo>
                  <a:pt x="313" y="255"/>
                </a:moveTo>
                <a:cubicBezTo>
                  <a:pt x="323" y="268"/>
                  <a:pt x="323" y="268"/>
                  <a:pt x="323" y="268"/>
                </a:cubicBezTo>
                <a:cubicBezTo>
                  <a:pt x="324" y="266"/>
                  <a:pt x="325" y="265"/>
                  <a:pt x="325" y="263"/>
                </a:cubicBezTo>
                <a:cubicBezTo>
                  <a:pt x="326" y="262"/>
                  <a:pt x="326" y="262"/>
                  <a:pt x="326" y="262"/>
                </a:cubicBezTo>
                <a:cubicBezTo>
                  <a:pt x="321" y="258"/>
                  <a:pt x="321" y="258"/>
                  <a:pt x="321" y="258"/>
                </a:cubicBezTo>
                <a:cubicBezTo>
                  <a:pt x="320" y="257"/>
                  <a:pt x="319" y="256"/>
                  <a:pt x="318" y="255"/>
                </a:cubicBezTo>
                <a:cubicBezTo>
                  <a:pt x="318" y="255"/>
                  <a:pt x="318" y="255"/>
                  <a:pt x="318" y="255"/>
                </a:cubicBezTo>
                <a:cubicBezTo>
                  <a:pt x="319" y="255"/>
                  <a:pt x="321" y="256"/>
                  <a:pt x="323" y="256"/>
                </a:cubicBezTo>
                <a:cubicBezTo>
                  <a:pt x="329" y="257"/>
                  <a:pt x="329" y="257"/>
                  <a:pt x="329" y="257"/>
                </a:cubicBezTo>
                <a:cubicBezTo>
                  <a:pt x="329" y="256"/>
                  <a:pt x="329" y="256"/>
                  <a:pt x="329" y="256"/>
                </a:cubicBezTo>
                <a:cubicBezTo>
                  <a:pt x="330" y="254"/>
                  <a:pt x="330" y="253"/>
                  <a:pt x="331" y="251"/>
                </a:cubicBezTo>
                <a:cubicBezTo>
                  <a:pt x="315" y="250"/>
                  <a:pt x="315" y="250"/>
                  <a:pt x="315" y="250"/>
                </a:cubicBezTo>
                <a:cubicBezTo>
                  <a:pt x="306" y="246"/>
                  <a:pt x="306" y="246"/>
                  <a:pt x="306" y="246"/>
                </a:cubicBezTo>
                <a:cubicBezTo>
                  <a:pt x="305" y="247"/>
                  <a:pt x="305" y="249"/>
                  <a:pt x="304" y="251"/>
                </a:cubicBezTo>
                <a:lnTo>
                  <a:pt x="313" y="255"/>
                </a:lnTo>
                <a:close/>
                <a:moveTo>
                  <a:pt x="308" y="269"/>
                </a:moveTo>
                <a:cubicBezTo>
                  <a:pt x="313" y="272"/>
                  <a:pt x="317" y="273"/>
                  <a:pt x="320" y="273"/>
                </a:cubicBezTo>
                <a:cubicBezTo>
                  <a:pt x="320" y="272"/>
                  <a:pt x="321" y="271"/>
                  <a:pt x="322" y="270"/>
                </a:cubicBezTo>
                <a:cubicBezTo>
                  <a:pt x="319" y="269"/>
                  <a:pt x="315" y="268"/>
                  <a:pt x="310" y="265"/>
                </a:cubicBezTo>
                <a:cubicBezTo>
                  <a:pt x="305" y="262"/>
                  <a:pt x="302" y="259"/>
                  <a:pt x="301" y="256"/>
                </a:cubicBezTo>
                <a:cubicBezTo>
                  <a:pt x="301" y="256"/>
                  <a:pt x="301" y="256"/>
                  <a:pt x="301" y="256"/>
                </a:cubicBezTo>
                <a:cubicBezTo>
                  <a:pt x="300" y="257"/>
                  <a:pt x="299" y="258"/>
                  <a:pt x="299" y="259"/>
                </a:cubicBezTo>
                <a:cubicBezTo>
                  <a:pt x="300" y="262"/>
                  <a:pt x="303" y="265"/>
                  <a:pt x="308" y="269"/>
                </a:cubicBezTo>
                <a:moveTo>
                  <a:pt x="355" y="190"/>
                </a:moveTo>
                <a:cubicBezTo>
                  <a:pt x="355" y="281"/>
                  <a:pt x="281" y="356"/>
                  <a:pt x="190" y="356"/>
                </a:cubicBezTo>
                <a:cubicBezTo>
                  <a:pt x="98" y="356"/>
                  <a:pt x="24" y="281"/>
                  <a:pt x="24" y="190"/>
                </a:cubicBezTo>
                <a:cubicBezTo>
                  <a:pt x="24" y="98"/>
                  <a:pt x="98" y="24"/>
                  <a:pt x="190" y="24"/>
                </a:cubicBezTo>
                <a:cubicBezTo>
                  <a:pt x="281" y="24"/>
                  <a:pt x="355" y="98"/>
                  <a:pt x="355" y="190"/>
                </a:cubicBezTo>
                <a:moveTo>
                  <a:pt x="366" y="162"/>
                </a:moveTo>
                <a:cubicBezTo>
                  <a:pt x="357" y="152"/>
                  <a:pt x="357" y="152"/>
                  <a:pt x="357" y="152"/>
                </a:cubicBezTo>
                <a:cubicBezTo>
                  <a:pt x="361" y="141"/>
                  <a:pt x="361" y="141"/>
                  <a:pt x="361" y="141"/>
                </a:cubicBezTo>
                <a:cubicBezTo>
                  <a:pt x="351" y="132"/>
                  <a:pt x="351" y="132"/>
                  <a:pt x="351" y="132"/>
                </a:cubicBezTo>
                <a:cubicBezTo>
                  <a:pt x="354" y="120"/>
                  <a:pt x="354" y="120"/>
                  <a:pt x="354" y="120"/>
                </a:cubicBezTo>
                <a:cubicBezTo>
                  <a:pt x="343" y="113"/>
                  <a:pt x="343" y="113"/>
                  <a:pt x="343" y="113"/>
                </a:cubicBezTo>
                <a:cubicBezTo>
                  <a:pt x="344" y="100"/>
                  <a:pt x="344" y="100"/>
                  <a:pt x="344" y="100"/>
                </a:cubicBezTo>
                <a:cubicBezTo>
                  <a:pt x="332" y="94"/>
                  <a:pt x="332" y="94"/>
                  <a:pt x="332" y="94"/>
                </a:cubicBezTo>
                <a:cubicBezTo>
                  <a:pt x="332" y="82"/>
                  <a:pt x="332" y="82"/>
                  <a:pt x="332" y="82"/>
                </a:cubicBezTo>
                <a:cubicBezTo>
                  <a:pt x="319" y="77"/>
                  <a:pt x="319" y="77"/>
                  <a:pt x="319" y="77"/>
                </a:cubicBezTo>
                <a:cubicBezTo>
                  <a:pt x="317" y="65"/>
                  <a:pt x="317" y="65"/>
                  <a:pt x="317" y="65"/>
                </a:cubicBezTo>
                <a:cubicBezTo>
                  <a:pt x="305" y="62"/>
                  <a:pt x="305" y="62"/>
                  <a:pt x="305" y="62"/>
                </a:cubicBezTo>
                <a:cubicBezTo>
                  <a:pt x="301" y="50"/>
                  <a:pt x="301" y="50"/>
                  <a:pt x="301" y="50"/>
                </a:cubicBezTo>
                <a:cubicBezTo>
                  <a:pt x="288" y="49"/>
                  <a:pt x="288" y="49"/>
                  <a:pt x="288" y="49"/>
                </a:cubicBezTo>
                <a:cubicBezTo>
                  <a:pt x="283" y="38"/>
                  <a:pt x="283" y="38"/>
                  <a:pt x="283" y="38"/>
                </a:cubicBezTo>
                <a:cubicBezTo>
                  <a:pt x="270" y="38"/>
                  <a:pt x="270" y="38"/>
                  <a:pt x="270" y="38"/>
                </a:cubicBezTo>
                <a:cubicBezTo>
                  <a:pt x="264" y="27"/>
                  <a:pt x="264" y="27"/>
                  <a:pt x="264" y="27"/>
                </a:cubicBezTo>
                <a:cubicBezTo>
                  <a:pt x="251" y="29"/>
                  <a:pt x="251" y="29"/>
                  <a:pt x="251" y="29"/>
                </a:cubicBezTo>
                <a:cubicBezTo>
                  <a:pt x="243" y="19"/>
                  <a:pt x="243" y="19"/>
                  <a:pt x="243" y="19"/>
                </a:cubicBezTo>
                <a:cubicBezTo>
                  <a:pt x="231" y="23"/>
                  <a:pt x="231" y="23"/>
                  <a:pt x="231" y="23"/>
                </a:cubicBezTo>
                <a:cubicBezTo>
                  <a:pt x="222" y="14"/>
                  <a:pt x="222" y="14"/>
                  <a:pt x="222" y="14"/>
                </a:cubicBezTo>
                <a:cubicBezTo>
                  <a:pt x="210" y="19"/>
                  <a:pt x="210" y="19"/>
                  <a:pt x="210" y="19"/>
                </a:cubicBezTo>
                <a:cubicBezTo>
                  <a:pt x="200" y="11"/>
                  <a:pt x="200" y="11"/>
                  <a:pt x="200" y="11"/>
                </a:cubicBezTo>
                <a:cubicBezTo>
                  <a:pt x="189" y="18"/>
                  <a:pt x="189" y="18"/>
                  <a:pt x="189" y="18"/>
                </a:cubicBezTo>
                <a:cubicBezTo>
                  <a:pt x="178" y="11"/>
                  <a:pt x="178" y="11"/>
                  <a:pt x="178" y="11"/>
                </a:cubicBezTo>
                <a:cubicBezTo>
                  <a:pt x="168" y="19"/>
                  <a:pt x="168" y="19"/>
                  <a:pt x="168" y="19"/>
                </a:cubicBezTo>
                <a:cubicBezTo>
                  <a:pt x="156" y="14"/>
                  <a:pt x="156" y="14"/>
                  <a:pt x="156" y="14"/>
                </a:cubicBezTo>
                <a:cubicBezTo>
                  <a:pt x="147" y="23"/>
                  <a:pt x="147" y="23"/>
                  <a:pt x="147" y="23"/>
                </a:cubicBezTo>
                <a:cubicBezTo>
                  <a:pt x="135" y="19"/>
                  <a:pt x="135" y="19"/>
                  <a:pt x="135" y="19"/>
                </a:cubicBezTo>
                <a:cubicBezTo>
                  <a:pt x="127" y="30"/>
                  <a:pt x="127" y="30"/>
                  <a:pt x="127" y="30"/>
                </a:cubicBezTo>
                <a:cubicBezTo>
                  <a:pt x="115" y="27"/>
                  <a:pt x="115" y="27"/>
                  <a:pt x="115" y="27"/>
                </a:cubicBezTo>
                <a:cubicBezTo>
                  <a:pt x="108" y="39"/>
                  <a:pt x="108" y="39"/>
                  <a:pt x="108" y="39"/>
                </a:cubicBezTo>
                <a:cubicBezTo>
                  <a:pt x="95" y="38"/>
                  <a:pt x="95" y="38"/>
                  <a:pt x="95" y="38"/>
                </a:cubicBezTo>
                <a:cubicBezTo>
                  <a:pt x="90" y="50"/>
                  <a:pt x="90" y="50"/>
                  <a:pt x="90" y="50"/>
                </a:cubicBezTo>
                <a:cubicBezTo>
                  <a:pt x="77" y="51"/>
                  <a:pt x="77" y="51"/>
                  <a:pt x="77" y="51"/>
                </a:cubicBezTo>
                <a:cubicBezTo>
                  <a:pt x="73" y="63"/>
                  <a:pt x="73" y="63"/>
                  <a:pt x="73" y="63"/>
                </a:cubicBezTo>
                <a:cubicBezTo>
                  <a:pt x="61" y="65"/>
                  <a:pt x="61" y="65"/>
                  <a:pt x="61" y="65"/>
                </a:cubicBezTo>
                <a:cubicBezTo>
                  <a:pt x="58" y="78"/>
                  <a:pt x="58" y="78"/>
                  <a:pt x="58" y="78"/>
                </a:cubicBezTo>
                <a:cubicBezTo>
                  <a:pt x="47" y="82"/>
                  <a:pt x="47" y="82"/>
                  <a:pt x="47" y="82"/>
                </a:cubicBezTo>
                <a:cubicBezTo>
                  <a:pt x="46" y="95"/>
                  <a:pt x="46" y="95"/>
                  <a:pt x="46" y="95"/>
                </a:cubicBezTo>
                <a:cubicBezTo>
                  <a:pt x="35" y="100"/>
                  <a:pt x="35" y="100"/>
                  <a:pt x="35" y="100"/>
                </a:cubicBezTo>
                <a:cubicBezTo>
                  <a:pt x="35" y="114"/>
                  <a:pt x="35" y="114"/>
                  <a:pt x="35" y="114"/>
                </a:cubicBezTo>
                <a:cubicBezTo>
                  <a:pt x="25" y="120"/>
                  <a:pt x="25" y="120"/>
                  <a:pt x="25" y="120"/>
                </a:cubicBezTo>
                <a:cubicBezTo>
                  <a:pt x="27" y="133"/>
                  <a:pt x="27" y="133"/>
                  <a:pt x="27" y="133"/>
                </a:cubicBezTo>
                <a:cubicBezTo>
                  <a:pt x="18" y="141"/>
                  <a:pt x="18" y="141"/>
                  <a:pt x="18" y="141"/>
                </a:cubicBezTo>
                <a:cubicBezTo>
                  <a:pt x="21" y="153"/>
                  <a:pt x="21" y="153"/>
                  <a:pt x="21" y="153"/>
                </a:cubicBezTo>
                <a:cubicBezTo>
                  <a:pt x="13" y="162"/>
                  <a:pt x="13" y="162"/>
                  <a:pt x="13" y="162"/>
                </a:cubicBezTo>
                <a:cubicBezTo>
                  <a:pt x="18" y="174"/>
                  <a:pt x="18" y="174"/>
                  <a:pt x="18" y="174"/>
                </a:cubicBezTo>
                <a:cubicBezTo>
                  <a:pt x="11" y="184"/>
                  <a:pt x="11" y="184"/>
                  <a:pt x="11" y="184"/>
                </a:cubicBezTo>
                <a:cubicBezTo>
                  <a:pt x="18" y="196"/>
                  <a:pt x="18" y="196"/>
                  <a:pt x="18" y="196"/>
                </a:cubicBezTo>
                <a:cubicBezTo>
                  <a:pt x="11" y="206"/>
                  <a:pt x="11" y="206"/>
                  <a:pt x="11" y="206"/>
                </a:cubicBezTo>
                <a:cubicBezTo>
                  <a:pt x="20" y="217"/>
                  <a:pt x="20" y="217"/>
                  <a:pt x="20" y="217"/>
                </a:cubicBezTo>
                <a:cubicBezTo>
                  <a:pt x="15" y="228"/>
                  <a:pt x="15" y="228"/>
                  <a:pt x="15" y="228"/>
                </a:cubicBezTo>
                <a:cubicBezTo>
                  <a:pt x="24" y="237"/>
                  <a:pt x="24" y="237"/>
                  <a:pt x="24" y="237"/>
                </a:cubicBezTo>
                <a:cubicBezTo>
                  <a:pt x="21" y="249"/>
                  <a:pt x="21" y="249"/>
                  <a:pt x="21" y="249"/>
                </a:cubicBezTo>
                <a:cubicBezTo>
                  <a:pt x="31" y="257"/>
                  <a:pt x="31" y="257"/>
                  <a:pt x="31" y="257"/>
                </a:cubicBezTo>
                <a:cubicBezTo>
                  <a:pt x="29" y="269"/>
                  <a:pt x="29" y="269"/>
                  <a:pt x="29" y="269"/>
                </a:cubicBezTo>
                <a:cubicBezTo>
                  <a:pt x="41" y="276"/>
                  <a:pt x="41" y="276"/>
                  <a:pt x="41" y="276"/>
                </a:cubicBezTo>
                <a:cubicBezTo>
                  <a:pt x="40" y="288"/>
                  <a:pt x="40" y="288"/>
                  <a:pt x="40" y="288"/>
                </a:cubicBezTo>
                <a:cubicBezTo>
                  <a:pt x="52" y="294"/>
                  <a:pt x="52" y="294"/>
                  <a:pt x="52" y="294"/>
                </a:cubicBezTo>
                <a:cubicBezTo>
                  <a:pt x="54" y="306"/>
                  <a:pt x="54" y="306"/>
                  <a:pt x="54" y="306"/>
                </a:cubicBezTo>
                <a:cubicBezTo>
                  <a:pt x="66" y="310"/>
                  <a:pt x="66" y="310"/>
                  <a:pt x="66" y="310"/>
                </a:cubicBezTo>
                <a:cubicBezTo>
                  <a:pt x="69" y="322"/>
                  <a:pt x="69" y="322"/>
                  <a:pt x="69" y="322"/>
                </a:cubicBezTo>
                <a:cubicBezTo>
                  <a:pt x="82" y="324"/>
                  <a:pt x="82" y="324"/>
                  <a:pt x="82" y="324"/>
                </a:cubicBezTo>
                <a:cubicBezTo>
                  <a:pt x="86" y="336"/>
                  <a:pt x="86" y="336"/>
                  <a:pt x="86" y="336"/>
                </a:cubicBezTo>
                <a:cubicBezTo>
                  <a:pt x="99" y="336"/>
                  <a:pt x="99" y="336"/>
                  <a:pt x="99" y="336"/>
                </a:cubicBezTo>
                <a:cubicBezTo>
                  <a:pt x="105" y="347"/>
                  <a:pt x="105" y="347"/>
                  <a:pt x="105" y="347"/>
                </a:cubicBezTo>
                <a:cubicBezTo>
                  <a:pt x="118" y="346"/>
                  <a:pt x="118" y="346"/>
                  <a:pt x="118" y="346"/>
                </a:cubicBezTo>
                <a:cubicBezTo>
                  <a:pt x="125" y="356"/>
                  <a:pt x="125" y="356"/>
                  <a:pt x="125" y="356"/>
                </a:cubicBezTo>
                <a:cubicBezTo>
                  <a:pt x="138" y="354"/>
                  <a:pt x="138" y="354"/>
                  <a:pt x="138" y="354"/>
                </a:cubicBezTo>
                <a:cubicBezTo>
                  <a:pt x="146" y="363"/>
                  <a:pt x="146" y="363"/>
                  <a:pt x="146" y="363"/>
                </a:cubicBezTo>
                <a:cubicBezTo>
                  <a:pt x="158" y="359"/>
                  <a:pt x="158" y="359"/>
                  <a:pt x="158" y="359"/>
                </a:cubicBezTo>
                <a:cubicBezTo>
                  <a:pt x="167" y="367"/>
                  <a:pt x="167" y="367"/>
                  <a:pt x="167" y="367"/>
                </a:cubicBezTo>
                <a:cubicBezTo>
                  <a:pt x="179" y="361"/>
                  <a:pt x="179" y="361"/>
                  <a:pt x="179" y="361"/>
                </a:cubicBezTo>
                <a:cubicBezTo>
                  <a:pt x="189" y="368"/>
                  <a:pt x="189" y="368"/>
                  <a:pt x="189" y="368"/>
                </a:cubicBezTo>
                <a:cubicBezTo>
                  <a:pt x="200" y="361"/>
                  <a:pt x="200" y="361"/>
                  <a:pt x="200" y="361"/>
                </a:cubicBezTo>
                <a:cubicBezTo>
                  <a:pt x="211" y="367"/>
                  <a:pt x="211" y="367"/>
                  <a:pt x="211" y="367"/>
                </a:cubicBezTo>
                <a:cubicBezTo>
                  <a:pt x="221" y="359"/>
                  <a:pt x="221" y="359"/>
                  <a:pt x="221" y="359"/>
                </a:cubicBezTo>
                <a:cubicBezTo>
                  <a:pt x="233" y="363"/>
                  <a:pt x="233" y="363"/>
                  <a:pt x="233" y="363"/>
                </a:cubicBezTo>
                <a:cubicBezTo>
                  <a:pt x="242" y="353"/>
                  <a:pt x="242" y="353"/>
                  <a:pt x="242" y="353"/>
                </a:cubicBezTo>
                <a:cubicBezTo>
                  <a:pt x="254" y="356"/>
                  <a:pt x="254" y="356"/>
                  <a:pt x="254" y="356"/>
                </a:cubicBezTo>
                <a:cubicBezTo>
                  <a:pt x="262" y="346"/>
                  <a:pt x="262" y="346"/>
                  <a:pt x="262" y="346"/>
                </a:cubicBezTo>
                <a:cubicBezTo>
                  <a:pt x="274" y="347"/>
                  <a:pt x="274" y="347"/>
                  <a:pt x="274" y="347"/>
                </a:cubicBezTo>
                <a:cubicBezTo>
                  <a:pt x="280" y="336"/>
                  <a:pt x="280" y="336"/>
                  <a:pt x="280" y="336"/>
                </a:cubicBezTo>
                <a:cubicBezTo>
                  <a:pt x="293" y="336"/>
                  <a:pt x="293" y="336"/>
                  <a:pt x="293" y="336"/>
                </a:cubicBezTo>
                <a:cubicBezTo>
                  <a:pt x="297" y="323"/>
                  <a:pt x="297" y="323"/>
                  <a:pt x="297" y="323"/>
                </a:cubicBezTo>
                <a:cubicBezTo>
                  <a:pt x="310" y="322"/>
                  <a:pt x="310" y="322"/>
                  <a:pt x="310" y="322"/>
                </a:cubicBezTo>
                <a:cubicBezTo>
                  <a:pt x="313" y="309"/>
                  <a:pt x="313" y="309"/>
                  <a:pt x="313" y="309"/>
                </a:cubicBezTo>
                <a:cubicBezTo>
                  <a:pt x="325" y="306"/>
                  <a:pt x="325" y="306"/>
                  <a:pt x="325" y="306"/>
                </a:cubicBezTo>
                <a:cubicBezTo>
                  <a:pt x="327" y="293"/>
                  <a:pt x="327" y="293"/>
                  <a:pt x="327" y="293"/>
                </a:cubicBezTo>
                <a:cubicBezTo>
                  <a:pt x="338" y="288"/>
                  <a:pt x="338" y="288"/>
                  <a:pt x="338" y="288"/>
                </a:cubicBezTo>
                <a:cubicBezTo>
                  <a:pt x="338" y="275"/>
                  <a:pt x="338" y="275"/>
                  <a:pt x="338" y="275"/>
                </a:cubicBezTo>
                <a:cubicBezTo>
                  <a:pt x="349" y="269"/>
                  <a:pt x="349" y="269"/>
                  <a:pt x="349" y="269"/>
                </a:cubicBezTo>
                <a:cubicBezTo>
                  <a:pt x="348" y="256"/>
                  <a:pt x="348" y="256"/>
                  <a:pt x="348" y="256"/>
                </a:cubicBezTo>
                <a:cubicBezTo>
                  <a:pt x="358" y="249"/>
                  <a:pt x="358" y="249"/>
                  <a:pt x="358" y="249"/>
                </a:cubicBezTo>
                <a:cubicBezTo>
                  <a:pt x="355" y="236"/>
                  <a:pt x="355" y="236"/>
                  <a:pt x="355" y="236"/>
                </a:cubicBezTo>
                <a:cubicBezTo>
                  <a:pt x="364" y="228"/>
                  <a:pt x="364" y="228"/>
                  <a:pt x="364" y="228"/>
                </a:cubicBezTo>
                <a:cubicBezTo>
                  <a:pt x="359" y="216"/>
                  <a:pt x="359" y="216"/>
                  <a:pt x="359" y="216"/>
                </a:cubicBezTo>
                <a:cubicBezTo>
                  <a:pt x="367" y="206"/>
                  <a:pt x="367" y="206"/>
                  <a:pt x="367" y="206"/>
                </a:cubicBezTo>
                <a:cubicBezTo>
                  <a:pt x="361" y="194"/>
                  <a:pt x="361" y="194"/>
                  <a:pt x="361" y="194"/>
                </a:cubicBezTo>
                <a:cubicBezTo>
                  <a:pt x="368" y="184"/>
                  <a:pt x="368" y="184"/>
                  <a:pt x="368" y="184"/>
                </a:cubicBezTo>
                <a:cubicBezTo>
                  <a:pt x="360" y="173"/>
                  <a:pt x="360" y="173"/>
                  <a:pt x="360" y="173"/>
                </a:cubicBezTo>
                <a:lnTo>
                  <a:pt x="366" y="162"/>
                </a:lnTo>
                <a:close/>
                <a:moveTo>
                  <a:pt x="362" y="151"/>
                </a:moveTo>
                <a:cubicBezTo>
                  <a:pt x="371" y="162"/>
                  <a:pt x="371" y="162"/>
                  <a:pt x="371" y="162"/>
                </a:cubicBezTo>
                <a:cubicBezTo>
                  <a:pt x="365" y="173"/>
                  <a:pt x="365" y="173"/>
                  <a:pt x="365" y="173"/>
                </a:cubicBezTo>
                <a:cubicBezTo>
                  <a:pt x="373" y="184"/>
                  <a:pt x="373" y="184"/>
                  <a:pt x="373" y="184"/>
                </a:cubicBezTo>
                <a:cubicBezTo>
                  <a:pt x="366" y="195"/>
                  <a:pt x="366" y="195"/>
                  <a:pt x="366" y="195"/>
                </a:cubicBezTo>
                <a:cubicBezTo>
                  <a:pt x="372" y="207"/>
                  <a:pt x="372" y="207"/>
                  <a:pt x="372" y="207"/>
                </a:cubicBezTo>
                <a:cubicBezTo>
                  <a:pt x="364" y="216"/>
                  <a:pt x="364" y="216"/>
                  <a:pt x="364" y="216"/>
                </a:cubicBezTo>
                <a:cubicBezTo>
                  <a:pt x="369" y="229"/>
                  <a:pt x="369" y="229"/>
                  <a:pt x="369" y="229"/>
                </a:cubicBezTo>
                <a:cubicBezTo>
                  <a:pt x="360" y="238"/>
                  <a:pt x="360" y="238"/>
                  <a:pt x="360" y="238"/>
                </a:cubicBezTo>
                <a:cubicBezTo>
                  <a:pt x="363" y="251"/>
                  <a:pt x="363" y="251"/>
                  <a:pt x="363" y="251"/>
                </a:cubicBezTo>
                <a:cubicBezTo>
                  <a:pt x="352" y="258"/>
                  <a:pt x="352" y="258"/>
                  <a:pt x="352" y="258"/>
                </a:cubicBezTo>
                <a:cubicBezTo>
                  <a:pt x="354" y="272"/>
                  <a:pt x="354" y="272"/>
                  <a:pt x="354" y="272"/>
                </a:cubicBezTo>
                <a:cubicBezTo>
                  <a:pt x="343" y="278"/>
                  <a:pt x="343" y="278"/>
                  <a:pt x="343" y="278"/>
                </a:cubicBezTo>
                <a:cubicBezTo>
                  <a:pt x="343" y="291"/>
                  <a:pt x="343" y="291"/>
                  <a:pt x="343" y="291"/>
                </a:cubicBezTo>
                <a:cubicBezTo>
                  <a:pt x="331" y="296"/>
                  <a:pt x="331" y="296"/>
                  <a:pt x="331" y="296"/>
                </a:cubicBezTo>
                <a:cubicBezTo>
                  <a:pt x="329" y="309"/>
                  <a:pt x="329" y="309"/>
                  <a:pt x="329" y="309"/>
                </a:cubicBezTo>
                <a:cubicBezTo>
                  <a:pt x="317" y="313"/>
                  <a:pt x="317" y="313"/>
                  <a:pt x="317" y="313"/>
                </a:cubicBezTo>
                <a:cubicBezTo>
                  <a:pt x="313" y="326"/>
                  <a:pt x="313" y="326"/>
                  <a:pt x="313" y="326"/>
                </a:cubicBezTo>
                <a:cubicBezTo>
                  <a:pt x="301" y="327"/>
                  <a:pt x="301" y="327"/>
                  <a:pt x="301" y="327"/>
                </a:cubicBezTo>
                <a:cubicBezTo>
                  <a:pt x="295" y="340"/>
                  <a:pt x="295" y="340"/>
                  <a:pt x="295" y="340"/>
                </a:cubicBezTo>
                <a:cubicBezTo>
                  <a:pt x="283" y="340"/>
                  <a:pt x="283" y="340"/>
                  <a:pt x="283" y="340"/>
                </a:cubicBezTo>
                <a:cubicBezTo>
                  <a:pt x="276" y="352"/>
                  <a:pt x="276" y="352"/>
                  <a:pt x="276" y="352"/>
                </a:cubicBezTo>
                <a:cubicBezTo>
                  <a:pt x="264" y="350"/>
                  <a:pt x="264" y="350"/>
                  <a:pt x="264" y="350"/>
                </a:cubicBezTo>
                <a:cubicBezTo>
                  <a:pt x="256" y="361"/>
                  <a:pt x="256" y="361"/>
                  <a:pt x="256" y="361"/>
                </a:cubicBezTo>
                <a:cubicBezTo>
                  <a:pt x="243" y="358"/>
                  <a:pt x="243" y="358"/>
                  <a:pt x="243" y="358"/>
                </a:cubicBezTo>
                <a:cubicBezTo>
                  <a:pt x="234" y="368"/>
                  <a:pt x="234" y="368"/>
                  <a:pt x="234" y="368"/>
                </a:cubicBezTo>
                <a:cubicBezTo>
                  <a:pt x="222" y="364"/>
                  <a:pt x="222" y="364"/>
                  <a:pt x="222" y="364"/>
                </a:cubicBezTo>
                <a:cubicBezTo>
                  <a:pt x="212" y="372"/>
                  <a:pt x="212" y="372"/>
                  <a:pt x="212" y="372"/>
                </a:cubicBezTo>
                <a:cubicBezTo>
                  <a:pt x="201" y="366"/>
                  <a:pt x="201" y="366"/>
                  <a:pt x="201" y="366"/>
                </a:cubicBezTo>
                <a:cubicBezTo>
                  <a:pt x="189" y="374"/>
                  <a:pt x="189" y="374"/>
                  <a:pt x="189" y="374"/>
                </a:cubicBezTo>
                <a:cubicBezTo>
                  <a:pt x="179" y="366"/>
                  <a:pt x="179" y="366"/>
                  <a:pt x="179" y="366"/>
                </a:cubicBezTo>
                <a:cubicBezTo>
                  <a:pt x="167" y="372"/>
                  <a:pt x="167" y="372"/>
                  <a:pt x="167" y="372"/>
                </a:cubicBezTo>
                <a:cubicBezTo>
                  <a:pt x="157" y="364"/>
                  <a:pt x="157" y="364"/>
                  <a:pt x="157" y="364"/>
                </a:cubicBezTo>
                <a:cubicBezTo>
                  <a:pt x="144" y="368"/>
                  <a:pt x="144" y="368"/>
                  <a:pt x="144" y="368"/>
                </a:cubicBezTo>
                <a:cubicBezTo>
                  <a:pt x="136" y="358"/>
                  <a:pt x="136" y="358"/>
                  <a:pt x="136" y="358"/>
                </a:cubicBezTo>
                <a:cubicBezTo>
                  <a:pt x="123" y="361"/>
                  <a:pt x="123" y="361"/>
                  <a:pt x="123" y="361"/>
                </a:cubicBezTo>
                <a:cubicBezTo>
                  <a:pt x="116" y="351"/>
                  <a:pt x="116" y="351"/>
                  <a:pt x="116" y="351"/>
                </a:cubicBezTo>
                <a:cubicBezTo>
                  <a:pt x="102" y="352"/>
                  <a:pt x="102" y="352"/>
                  <a:pt x="102" y="352"/>
                </a:cubicBezTo>
                <a:cubicBezTo>
                  <a:pt x="97" y="340"/>
                  <a:pt x="97" y="340"/>
                  <a:pt x="97" y="340"/>
                </a:cubicBezTo>
                <a:cubicBezTo>
                  <a:pt x="83" y="340"/>
                  <a:pt x="83" y="340"/>
                  <a:pt x="83" y="340"/>
                </a:cubicBezTo>
                <a:cubicBezTo>
                  <a:pt x="79" y="328"/>
                  <a:pt x="79" y="328"/>
                  <a:pt x="79" y="328"/>
                </a:cubicBezTo>
                <a:cubicBezTo>
                  <a:pt x="65" y="326"/>
                  <a:pt x="65" y="326"/>
                  <a:pt x="65" y="326"/>
                </a:cubicBezTo>
                <a:cubicBezTo>
                  <a:pt x="63" y="313"/>
                  <a:pt x="63" y="313"/>
                  <a:pt x="63" y="313"/>
                </a:cubicBezTo>
                <a:cubicBezTo>
                  <a:pt x="50" y="309"/>
                  <a:pt x="50" y="309"/>
                  <a:pt x="50" y="309"/>
                </a:cubicBezTo>
                <a:cubicBezTo>
                  <a:pt x="48" y="297"/>
                  <a:pt x="48" y="297"/>
                  <a:pt x="48" y="297"/>
                </a:cubicBezTo>
                <a:cubicBezTo>
                  <a:pt x="36" y="291"/>
                  <a:pt x="36" y="291"/>
                  <a:pt x="36" y="291"/>
                </a:cubicBezTo>
                <a:cubicBezTo>
                  <a:pt x="36" y="279"/>
                  <a:pt x="36" y="279"/>
                  <a:pt x="36" y="279"/>
                </a:cubicBezTo>
                <a:cubicBezTo>
                  <a:pt x="25" y="272"/>
                  <a:pt x="25" y="272"/>
                  <a:pt x="25" y="272"/>
                </a:cubicBezTo>
                <a:cubicBezTo>
                  <a:pt x="27" y="259"/>
                  <a:pt x="27" y="259"/>
                  <a:pt x="27" y="259"/>
                </a:cubicBezTo>
                <a:cubicBezTo>
                  <a:pt x="16" y="251"/>
                  <a:pt x="16" y="251"/>
                  <a:pt x="16" y="251"/>
                </a:cubicBezTo>
                <a:cubicBezTo>
                  <a:pt x="19" y="239"/>
                  <a:pt x="19" y="239"/>
                  <a:pt x="19" y="239"/>
                </a:cubicBezTo>
                <a:cubicBezTo>
                  <a:pt x="10" y="229"/>
                  <a:pt x="10" y="229"/>
                  <a:pt x="10" y="229"/>
                </a:cubicBezTo>
                <a:cubicBezTo>
                  <a:pt x="15" y="217"/>
                  <a:pt x="15" y="217"/>
                  <a:pt x="15" y="217"/>
                </a:cubicBezTo>
                <a:cubicBezTo>
                  <a:pt x="6" y="207"/>
                  <a:pt x="6" y="207"/>
                  <a:pt x="6" y="207"/>
                </a:cubicBezTo>
                <a:cubicBezTo>
                  <a:pt x="13" y="196"/>
                  <a:pt x="13" y="196"/>
                  <a:pt x="13" y="196"/>
                </a:cubicBezTo>
                <a:cubicBezTo>
                  <a:pt x="6" y="184"/>
                  <a:pt x="6" y="184"/>
                  <a:pt x="6" y="184"/>
                </a:cubicBezTo>
                <a:cubicBezTo>
                  <a:pt x="13" y="174"/>
                  <a:pt x="13" y="174"/>
                  <a:pt x="13" y="174"/>
                </a:cubicBezTo>
                <a:cubicBezTo>
                  <a:pt x="8" y="161"/>
                  <a:pt x="8" y="161"/>
                  <a:pt x="8" y="161"/>
                </a:cubicBezTo>
                <a:cubicBezTo>
                  <a:pt x="16" y="152"/>
                  <a:pt x="16" y="152"/>
                  <a:pt x="16" y="152"/>
                </a:cubicBezTo>
                <a:cubicBezTo>
                  <a:pt x="12" y="139"/>
                  <a:pt x="12" y="139"/>
                  <a:pt x="12" y="139"/>
                </a:cubicBezTo>
                <a:cubicBezTo>
                  <a:pt x="22" y="131"/>
                  <a:pt x="22" y="131"/>
                  <a:pt x="22" y="131"/>
                </a:cubicBezTo>
                <a:cubicBezTo>
                  <a:pt x="20" y="118"/>
                  <a:pt x="20" y="118"/>
                  <a:pt x="20" y="118"/>
                </a:cubicBezTo>
                <a:cubicBezTo>
                  <a:pt x="31" y="111"/>
                  <a:pt x="31" y="111"/>
                  <a:pt x="31" y="111"/>
                </a:cubicBezTo>
                <a:cubicBezTo>
                  <a:pt x="30" y="98"/>
                  <a:pt x="30" y="98"/>
                  <a:pt x="30" y="98"/>
                </a:cubicBezTo>
                <a:cubicBezTo>
                  <a:pt x="42" y="92"/>
                  <a:pt x="42" y="92"/>
                  <a:pt x="42" y="92"/>
                </a:cubicBezTo>
                <a:cubicBezTo>
                  <a:pt x="43" y="79"/>
                  <a:pt x="43" y="79"/>
                  <a:pt x="43" y="79"/>
                </a:cubicBezTo>
                <a:cubicBezTo>
                  <a:pt x="55" y="75"/>
                  <a:pt x="55" y="75"/>
                  <a:pt x="55" y="75"/>
                </a:cubicBezTo>
                <a:cubicBezTo>
                  <a:pt x="57" y="62"/>
                  <a:pt x="57" y="62"/>
                  <a:pt x="57" y="62"/>
                </a:cubicBezTo>
                <a:cubicBezTo>
                  <a:pt x="70" y="59"/>
                  <a:pt x="70" y="59"/>
                  <a:pt x="70" y="59"/>
                </a:cubicBezTo>
                <a:cubicBezTo>
                  <a:pt x="74" y="46"/>
                  <a:pt x="74" y="46"/>
                  <a:pt x="74" y="46"/>
                </a:cubicBezTo>
                <a:cubicBezTo>
                  <a:pt x="87" y="46"/>
                  <a:pt x="87" y="46"/>
                  <a:pt x="87" y="46"/>
                </a:cubicBezTo>
                <a:cubicBezTo>
                  <a:pt x="93" y="33"/>
                  <a:pt x="93" y="33"/>
                  <a:pt x="93" y="33"/>
                </a:cubicBezTo>
                <a:cubicBezTo>
                  <a:pt x="105" y="34"/>
                  <a:pt x="105" y="34"/>
                  <a:pt x="105" y="34"/>
                </a:cubicBezTo>
                <a:cubicBezTo>
                  <a:pt x="112" y="23"/>
                  <a:pt x="112" y="23"/>
                  <a:pt x="112" y="23"/>
                </a:cubicBezTo>
                <a:cubicBezTo>
                  <a:pt x="125" y="25"/>
                  <a:pt x="125" y="25"/>
                  <a:pt x="125" y="25"/>
                </a:cubicBezTo>
                <a:cubicBezTo>
                  <a:pt x="134" y="14"/>
                  <a:pt x="134" y="14"/>
                  <a:pt x="134" y="14"/>
                </a:cubicBezTo>
                <a:cubicBezTo>
                  <a:pt x="146" y="18"/>
                  <a:pt x="146" y="18"/>
                  <a:pt x="146" y="18"/>
                </a:cubicBezTo>
                <a:cubicBezTo>
                  <a:pt x="156" y="9"/>
                  <a:pt x="156" y="9"/>
                  <a:pt x="156" y="9"/>
                </a:cubicBezTo>
                <a:cubicBezTo>
                  <a:pt x="167" y="14"/>
                  <a:pt x="167" y="14"/>
                  <a:pt x="167" y="14"/>
                </a:cubicBezTo>
                <a:cubicBezTo>
                  <a:pt x="178" y="6"/>
                  <a:pt x="178" y="6"/>
                  <a:pt x="178" y="6"/>
                </a:cubicBezTo>
                <a:cubicBezTo>
                  <a:pt x="189" y="13"/>
                  <a:pt x="189" y="13"/>
                  <a:pt x="189" y="13"/>
                </a:cubicBezTo>
                <a:cubicBezTo>
                  <a:pt x="201" y="6"/>
                  <a:pt x="201" y="6"/>
                  <a:pt x="201" y="6"/>
                </a:cubicBezTo>
                <a:cubicBezTo>
                  <a:pt x="211" y="14"/>
                  <a:pt x="211" y="14"/>
                  <a:pt x="211" y="14"/>
                </a:cubicBezTo>
                <a:cubicBezTo>
                  <a:pt x="223" y="9"/>
                  <a:pt x="223" y="9"/>
                  <a:pt x="223" y="9"/>
                </a:cubicBezTo>
                <a:cubicBezTo>
                  <a:pt x="232" y="18"/>
                  <a:pt x="232" y="18"/>
                  <a:pt x="232" y="18"/>
                </a:cubicBezTo>
                <a:cubicBezTo>
                  <a:pt x="245" y="14"/>
                  <a:pt x="245" y="14"/>
                  <a:pt x="245" y="14"/>
                </a:cubicBezTo>
                <a:cubicBezTo>
                  <a:pt x="253" y="25"/>
                  <a:pt x="253" y="25"/>
                  <a:pt x="253" y="25"/>
                </a:cubicBezTo>
                <a:cubicBezTo>
                  <a:pt x="266" y="23"/>
                  <a:pt x="266" y="23"/>
                  <a:pt x="266" y="23"/>
                </a:cubicBezTo>
                <a:cubicBezTo>
                  <a:pt x="273" y="34"/>
                  <a:pt x="273" y="34"/>
                  <a:pt x="273" y="34"/>
                </a:cubicBezTo>
                <a:cubicBezTo>
                  <a:pt x="286" y="33"/>
                  <a:pt x="286" y="33"/>
                  <a:pt x="286" y="33"/>
                </a:cubicBezTo>
                <a:cubicBezTo>
                  <a:pt x="291" y="45"/>
                  <a:pt x="291" y="45"/>
                  <a:pt x="291" y="45"/>
                </a:cubicBezTo>
                <a:cubicBezTo>
                  <a:pt x="305" y="46"/>
                  <a:pt x="305" y="46"/>
                  <a:pt x="305" y="46"/>
                </a:cubicBezTo>
                <a:cubicBezTo>
                  <a:pt x="308" y="59"/>
                  <a:pt x="308" y="59"/>
                  <a:pt x="308" y="59"/>
                </a:cubicBezTo>
                <a:cubicBezTo>
                  <a:pt x="321" y="62"/>
                  <a:pt x="321" y="62"/>
                  <a:pt x="321" y="62"/>
                </a:cubicBezTo>
                <a:cubicBezTo>
                  <a:pt x="323" y="74"/>
                  <a:pt x="323" y="74"/>
                  <a:pt x="323" y="74"/>
                </a:cubicBezTo>
                <a:cubicBezTo>
                  <a:pt x="336" y="79"/>
                  <a:pt x="336" y="79"/>
                  <a:pt x="336" y="79"/>
                </a:cubicBezTo>
                <a:cubicBezTo>
                  <a:pt x="336" y="92"/>
                  <a:pt x="336" y="92"/>
                  <a:pt x="336" y="92"/>
                </a:cubicBezTo>
                <a:cubicBezTo>
                  <a:pt x="349" y="98"/>
                  <a:pt x="349" y="98"/>
                  <a:pt x="349" y="98"/>
                </a:cubicBezTo>
                <a:cubicBezTo>
                  <a:pt x="347" y="110"/>
                  <a:pt x="347" y="110"/>
                  <a:pt x="347" y="110"/>
                </a:cubicBezTo>
                <a:cubicBezTo>
                  <a:pt x="359" y="118"/>
                  <a:pt x="359" y="118"/>
                  <a:pt x="359" y="118"/>
                </a:cubicBezTo>
                <a:cubicBezTo>
                  <a:pt x="356" y="131"/>
                  <a:pt x="356" y="131"/>
                  <a:pt x="356" y="131"/>
                </a:cubicBezTo>
                <a:cubicBezTo>
                  <a:pt x="366" y="139"/>
                  <a:pt x="366" y="139"/>
                  <a:pt x="366" y="139"/>
                </a:cubicBezTo>
                <a:lnTo>
                  <a:pt x="362" y="151"/>
                </a:lnTo>
                <a:close/>
                <a:moveTo>
                  <a:pt x="379" y="190"/>
                </a:moveTo>
                <a:cubicBezTo>
                  <a:pt x="379" y="85"/>
                  <a:pt x="294" y="0"/>
                  <a:pt x="189" y="0"/>
                </a:cubicBezTo>
                <a:cubicBezTo>
                  <a:pt x="85" y="0"/>
                  <a:pt x="0" y="85"/>
                  <a:pt x="0" y="190"/>
                </a:cubicBezTo>
                <a:cubicBezTo>
                  <a:pt x="0" y="295"/>
                  <a:pt x="85" y="379"/>
                  <a:pt x="189" y="379"/>
                </a:cubicBezTo>
                <a:cubicBezTo>
                  <a:pt x="294" y="379"/>
                  <a:pt x="379" y="295"/>
                  <a:pt x="379" y="190"/>
                </a:cubicBezTo>
              </a:path>
            </a:pathLst>
          </a:custGeom>
          <a:solidFill>
            <a:schemeClr val="tx1">
              <a:lumMod val="50000"/>
              <a:lumOff val="50000"/>
              <a:alpha val="30000"/>
            </a:schemeClr>
          </a:solidFill>
          <a:ln>
            <a:noFill/>
          </a:ln>
        </p:spPr>
        <p:txBody>
          <a:bodyPr vert="horz" wrap="square" lIns="91440" tIns="45720" rIns="91440" bIns="45720" numCol="1" anchor="t" anchorCtr="0" compatLnSpc="1"/>
          <a:lstStyle/>
          <a:p>
            <a:endParaRPr lang="zh-CN" altLang="en-US" sz="1800"/>
          </a:p>
        </p:txBody>
      </p:sp>
      <p:pic>
        <p:nvPicPr>
          <p:cNvPr id="5" name="图片 4"/>
          <p:cNvPicPr>
            <a:picLocks noChangeAspect="1"/>
          </p:cNvPicPr>
          <p:nvPr userDrawn="1"/>
        </p:nvPicPr>
        <p:blipFill rotWithShape="1">
          <a:blip r:embed="rId2" cstate="print"/>
          <a:srcRect l="9382" b="23184"/>
          <a:stretch>
            <a:fillRect/>
          </a:stretch>
        </p:blipFill>
        <p:spPr>
          <a:xfrm>
            <a:off x="2" y="3095318"/>
            <a:ext cx="6149921" cy="3762682"/>
          </a:xfrm>
          <a:prstGeom prst="rect">
            <a:avLst/>
          </a:prstGeom>
          <a:solidFill>
            <a:schemeClr val="bg1"/>
          </a:solidFill>
        </p:spPr>
      </p:pic>
      <p:sp>
        <p:nvSpPr>
          <p:cNvPr id="6" name="矩形 5"/>
          <p:cNvSpPr/>
          <p:nvPr userDrawn="1"/>
        </p:nvSpPr>
        <p:spPr>
          <a:xfrm>
            <a:off x="0" y="0"/>
            <a:ext cx="12192000" cy="6858000"/>
          </a:xfrm>
          <a:prstGeom prst="rect">
            <a:avLst/>
          </a:prstGeom>
          <a:solidFill>
            <a:schemeClr val="bg1">
              <a:lumMod val="9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7" name="矩形 6"/>
          <p:cNvSpPr/>
          <p:nvPr userDrawn="1"/>
        </p:nvSpPr>
        <p:spPr>
          <a:xfrm>
            <a:off x="-1" y="6611780"/>
            <a:ext cx="12192001" cy="246220"/>
          </a:xfrm>
          <a:prstGeom prst="rect">
            <a:avLst/>
          </a:prstGeom>
          <a:gradFill flip="none" rotWithShape="1">
            <a:gsLst>
              <a:gs pos="0">
                <a:srgbClr val="0075EA"/>
              </a:gs>
              <a:gs pos="82000">
                <a:srgbClr val="0075EA">
                  <a:alpha val="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9" name="文本框 8"/>
          <p:cNvSpPr txBox="1"/>
          <p:nvPr userDrawn="1"/>
        </p:nvSpPr>
        <p:spPr>
          <a:xfrm>
            <a:off x="10887076" y="6611781"/>
            <a:ext cx="1304925" cy="246221"/>
          </a:xfrm>
          <a:prstGeom prst="rect">
            <a:avLst/>
          </a:prstGeom>
          <a:noFill/>
        </p:spPr>
        <p:txBody>
          <a:bodyPr wrap="square" rtlCol="0">
            <a:spAutoFit/>
          </a:bodyPr>
          <a:lstStyle/>
          <a:p>
            <a:pPr algn="r"/>
            <a:r>
              <a:rPr lang="en-US" altLang="zh-CN" sz="1000" dirty="0">
                <a:solidFill>
                  <a:schemeClr val="bg1"/>
                </a:solidFill>
                <a:latin typeface="等线" panose="02010600030101010101" pitchFamily="2" charset="-122"/>
                <a:ea typeface="等线" panose="02010600030101010101" pitchFamily="2" charset="-122"/>
              </a:rPr>
              <a:t>Tianjin University</a:t>
            </a:r>
            <a:endParaRPr lang="zh-CN" altLang="en-US" sz="1000" dirty="0">
              <a:solidFill>
                <a:schemeClr val="bg1"/>
              </a:solidFill>
              <a:latin typeface="等线" panose="02010600030101010101" pitchFamily="2" charset="-122"/>
              <a:ea typeface="等线" panose="02010600030101010101" pitchFamily="2" charset="-122"/>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6.xml"/><Relationship Id="rId1"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9"/>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4"/>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B177959-C031-4A43-A33E-C1E21AD403F6}" type="datetimeFigureOut">
              <a:rPr lang="zh-CN" altLang="en-US" smtClean="0"/>
              <a:pPr/>
              <a:t>2022/3/25</a:t>
            </a:fld>
            <a:endParaRPr lang="zh-CN" altLang="en-US"/>
          </a:p>
        </p:txBody>
      </p:sp>
      <p:sp>
        <p:nvSpPr>
          <p:cNvPr id="5" name="页脚占位符 4"/>
          <p:cNvSpPr>
            <a:spLocks noGrp="1"/>
          </p:cNvSpPr>
          <p:nvPr>
            <p:ph type="ftr" sz="quarter" idx="3"/>
          </p:nvPr>
        </p:nvSpPr>
        <p:spPr>
          <a:xfrm>
            <a:off x="4038600" y="6356354"/>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4"/>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9A292A7-489F-4829-8D83-37348628AE33}"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defTabSz="913765"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3765"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3765"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3765"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3200" algn="l" defTabSz="913765" rtl="0" eaLnBrk="1" latinLnBrk="0" hangingPunct="1">
        <a:defRPr sz="1800" kern="1200">
          <a:solidFill>
            <a:schemeClr val="tx1"/>
          </a:solidFill>
          <a:latin typeface="+mn-lt"/>
          <a:ea typeface="+mn-ea"/>
          <a:cs typeface="+mn-cs"/>
        </a:defRPr>
      </a:lvl7pPr>
      <a:lvl8pPr marL="3200400" algn="l" defTabSz="913765" rtl="0" eaLnBrk="1" latinLnBrk="0" hangingPunct="1">
        <a:defRPr sz="1800" kern="1200">
          <a:solidFill>
            <a:schemeClr val="tx1"/>
          </a:solidFill>
          <a:latin typeface="+mn-lt"/>
          <a:ea typeface="+mn-ea"/>
          <a:cs typeface="+mn-cs"/>
        </a:defRPr>
      </a:lvl8pPr>
      <a:lvl9pPr marL="3657600" algn="l" defTabSz="913765"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9240989"/>
      </p:ext>
    </p:extLst>
  </p:cSld>
  <p:clrMap bg1="lt1" tx1="dk1" bg2="lt2" tx2="dk2" accent1="accent1" accent2="accent2" accent3="accent3" accent4="accent4" accent5="accent5" accent6="accent6" hlink="hlink" folHlink="folHlink"/>
  <p:sldLayoutIdLst>
    <p:sldLayoutId id="2147483665" r:id="rId1"/>
    <p:sldLayoutId id="2147483666" r:id="rId2"/>
  </p:sldLayoutIdLst>
  <p:transition/>
  <p:hf hdr="0" ftr="0" dt="0"/>
  <p:txStyles>
    <p:titleStyle>
      <a:lvl1pPr algn="ctr" rtl="0" eaLnBrk="0" fontAlgn="base" hangingPunct="0">
        <a:spcBef>
          <a:spcPct val="0"/>
        </a:spcBef>
        <a:spcAft>
          <a:spcPct val="0"/>
        </a:spcAft>
        <a:defRPr sz="4400" b="1">
          <a:solidFill>
            <a:schemeClr val="tx2"/>
          </a:solidFill>
          <a:latin typeface="微软雅黑" pitchFamily="34" charset="-122"/>
          <a:ea typeface="微软雅黑" pitchFamily="34" charset="-122"/>
          <a:cs typeface="+mj-cs"/>
        </a:defRPr>
      </a:lvl1pPr>
      <a:lvl2pPr algn="ctr" rtl="0" eaLnBrk="0" fontAlgn="base" hangingPunct="0">
        <a:spcBef>
          <a:spcPct val="0"/>
        </a:spcBef>
        <a:spcAft>
          <a:spcPct val="0"/>
        </a:spcAft>
        <a:defRPr sz="4400" b="1">
          <a:solidFill>
            <a:schemeClr val="tx2"/>
          </a:solidFill>
          <a:latin typeface="微软雅黑" pitchFamily="34" charset="-122"/>
          <a:ea typeface="微软雅黑" pitchFamily="34" charset="-122"/>
        </a:defRPr>
      </a:lvl2pPr>
      <a:lvl3pPr algn="ctr" rtl="0" eaLnBrk="0" fontAlgn="base" hangingPunct="0">
        <a:spcBef>
          <a:spcPct val="0"/>
        </a:spcBef>
        <a:spcAft>
          <a:spcPct val="0"/>
        </a:spcAft>
        <a:defRPr sz="4400" b="1">
          <a:solidFill>
            <a:schemeClr val="tx2"/>
          </a:solidFill>
          <a:latin typeface="微软雅黑" pitchFamily="34" charset="-122"/>
          <a:ea typeface="微软雅黑" pitchFamily="34" charset="-122"/>
        </a:defRPr>
      </a:lvl3pPr>
      <a:lvl4pPr algn="ctr" rtl="0" eaLnBrk="0" fontAlgn="base" hangingPunct="0">
        <a:spcBef>
          <a:spcPct val="0"/>
        </a:spcBef>
        <a:spcAft>
          <a:spcPct val="0"/>
        </a:spcAft>
        <a:defRPr sz="4400" b="1">
          <a:solidFill>
            <a:schemeClr val="tx2"/>
          </a:solidFill>
          <a:latin typeface="微软雅黑" pitchFamily="34" charset="-122"/>
          <a:ea typeface="微软雅黑" pitchFamily="34" charset="-122"/>
        </a:defRPr>
      </a:lvl4pPr>
      <a:lvl5pPr algn="ctr" rtl="0" eaLnBrk="0" fontAlgn="base" hangingPunct="0">
        <a:spcBef>
          <a:spcPct val="0"/>
        </a:spcBef>
        <a:spcAft>
          <a:spcPct val="0"/>
        </a:spcAft>
        <a:defRPr sz="4400" b="1">
          <a:solidFill>
            <a:schemeClr val="tx2"/>
          </a:solidFill>
          <a:latin typeface="微软雅黑" pitchFamily="34" charset="-122"/>
          <a:ea typeface="微软雅黑" pitchFamily="34" charset="-122"/>
        </a:defRPr>
      </a:lvl5pPr>
      <a:lvl6pPr marL="457189" algn="ctr" rtl="0" fontAlgn="base">
        <a:spcBef>
          <a:spcPct val="0"/>
        </a:spcBef>
        <a:spcAft>
          <a:spcPct val="0"/>
        </a:spcAft>
        <a:defRPr sz="4400">
          <a:solidFill>
            <a:schemeClr val="tx2"/>
          </a:solidFill>
          <a:latin typeface="Arial" charset="0"/>
          <a:ea typeface="宋体" pitchFamily="2" charset="-122"/>
        </a:defRPr>
      </a:lvl6pPr>
      <a:lvl7pPr marL="914377" algn="ctr" rtl="0" fontAlgn="base">
        <a:spcBef>
          <a:spcPct val="0"/>
        </a:spcBef>
        <a:spcAft>
          <a:spcPct val="0"/>
        </a:spcAft>
        <a:defRPr sz="4400">
          <a:solidFill>
            <a:schemeClr val="tx2"/>
          </a:solidFill>
          <a:latin typeface="Arial" charset="0"/>
          <a:ea typeface="宋体" pitchFamily="2" charset="-122"/>
        </a:defRPr>
      </a:lvl7pPr>
      <a:lvl8pPr marL="1371566" algn="ctr" rtl="0" fontAlgn="base">
        <a:spcBef>
          <a:spcPct val="0"/>
        </a:spcBef>
        <a:spcAft>
          <a:spcPct val="0"/>
        </a:spcAft>
        <a:defRPr sz="4400">
          <a:solidFill>
            <a:schemeClr val="tx2"/>
          </a:solidFill>
          <a:latin typeface="Arial" charset="0"/>
          <a:ea typeface="宋体" pitchFamily="2" charset="-122"/>
        </a:defRPr>
      </a:lvl8pPr>
      <a:lvl9pPr marL="1828754" algn="ctr" rtl="0" fontAlgn="base">
        <a:spcBef>
          <a:spcPct val="0"/>
        </a:spcBef>
        <a:spcAft>
          <a:spcPct val="0"/>
        </a:spcAft>
        <a:defRPr sz="4400">
          <a:solidFill>
            <a:schemeClr val="tx2"/>
          </a:solidFill>
          <a:latin typeface="Arial" charset="0"/>
          <a:ea typeface="宋体" pitchFamily="2" charset="-122"/>
        </a:defRPr>
      </a:lvl9pPr>
    </p:titleStyle>
    <p:bodyStyle>
      <a:lvl1pPr marL="342891" indent="-342891" algn="l" rtl="0" eaLnBrk="0" fontAlgn="base" hangingPunct="0">
        <a:spcBef>
          <a:spcPct val="20000"/>
        </a:spcBef>
        <a:spcAft>
          <a:spcPct val="0"/>
        </a:spcAft>
        <a:buChar char="•"/>
        <a:defRPr sz="3200" b="1">
          <a:solidFill>
            <a:srgbClr val="002060"/>
          </a:solidFill>
          <a:latin typeface="微软雅黑" pitchFamily="34" charset="-122"/>
          <a:ea typeface="微软雅黑" pitchFamily="34" charset="-122"/>
          <a:cs typeface="+mn-cs"/>
        </a:defRPr>
      </a:lvl1pPr>
      <a:lvl2pPr marL="742932" indent="-285744" algn="l" rtl="0" eaLnBrk="0" fontAlgn="base" hangingPunct="0">
        <a:spcBef>
          <a:spcPct val="20000"/>
        </a:spcBef>
        <a:spcAft>
          <a:spcPct val="0"/>
        </a:spcAft>
        <a:buChar char="–"/>
        <a:defRPr sz="2800" b="1">
          <a:solidFill>
            <a:srgbClr val="002060"/>
          </a:solidFill>
          <a:latin typeface="微软雅黑" pitchFamily="34" charset="-122"/>
          <a:ea typeface="微软雅黑" pitchFamily="34" charset="-122"/>
        </a:defRPr>
      </a:lvl2pPr>
      <a:lvl3pPr marL="1142971" indent="-228594" algn="l" rtl="0" eaLnBrk="0" fontAlgn="base" hangingPunct="0">
        <a:spcBef>
          <a:spcPct val="20000"/>
        </a:spcBef>
        <a:spcAft>
          <a:spcPct val="0"/>
        </a:spcAft>
        <a:buChar char="•"/>
        <a:defRPr sz="2400" b="1">
          <a:solidFill>
            <a:srgbClr val="002060"/>
          </a:solidFill>
          <a:latin typeface="微软雅黑" pitchFamily="34" charset="-122"/>
          <a:ea typeface="微软雅黑" pitchFamily="34" charset="-122"/>
        </a:defRPr>
      </a:lvl3pPr>
      <a:lvl4pPr marL="1600160" indent="-228594" algn="l" rtl="0" eaLnBrk="0" fontAlgn="base" hangingPunct="0">
        <a:spcBef>
          <a:spcPct val="20000"/>
        </a:spcBef>
        <a:spcAft>
          <a:spcPct val="0"/>
        </a:spcAft>
        <a:buChar char="–"/>
        <a:defRPr sz="2000" b="1">
          <a:solidFill>
            <a:srgbClr val="002060"/>
          </a:solidFill>
          <a:latin typeface="微软雅黑" pitchFamily="34" charset="-122"/>
          <a:ea typeface="微软雅黑" pitchFamily="34" charset="-122"/>
        </a:defRPr>
      </a:lvl4pPr>
      <a:lvl5pPr marL="2057349" indent="-228594" algn="l" rtl="0" eaLnBrk="0" fontAlgn="base" hangingPunct="0">
        <a:spcBef>
          <a:spcPct val="20000"/>
        </a:spcBef>
        <a:spcAft>
          <a:spcPct val="0"/>
        </a:spcAft>
        <a:buChar char="»"/>
        <a:defRPr sz="2000" b="1">
          <a:solidFill>
            <a:srgbClr val="002060"/>
          </a:solidFill>
          <a:latin typeface="微软雅黑" pitchFamily="34" charset="-122"/>
          <a:ea typeface="微软雅黑" pitchFamily="34" charset="-122"/>
        </a:defRPr>
      </a:lvl5pPr>
      <a:lvl6pPr marL="2514537" indent="-228594" algn="l" rtl="0" fontAlgn="base">
        <a:spcBef>
          <a:spcPct val="20000"/>
        </a:spcBef>
        <a:spcAft>
          <a:spcPct val="0"/>
        </a:spcAft>
        <a:buChar char="»"/>
        <a:defRPr sz="2000">
          <a:solidFill>
            <a:schemeClr val="tx1"/>
          </a:solidFill>
          <a:latin typeface="+mn-lt"/>
          <a:ea typeface="+mn-ea"/>
        </a:defRPr>
      </a:lvl6pPr>
      <a:lvl7pPr marL="2971726" indent="-228594" algn="l" rtl="0" fontAlgn="base">
        <a:spcBef>
          <a:spcPct val="20000"/>
        </a:spcBef>
        <a:spcAft>
          <a:spcPct val="0"/>
        </a:spcAft>
        <a:buChar char="»"/>
        <a:defRPr sz="2000">
          <a:solidFill>
            <a:schemeClr val="tx1"/>
          </a:solidFill>
          <a:latin typeface="+mn-lt"/>
          <a:ea typeface="+mn-ea"/>
        </a:defRPr>
      </a:lvl7pPr>
      <a:lvl8pPr marL="3428914" indent="-228594" algn="l" rtl="0" fontAlgn="base">
        <a:spcBef>
          <a:spcPct val="20000"/>
        </a:spcBef>
        <a:spcAft>
          <a:spcPct val="0"/>
        </a:spcAft>
        <a:buChar char="»"/>
        <a:defRPr sz="2000">
          <a:solidFill>
            <a:schemeClr val="tx1"/>
          </a:solidFill>
          <a:latin typeface="+mn-lt"/>
          <a:ea typeface="+mn-ea"/>
        </a:defRPr>
      </a:lvl8pPr>
      <a:lvl9pPr marL="3886103" indent="-228594"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377" rtl="0" eaLnBrk="1" latinLnBrk="0" hangingPunct="1">
        <a:defRPr sz="1867" kern="1200">
          <a:solidFill>
            <a:schemeClr val="tx1"/>
          </a:solidFill>
          <a:latin typeface="+mn-lt"/>
          <a:ea typeface="+mn-ea"/>
          <a:cs typeface="+mn-cs"/>
        </a:defRPr>
      </a:lvl1pPr>
      <a:lvl2pPr marL="457189" algn="l" defTabSz="914377" rtl="0" eaLnBrk="1" latinLnBrk="0" hangingPunct="1">
        <a:defRPr sz="1867" kern="1200">
          <a:solidFill>
            <a:schemeClr val="tx1"/>
          </a:solidFill>
          <a:latin typeface="+mn-lt"/>
          <a:ea typeface="+mn-ea"/>
          <a:cs typeface="+mn-cs"/>
        </a:defRPr>
      </a:lvl2pPr>
      <a:lvl3pPr marL="914377" algn="l" defTabSz="914377" rtl="0" eaLnBrk="1" latinLnBrk="0" hangingPunct="1">
        <a:defRPr sz="1867" kern="1200">
          <a:solidFill>
            <a:schemeClr val="tx1"/>
          </a:solidFill>
          <a:latin typeface="+mn-lt"/>
          <a:ea typeface="+mn-ea"/>
          <a:cs typeface="+mn-cs"/>
        </a:defRPr>
      </a:lvl3pPr>
      <a:lvl4pPr marL="1371566" algn="l" defTabSz="914377" rtl="0" eaLnBrk="1" latinLnBrk="0" hangingPunct="1">
        <a:defRPr sz="1867" kern="1200">
          <a:solidFill>
            <a:schemeClr val="tx1"/>
          </a:solidFill>
          <a:latin typeface="+mn-lt"/>
          <a:ea typeface="+mn-ea"/>
          <a:cs typeface="+mn-cs"/>
        </a:defRPr>
      </a:lvl4pPr>
      <a:lvl5pPr marL="1828754" algn="l" defTabSz="914377" rtl="0" eaLnBrk="1" latinLnBrk="0" hangingPunct="1">
        <a:defRPr sz="1867" kern="1200">
          <a:solidFill>
            <a:schemeClr val="tx1"/>
          </a:solidFill>
          <a:latin typeface="+mn-lt"/>
          <a:ea typeface="+mn-ea"/>
          <a:cs typeface="+mn-cs"/>
        </a:defRPr>
      </a:lvl5pPr>
      <a:lvl6pPr marL="2285943" algn="l" defTabSz="914377" rtl="0" eaLnBrk="1" latinLnBrk="0" hangingPunct="1">
        <a:defRPr sz="1867" kern="1200">
          <a:solidFill>
            <a:schemeClr val="tx1"/>
          </a:solidFill>
          <a:latin typeface="+mn-lt"/>
          <a:ea typeface="+mn-ea"/>
          <a:cs typeface="+mn-cs"/>
        </a:defRPr>
      </a:lvl6pPr>
      <a:lvl7pPr marL="2743131" algn="l" defTabSz="914377" rtl="0" eaLnBrk="1" latinLnBrk="0" hangingPunct="1">
        <a:defRPr sz="1867" kern="1200">
          <a:solidFill>
            <a:schemeClr val="tx1"/>
          </a:solidFill>
          <a:latin typeface="+mn-lt"/>
          <a:ea typeface="+mn-ea"/>
          <a:cs typeface="+mn-cs"/>
        </a:defRPr>
      </a:lvl7pPr>
      <a:lvl8pPr marL="3200320" algn="l" defTabSz="914377" rtl="0" eaLnBrk="1" latinLnBrk="0" hangingPunct="1">
        <a:defRPr sz="1867" kern="1200">
          <a:solidFill>
            <a:schemeClr val="tx1"/>
          </a:solidFill>
          <a:latin typeface="+mn-lt"/>
          <a:ea typeface="+mn-ea"/>
          <a:cs typeface="+mn-cs"/>
        </a:defRPr>
      </a:lvl8pPr>
      <a:lvl9pPr marL="3657509" algn="l" defTabSz="914377" rtl="0" eaLnBrk="1" latinLnBrk="0" hangingPunct="1">
        <a:defRPr sz="1867"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9.xml"/><Relationship Id="rId1" Type="http://schemas.openxmlformats.org/officeDocument/2006/relationships/vmlDrawing" Target="../drawings/vmlDrawing1.vml"/><Relationship Id="rId5" Type="http://schemas.openxmlformats.org/officeDocument/2006/relationships/image" Target="../media/image25.wmf"/><Relationship Id="rId4" Type="http://schemas.openxmlformats.org/officeDocument/2006/relationships/oleObject" Target="../embeddings/oleObject1.bin"/></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9.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9.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9.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9.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9.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9.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9.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9.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9.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9.xml"/><Relationship Id="rId4" Type="http://schemas.openxmlformats.org/officeDocument/2006/relationships/image" Target="../media/image14.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9.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9.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9.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9.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9.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9.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9.xml"/></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67.xml"/><Relationship Id="rId2" Type="http://schemas.openxmlformats.org/officeDocument/2006/relationships/slideLayout" Target="../slideLayouts/slideLayout9.xml"/><Relationship Id="rId1" Type="http://schemas.openxmlformats.org/officeDocument/2006/relationships/vmlDrawing" Target="../drawings/vmlDrawing2.vml"/><Relationship Id="rId5" Type="http://schemas.openxmlformats.org/officeDocument/2006/relationships/image" Target="../media/image26.wmf"/><Relationship Id="rId4" Type="http://schemas.openxmlformats.org/officeDocument/2006/relationships/oleObject" Target="../embeddings/oleObject2.bin"/></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9.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9.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9.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9.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9.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9.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9.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9.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9.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9.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8.xml"/><Relationship Id="rId1" Type="http://schemas.openxmlformats.org/officeDocument/2006/relationships/slideLayout" Target="../slideLayouts/slideLayout9.xml"/><Relationship Id="rId4" Type="http://schemas.openxmlformats.org/officeDocument/2006/relationships/image" Target="../media/image16.jpe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9.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9.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9.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9.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9.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9.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9.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9.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9.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9.xml"/></Relationships>
</file>

<file path=ppt/slides/_rels/slide91.xml.rels><?xml version="1.0" encoding="UTF-8" standalone="yes"?>
<Relationships xmlns="http://schemas.openxmlformats.org/package/2006/relationships"><Relationship Id="rId3" Type="http://schemas.openxmlformats.org/officeDocument/2006/relationships/notesSlide" Target="../notesSlides/notesSlide91.xml"/><Relationship Id="rId2" Type="http://schemas.openxmlformats.org/officeDocument/2006/relationships/slideLayout" Target="../slideLayouts/slideLayout9.xml"/><Relationship Id="rId1" Type="http://schemas.openxmlformats.org/officeDocument/2006/relationships/vmlDrawing" Target="../drawings/vmlDrawing3.vml"/><Relationship Id="rId5" Type="http://schemas.openxmlformats.org/officeDocument/2006/relationships/image" Target="../media/image27.wmf"/><Relationship Id="rId4" Type="http://schemas.openxmlformats.org/officeDocument/2006/relationships/oleObject" Target="../embeddings/oleObject3.bin"/></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9.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9.xml"/></Relationships>
</file>

<file path=ppt/slides/_rels/slide9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4.xml"/><Relationship Id="rId1" Type="http://schemas.openxmlformats.org/officeDocument/2006/relationships/slideLayout" Target="../slideLayouts/slideLayout9.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9.xml"/></Relationships>
</file>

<file path=ppt/slides/_rels/slide96.xml.rels><?xml version="1.0" encoding="UTF-8" standalone="yes"?>
<Relationships xmlns="http://schemas.openxmlformats.org/package/2006/relationships"><Relationship Id="rId3" Type="http://schemas.openxmlformats.org/officeDocument/2006/relationships/notesSlide" Target="../notesSlides/notesSlide96.xml"/><Relationship Id="rId2" Type="http://schemas.openxmlformats.org/officeDocument/2006/relationships/slideLayout" Target="../slideLayouts/slideLayout9.xml"/><Relationship Id="rId1" Type="http://schemas.openxmlformats.org/officeDocument/2006/relationships/vmlDrawing" Target="../drawings/vmlDrawing4.vml"/><Relationship Id="rId5" Type="http://schemas.openxmlformats.org/officeDocument/2006/relationships/image" Target="../media/image29.wmf"/><Relationship Id="rId4" Type="http://schemas.openxmlformats.org/officeDocument/2006/relationships/oleObject" Target="../embeddings/oleObject4.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自由: 形状 22"/>
          <p:cNvSpPr/>
          <p:nvPr/>
        </p:nvSpPr>
        <p:spPr bwMode="auto">
          <a:xfrm rot="12600000">
            <a:off x="628798" y="267712"/>
            <a:ext cx="166903" cy="731887"/>
          </a:xfrm>
          <a:custGeom>
            <a:avLst/>
            <a:gdLst>
              <a:gd name="connsiteX0" fmla="*/ 260214 w 260214"/>
              <a:gd name="connsiteY0" fmla="*/ 995963 h 1141060"/>
              <a:gd name="connsiteX1" fmla="*/ 0 w 260214"/>
              <a:gd name="connsiteY1" fmla="*/ 1141060 h 1141060"/>
              <a:gd name="connsiteX2" fmla="*/ 0 w 260214"/>
              <a:gd name="connsiteY2" fmla="*/ 146621 h 1141060"/>
              <a:gd name="connsiteX3" fmla="*/ 260214 w 260214"/>
              <a:gd name="connsiteY3" fmla="*/ 0 h 1141060"/>
            </a:gdLst>
            <a:ahLst/>
            <a:cxnLst>
              <a:cxn ang="0">
                <a:pos x="connsiteX0" y="connsiteY0"/>
              </a:cxn>
              <a:cxn ang="0">
                <a:pos x="connsiteX1" y="connsiteY1"/>
              </a:cxn>
              <a:cxn ang="0">
                <a:pos x="connsiteX2" y="connsiteY2"/>
              </a:cxn>
              <a:cxn ang="0">
                <a:pos x="connsiteX3" y="connsiteY3"/>
              </a:cxn>
            </a:cxnLst>
            <a:rect l="l" t="t" r="r" b="b"/>
            <a:pathLst>
              <a:path w="260214" h="1141060">
                <a:moveTo>
                  <a:pt x="260214" y="995963"/>
                </a:moveTo>
                <a:lnTo>
                  <a:pt x="0" y="1141060"/>
                </a:lnTo>
                <a:lnTo>
                  <a:pt x="0" y="146621"/>
                </a:lnTo>
                <a:lnTo>
                  <a:pt x="260214" y="0"/>
                </a:lnTo>
                <a:close/>
              </a:path>
            </a:pathLst>
          </a:custGeom>
          <a:solidFill>
            <a:srgbClr val="0075EA"/>
          </a:solidFill>
          <a:ln>
            <a:noFill/>
          </a:ln>
        </p:spPr>
        <p:txBody>
          <a:bodyPr vert="horz" wrap="square" lIns="91440" tIns="45720" rIns="91440" bIns="45720" numCol="1" anchor="t" anchorCtr="0" compatLnSpc="1">
            <a:noAutofit/>
          </a:bodyPr>
          <a:lstStyle/>
          <a:p>
            <a:endParaRPr lang="zh-CN" altLang="en-US" dirty="0"/>
          </a:p>
        </p:txBody>
      </p:sp>
      <p:grpSp>
        <p:nvGrpSpPr>
          <p:cNvPr id="41" name="组合 40"/>
          <p:cNvGrpSpPr/>
          <p:nvPr/>
        </p:nvGrpSpPr>
        <p:grpSpPr>
          <a:xfrm>
            <a:off x="908365" y="278225"/>
            <a:ext cx="4258156" cy="830998"/>
            <a:chOff x="908363" y="278221"/>
            <a:chExt cx="4258156" cy="830997"/>
          </a:xfrm>
        </p:grpSpPr>
        <p:sp>
          <p:nvSpPr>
            <p:cNvPr id="42" name="矩形 41"/>
            <p:cNvSpPr/>
            <p:nvPr/>
          </p:nvSpPr>
          <p:spPr>
            <a:xfrm>
              <a:off x="908363" y="801441"/>
              <a:ext cx="4162399" cy="307777"/>
            </a:xfrm>
            <a:prstGeom prst="rect">
              <a:avLst/>
            </a:prstGeom>
          </p:spPr>
          <p:txBody>
            <a:bodyPr wrap="square">
              <a:spAutoFit/>
            </a:bodyPr>
            <a:lstStyle/>
            <a:p>
              <a:pPr algn="ctr"/>
              <a:r>
                <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rPr>
                <a:t>Part 1: Instruction Level Parallelism</a:t>
              </a:r>
            </a:p>
          </p:txBody>
        </p:sp>
        <p:sp>
          <p:nvSpPr>
            <p:cNvPr id="43" name="矩形 42"/>
            <p:cNvSpPr/>
            <p:nvPr/>
          </p:nvSpPr>
          <p:spPr>
            <a:xfrm>
              <a:off x="1197484" y="278221"/>
              <a:ext cx="3969035" cy="523219"/>
            </a:xfrm>
            <a:prstGeom prst="rect">
              <a:avLst/>
            </a:prstGeom>
          </p:spPr>
          <p:txBody>
            <a:bodyPr wrap="none">
              <a:spAutoFit/>
            </a:bodyPr>
            <a:lstStyle/>
            <a:p>
              <a:r>
                <a:rPr lang="zh-CN" altLang="en-US" sz="2800" b="1" spc="151" dirty="0">
                  <a:solidFill>
                    <a:schemeClr val="tx1">
                      <a:lumMod val="85000"/>
                      <a:lumOff val="15000"/>
                    </a:schemeClr>
                  </a:solidFill>
                  <a:latin typeface="等线" panose="02010600030101010101" pitchFamily="2" charset="-122"/>
                  <a:ea typeface="等线" panose="02010600030101010101" pitchFamily="2" charset="-122"/>
                </a:rPr>
                <a:t>第一部分：指令级并行</a:t>
              </a:r>
              <a:endParaRPr lang="zh-CN" altLang="en-US" sz="2800" b="1" dirty="0">
                <a:solidFill>
                  <a:schemeClr val="tx1">
                    <a:lumMod val="85000"/>
                    <a:lumOff val="15000"/>
                  </a:schemeClr>
                </a:solidFill>
                <a:latin typeface="等线" panose="02010600030101010101" pitchFamily="2" charset="-122"/>
                <a:ea typeface="等线" panose="02010600030101010101" pitchFamily="2" charset="-122"/>
              </a:endParaRPr>
            </a:p>
          </p:txBody>
        </p:sp>
      </p:grpSp>
      <p:sp>
        <p:nvSpPr>
          <p:cNvPr id="2" name="文本框 1">
            <a:extLst>
              <a:ext uri="{FF2B5EF4-FFF2-40B4-BE49-F238E27FC236}">
                <a16:creationId xmlns:a16="http://schemas.microsoft.com/office/drawing/2014/main" id="{2E63137F-1545-4A23-8985-F45AD0E643AA}"/>
              </a:ext>
            </a:extLst>
          </p:cNvPr>
          <p:cNvSpPr txBox="1"/>
          <p:nvPr/>
        </p:nvSpPr>
        <p:spPr>
          <a:xfrm>
            <a:off x="904459" y="1287946"/>
            <a:ext cx="8941157" cy="5196872"/>
          </a:xfrm>
          <a:prstGeom prst="rect">
            <a:avLst/>
          </a:prstGeom>
          <a:noFill/>
        </p:spPr>
        <p:txBody>
          <a:bodyPr wrap="square" rtlCol="0">
            <a:spAutoFit/>
          </a:bodyPr>
          <a:lstStyle/>
          <a:p>
            <a:pPr marL="457200" indent="-457200">
              <a:lnSpc>
                <a:spcPts val="8200"/>
              </a:lnSpc>
              <a:buClr>
                <a:srgbClr val="0055D2"/>
              </a:buClr>
              <a:buFont typeface="Wingdings" panose="05000000000000000000" pitchFamily="2" charset="2"/>
              <a:buChar char="p"/>
            </a:pPr>
            <a:r>
              <a:rPr lang="zh-CN" altLang="en-US" sz="3200" dirty="0">
                <a:solidFill>
                  <a:schemeClr val="bg1">
                    <a:lumMod val="75000"/>
                  </a:schemeClr>
                </a:solidFill>
              </a:rPr>
              <a:t>指令级并行的概念</a:t>
            </a:r>
            <a:endParaRPr lang="en-US" altLang="zh-CN" sz="3200" dirty="0">
              <a:solidFill>
                <a:schemeClr val="bg1">
                  <a:lumMod val="75000"/>
                </a:schemeClr>
              </a:solidFill>
            </a:endParaRPr>
          </a:p>
          <a:p>
            <a:pPr marL="457200" indent="-457200">
              <a:lnSpc>
                <a:spcPts val="8200"/>
              </a:lnSpc>
              <a:buClr>
                <a:srgbClr val="0055D2"/>
              </a:buClr>
              <a:buFont typeface="Wingdings" panose="05000000000000000000" pitchFamily="2" charset="2"/>
              <a:buChar char="p"/>
            </a:pPr>
            <a:r>
              <a:rPr lang="zh-CN" altLang="en-US" sz="3200" dirty="0">
                <a:solidFill>
                  <a:schemeClr val="bg1">
                    <a:lumMod val="75000"/>
                  </a:schemeClr>
                </a:solidFill>
              </a:rPr>
              <a:t>动态指令调度</a:t>
            </a:r>
            <a:endParaRPr lang="en-US" altLang="zh-CN" sz="3200" dirty="0">
              <a:solidFill>
                <a:schemeClr val="bg1">
                  <a:lumMod val="75000"/>
                </a:schemeClr>
              </a:solidFill>
            </a:endParaRPr>
          </a:p>
          <a:p>
            <a:pPr marL="457200" indent="-457200">
              <a:lnSpc>
                <a:spcPts val="8200"/>
              </a:lnSpc>
              <a:buClr>
                <a:srgbClr val="0055D2"/>
              </a:buClr>
              <a:buFont typeface="Wingdings" panose="05000000000000000000" pitchFamily="2" charset="2"/>
              <a:buChar char="p"/>
            </a:pPr>
            <a:r>
              <a:rPr lang="zh-CN" altLang="en-US" sz="3200" dirty="0"/>
              <a:t>分支预测技术</a:t>
            </a:r>
            <a:endParaRPr lang="en-US" altLang="zh-CN" sz="3200" dirty="0"/>
          </a:p>
          <a:p>
            <a:pPr marL="457200" indent="-457200">
              <a:lnSpc>
                <a:spcPts val="8200"/>
              </a:lnSpc>
              <a:buClr>
                <a:srgbClr val="0055D2"/>
              </a:buClr>
              <a:buFont typeface="Wingdings" panose="05000000000000000000" pitchFamily="2" charset="2"/>
              <a:buChar char="p"/>
            </a:pPr>
            <a:r>
              <a:rPr lang="zh-CN" altLang="en-US" sz="3200" dirty="0">
                <a:solidFill>
                  <a:schemeClr val="bg1">
                    <a:lumMod val="75000"/>
                  </a:schemeClr>
                </a:solidFill>
              </a:rPr>
              <a:t>多发射（多指令流出）技术</a:t>
            </a:r>
            <a:endParaRPr lang="en-US" altLang="zh-CN" sz="3200" dirty="0">
              <a:solidFill>
                <a:schemeClr val="bg1">
                  <a:lumMod val="75000"/>
                </a:schemeClr>
              </a:solidFill>
            </a:endParaRPr>
          </a:p>
          <a:p>
            <a:pPr marL="457200" indent="-457200">
              <a:lnSpc>
                <a:spcPts val="8200"/>
              </a:lnSpc>
              <a:buClr>
                <a:srgbClr val="0055D2"/>
              </a:buClr>
              <a:buFont typeface="Wingdings" panose="05000000000000000000" pitchFamily="2" charset="2"/>
              <a:buChar char="p"/>
            </a:pPr>
            <a:r>
              <a:rPr lang="zh-CN" altLang="en-US" sz="3200" dirty="0">
                <a:solidFill>
                  <a:schemeClr val="bg1">
                    <a:lumMod val="75000"/>
                  </a:schemeClr>
                </a:solidFill>
              </a:rPr>
              <a:t>静态指令调度</a:t>
            </a:r>
            <a:endParaRPr lang="en-US" altLang="zh-CN" sz="3200" dirty="0">
              <a:solidFill>
                <a:schemeClr val="bg1">
                  <a:lumMod val="75000"/>
                </a:schemeClr>
              </a:solidFill>
            </a:endParaRPr>
          </a:p>
        </p:txBody>
      </p:sp>
    </p:spTree>
    <p:extLst>
      <p:ext uri="{BB962C8B-B14F-4D97-AF65-F5344CB8AC3E}">
        <p14:creationId xmlns:p14="http://schemas.microsoft.com/office/powerpoint/2010/main" val="4136919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自由: 形状 22"/>
          <p:cNvSpPr/>
          <p:nvPr/>
        </p:nvSpPr>
        <p:spPr bwMode="auto">
          <a:xfrm rot="12600000">
            <a:off x="628798" y="267712"/>
            <a:ext cx="166903" cy="731887"/>
          </a:xfrm>
          <a:custGeom>
            <a:avLst/>
            <a:gdLst>
              <a:gd name="connsiteX0" fmla="*/ 260214 w 260214"/>
              <a:gd name="connsiteY0" fmla="*/ 995963 h 1141060"/>
              <a:gd name="connsiteX1" fmla="*/ 0 w 260214"/>
              <a:gd name="connsiteY1" fmla="*/ 1141060 h 1141060"/>
              <a:gd name="connsiteX2" fmla="*/ 0 w 260214"/>
              <a:gd name="connsiteY2" fmla="*/ 146621 h 1141060"/>
              <a:gd name="connsiteX3" fmla="*/ 260214 w 260214"/>
              <a:gd name="connsiteY3" fmla="*/ 0 h 1141060"/>
            </a:gdLst>
            <a:ahLst/>
            <a:cxnLst>
              <a:cxn ang="0">
                <a:pos x="connsiteX0" y="connsiteY0"/>
              </a:cxn>
              <a:cxn ang="0">
                <a:pos x="connsiteX1" y="connsiteY1"/>
              </a:cxn>
              <a:cxn ang="0">
                <a:pos x="connsiteX2" y="connsiteY2"/>
              </a:cxn>
              <a:cxn ang="0">
                <a:pos x="connsiteX3" y="connsiteY3"/>
              </a:cxn>
            </a:cxnLst>
            <a:rect l="l" t="t" r="r" b="b"/>
            <a:pathLst>
              <a:path w="260214" h="1141060">
                <a:moveTo>
                  <a:pt x="260214" y="995963"/>
                </a:moveTo>
                <a:lnTo>
                  <a:pt x="0" y="1141060"/>
                </a:lnTo>
                <a:lnTo>
                  <a:pt x="0" y="146621"/>
                </a:lnTo>
                <a:lnTo>
                  <a:pt x="260214" y="0"/>
                </a:lnTo>
                <a:close/>
              </a:path>
            </a:pathLst>
          </a:custGeom>
          <a:solidFill>
            <a:srgbClr val="0075EA"/>
          </a:solidFill>
          <a:ln>
            <a:noFill/>
          </a:ln>
        </p:spPr>
        <p:txBody>
          <a:bodyPr vert="horz" wrap="square" lIns="91440" tIns="45720" rIns="91440" bIns="45720" numCol="1" anchor="t" anchorCtr="0" compatLnSpc="1">
            <a:noAutofit/>
          </a:bodyPr>
          <a:lstStyle/>
          <a:p>
            <a:endParaRPr lang="zh-CN" altLang="en-US" dirty="0"/>
          </a:p>
        </p:txBody>
      </p:sp>
      <p:grpSp>
        <p:nvGrpSpPr>
          <p:cNvPr id="10" name="组合 9">
            <a:extLst>
              <a:ext uri="{FF2B5EF4-FFF2-40B4-BE49-F238E27FC236}">
                <a16:creationId xmlns:a16="http://schemas.microsoft.com/office/drawing/2014/main" id="{810A111F-1ACC-4EE5-AEA5-1A4DC2CDE9FA}"/>
              </a:ext>
            </a:extLst>
          </p:cNvPr>
          <p:cNvGrpSpPr/>
          <p:nvPr/>
        </p:nvGrpSpPr>
        <p:grpSpPr>
          <a:xfrm>
            <a:off x="599620" y="278225"/>
            <a:ext cx="5183663" cy="742071"/>
            <a:chOff x="599618" y="278221"/>
            <a:chExt cx="5183663" cy="742070"/>
          </a:xfrm>
        </p:grpSpPr>
        <p:sp>
          <p:nvSpPr>
            <p:cNvPr id="14" name="矩形 13">
              <a:extLst>
                <a:ext uri="{FF2B5EF4-FFF2-40B4-BE49-F238E27FC236}">
                  <a16:creationId xmlns:a16="http://schemas.microsoft.com/office/drawing/2014/main" id="{5A86240E-74D5-455C-9E36-9B951DC8ABFA}"/>
                </a:ext>
              </a:extLst>
            </p:cNvPr>
            <p:cNvSpPr/>
            <p:nvPr/>
          </p:nvSpPr>
          <p:spPr>
            <a:xfrm>
              <a:off x="599618" y="712514"/>
              <a:ext cx="5183663" cy="307777"/>
            </a:xfrm>
            <a:prstGeom prst="rect">
              <a:avLst/>
            </a:prstGeom>
          </p:spPr>
          <p:txBody>
            <a:bodyPr wrap="square">
              <a:spAutoFit/>
            </a:bodyPr>
            <a:lstStyle/>
            <a:p>
              <a:pPr algn="ctr"/>
              <a:r>
                <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rPr>
                <a:t>Branch Prediction based on Local History</a:t>
              </a:r>
            </a:p>
          </p:txBody>
        </p:sp>
        <p:sp>
          <p:nvSpPr>
            <p:cNvPr id="15" name="矩形 14">
              <a:extLst>
                <a:ext uri="{FF2B5EF4-FFF2-40B4-BE49-F238E27FC236}">
                  <a16:creationId xmlns:a16="http://schemas.microsoft.com/office/drawing/2014/main" id="{85937541-75BD-4621-83CA-9B68A43D3022}"/>
                </a:ext>
              </a:extLst>
            </p:cNvPr>
            <p:cNvSpPr/>
            <p:nvPr/>
          </p:nvSpPr>
          <p:spPr>
            <a:xfrm>
              <a:off x="1197484" y="278221"/>
              <a:ext cx="4347472" cy="523219"/>
            </a:xfrm>
            <a:prstGeom prst="rect">
              <a:avLst/>
            </a:prstGeom>
          </p:spPr>
          <p:txBody>
            <a:bodyPr wrap="none">
              <a:spAutoFit/>
            </a:bodyPr>
            <a:lstStyle/>
            <a:p>
              <a:r>
                <a:rPr lang="zh-CN" altLang="en-US" sz="2800" b="1" spc="151" dirty="0">
                  <a:solidFill>
                    <a:schemeClr val="tx1">
                      <a:lumMod val="85000"/>
                      <a:lumOff val="15000"/>
                    </a:schemeClr>
                  </a:solidFill>
                  <a:latin typeface="等线" panose="02010600030101010101" pitchFamily="2" charset="-122"/>
                  <a:ea typeface="等线" panose="02010600030101010101" pitchFamily="2" charset="-122"/>
                </a:rPr>
                <a:t>基于局部历史的分支预测</a:t>
              </a:r>
              <a:endParaRPr lang="en-US" altLang="zh-CN" sz="2800" b="1" spc="151" dirty="0">
                <a:solidFill>
                  <a:schemeClr val="tx1">
                    <a:lumMod val="85000"/>
                    <a:lumOff val="15000"/>
                  </a:schemeClr>
                </a:solidFill>
                <a:latin typeface="等线" panose="02010600030101010101" pitchFamily="2" charset="-122"/>
                <a:ea typeface="等线" panose="02010600030101010101" pitchFamily="2" charset="-122"/>
              </a:endParaRPr>
            </a:p>
          </p:txBody>
        </p:sp>
      </p:grpSp>
      <p:pic>
        <p:nvPicPr>
          <p:cNvPr id="3" name="图片 2">
            <a:extLst>
              <a:ext uri="{FF2B5EF4-FFF2-40B4-BE49-F238E27FC236}">
                <a16:creationId xmlns:a16="http://schemas.microsoft.com/office/drawing/2014/main" id="{E116C851-A326-43D1-8005-278D15ECEBD0}"/>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2229251" y="1454590"/>
            <a:ext cx="7733497" cy="4761217"/>
          </a:xfrm>
          <a:prstGeom prst="rect">
            <a:avLst/>
          </a:prstGeom>
        </p:spPr>
      </p:pic>
      <p:sp>
        <p:nvSpPr>
          <p:cNvPr id="35" name="文本框 34">
            <a:extLst>
              <a:ext uri="{FF2B5EF4-FFF2-40B4-BE49-F238E27FC236}">
                <a16:creationId xmlns:a16="http://schemas.microsoft.com/office/drawing/2014/main" id="{74E33124-A141-4EE2-ACAE-875138195A54}"/>
              </a:ext>
            </a:extLst>
          </p:cNvPr>
          <p:cNvSpPr txBox="1"/>
          <p:nvPr/>
        </p:nvSpPr>
        <p:spPr>
          <a:xfrm>
            <a:off x="8924069" y="1723890"/>
            <a:ext cx="2452491" cy="584775"/>
          </a:xfrm>
          <a:prstGeom prst="rect">
            <a:avLst/>
          </a:prstGeom>
          <a:noFill/>
        </p:spPr>
        <p:txBody>
          <a:bodyPr wrap="square" rtlCol="0">
            <a:spAutoFit/>
          </a:bodyPr>
          <a:lstStyle/>
          <a:p>
            <a:pPr algn="ctr"/>
            <a:r>
              <a:rPr lang="zh-CN" altLang="en-US" sz="3200" b="1" dirty="0">
                <a:solidFill>
                  <a:srgbClr val="0066FF"/>
                </a:solidFill>
                <a:latin typeface="微软雅黑" panose="020B0503020204020204" pitchFamily="34" charset="-122"/>
                <a:ea typeface="微软雅黑" panose="020B0503020204020204" pitchFamily="34" charset="-122"/>
              </a:rPr>
              <a:t>位拼接法</a:t>
            </a:r>
          </a:p>
        </p:txBody>
      </p:sp>
    </p:spTree>
    <p:extLst>
      <p:ext uri="{BB962C8B-B14F-4D97-AF65-F5344CB8AC3E}">
        <p14:creationId xmlns:p14="http://schemas.microsoft.com/office/powerpoint/2010/main" val="1090144658"/>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自由: 形状 22"/>
          <p:cNvSpPr/>
          <p:nvPr/>
        </p:nvSpPr>
        <p:spPr bwMode="auto">
          <a:xfrm rot="12600000">
            <a:off x="628798" y="267712"/>
            <a:ext cx="166903" cy="731887"/>
          </a:xfrm>
          <a:custGeom>
            <a:avLst/>
            <a:gdLst>
              <a:gd name="connsiteX0" fmla="*/ 260214 w 260214"/>
              <a:gd name="connsiteY0" fmla="*/ 995963 h 1141060"/>
              <a:gd name="connsiteX1" fmla="*/ 0 w 260214"/>
              <a:gd name="connsiteY1" fmla="*/ 1141060 h 1141060"/>
              <a:gd name="connsiteX2" fmla="*/ 0 w 260214"/>
              <a:gd name="connsiteY2" fmla="*/ 146621 h 1141060"/>
              <a:gd name="connsiteX3" fmla="*/ 260214 w 260214"/>
              <a:gd name="connsiteY3" fmla="*/ 0 h 1141060"/>
            </a:gdLst>
            <a:ahLst/>
            <a:cxnLst>
              <a:cxn ang="0">
                <a:pos x="connsiteX0" y="connsiteY0"/>
              </a:cxn>
              <a:cxn ang="0">
                <a:pos x="connsiteX1" y="connsiteY1"/>
              </a:cxn>
              <a:cxn ang="0">
                <a:pos x="connsiteX2" y="connsiteY2"/>
              </a:cxn>
              <a:cxn ang="0">
                <a:pos x="connsiteX3" y="connsiteY3"/>
              </a:cxn>
            </a:cxnLst>
            <a:rect l="l" t="t" r="r" b="b"/>
            <a:pathLst>
              <a:path w="260214" h="1141060">
                <a:moveTo>
                  <a:pt x="260214" y="995963"/>
                </a:moveTo>
                <a:lnTo>
                  <a:pt x="0" y="1141060"/>
                </a:lnTo>
                <a:lnTo>
                  <a:pt x="0" y="146621"/>
                </a:lnTo>
                <a:lnTo>
                  <a:pt x="260214" y="0"/>
                </a:lnTo>
                <a:close/>
              </a:path>
            </a:pathLst>
          </a:custGeom>
          <a:solidFill>
            <a:srgbClr val="0075EA"/>
          </a:solidFill>
          <a:ln>
            <a:noFill/>
          </a:ln>
        </p:spPr>
        <p:txBody>
          <a:bodyPr vert="horz" wrap="square" lIns="91440" tIns="45720" rIns="91440" bIns="45720" numCol="1" anchor="t" anchorCtr="0" compatLnSpc="1">
            <a:noAutofit/>
          </a:bodyPr>
          <a:lstStyle/>
          <a:p>
            <a:endParaRPr lang="zh-CN" altLang="en-US" dirty="0"/>
          </a:p>
        </p:txBody>
      </p:sp>
      <p:grpSp>
        <p:nvGrpSpPr>
          <p:cNvPr id="10" name="组合 9">
            <a:extLst>
              <a:ext uri="{FF2B5EF4-FFF2-40B4-BE49-F238E27FC236}">
                <a16:creationId xmlns:a16="http://schemas.microsoft.com/office/drawing/2014/main" id="{810A111F-1ACC-4EE5-AEA5-1A4DC2CDE9FA}"/>
              </a:ext>
            </a:extLst>
          </p:cNvPr>
          <p:cNvGrpSpPr/>
          <p:nvPr/>
        </p:nvGrpSpPr>
        <p:grpSpPr>
          <a:xfrm>
            <a:off x="599620" y="278225"/>
            <a:ext cx="5183663" cy="742071"/>
            <a:chOff x="599618" y="278221"/>
            <a:chExt cx="5183663" cy="742070"/>
          </a:xfrm>
        </p:grpSpPr>
        <p:sp>
          <p:nvSpPr>
            <p:cNvPr id="14" name="矩形 13">
              <a:extLst>
                <a:ext uri="{FF2B5EF4-FFF2-40B4-BE49-F238E27FC236}">
                  <a16:creationId xmlns:a16="http://schemas.microsoft.com/office/drawing/2014/main" id="{5A86240E-74D5-455C-9E36-9B951DC8ABFA}"/>
                </a:ext>
              </a:extLst>
            </p:cNvPr>
            <p:cNvSpPr/>
            <p:nvPr/>
          </p:nvSpPr>
          <p:spPr>
            <a:xfrm>
              <a:off x="599618" y="712514"/>
              <a:ext cx="5183663" cy="307777"/>
            </a:xfrm>
            <a:prstGeom prst="rect">
              <a:avLst/>
            </a:prstGeom>
          </p:spPr>
          <p:txBody>
            <a:bodyPr wrap="square">
              <a:spAutoFit/>
            </a:bodyPr>
            <a:lstStyle/>
            <a:p>
              <a:pPr algn="ctr"/>
              <a:r>
                <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rPr>
                <a:t>Branch Prediction based on Local History</a:t>
              </a:r>
            </a:p>
          </p:txBody>
        </p:sp>
        <p:sp>
          <p:nvSpPr>
            <p:cNvPr id="15" name="矩形 14">
              <a:extLst>
                <a:ext uri="{FF2B5EF4-FFF2-40B4-BE49-F238E27FC236}">
                  <a16:creationId xmlns:a16="http://schemas.microsoft.com/office/drawing/2014/main" id="{85937541-75BD-4621-83CA-9B68A43D3022}"/>
                </a:ext>
              </a:extLst>
            </p:cNvPr>
            <p:cNvSpPr/>
            <p:nvPr/>
          </p:nvSpPr>
          <p:spPr>
            <a:xfrm>
              <a:off x="1197484" y="278221"/>
              <a:ext cx="4347472" cy="523219"/>
            </a:xfrm>
            <a:prstGeom prst="rect">
              <a:avLst/>
            </a:prstGeom>
          </p:spPr>
          <p:txBody>
            <a:bodyPr wrap="none">
              <a:spAutoFit/>
            </a:bodyPr>
            <a:lstStyle/>
            <a:p>
              <a:r>
                <a:rPr lang="zh-CN" altLang="en-US" sz="2800" b="1" spc="151" dirty="0">
                  <a:solidFill>
                    <a:schemeClr val="tx1">
                      <a:lumMod val="85000"/>
                      <a:lumOff val="15000"/>
                    </a:schemeClr>
                  </a:solidFill>
                  <a:latin typeface="等线" panose="02010600030101010101" pitchFamily="2" charset="-122"/>
                  <a:ea typeface="等线" panose="02010600030101010101" pitchFamily="2" charset="-122"/>
                </a:rPr>
                <a:t>基于局部历史的分支预测</a:t>
              </a:r>
              <a:endParaRPr lang="en-US" altLang="zh-CN" sz="2800" b="1" spc="151" dirty="0">
                <a:solidFill>
                  <a:schemeClr val="tx1">
                    <a:lumMod val="85000"/>
                    <a:lumOff val="15000"/>
                  </a:schemeClr>
                </a:solidFill>
                <a:latin typeface="等线" panose="02010600030101010101" pitchFamily="2" charset="-122"/>
                <a:ea typeface="等线" panose="02010600030101010101" pitchFamily="2" charset="-122"/>
              </a:endParaRPr>
            </a:p>
          </p:txBody>
        </p:sp>
      </p:grpSp>
      <p:pic>
        <p:nvPicPr>
          <p:cNvPr id="4" name="图片 3">
            <a:extLst>
              <a:ext uri="{FF2B5EF4-FFF2-40B4-BE49-F238E27FC236}">
                <a16:creationId xmlns:a16="http://schemas.microsoft.com/office/drawing/2014/main" id="{908A2025-541A-47E9-9A6C-19DC2C62776F}"/>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2080773" y="1194596"/>
            <a:ext cx="8037005" cy="5237205"/>
          </a:xfrm>
          <a:prstGeom prst="rect">
            <a:avLst/>
          </a:prstGeom>
        </p:spPr>
      </p:pic>
    </p:spTree>
    <p:extLst>
      <p:ext uri="{BB962C8B-B14F-4D97-AF65-F5344CB8AC3E}">
        <p14:creationId xmlns:p14="http://schemas.microsoft.com/office/powerpoint/2010/main" val="3868471051"/>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自由: 形状 22"/>
          <p:cNvSpPr/>
          <p:nvPr/>
        </p:nvSpPr>
        <p:spPr bwMode="auto">
          <a:xfrm rot="12600000">
            <a:off x="628798" y="267712"/>
            <a:ext cx="166903" cy="731887"/>
          </a:xfrm>
          <a:custGeom>
            <a:avLst/>
            <a:gdLst>
              <a:gd name="connsiteX0" fmla="*/ 260214 w 260214"/>
              <a:gd name="connsiteY0" fmla="*/ 995963 h 1141060"/>
              <a:gd name="connsiteX1" fmla="*/ 0 w 260214"/>
              <a:gd name="connsiteY1" fmla="*/ 1141060 h 1141060"/>
              <a:gd name="connsiteX2" fmla="*/ 0 w 260214"/>
              <a:gd name="connsiteY2" fmla="*/ 146621 h 1141060"/>
              <a:gd name="connsiteX3" fmla="*/ 260214 w 260214"/>
              <a:gd name="connsiteY3" fmla="*/ 0 h 1141060"/>
            </a:gdLst>
            <a:ahLst/>
            <a:cxnLst>
              <a:cxn ang="0">
                <a:pos x="connsiteX0" y="connsiteY0"/>
              </a:cxn>
              <a:cxn ang="0">
                <a:pos x="connsiteX1" y="connsiteY1"/>
              </a:cxn>
              <a:cxn ang="0">
                <a:pos x="connsiteX2" y="connsiteY2"/>
              </a:cxn>
              <a:cxn ang="0">
                <a:pos x="connsiteX3" y="connsiteY3"/>
              </a:cxn>
            </a:cxnLst>
            <a:rect l="l" t="t" r="r" b="b"/>
            <a:pathLst>
              <a:path w="260214" h="1141060">
                <a:moveTo>
                  <a:pt x="260214" y="995963"/>
                </a:moveTo>
                <a:lnTo>
                  <a:pt x="0" y="1141060"/>
                </a:lnTo>
                <a:lnTo>
                  <a:pt x="0" y="146621"/>
                </a:lnTo>
                <a:lnTo>
                  <a:pt x="260214" y="0"/>
                </a:lnTo>
                <a:close/>
              </a:path>
            </a:pathLst>
          </a:custGeom>
          <a:solidFill>
            <a:srgbClr val="0075EA"/>
          </a:solidFill>
          <a:ln>
            <a:noFill/>
          </a:ln>
        </p:spPr>
        <p:txBody>
          <a:bodyPr vert="horz" wrap="square" lIns="91440" tIns="45720" rIns="91440" bIns="45720" numCol="1" anchor="t" anchorCtr="0" compatLnSpc="1">
            <a:noAutofit/>
          </a:bodyPr>
          <a:lstStyle/>
          <a:p>
            <a:endParaRPr lang="zh-CN" altLang="en-US" dirty="0"/>
          </a:p>
        </p:txBody>
      </p:sp>
      <p:sp>
        <p:nvSpPr>
          <p:cNvPr id="62" name="矩形 61">
            <a:extLst>
              <a:ext uri="{FF2B5EF4-FFF2-40B4-BE49-F238E27FC236}">
                <a16:creationId xmlns:a16="http://schemas.microsoft.com/office/drawing/2014/main" id="{AE390A71-B457-4B13-8567-6B8078935F27}"/>
              </a:ext>
            </a:extLst>
          </p:cNvPr>
          <p:cNvSpPr/>
          <p:nvPr/>
        </p:nvSpPr>
        <p:spPr>
          <a:xfrm>
            <a:off x="563995" y="1590451"/>
            <a:ext cx="11079676" cy="1308884"/>
          </a:xfrm>
          <a:prstGeom prst="rect">
            <a:avLst/>
          </a:prstGeom>
          <a:ln>
            <a:solidFill>
              <a:schemeClr val="accent1"/>
            </a:solidFill>
          </a:ln>
        </p:spPr>
        <p:txBody>
          <a:bodyPr wrap="square" lIns="72000" rIns="72000">
            <a:spAutoFit/>
          </a:bodyPr>
          <a:lstStyle/>
          <a:p>
            <a:pPr marL="342900" indent="-342900" algn="just">
              <a:lnSpc>
                <a:spcPct val="150000"/>
              </a:lnSpc>
              <a:spcBef>
                <a:spcPts val="600"/>
              </a:spcBef>
              <a:spcAft>
                <a:spcPts val="600"/>
              </a:spcAft>
              <a:buClr>
                <a:srgbClr val="FF0066"/>
              </a:buClr>
              <a:buFont typeface="Wingdings" panose="05000000000000000000" pitchFamily="2" charset="2"/>
              <a:buChar char="p"/>
            </a:pPr>
            <a:r>
              <a:rPr lang="zh-CN" altLang="en-US" sz="2800" dirty="0">
                <a:latin typeface="微软雅黑" panose="020B0503020204020204" pitchFamily="34" charset="-122"/>
                <a:ea typeface="微软雅黑" panose="020B0503020204020204" pitchFamily="34" charset="-122"/>
                <a:cs typeface="+mn-ea"/>
                <a:sym typeface="+mn-lt"/>
              </a:rPr>
              <a:t>只考虑了某分支自身在过去的执行历史信息，而有的分支结果不仅只取决于自身的分支情况，还与它前面的分支指令有关。</a:t>
            </a:r>
            <a:endParaRPr lang="en-US" altLang="zh-CN" sz="2400" dirty="0">
              <a:latin typeface="微软雅黑" panose="020B0503020204020204" pitchFamily="34" charset="-122"/>
              <a:ea typeface="微软雅黑" panose="020B0503020204020204" pitchFamily="34" charset="-122"/>
              <a:cs typeface="+mn-ea"/>
              <a:sym typeface="+mn-lt"/>
            </a:endParaRPr>
          </a:p>
        </p:txBody>
      </p:sp>
      <p:grpSp>
        <p:nvGrpSpPr>
          <p:cNvPr id="63" name="组合 62">
            <a:extLst>
              <a:ext uri="{FF2B5EF4-FFF2-40B4-BE49-F238E27FC236}">
                <a16:creationId xmlns:a16="http://schemas.microsoft.com/office/drawing/2014/main" id="{BDCD6D5F-A118-4A9E-A989-F640F13F8974}"/>
              </a:ext>
            </a:extLst>
          </p:cNvPr>
          <p:cNvGrpSpPr/>
          <p:nvPr/>
        </p:nvGrpSpPr>
        <p:grpSpPr>
          <a:xfrm>
            <a:off x="599620" y="278225"/>
            <a:ext cx="5183663" cy="742071"/>
            <a:chOff x="599618" y="278221"/>
            <a:chExt cx="5183663" cy="742070"/>
          </a:xfrm>
        </p:grpSpPr>
        <p:sp>
          <p:nvSpPr>
            <p:cNvPr id="64" name="矩形 63">
              <a:extLst>
                <a:ext uri="{FF2B5EF4-FFF2-40B4-BE49-F238E27FC236}">
                  <a16:creationId xmlns:a16="http://schemas.microsoft.com/office/drawing/2014/main" id="{7E4A03BE-2EEF-4AB8-BB53-FB6286D1AECF}"/>
                </a:ext>
              </a:extLst>
            </p:cNvPr>
            <p:cNvSpPr/>
            <p:nvPr/>
          </p:nvSpPr>
          <p:spPr>
            <a:xfrm>
              <a:off x="599618" y="712514"/>
              <a:ext cx="5183663" cy="307777"/>
            </a:xfrm>
            <a:prstGeom prst="rect">
              <a:avLst/>
            </a:prstGeom>
          </p:spPr>
          <p:txBody>
            <a:bodyPr wrap="square">
              <a:spAutoFit/>
            </a:bodyPr>
            <a:lstStyle/>
            <a:p>
              <a:pPr algn="ctr"/>
              <a:r>
                <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rPr>
                <a:t>Branch Prediction based on Local History</a:t>
              </a:r>
            </a:p>
          </p:txBody>
        </p:sp>
        <p:sp>
          <p:nvSpPr>
            <p:cNvPr id="65" name="矩形 64">
              <a:extLst>
                <a:ext uri="{FF2B5EF4-FFF2-40B4-BE49-F238E27FC236}">
                  <a16:creationId xmlns:a16="http://schemas.microsoft.com/office/drawing/2014/main" id="{862A5742-CAB3-4D48-B1CF-3B35D7D59EAD}"/>
                </a:ext>
              </a:extLst>
            </p:cNvPr>
            <p:cNvSpPr/>
            <p:nvPr/>
          </p:nvSpPr>
          <p:spPr>
            <a:xfrm>
              <a:off x="1197484" y="278221"/>
              <a:ext cx="4347472" cy="523219"/>
            </a:xfrm>
            <a:prstGeom prst="rect">
              <a:avLst/>
            </a:prstGeom>
          </p:spPr>
          <p:txBody>
            <a:bodyPr wrap="none">
              <a:spAutoFit/>
            </a:bodyPr>
            <a:lstStyle/>
            <a:p>
              <a:r>
                <a:rPr lang="zh-CN" altLang="en-US" sz="2800" b="1" spc="151" dirty="0">
                  <a:solidFill>
                    <a:schemeClr val="tx1">
                      <a:lumMod val="85000"/>
                      <a:lumOff val="15000"/>
                    </a:schemeClr>
                  </a:solidFill>
                  <a:latin typeface="等线" panose="02010600030101010101" pitchFamily="2" charset="-122"/>
                  <a:ea typeface="等线" panose="02010600030101010101" pitchFamily="2" charset="-122"/>
                </a:rPr>
                <a:t>基于局部历史的分支预测</a:t>
              </a:r>
              <a:endParaRPr lang="en-US" altLang="zh-CN" sz="2800" b="1" spc="151" dirty="0">
                <a:solidFill>
                  <a:schemeClr val="tx1">
                    <a:lumMod val="85000"/>
                    <a:lumOff val="15000"/>
                  </a:schemeClr>
                </a:solidFill>
                <a:latin typeface="等线" panose="02010600030101010101" pitchFamily="2" charset="-122"/>
                <a:ea typeface="等线" panose="02010600030101010101" pitchFamily="2" charset="-122"/>
              </a:endParaRPr>
            </a:p>
          </p:txBody>
        </p:sp>
      </p:grpSp>
      <p:pic>
        <p:nvPicPr>
          <p:cNvPr id="4" name="图片 3">
            <a:extLst>
              <a:ext uri="{FF2B5EF4-FFF2-40B4-BE49-F238E27FC236}">
                <a16:creationId xmlns:a16="http://schemas.microsoft.com/office/drawing/2014/main" id="{BC13F6F2-53DE-4B2A-9BF8-16D654981B84}"/>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457006" y="2998375"/>
            <a:ext cx="6210300" cy="3581400"/>
          </a:xfrm>
          <a:prstGeom prst="rect">
            <a:avLst/>
          </a:prstGeom>
        </p:spPr>
      </p:pic>
      <p:sp>
        <p:nvSpPr>
          <p:cNvPr id="5" name="矩形 4">
            <a:extLst>
              <a:ext uri="{FF2B5EF4-FFF2-40B4-BE49-F238E27FC236}">
                <a16:creationId xmlns:a16="http://schemas.microsoft.com/office/drawing/2014/main" id="{991E9184-5495-479C-B6C6-4E2519598CA1}"/>
              </a:ext>
            </a:extLst>
          </p:cNvPr>
          <p:cNvSpPr/>
          <p:nvPr/>
        </p:nvSpPr>
        <p:spPr>
          <a:xfrm>
            <a:off x="1068779" y="5391397"/>
            <a:ext cx="2624447" cy="498764"/>
          </a:xfrm>
          <a:prstGeom prst="rect">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2821936332"/>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自由: 形状 22"/>
          <p:cNvSpPr/>
          <p:nvPr/>
        </p:nvSpPr>
        <p:spPr bwMode="auto">
          <a:xfrm rot="12600000">
            <a:off x="628798" y="267712"/>
            <a:ext cx="166903" cy="731887"/>
          </a:xfrm>
          <a:custGeom>
            <a:avLst/>
            <a:gdLst>
              <a:gd name="connsiteX0" fmla="*/ 260214 w 260214"/>
              <a:gd name="connsiteY0" fmla="*/ 995963 h 1141060"/>
              <a:gd name="connsiteX1" fmla="*/ 0 w 260214"/>
              <a:gd name="connsiteY1" fmla="*/ 1141060 h 1141060"/>
              <a:gd name="connsiteX2" fmla="*/ 0 w 260214"/>
              <a:gd name="connsiteY2" fmla="*/ 146621 h 1141060"/>
              <a:gd name="connsiteX3" fmla="*/ 260214 w 260214"/>
              <a:gd name="connsiteY3" fmla="*/ 0 h 1141060"/>
            </a:gdLst>
            <a:ahLst/>
            <a:cxnLst>
              <a:cxn ang="0">
                <a:pos x="connsiteX0" y="connsiteY0"/>
              </a:cxn>
              <a:cxn ang="0">
                <a:pos x="connsiteX1" y="connsiteY1"/>
              </a:cxn>
              <a:cxn ang="0">
                <a:pos x="connsiteX2" y="connsiteY2"/>
              </a:cxn>
              <a:cxn ang="0">
                <a:pos x="connsiteX3" y="connsiteY3"/>
              </a:cxn>
            </a:cxnLst>
            <a:rect l="l" t="t" r="r" b="b"/>
            <a:pathLst>
              <a:path w="260214" h="1141060">
                <a:moveTo>
                  <a:pt x="260214" y="995963"/>
                </a:moveTo>
                <a:lnTo>
                  <a:pt x="0" y="1141060"/>
                </a:lnTo>
                <a:lnTo>
                  <a:pt x="0" y="146621"/>
                </a:lnTo>
                <a:lnTo>
                  <a:pt x="260214" y="0"/>
                </a:lnTo>
                <a:close/>
              </a:path>
            </a:pathLst>
          </a:custGeom>
          <a:solidFill>
            <a:srgbClr val="0075EA"/>
          </a:solidFill>
          <a:ln>
            <a:noFill/>
          </a:ln>
        </p:spPr>
        <p:txBody>
          <a:bodyPr vert="horz" wrap="square" lIns="91440" tIns="45720" rIns="91440" bIns="45720" numCol="1" anchor="t" anchorCtr="0" compatLnSpc="1">
            <a:noAutofit/>
          </a:bodyPr>
          <a:lstStyle/>
          <a:p>
            <a:endParaRPr lang="zh-CN" altLang="en-US" dirty="0"/>
          </a:p>
        </p:txBody>
      </p:sp>
      <p:sp>
        <p:nvSpPr>
          <p:cNvPr id="30" name="矩形 29">
            <a:extLst>
              <a:ext uri="{FF2B5EF4-FFF2-40B4-BE49-F238E27FC236}">
                <a16:creationId xmlns:a16="http://schemas.microsoft.com/office/drawing/2014/main" id="{81D4E41E-FDC0-4A37-A6E1-3B6F3D4812C0}"/>
              </a:ext>
            </a:extLst>
          </p:cNvPr>
          <p:cNvSpPr/>
          <p:nvPr/>
        </p:nvSpPr>
        <p:spPr>
          <a:xfrm>
            <a:off x="563995" y="1590451"/>
            <a:ext cx="11079676" cy="4048096"/>
          </a:xfrm>
          <a:prstGeom prst="rect">
            <a:avLst/>
          </a:prstGeom>
          <a:ln>
            <a:solidFill>
              <a:schemeClr val="accent1"/>
            </a:solidFill>
          </a:ln>
        </p:spPr>
        <p:txBody>
          <a:bodyPr wrap="square" lIns="72000" rIns="72000">
            <a:spAutoFit/>
          </a:bodyPr>
          <a:lstStyle/>
          <a:p>
            <a:pPr marL="342900" indent="-342900" algn="just">
              <a:lnSpc>
                <a:spcPct val="150000"/>
              </a:lnSpc>
              <a:spcBef>
                <a:spcPts val="600"/>
              </a:spcBef>
              <a:spcAft>
                <a:spcPts val="600"/>
              </a:spcAft>
              <a:buClr>
                <a:srgbClr val="FF0066"/>
              </a:buClr>
              <a:buFont typeface="Wingdings" panose="05000000000000000000" pitchFamily="2" charset="2"/>
              <a:buChar char="p"/>
            </a:pPr>
            <a:r>
              <a:rPr lang="zh-CN" altLang="en-US" sz="2800" dirty="0">
                <a:latin typeface="微软雅黑" panose="020B0503020204020204" pitchFamily="34" charset="-122"/>
                <a:ea typeface="微软雅黑" panose="020B0503020204020204" pitchFamily="34" charset="-122"/>
                <a:cs typeface="+mn-ea"/>
                <a:sym typeface="+mn-lt"/>
              </a:rPr>
              <a:t>基于全局历史的分支预测只需要一个寄存器来记录程序中</a:t>
            </a:r>
            <a:r>
              <a:rPr lang="zh-CN" altLang="en-US" sz="2800" b="1" dirty="0">
                <a:solidFill>
                  <a:srgbClr val="FF0066"/>
                </a:solidFill>
                <a:latin typeface="微软雅黑" panose="020B0503020204020204" pitchFamily="34" charset="-122"/>
                <a:ea typeface="微软雅黑" panose="020B0503020204020204" pitchFamily="34" charset="-122"/>
                <a:cs typeface="+mn-ea"/>
                <a:sym typeface="+mn-lt"/>
              </a:rPr>
              <a:t>所有的分支指令</a:t>
            </a:r>
            <a:r>
              <a:rPr lang="zh-CN" altLang="en-US" sz="2800" dirty="0">
                <a:latin typeface="微软雅黑" panose="020B0503020204020204" pitchFamily="34" charset="-122"/>
                <a:ea typeface="微软雅黑" panose="020B0503020204020204" pitchFamily="34" charset="-122"/>
                <a:cs typeface="+mn-ea"/>
                <a:sym typeface="+mn-lt"/>
              </a:rPr>
              <a:t>在过去的执行情况，这个寄存器被称为</a:t>
            </a:r>
            <a:r>
              <a:rPr lang="zh-CN" altLang="en-US" sz="2800" b="1" dirty="0">
                <a:solidFill>
                  <a:srgbClr val="0066FF"/>
                </a:solidFill>
                <a:latin typeface="微软雅黑" panose="020B0503020204020204" pitchFamily="34" charset="-122"/>
                <a:ea typeface="微软雅黑" panose="020B0503020204020204" pitchFamily="34" charset="-122"/>
                <a:cs typeface="+mn-ea"/>
                <a:sym typeface="+mn-lt"/>
              </a:rPr>
              <a:t>全局历史寄存器</a:t>
            </a:r>
            <a:r>
              <a:rPr lang="zh-CN" altLang="en-US" sz="2800" dirty="0">
                <a:latin typeface="微软雅黑" panose="020B0503020204020204" pitchFamily="34" charset="-122"/>
                <a:ea typeface="微软雅黑" panose="020B0503020204020204" pitchFamily="34" charset="-122"/>
                <a:cs typeface="+mn-ea"/>
                <a:sym typeface="+mn-lt"/>
              </a:rPr>
              <a:t>（</a:t>
            </a:r>
            <a:r>
              <a:rPr lang="en-US" altLang="zh-CN" sz="2800" dirty="0">
                <a:latin typeface="微软雅黑" panose="020B0503020204020204" pitchFamily="34" charset="-122"/>
                <a:ea typeface="微软雅黑" panose="020B0503020204020204" pitchFamily="34" charset="-122"/>
                <a:cs typeface="+mn-ea"/>
                <a:sym typeface="+mn-lt"/>
              </a:rPr>
              <a:t>Global History Register</a:t>
            </a:r>
            <a:r>
              <a:rPr lang="zh-CN" altLang="en-US" sz="2800" dirty="0">
                <a:latin typeface="微软雅黑" panose="020B0503020204020204" pitchFamily="34" charset="-122"/>
                <a:ea typeface="微软雅黑" panose="020B0503020204020204" pitchFamily="34" charset="-122"/>
                <a:cs typeface="+mn-ea"/>
                <a:sym typeface="+mn-lt"/>
              </a:rPr>
              <a:t>，</a:t>
            </a:r>
            <a:r>
              <a:rPr lang="en-US" altLang="zh-CN" sz="2800" b="1" dirty="0" err="1">
                <a:solidFill>
                  <a:srgbClr val="0066FF"/>
                </a:solidFill>
                <a:latin typeface="微软雅黑" panose="020B0503020204020204" pitchFamily="34" charset="-122"/>
                <a:ea typeface="微软雅黑" panose="020B0503020204020204" pitchFamily="34" charset="-122"/>
                <a:cs typeface="+mn-ea"/>
                <a:sym typeface="+mn-lt"/>
              </a:rPr>
              <a:t>GHR</a:t>
            </a:r>
            <a:r>
              <a:rPr lang="zh-CN" altLang="en-US" sz="2800" dirty="0">
                <a:latin typeface="微软雅黑" panose="020B0503020204020204" pitchFamily="34" charset="-122"/>
                <a:ea typeface="微软雅黑" panose="020B0503020204020204" pitchFamily="34" charset="-122"/>
                <a:cs typeface="+mn-ea"/>
                <a:sym typeface="+mn-lt"/>
              </a:rPr>
              <a:t>）。这种分支预测方法也称为</a:t>
            </a:r>
            <a:r>
              <a:rPr lang="en-US" altLang="zh-CN" sz="2800" b="1" dirty="0">
                <a:solidFill>
                  <a:srgbClr val="0066FF"/>
                </a:solidFill>
                <a:latin typeface="微软雅黑" panose="020B0503020204020204" pitchFamily="34" charset="-122"/>
                <a:ea typeface="微软雅黑" panose="020B0503020204020204" pitchFamily="34" charset="-122"/>
                <a:cs typeface="+mn-ea"/>
                <a:sym typeface="+mn-lt"/>
              </a:rPr>
              <a:t>Gselect</a:t>
            </a:r>
            <a:r>
              <a:rPr lang="zh-CN" altLang="en-US" sz="2800" b="1" dirty="0">
                <a:solidFill>
                  <a:srgbClr val="0066FF"/>
                </a:solidFill>
                <a:latin typeface="微软雅黑" panose="020B0503020204020204" pitchFamily="34" charset="-122"/>
                <a:ea typeface="微软雅黑" panose="020B0503020204020204" pitchFamily="34" charset="-122"/>
                <a:cs typeface="+mn-ea"/>
                <a:sym typeface="+mn-lt"/>
              </a:rPr>
              <a:t>分支预测</a:t>
            </a:r>
            <a:r>
              <a:rPr lang="zh-CN" altLang="en-US" sz="2800" dirty="0">
                <a:latin typeface="微软雅黑" panose="020B0503020204020204" pitchFamily="34" charset="-122"/>
                <a:ea typeface="微软雅黑" panose="020B0503020204020204" pitchFamily="34" charset="-122"/>
                <a:cs typeface="+mn-ea"/>
                <a:sym typeface="+mn-lt"/>
              </a:rPr>
              <a:t>。</a:t>
            </a:r>
            <a:endParaRPr lang="en-US" altLang="zh-CN" sz="2800" dirty="0">
              <a:latin typeface="微软雅黑" panose="020B0503020204020204" pitchFamily="34" charset="-122"/>
              <a:ea typeface="微软雅黑" panose="020B0503020204020204" pitchFamily="34" charset="-122"/>
              <a:cs typeface="+mn-ea"/>
              <a:sym typeface="+mn-lt"/>
            </a:endParaRPr>
          </a:p>
          <a:p>
            <a:pPr marL="342900" indent="-342900" algn="just">
              <a:lnSpc>
                <a:spcPct val="150000"/>
              </a:lnSpc>
              <a:spcBef>
                <a:spcPts val="600"/>
              </a:spcBef>
              <a:spcAft>
                <a:spcPts val="600"/>
              </a:spcAft>
              <a:buClr>
                <a:srgbClr val="FF0066"/>
              </a:buClr>
              <a:buFont typeface="Wingdings" panose="05000000000000000000" pitchFamily="2" charset="2"/>
              <a:buChar char="p"/>
            </a:pPr>
            <a:r>
              <a:rPr lang="zh-CN" altLang="en-US" sz="2800" dirty="0">
                <a:latin typeface="微软雅黑" panose="020B0503020204020204" pitchFamily="34" charset="-122"/>
                <a:ea typeface="微软雅黑" panose="020B0503020204020204" pitchFamily="34" charset="-122"/>
                <a:cs typeface="+mn-ea"/>
                <a:sym typeface="+mn-lt"/>
              </a:rPr>
              <a:t>每当遇到一条分支指令时，将这条分支指令的结果插入到</a:t>
            </a:r>
            <a:r>
              <a:rPr lang="en-US" altLang="zh-CN" sz="2800" dirty="0" err="1">
                <a:latin typeface="微软雅黑" panose="020B0503020204020204" pitchFamily="34" charset="-122"/>
                <a:ea typeface="微软雅黑" panose="020B0503020204020204" pitchFamily="34" charset="-122"/>
                <a:cs typeface="+mn-ea"/>
                <a:sym typeface="+mn-lt"/>
              </a:rPr>
              <a:t>GHR</a:t>
            </a:r>
            <a:r>
              <a:rPr lang="zh-CN" altLang="en-US" sz="2800" dirty="0">
                <a:latin typeface="微软雅黑" panose="020B0503020204020204" pitchFamily="34" charset="-122"/>
                <a:ea typeface="微软雅黑" panose="020B0503020204020204" pitchFamily="34" charset="-122"/>
                <a:cs typeface="+mn-ea"/>
                <a:sym typeface="+mn-lt"/>
              </a:rPr>
              <a:t>寄存器的最低位，</a:t>
            </a:r>
            <a:r>
              <a:rPr lang="en-US" altLang="zh-CN" sz="2800" dirty="0" err="1">
                <a:latin typeface="微软雅黑" panose="020B0503020204020204" pitchFamily="34" charset="-122"/>
                <a:ea typeface="微软雅黑" panose="020B0503020204020204" pitchFamily="34" charset="-122"/>
                <a:cs typeface="+mn-ea"/>
                <a:sym typeface="+mn-lt"/>
              </a:rPr>
              <a:t>GHR</a:t>
            </a:r>
            <a:r>
              <a:rPr lang="zh-CN" altLang="en-US" sz="2800" dirty="0">
                <a:latin typeface="微软雅黑" panose="020B0503020204020204" pitchFamily="34" charset="-122"/>
                <a:ea typeface="微软雅黑" panose="020B0503020204020204" pitchFamily="34" charset="-122"/>
                <a:cs typeface="+mn-ea"/>
                <a:sym typeface="+mn-lt"/>
              </a:rPr>
              <a:t>寄存器最左边被移出的位（最高位）会被丢弃掉。</a:t>
            </a:r>
            <a:endParaRPr lang="en-US" altLang="zh-CN" sz="2400" dirty="0">
              <a:latin typeface="微软雅黑" panose="020B0503020204020204" pitchFamily="34" charset="-122"/>
              <a:ea typeface="微软雅黑" panose="020B0503020204020204" pitchFamily="34" charset="-122"/>
              <a:cs typeface="+mn-ea"/>
              <a:sym typeface="+mn-lt"/>
            </a:endParaRPr>
          </a:p>
        </p:txBody>
      </p:sp>
      <p:grpSp>
        <p:nvGrpSpPr>
          <p:cNvPr id="31" name="组合 30">
            <a:extLst>
              <a:ext uri="{FF2B5EF4-FFF2-40B4-BE49-F238E27FC236}">
                <a16:creationId xmlns:a16="http://schemas.microsoft.com/office/drawing/2014/main" id="{8CA5B043-4020-4F50-98C7-D2A506D9F110}"/>
              </a:ext>
            </a:extLst>
          </p:cNvPr>
          <p:cNvGrpSpPr/>
          <p:nvPr/>
        </p:nvGrpSpPr>
        <p:grpSpPr>
          <a:xfrm>
            <a:off x="599620" y="278225"/>
            <a:ext cx="5409294" cy="742071"/>
            <a:chOff x="599618" y="278221"/>
            <a:chExt cx="5409294" cy="742070"/>
          </a:xfrm>
        </p:grpSpPr>
        <p:sp>
          <p:nvSpPr>
            <p:cNvPr id="32" name="矩形 31">
              <a:extLst>
                <a:ext uri="{FF2B5EF4-FFF2-40B4-BE49-F238E27FC236}">
                  <a16:creationId xmlns:a16="http://schemas.microsoft.com/office/drawing/2014/main" id="{BAA58CB5-AD00-4B5E-B2D0-A47992A7AFE2}"/>
                </a:ext>
              </a:extLst>
            </p:cNvPr>
            <p:cNvSpPr/>
            <p:nvPr/>
          </p:nvSpPr>
          <p:spPr>
            <a:xfrm>
              <a:off x="599618" y="712514"/>
              <a:ext cx="5409294" cy="307777"/>
            </a:xfrm>
            <a:prstGeom prst="rect">
              <a:avLst/>
            </a:prstGeom>
          </p:spPr>
          <p:txBody>
            <a:bodyPr wrap="square">
              <a:spAutoFit/>
            </a:bodyPr>
            <a:lstStyle/>
            <a:p>
              <a:pPr algn="ctr"/>
              <a:r>
                <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rPr>
                <a:t>Branch Prediction based on Global History</a:t>
              </a:r>
            </a:p>
          </p:txBody>
        </p:sp>
        <p:sp>
          <p:nvSpPr>
            <p:cNvPr id="33" name="矩形 32">
              <a:extLst>
                <a:ext uri="{FF2B5EF4-FFF2-40B4-BE49-F238E27FC236}">
                  <a16:creationId xmlns:a16="http://schemas.microsoft.com/office/drawing/2014/main" id="{0FDA942E-32AC-42CB-AF1A-F2BFB9A66674}"/>
                </a:ext>
              </a:extLst>
            </p:cNvPr>
            <p:cNvSpPr/>
            <p:nvPr/>
          </p:nvSpPr>
          <p:spPr>
            <a:xfrm>
              <a:off x="1197484" y="278221"/>
              <a:ext cx="4347472" cy="523219"/>
            </a:xfrm>
            <a:prstGeom prst="rect">
              <a:avLst/>
            </a:prstGeom>
          </p:spPr>
          <p:txBody>
            <a:bodyPr wrap="none">
              <a:spAutoFit/>
            </a:bodyPr>
            <a:lstStyle/>
            <a:p>
              <a:r>
                <a:rPr lang="zh-CN" altLang="en-US" sz="2800" b="1" spc="151" dirty="0">
                  <a:solidFill>
                    <a:schemeClr val="tx1">
                      <a:lumMod val="85000"/>
                      <a:lumOff val="15000"/>
                    </a:schemeClr>
                  </a:solidFill>
                  <a:latin typeface="等线" panose="02010600030101010101" pitchFamily="2" charset="-122"/>
                  <a:ea typeface="等线" panose="02010600030101010101" pitchFamily="2" charset="-122"/>
                </a:rPr>
                <a:t>基于全局历史的分支预测</a:t>
              </a:r>
              <a:endParaRPr lang="en-US" altLang="zh-CN" sz="2800" b="1" spc="151" dirty="0">
                <a:solidFill>
                  <a:schemeClr val="tx1">
                    <a:lumMod val="85000"/>
                    <a:lumOff val="15000"/>
                  </a:schemeClr>
                </a:solidFill>
                <a:latin typeface="等线" panose="02010600030101010101" pitchFamily="2" charset="-122"/>
                <a:ea typeface="等线" panose="02010600030101010101" pitchFamily="2" charset="-122"/>
              </a:endParaRPr>
            </a:p>
          </p:txBody>
        </p:sp>
      </p:grpSp>
    </p:spTree>
    <p:extLst>
      <p:ext uri="{BB962C8B-B14F-4D97-AF65-F5344CB8AC3E}">
        <p14:creationId xmlns:p14="http://schemas.microsoft.com/office/powerpoint/2010/main" val="1469442980"/>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自由: 形状 22"/>
          <p:cNvSpPr/>
          <p:nvPr/>
        </p:nvSpPr>
        <p:spPr bwMode="auto">
          <a:xfrm rot="12600000">
            <a:off x="628798" y="267712"/>
            <a:ext cx="166903" cy="731887"/>
          </a:xfrm>
          <a:custGeom>
            <a:avLst/>
            <a:gdLst>
              <a:gd name="connsiteX0" fmla="*/ 260214 w 260214"/>
              <a:gd name="connsiteY0" fmla="*/ 995963 h 1141060"/>
              <a:gd name="connsiteX1" fmla="*/ 0 w 260214"/>
              <a:gd name="connsiteY1" fmla="*/ 1141060 h 1141060"/>
              <a:gd name="connsiteX2" fmla="*/ 0 w 260214"/>
              <a:gd name="connsiteY2" fmla="*/ 146621 h 1141060"/>
              <a:gd name="connsiteX3" fmla="*/ 260214 w 260214"/>
              <a:gd name="connsiteY3" fmla="*/ 0 h 1141060"/>
            </a:gdLst>
            <a:ahLst/>
            <a:cxnLst>
              <a:cxn ang="0">
                <a:pos x="connsiteX0" y="connsiteY0"/>
              </a:cxn>
              <a:cxn ang="0">
                <a:pos x="connsiteX1" y="connsiteY1"/>
              </a:cxn>
              <a:cxn ang="0">
                <a:pos x="connsiteX2" y="connsiteY2"/>
              </a:cxn>
              <a:cxn ang="0">
                <a:pos x="connsiteX3" y="connsiteY3"/>
              </a:cxn>
            </a:cxnLst>
            <a:rect l="l" t="t" r="r" b="b"/>
            <a:pathLst>
              <a:path w="260214" h="1141060">
                <a:moveTo>
                  <a:pt x="260214" y="995963"/>
                </a:moveTo>
                <a:lnTo>
                  <a:pt x="0" y="1141060"/>
                </a:lnTo>
                <a:lnTo>
                  <a:pt x="0" y="146621"/>
                </a:lnTo>
                <a:lnTo>
                  <a:pt x="260214" y="0"/>
                </a:lnTo>
                <a:close/>
              </a:path>
            </a:pathLst>
          </a:custGeom>
          <a:solidFill>
            <a:srgbClr val="0075EA"/>
          </a:solidFill>
          <a:ln>
            <a:noFill/>
          </a:ln>
        </p:spPr>
        <p:txBody>
          <a:bodyPr vert="horz" wrap="square" lIns="91440" tIns="45720" rIns="91440" bIns="45720" numCol="1" anchor="t" anchorCtr="0" compatLnSpc="1">
            <a:noAutofit/>
          </a:bodyPr>
          <a:lstStyle/>
          <a:p>
            <a:endParaRPr lang="zh-CN" altLang="en-US" dirty="0"/>
          </a:p>
        </p:txBody>
      </p:sp>
      <p:grpSp>
        <p:nvGrpSpPr>
          <p:cNvPr id="31" name="组合 30">
            <a:extLst>
              <a:ext uri="{FF2B5EF4-FFF2-40B4-BE49-F238E27FC236}">
                <a16:creationId xmlns:a16="http://schemas.microsoft.com/office/drawing/2014/main" id="{8CA5B043-4020-4F50-98C7-D2A506D9F110}"/>
              </a:ext>
            </a:extLst>
          </p:cNvPr>
          <p:cNvGrpSpPr/>
          <p:nvPr/>
        </p:nvGrpSpPr>
        <p:grpSpPr>
          <a:xfrm>
            <a:off x="599620" y="278225"/>
            <a:ext cx="5409294" cy="742071"/>
            <a:chOff x="599618" y="278221"/>
            <a:chExt cx="5409294" cy="742070"/>
          </a:xfrm>
        </p:grpSpPr>
        <p:sp>
          <p:nvSpPr>
            <p:cNvPr id="32" name="矩形 31">
              <a:extLst>
                <a:ext uri="{FF2B5EF4-FFF2-40B4-BE49-F238E27FC236}">
                  <a16:creationId xmlns:a16="http://schemas.microsoft.com/office/drawing/2014/main" id="{BAA58CB5-AD00-4B5E-B2D0-A47992A7AFE2}"/>
                </a:ext>
              </a:extLst>
            </p:cNvPr>
            <p:cNvSpPr/>
            <p:nvPr/>
          </p:nvSpPr>
          <p:spPr>
            <a:xfrm>
              <a:off x="599618" y="712514"/>
              <a:ext cx="5409294" cy="307777"/>
            </a:xfrm>
            <a:prstGeom prst="rect">
              <a:avLst/>
            </a:prstGeom>
          </p:spPr>
          <p:txBody>
            <a:bodyPr wrap="square">
              <a:spAutoFit/>
            </a:bodyPr>
            <a:lstStyle/>
            <a:p>
              <a:pPr algn="ctr"/>
              <a:r>
                <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rPr>
                <a:t>Branch Prediction based on Global History</a:t>
              </a:r>
            </a:p>
          </p:txBody>
        </p:sp>
        <p:sp>
          <p:nvSpPr>
            <p:cNvPr id="33" name="矩形 32">
              <a:extLst>
                <a:ext uri="{FF2B5EF4-FFF2-40B4-BE49-F238E27FC236}">
                  <a16:creationId xmlns:a16="http://schemas.microsoft.com/office/drawing/2014/main" id="{0FDA942E-32AC-42CB-AF1A-F2BFB9A66674}"/>
                </a:ext>
              </a:extLst>
            </p:cNvPr>
            <p:cNvSpPr/>
            <p:nvPr/>
          </p:nvSpPr>
          <p:spPr>
            <a:xfrm>
              <a:off x="1197484" y="278221"/>
              <a:ext cx="4347472" cy="523219"/>
            </a:xfrm>
            <a:prstGeom prst="rect">
              <a:avLst/>
            </a:prstGeom>
          </p:spPr>
          <p:txBody>
            <a:bodyPr wrap="none">
              <a:spAutoFit/>
            </a:bodyPr>
            <a:lstStyle/>
            <a:p>
              <a:r>
                <a:rPr lang="zh-CN" altLang="en-US" sz="2800" b="1" spc="151" dirty="0">
                  <a:solidFill>
                    <a:schemeClr val="tx1">
                      <a:lumMod val="85000"/>
                      <a:lumOff val="15000"/>
                    </a:schemeClr>
                  </a:solidFill>
                  <a:latin typeface="等线" panose="02010600030101010101" pitchFamily="2" charset="-122"/>
                  <a:ea typeface="等线" panose="02010600030101010101" pitchFamily="2" charset="-122"/>
                </a:rPr>
                <a:t>基于全局历史的分支预测</a:t>
              </a:r>
              <a:endParaRPr lang="en-US" altLang="zh-CN" sz="2800" b="1" spc="151" dirty="0">
                <a:solidFill>
                  <a:schemeClr val="tx1">
                    <a:lumMod val="85000"/>
                    <a:lumOff val="15000"/>
                  </a:schemeClr>
                </a:solidFill>
                <a:latin typeface="等线" panose="02010600030101010101" pitchFamily="2" charset="-122"/>
                <a:ea typeface="等线" panose="02010600030101010101" pitchFamily="2" charset="-122"/>
              </a:endParaRPr>
            </a:p>
          </p:txBody>
        </p:sp>
      </p:grpSp>
      <p:sp>
        <p:nvSpPr>
          <p:cNvPr id="15" name="矩形 14">
            <a:extLst>
              <a:ext uri="{FF2B5EF4-FFF2-40B4-BE49-F238E27FC236}">
                <a16:creationId xmlns:a16="http://schemas.microsoft.com/office/drawing/2014/main" id="{9AA0DB26-E654-4F41-B4DA-997436C36C09}"/>
              </a:ext>
            </a:extLst>
          </p:cNvPr>
          <p:cNvSpPr/>
          <p:nvPr/>
        </p:nvSpPr>
        <p:spPr>
          <a:xfrm>
            <a:off x="6291101" y="3021976"/>
            <a:ext cx="1001481" cy="421809"/>
          </a:xfrm>
          <a:prstGeom prst="rect">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矩形 15">
            <a:extLst>
              <a:ext uri="{FF2B5EF4-FFF2-40B4-BE49-F238E27FC236}">
                <a16:creationId xmlns:a16="http://schemas.microsoft.com/office/drawing/2014/main" id="{CA9E1213-04C8-44D4-B089-12997954D043}"/>
              </a:ext>
            </a:extLst>
          </p:cNvPr>
          <p:cNvSpPr/>
          <p:nvPr/>
        </p:nvSpPr>
        <p:spPr>
          <a:xfrm>
            <a:off x="6291101" y="3435113"/>
            <a:ext cx="1001481" cy="804361"/>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 name="矩形 16">
            <a:extLst>
              <a:ext uri="{FF2B5EF4-FFF2-40B4-BE49-F238E27FC236}">
                <a16:creationId xmlns:a16="http://schemas.microsoft.com/office/drawing/2014/main" id="{A6FE895B-8A21-4B89-917F-218BA95398D6}"/>
              </a:ext>
            </a:extLst>
          </p:cNvPr>
          <p:cNvSpPr/>
          <p:nvPr/>
        </p:nvSpPr>
        <p:spPr>
          <a:xfrm>
            <a:off x="6291100" y="4661748"/>
            <a:ext cx="1001481" cy="761787"/>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矩形 17">
            <a:extLst>
              <a:ext uri="{FF2B5EF4-FFF2-40B4-BE49-F238E27FC236}">
                <a16:creationId xmlns:a16="http://schemas.microsoft.com/office/drawing/2014/main" id="{0A1C2461-2F2C-478B-91BE-50BE57CD9080}"/>
              </a:ext>
            </a:extLst>
          </p:cNvPr>
          <p:cNvSpPr/>
          <p:nvPr/>
        </p:nvSpPr>
        <p:spPr>
          <a:xfrm>
            <a:off x="6291101" y="5424000"/>
            <a:ext cx="1001481" cy="421809"/>
          </a:xfrm>
          <a:prstGeom prst="rect">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9" name="矩形 18">
            <a:extLst>
              <a:ext uri="{FF2B5EF4-FFF2-40B4-BE49-F238E27FC236}">
                <a16:creationId xmlns:a16="http://schemas.microsoft.com/office/drawing/2014/main" id="{76C64656-DA25-4CCC-817A-4A1E8C314067}"/>
              </a:ext>
            </a:extLst>
          </p:cNvPr>
          <p:cNvSpPr/>
          <p:nvPr/>
        </p:nvSpPr>
        <p:spPr>
          <a:xfrm>
            <a:off x="6291100" y="4239939"/>
            <a:ext cx="1001481" cy="421809"/>
          </a:xfrm>
          <a:prstGeom prst="rect">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0" name="文本框 19">
            <a:extLst>
              <a:ext uri="{FF2B5EF4-FFF2-40B4-BE49-F238E27FC236}">
                <a16:creationId xmlns:a16="http://schemas.microsoft.com/office/drawing/2014/main" id="{0FA0E4B0-B925-43C2-9DEE-3FDAD263F0C8}"/>
              </a:ext>
            </a:extLst>
          </p:cNvPr>
          <p:cNvSpPr txBox="1"/>
          <p:nvPr/>
        </p:nvSpPr>
        <p:spPr>
          <a:xfrm rot="5400000">
            <a:off x="6576739" y="3593846"/>
            <a:ext cx="607611" cy="461665"/>
          </a:xfrm>
          <a:prstGeom prst="rect">
            <a:avLst/>
          </a:prstGeom>
          <a:noFill/>
        </p:spPr>
        <p:txBody>
          <a:bodyPr wrap="square" rtlCol="0">
            <a:spAutoFit/>
          </a:bodyPr>
          <a:lstStyle/>
          <a:p>
            <a:pPr algn="ctr"/>
            <a:r>
              <a:rPr lang="en-US" altLang="zh-CN" sz="2400" dirty="0">
                <a:latin typeface="微软雅黑" panose="020B0503020204020204" pitchFamily="34" charset="-122"/>
                <a:ea typeface="微软雅黑" panose="020B0503020204020204" pitchFamily="34" charset="-122"/>
              </a:rPr>
              <a:t>. . .</a:t>
            </a:r>
            <a:endParaRPr lang="zh-CN" altLang="en-US" sz="2400" dirty="0">
              <a:latin typeface="微软雅黑" panose="020B0503020204020204" pitchFamily="34" charset="-122"/>
              <a:ea typeface="微软雅黑" panose="020B0503020204020204" pitchFamily="34" charset="-122"/>
            </a:endParaRPr>
          </a:p>
        </p:txBody>
      </p:sp>
      <p:sp>
        <p:nvSpPr>
          <p:cNvPr id="21" name="文本框 20">
            <a:extLst>
              <a:ext uri="{FF2B5EF4-FFF2-40B4-BE49-F238E27FC236}">
                <a16:creationId xmlns:a16="http://schemas.microsoft.com/office/drawing/2014/main" id="{B1194852-4358-414E-B506-9DD8C9BF8C96}"/>
              </a:ext>
            </a:extLst>
          </p:cNvPr>
          <p:cNvSpPr txBox="1"/>
          <p:nvPr/>
        </p:nvSpPr>
        <p:spPr>
          <a:xfrm rot="5400000">
            <a:off x="6574762" y="4815025"/>
            <a:ext cx="607611" cy="461665"/>
          </a:xfrm>
          <a:prstGeom prst="rect">
            <a:avLst/>
          </a:prstGeom>
          <a:noFill/>
        </p:spPr>
        <p:txBody>
          <a:bodyPr wrap="square" rtlCol="0">
            <a:spAutoFit/>
          </a:bodyPr>
          <a:lstStyle/>
          <a:p>
            <a:pPr algn="ctr"/>
            <a:r>
              <a:rPr lang="en-US" altLang="zh-CN" sz="2400" dirty="0">
                <a:latin typeface="微软雅黑" panose="020B0503020204020204" pitchFamily="34" charset="-122"/>
                <a:ea typeface="微软雅黑" panose="020B0503020204020204" pitchFamily="34" charset="-122"/>
              </a:rPr>
              <a:t>. . .</a:t>
            </a:r>
            <a:endParaRPr lang="zh-CN" altLang="en-US" sz="2400" dirty="0">
              <a:latin typeface="微软雅黑" panose="020B0503020204020204" pitchFamily="34" charset="-122"/>
              <a:ea typeface="微软雅黑" panose="020B0503020204020204" pitchFamily="34" charset="-122"/>
            </a:endParaRPr>
          </a:p>
        </p:txBody>
      </p:sp>
      <p:sp>
        <p:nvSpPr>
          <p:cNvPr id="22" name="矩形 21">
            <a:extLst>
              <a:ext uri="{FF2B5EF4-FFF2-40B4-BE49-F238E27FC236}">
                <a16:creationId xmlns:a16="http://schemas.microsoft.com/office/drawing/2014/main" id="{D9C3CE14-E1D5-453D-8EA2-523C36F9BA40}"/>
              </a:ext>
            </a:extLst>
          </p:cNvPr>
          <p:cNvSpPr/>
          <p:nvPr/>
        </p:nvSpPr>
        <p:spPr>
          <a:xfrm>
            <a:off x="7832914" y="3021511"/>
            <a:ext cx="1001481" cy="421809"/>
          </a:xfrm>
          <a:prstGeom prst="rect">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3" name="矩形 22">
            <a:extLst>
              <a:ext uri="{FF2B5EF4-FFF2-40B4-BE49-F238E27FC236}">
                <a16:creationId xmlns:a16="http://schemas.microsoft.com/office/drawing/2014/main" id="{E20DF250-FFE8-41F4-91D4-310F1BE79057}"/>
              </a:ext>
            </a:extLst>
          </p:cNvPr>
          <p:cNvSpPr/>
          <p:nvPr/>
        </p:nvSpPr>
        <p:spPr>
          <a:xfrm>
            <a:off x="7832914" y="3434648"/>
            <a:ext cx="1001481" cy="804361"/>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4" name="矩形 23">
            <a:extLst>
              <a:ext uri="{FF2B5EF4-FFF2-40B4-BE49-F238E27FC236}">
                <a16:creationId xmlns:a16="http://schemas.microsoft.com/office/drawing/2014/main" id="{ECD43B82-CA66-432B-9FDF-4B3742289B1B}"/>
              </a:ext>
            </a:extLst>
          </p:cNvPr>
          <p:cNvSpPr/>
          <p:nvPr/>
        </p:nvSpPr>
        <p:spPr>
          <a:xfrm>
            <a:off x="7832913" y="4661283"/>
            <a:ext cx="1001481" cy="761787"/>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5" name="矩形 24">
            <a:extLst>
              <a:ext uri="{FF2B5EF4-FFF2-40B4-BE49-F238E27FC236}">
                <a16:creationId xmlns:a16="http://schemas.microsoft.com/office/drawing/2014/main" id="{F5F12F23-64A8-417E-9E68-80663DE009EA}"/>
              </a:ext>
            </a:extLst>
          </p:cNvPr>
          <p:cNvSpPr/>
          <p:nvPr/>
        </p:nvSpPr>
        <p:spPr>
          <a:xfrm>
            <a:off x="7832914" y="5423535"/>
            <a:ext cx="1001481" cy="421809"/>
          </a:xfrm>
          <a:prstGeom prst="rect">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6" name="矩形 25">
            <a:extLst>
              <a:ext uri="{FF2B5EF4-FFF2-40B4-BE49-F238E27FC236}">
                <a16:creationId xmlns:a16="http://schemas.microsoft.com/office/drawing/2014/main" id="{972087EC-7F31-4E82-971E-0B5918691EC1}"/>
              </a:ext>
            </a:extLst>
          </p:cNvPr>
          <p:cNvSpPr/>
          <p:nvPr/>
        </p:nvSpPr>
        <p:spPr>
          <a:xfrm>
            <a:off x="7832913" y="4239474"/>
            <a:ext cx="1001481" cy="421809"/>
          </a:xfrm>
          <a:prstGeom prst="rect">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7" name="文本框 26">
            <a:extLst>
              <a:ext uri="{FF2B5EF4-FFF2-40B4-BE49-F238E27FC236}">
                <a16:creationId xmlns:a16="http://schemas.microsoft.com/office/drawing/2014/main" id="{6B9D71AC-C5C5-4F36-BDBC-718D00C49EFD}"/>
              </a:ext>
            </a:extLst>
          </p:cNvPr>
          <p:cNvSpPr txBox="1"/>
          <p:nvPr/>
        </p:nvSpPr>
        <p:spPr>
          <a:xfrm rot="5400000">
            <a:off x="8118552" y="3593381"/>
            <a:ext cx="607611" cy="461665"/>
          </a:xfrm>
          <a:prstGeom prst="rect">
            <a:avLst/>
          </a:prstGeom>
          <a:noFill/>
        </p:spPr>
        <p:txBody>
          <a:bodyPr wrap="square" rtlCol="0">
            <a:spAutoFit/>
          </a:bodyPr>
          <a:lstStyle/>
          <a:p>
            <a:pPr algn="ctr"/>
            <a:r>
              <a:rPr lang="en-US" altLang="zh-CN" sz="2400" dirty="0">
                <a:latin typeface="微软雅黑" panose="020B0503020204020204" pitchFamily="34" charset="-122"/>
                <a:ea typeface="微软雅黑" panose="020B0503020204020204" pitchFamily="34" charset="-122"/>
              </a:rPr>
              <a:t>. . .</a:t>
            </a:r>
            <a:endParaRPr lang="zh-CN" altLang="en-US" sz="2400" dirty="0">
              <a:latin typeface="微软雅黑" panose="020B0503020204020204" pitchFamily="34" charset="-122"/>
              <a:ea typeface="微软雅黑" panose="020B0503020204020204" pitchFamily="34" charset="-122"/>
            </a:endParaRPr>
          </a:p>
        </p:txBody>
      </p:sp>
      <p:sp>
        <p:nvSpPr>
          <p:cNvPr id="28" name="文本框 27">
            <a:extLst>
              <a:ext uri="{FF2B5EF4-FFF2-40B4-BE49-F238E27FC236}">
                <a16:creationId xmlns:a16="http://schemas.microsoft.com/office/drawing/2014/main" id="{DB9F005C-6763-4A20-81B0-50211A9330C2}"/>
              </a:ext>
            </a:extLst>
          </p:cNvPr>
          <p:cNvSpPr txBox="1"/>
          <p:nvPr/>
        </p:nvSpPr>
        <p:spPr>
          <a:xfrm rot="5400000">
            <a:off x="8116575" y="4814560"/>
            <a:ext cx="607611" cy="461665"/>
          </a:xfrm>
          <a:prstGeom prst="rect">
            <a:avLst/>
          </a:prstGeom>
          <a:noFill/>
        </p:spPr>
        <p:txBody>
          <a:bodyPr wrap="square" rtlCol="0">
            <a:spAutoFit/>
          </a:bodyPr>
          <a:lstStyle/>
          <a:p>
            <a:pPr algn="ctr"/>
            <a:r>
              <a:rPr lang="en-US" altLang="zh-CN" sz="2400" dirty="0">
                <a:latin typeface="微软雅黑" panose="020B0503020204020204" pitchFamily="34" charset="-122"/>
                <a:ea typeface="微软雅黑" panose="020B0503020204020204" pitchFamily="34" charset="-122"/>
              </a:rPr>
              <a:t>. . .</a:t>
            </a:r>
            <a:endParaRPr lang="zh-CN" altLang="en-US" sz="2400" dirty="0">
              <a:latin typeface="微软雅黑" panose="020B0503020204020204" pitchFamily="34" charset="-122"/>
              <a:ea typeface="微软雅黑" panose="020B0503020204020204" pitchFamily="34" charset="-122"/>
            </a:endParaRPr>
          </a:p>
        </p:txBody>
      </p:sp>
      <p:sp>
        <p:nvSpPr>
          <p:cNvPr id="29" name="矩形 28">
            <a:extLst>
              <a:ext uri="{FF2B5EF4-FFF2-40B4-BE49-F238E27FC236}">
                <a16:creationId xmlns:a16="http://schemas.microsoft.com/office/drawing/2014/main" id="{2D86EA0C-4E6C-4A8D-A798-C77087590CD0}"/>
              </a:ext>
            </a:extLst>
          </p:cNvPr>
          <p:cNvSpPr/>
          <p:nvPr/>
        </p:nvSpPr>
        <p:spPr>
          <a:xfrm>
            <a:off x="10080228" y="3021511"/>
            <a:ext cx="1001481" cy="421809"/>
          </a:xfrm>
          <a:prstGeom prst="rect">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4" name="矩形 33">
            <a:extLst>
              <a:ext uri="{FF2B5EF4-FFF2-40B4-BE49-F238E27FC236}">
                <a16:creationId xmlns:a16="http://schemas.microsoft.com/office/drawing/2014/main" id="{EFBFD96B-CBAF-4E62-A6DE-0F686969FD86}"/>
              </a:ext>
            </a:extLst>
          </p:cNvPr>
          <p:cNvSpPr/>
          <p:nvPr/>
        </p:nvSpPr>
        <p:spPr>
          <a:xfrm>
            <a:off x="10080228" y="3434648"/>
            <a:ext cx="1001481" cy="804361"/>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5" name="矩形 34">
            <a:extLst>
              <a:ext uri="{FF2B5EF4-FFF2-40B4-BE49-F238E27FC236}">
                <a16:creationId xmlns:a16="http://schemas.microsoft.com/office/drawing/2014/main" id="{55B58813-EFAC-4096-AC7B-887AA886C5E2}"/>
              </a:ext>
            </a:extLst>
          </p:cNvPr>
          <p:cNvSpPr/>
          <p:nvPr/>
        </p:nvSpPr>
        <p:spPr>
          <a:xfrm>
            <a:off x="10080227" y="4661283"/>
            <a:ext cx="1001481" cy="761787"/>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6" name="矩形 35">
            <a:extLst>
              <a:ext uri="{FF2B5EF4-FFF2-40B4-BE49-F238E27FC236}">
                <a16:creationId xmlns:a16="http://schemas.microsoft.com/office/drawing/2014/main" id="{2F107844-0EC1-4922-8B20-AB391C0ECEC7}"/>
              </a:ext>
            </a:extLst>
          </p:cNvPr>
          <p:cNvSpPr/>
          <p:nvPr/>
        </p:nvSpPr>
        <p:spPr>
          <a:xfrm>
            <a:off x="10080228" y="5423535"/>
            <a:ext cx="1001481" cy="421809"/>
          </a:xfrm>
          <a:prstGeom prst="rect">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7" name="矩形 36">
            <a:extLst>
              <a:ext uri="{FF2B5EF4-FFF2-40B4-BE49-F238E27FC236}">
                <a16:creationId xmlns:a16="http://schemas.microsoft.com/office/drawing/2014/main" id="{6135F1DC-5C9B-4EDA-BB35-792DC72DB029}"/>
              </a:ext>
            </a:extLst>
          </p:cNvPr>
          <p:cNvSpPr/>
          <p:nvPr/>
        </p:nvSpPr>
        <p:spPr>
          <a:xfrm>
            <a:off x="10080227" y="4239474"/>
            <a:ext cx="1001481" cy="42180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8" name="文本框 37">
            <a:extLst>
              <a:ext uri="{FF2B5EF4-FFF2-40B4-BE49-F238E27FC236}">
                <a16:creationId xmlns:a16="http://schemas.microsoft.com/office/drawing/2014/main" id="{CD8D7E45-46BD-4FA2-9815-38AE8F0C4568}"/>
              </a:ext>
            </a:extLst>
          </p:cNvPr>
          <p:cNvSpPr txBox="1"/>
          <p:nvPr/>
        </p:nvSpPr>
        <p:spPr>
          <a:xfrm rot="5400000">
            <a:off x="10365866" y="3593381"/>
            <a:ext cx="607611" cy="461665"/>
          </a:xfrm>
          <a:prstGeom prst="rect">
            <a:avLst/>
          </a:prstGeom>
          <a:noFill/>
        </p:spPr>
        <p:txBody>
          <a:bodyPr wrap="square" rtlCol="0">
            <a:spAutoFit/>
          </a:bodyPr>
          <a:lstStyle/>
          <a:p>
            <a:pPr algn="ctr"/>
            <a:r>
              <a:rPr lang="en-US" altLang="zh-CN" sz="2400" dirty="0">
                <a:latin typeface="微软雅黑" panose="020B0503020204020204" pitchFamily="34" charset="-122"/>
                <a:ea typeface="微软雅黑" panose="020B0503020204020204" pitchFamily="34" charset="-122"/>
              </a:rPr>
              <a:t>. . .</a:t>
            </a:r>
            <a:endParaRPr lang="zh-CN" altLang="en-US" sz="2400" dirty="0">
              <a:latin typeface="微软雅黑" panose="020B0503020204020204" pitchFamily="34" charset="-122"/>
              <a:ea typeface="微软雅黑" panose="020B0503020204020204" pitchFamily="34" charset="-122"/>
            </a:endParaRPr>
          </a:p>
        </p:txBody>
      </p:sp>
      <p:sp>
        <p:nvSpPr>
          <p:cNvPr id="39" name="文本框 38">
            <a:extLst>
              <a:ext uri="{FF2B5EF4-FFF2-40B4-BE49-F238E27FC236}">
                <a16:creationId xmlns:a16="http://schemas.microsoft.com/office/drawing/2014/main" id="{D34BA5AA-25DE-4EB1-B0E1-FFD70C52B0D3}"/>
              </a:ext>
            </a:extLst>
          </p:cNvPr>
          <p:cNvSpPr txBox="1"/>
          <p:nvPr/>
        </p:nvSpPr>
        <p:spPr>
          <a:xfrm rot="5400000">
            <a:off x="10363889" y="4814560"/>
            <a:ext cx="607611" cy="461665"/>
          </a:xfrm>
          <a:prstGeom prst="rect">
            <a:avLst/>
          </a:prstGeom>
          <a:noFill/>
        </p:spPr>
        <p:txBody>
          <a:bodyPr wrap="square" rtlCol="0">
            <a:spAutoFit/>
          </a:bodyPr>
          <a:lstStyle/>
          <a:p>
            <a:pPr algn="ctr"/>
            <a:r>
              <a:rPr lang="en-US" altLang="zh-CN" sz="2400" dirty="0">
                <a:latin typeface="微软雅黑" panose="020B0503020204020204" pitchFamily="34" charset="-122"/>
                <a:ea typeface="微软雅黑" panose="020B0503020204020204" pitchFamily="34" charset="-122"/>
              </a:rPr>
              <a:t>. . .</a:t>
            </a:r>
            <a:endParaRPr lang="zh-CN" altLang="en-US" sz="2400" dirty="0">
              <a:latin typeface="微软雅黑" panose="020B0503020204020204" pitchFamily="34" charset="-122"/>
              <a:ea typeface="微软雅黑" panose="020B0503020204020204" pitchFamily="34" charset="-122"/>
            </a:endParaRPr>
          </a:p>
        </p:txBody>
      </p:sp>
      <p:sp>
        <p:nvSpPr>
          <p:cNvPr id="41" name="文本框 40">
            <a:extLst>
              <a:ext uri="{FF2B5EF4-FFF2-40B4-BE49-F238E27FC236}">
                <a16:creationId xmlns:a16="http://schemas.microsoft.com/office/drawing/2014/main" id="{A63608A3-C276-4448-B995-D0E1734E6B99}"/>
              </a:ext>
            </a:extLst>
          </p:cNvPr>
          <p:cNvSpPr txBox="1"/>
          <p:nvPr/>
        </p:nvSpPr>
        <p:spPr>
          <a:xfrm>
            <a:off x="9050920" y="4178555"/>
            <a:ext cx="812780" cy="461665"/>
          </a:xfrm>
          <a:prstGeom prst="rect">
            <a:avLst/>
          </a:prstGeom>
          <a:noFill/>
        </p:spPr>
        <p:txBody>
          <a:bodyPr wrap="square" rtlCol="0">
            <a:spAutoFit/>
          </a:bodyPr>
          <a:lstStyle/>
          <a:p>
            <a:pPr algn="ctr"/>
            <a:r>
              <a:rPr lang="en-US" altLang="zh-CN" sz="2400" dirty="0">
                <a:latin typeface="微软雅黑" panose="020B0503020204020204" pitchFamily="34" charset="-122"/>
                <a:ea typeface="微软雅黑" panose="020B0503020204020204" pitchFamily="34" charset="-122"/>
              </a:rPr>
              <a:t>. . . .</a:t>
            </a:r>
            <a:endParaRPr lang="zh-CN" altLang="en-US" sz="2400" dirty="0">
              <a:latin typeface="微软雅黑" panose="020B0503020204020204" pitchFamily="34" charset="-122"/>
              <a:ea typeface="微软雅黑" panose="020B0503020204020204" pitchFamily="34" charset="-122"/>
            </a:endParaRPr>
          </a:p>
        </p:txBody>
      </p:sp>
      <p:sp>
        <p:nvSpPr>
          <p:cNvPr id="42" name="矩形 41">
            <a:extLst>
              <a:ext uri="{FF2B5EF4-FFF2-40B4-BE49-F238E27FC236}">
                <a16:creationId xmlns:a16="http://schemas.microsoft.com/office/drawing/2014/main" id="{E4490642-03A7-4071-BABC-917DB868E660}"/>
              </a:ext>
            </a:extLst>
          </p:cNvPr>
          <p:cNvSpPr/>
          <p:nvPr/>
        </p:nvSpPr>
        <p:spPr>
          <a:xfrm>
            <a:off x="1485456" y="1956951"/>
            <a:ext cx="2457147" cy="480031"/>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5" name="文本框 44">
            <a:extLst>
              <a:ext uri="{FF2B5EF4-FFF2-40B4-BE49-F238E27FC236}">
                <a16:creationId xmlns:a16="http://schemas.microsoft.com/office/drawing/2014/main" id="{12E7BB30-A775-4306-AD72-853AF93D56F2}"/>
              </a:ext>
            </a:extLst>
          </p:cNvPr>
          <p:cNvSpPr txBox="1"/>
          <p:nvPr/>
        </p:nvSpPr>
        <p:spPr>
          <a:xfrm>
            <a:off x="1197486" y="1463999"/>
            <a:ext cx="1315046" cy="461665"/>
          </a:xfrm>
          <a:prstGeom prst="rect">
            <a:avLst/>
          </a:prstGeom>
          <a:noFill/>
        </p:spPr>
        <p:txBody>
          <a:bodyPr wrap="square" rtlCol="0">
            <a:spAutoFit/>
          </a:bodyPr>
          <a:lstStyle/>
          <a:p>
            <a:pPr algn="ctr"/>
            <a:r>
              <a:rPr lang="en-US" altLang="zh-CN" sz="2400" dirty="0" err="1">
                <a:latin typeface="微软雅黑" panose="020B0503020204020204" pitchFamily="34" charset="-122"/>
                <a:ea typeface="微软雅黑" panose="020B0503020204020204" pitchFamily="34" charset="-122"/>
              </a:rPr>
              <a:t>GHR</a:t>
            </a:r>
            <a:endParaRPr lang="zh-CN" altLang="en-US" sz="2400" dirty="0">
              <a:latin typeface="微软雅黑" panose="020B0503020204020204" pitchFamily="34" charset="-122"/>
              <a:ea typeface="微软雅黑" panose="020B0503020204020204" pitchFamily="34" charset="-122"/>
            </a:endParaRPr>
          </a:p>
        </p:txBody>
      </p:sp>
      <p:cxnSp>
        <p:nvCxnSpPr>
          <p:cNvPr id="46" name="直接连接符 45">
            <a:extLst>
              <a:ext uri="{FF2B5EF4-FFF2-40B4-BE49-F238E27FC236}">
                <a16:creationId xmlns:a16="http://schemas.microsoft.com/office/drawing/2014/main" id="{991B6385-8CB4-44C0-8B6D-44682FAD5CFE}"/>
              </a:ext>
            </a:extLst>
          </p:cNvPr>
          <p:cNvCxnSpPr>
            <a:cxnSpLocks/>
          </p:cNvCxnSpPr>
          <p:nvPr/>
        </p:nvCxnSpPr>
        <p:spPr>
          <a:xfrm>
            <a:off x="2696156" y="2436982"/>
            <a:ext cx="0" cy="201339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id="{1DA806CA-6253-4512-ABB1-F99ABA9FAD89}"/>
              </a:ext>
            </a:extLst>
          </p:cNvPr>
          <p:cNvCxnSpPr>
            <a:cxnSpLocks/>
            <a:endCxn id="26" idx="1"/>
          </p:cNvCxnSpPr>
          <p:nvPr/>
        </p:nvCxnSpPr>
        <p:spPr>
          <a:xfrm>
            <a:off x="2696156" y="4450379"/>
            <a:ext cx="5136757" cy="0"/>
          </a:xfrm>
          <a:prstGeom prst="line">
            <a:avLst/>
          </a:prstGeom>
          <a:ln w="28575">
            <a:solidFill>
              <a:schemeClr val="tx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61" name="文本框 60">
            <a:extLst>
              <a:ext uri="{FF2B5EF4-FFF2-40B4-BE49-F238E27FC236}">
                <a16:creationId xmlns:a16="http://schemas.microsoft.com/office/drawing/2014/main" id="{2E3E334F-913C-4975-B40E-B93E9BDEAB43}"/>
              </a:ext>
            </a:extLst>
          </p:cNvPr>
          <p:cNvSpPr txBox="1"/>
          <p:nvPr/>
        </p:nvSpPr>
        <p:spPr>
          <a:xfrm>
            <a:off x="10394701" y="2179137"/>
            <a:ext cx="899865" cy="461665"/>
          </a:xfrm>
          <a:prstGeom prst="rect">
            <a:avLst/>
          </a:prstGeom>
          <a:noFill/>
        </p:spPr>
        <p:txBody>
          <a:bodyPr wrap="square" rtlCol="0">
            <a:spAutoFit/>
          </a:bodyPr>
          <a:lstStyle/>
          <a:p>
            <a:pPr algn="ctr"/>
            <a:r>
              <a:rPr lang="en-US" altLang="zh-CN" sz="2400" dirty="0" err="1">
                <a:latin typeface="微软雅黑" panose="020B0503020204020204" pitchFamily="34" charset="-122"/>
                <a:ea typeface="微软雅黑" panose="020B0503020204020204" pitchFamily="34" charset="-122"/>
              </a:rPr>
              <a:t>PHTs</a:t>
            </a:r>
            <a:endParaRPr lang="zh-CN" altLang="en-US" sz="2400" dirty="0">
              <a:latin typeface="微软雅黑" panose="020B0503020204020204" pitchFamily="34" charset="-122"/>
              <a:ea typeface="微软雅黑" panose="020B0503020204020204" pitchFamily="34" charset="-122"/>
            </a:endParaRPr>
          </a:p>
        </p:txBody>
      </p:sp>
      <p:sp>
        <p:nvSpPr>
          <p:cNvPr id="62" name="矩形 61">
            <a:extLst>
              <a:ext uri="{FF2B5EF4-FFF2-40B4-BE49-F238E27FC236}">
                <a16:creationId xmlns:a16="http://schemas.microsoft.com/office/drawing/2014/main" id="{5F830D1D-6E1F-4209-83C8-2E028BDEB487}"/>
              </a:ext>
            </a:extLst>
          </p:cNvPr>
          <p:cNvSpPr/>
          <p:nvPr/>
        </p:nvSpPr>
        <p:spPr>
          <a:xfrm>
            <a:off x="6104855" y="2691609"/>
            <a:ext cx="5189711" cy="3325916"/>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3" name="矩形 62">
            <a:extLst>
              <a:ext uri="{FF2B5EF4-FFF2-40B4-BE49-F238E27FC236}">
                <a16:creationId xmlns:a16="http://schemas.microsoft.com/office/drawing/2014/main" id="{EF3619A5-DDB8-4559-B064-CCCAB5B4078F}"/>
              </a:ext>
            </a:extLst>
          </p:cNvPr>
          <p:cNvSpPr/>
          <p:nvPr/>
        </p:nvSpPr>
        <p:spPr>
          <a:xfrm>
            <a:off x="6104855" y="1390012"/>
            <a:ext cx="2457147" cy="480031"/>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4" name="文本框 63">
            <a:extLst>
              <a:ext uri="{FF2B5EF4-FFF2-40B4-BE49-F238E27FC236}">
                <a16:creationId xmlns:a16="http://schemas.microsoft.com/office/drawing/2014/main" id="{27A4F482-25BA-4C5A-8673-734ADF172FFF}"/>
              </a:ext>
            </a:extLst>
          </p:cNvPr>
          <p:cNvSpPr txBox="1"/>
          <p:nvPr/>
        </p:nvSpPr>
        <p:spPr>
          <a:xfrm>
            <a:off x="8580960" y="1373679"/>
            <a:ext cx="776799" cy="461665"/>
          </a:xfrm>
          <a:prstGeom prst="rect">
            <a:avLst/>
          </a:prstGeom>
          <a:noFill/>
        </p:spPr>
        <p:txBody>
          <a:bodyPr wrap="square" rtlCol="0">
            <a:spAutoFit/>
          </a:bodyPr>
          <a:lstStyle/>
          <a:p>
            <a:pPr algn="ctr"/>
            <a:r>
              <a:rPr lang="en-US" altLang="zh-CN" sz="2400" dirty="0">
                <a:latin typeface="微软雅黑" panose="020B0503020204020204" pitchFamily="34" charset="-122"/>
                <a:ea typeface="微软雅黑" panose="020B0503020204020204" pitchFamily="34" charset="-122"/>
              </a:rPr>
              <a:t>PC</a:t>
            </a:r>
            <a:endParaRPr lang="zh-CN" altLang="en-US" sz="2400" dirty="0">
              <a:latin typeface="微软雅黑" panose="020B0503020204020204" pitchFamily="34" charset="-122"/>
              <a:ea typeface="微软雅黑" panose="020B0503020204020204" pitchFamily="34" charset="-122"/>
            </a:endParaRPr>
          </a:p>
        </p:txBody>
      </p:sp>
      <p:cxnSp>
        <p:nvCxnSpPr>
          <p:cNvPr id="65" name="直接连接符 64">
            <a:extLst>
              <a:ext uri="{FF2B5EF4-FFF2-40B4-BE49-F238E27FC236}">
                <a16:creationId xmlns:a16="http://schemas.microsoft.com/office/drawing/2014/main" id="{5D88A41D-F4FC-434C-B17A-F3AD5FE768BB}"/>
              </a:ext>
            </a:extLst>
          </p:cNvPr>
          <p:cNvCxnSpPr>
            <a:cxnSpLocks/>
          </p:cNvCxnSpPr>
          <p:nvPr/>
        </p:nvCxnSpPr>
        <p:spPr>
          <a:xfrm>
            <a:off x="7304919" y="1847219"/>
            <a:ext cx="0" cy="33191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直接连接符 65">
            <a:extLst>
              <a:ext uri="{FF2B5EF4-FFF2-40B4-BE49-F238E27FC236}">
                <a16:creationId xmlns:a16="http://schemas.microsoft.com/office/drawing/2014/main" id="{5DF51D04-B83E-4633-96F4-105E63F601D2}"/>
              </a:ext>
            </a:extLst>
          </p:cNvPr>
          <p:cNvCxnSpPr>
            <a:cxnSpLocks/>
          </p:cNvCxnSpPr>
          <p:nvPr/>
        </p:nvCxnSpPr>
        <p:spPr>
          <a:xfrm>
            <a:off x="7304919" y="2179137"/>
            <a:ext cx="103155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直接连接符 66">
            <a:extLst>
              <a:ext uri="{FF2B5EF4-FFF2-40B4-BE49-F238E27FC236}">
                <a16:creationId xmlns:a16="http://schemas.microsoft.com/office/drawing/2014/main" id="{106575AD-D847-4950-9433-25E2745D5B78}"/>
              </a:ext>
            </a:extLst>
          </p:cNvPr>
          <p:cNvCxnSpPr>
            <a:cxnSpLocks/>
          </p:cNvCxnSpPr>
          <p:nvPr/>
        </p:nvCxnSpPr>
        <p:spPr>
          <a:xfrm>
            <a:off x="8336478" y="2179137"/>
            <a:ext cx="0" cy="830257"/>
          </a:xfrm>
          <a:prstGeom prst="line">
            <a:avLst/>
          </a:prstGeom>
          <a:ln w="28575">
            <a:solidFill>
              <a:schemeClr val="tx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71" name="等腰三角形 70">
            <a:extLst>
              <a:ext uri="{FF2B5EF4-FFF2-40B4-BE49-F238E27FC236}">
                <a16:creationId xmlns:a16="http://schemas.microsoft.com/office/drawing/2014/main" id="{F61696B6-0D3B-4504-B6EA-91EDC98D8AF8}"/>
              </a:ext>
            </a:extLst>
          </p:cNvPr>
          <p:cNvSpPr/>
          <p:nvPr/>
        </p:nvSpPr>
        <p:spPr>
          <a:xfrm rot="16200000">
            <a:off x="3490996" y="1985375"/>
            <a:ext cx="480031" cy="423181"/>
          </a:xfrm>
          <a:prstGeom prst="triangl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5" name="等腰三角形 74">
            <a:extLst>
              <a:ext uri="{FF2B5EF4-FFF2-40B4-BE49-F238E27FC236}">
                <a16:creationId xmlns:a16="http://schemas.microsoft.com/office/drawing/2014/main" id="{22F1845D-E2E2-4ADE-B26D-46BD751FD59A}"/>
              </a:ext>
            </a:extLst>
          </p:cNvPr>
          <p:cNvSpPr/>
          <p:nvPr/>
        </p:nvSpPr>
        <p:spPr>
          <a:xfrm rot="16200000">
            <a:off x="8125422" y="1398768"/>
            <a:ext cx="433215" cy="439936"/>
          </a:xfrm>
          <a:prstGeom prst="triangl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6" name="文本框 75">
            <a:extLst>
              <a:ext uri="{FF2B5EF4-FFF2-40B4-BE49-F238E27FC236}">
                <a16:creationId xmlns:a16="http://schemas.microsoft.com/office/drawing/2014/main" id="{5DACC8B7-6426-4189-AD14-90F604D112D5}"/>
              </a:ext>
            </a:extLst>
          </p:cNvPr>
          <p:cNvSpPr txBox="1"/>
          <p:nvPr/>
        </p:nvSpPr>
        <p:spPr>
          <a:xfrm>
            <a:off x="1778956" y="2013640"/>
            <a:ext cx="1629260" cy="369332"/>
          </a:xfrm>
          <a:prstGeom prst="rect">
            <a:avLst/>
          </a:prstGeom>
          <a:noFill/>
        </p:spPr>
        <p:txBody>
          <a:bodyPr wrap="square" rtlCol="0">
            <a:spAutoFit/>
          </a:bodyPr>
          <a:lstStyle/>
          <a:p>
            <a:pPr algn="ctr"/>
            <a:r>
              <a:rPr lang="en-US" altLang="zh-CN" dirty="0">
                <a:latin typeface="微软雅黑" panose="020B0503020204020204" pitchFamily="34" charset="-122"/>
                <a:ea typeface="微软雅黑" panose="020B0503020204020204" pitchFamily="34" charset="-122"/>
              </a:rPr>
              <a:t>11001010</a:t>
            </a: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284414163"/>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自由: 形状 22"/>
          <p:cNvSpPr/>
          <p:nvPr/>
        </p:nvSpPr>
        <p:spPr bwMode="auto">
          <a:xfrm rot="12600000">
            <a:off x="628798" y="267712"/>
            <a:ext cx="166903" cy="731887"/>
          </a:xfrm>
          <a:custGeom>
            <a:avLst/>
            <a:gdLst>
              <a:gd name="connsiteX0" fmla="*/ 260214 w 260214"/>
              <a:gd name="connsiteY0" fmla="*/ 995963 h 1141060"/>
              <a:gd name="connsiteX1" fmla="*/ 0 w 260214"/>
              <a:gd name="connsiteY1" fmla="*/ 1141060 h 1141060"/>
              <a:gd name="connsiteX2" fmla="*/ 0 w 260214"/>
              <a:gd name="connsiteY2" fmla="*/ 146621 h 1141060"/>
              <a:gd name="connsiteX3" fmla="*/ 260214 w 260214"/>
              <a:gd name="connsiteY3" fmla="*/ 0 h 1141060"/>
            </a:gdLst>
            <a:ahLst/>
            <a:cxnLst>
              <a:cxn ang="0">
                <a:pos x="connsiteX0" y="connsiteY0"/>
              </a:cxn>
              <a:cxn ang="0">
                <a:pos x="connsiteX1" y="connsiteY1"/>
              </a:cxn>
              <a:cxn ang="0">
                <a:pos x="connsiteX2" y="connsiteY2"/>
              </a:cxn>
              <a:cxn ang="0">
                <a:pos x="connsiteX3" y="connsiteY3"/>
              </a:cxn>
            </a:cxnLst>
            <a:rect l="l" t="t" r="r" b="b"/>
            <a:pathLst>
              <a:path w="260214" h="1141060">
                <a:moveTo>
                  <a:pt x="260214" y="995963"/>
                </a:moveTo>
                <a:lnTo>
                  <a:pt x="0" y="1141060"/>
                </a:lnTo>
                <a:lnTo>
                  <a:pt x="0" y="146621"/>
                </a:lnTo>
                <a:lnTo>
                  <a:pt x="260214" y="0"/>
                </a:lnTo>
                <a:close/>
              </a:path>
            </a:pathLst>
          </a:custGeom>
          <a:solidFill>
            <a:srgbClr val="0075EA"/>
          </a:solidFill>
          <a:ln>
            <a:noFill/>
          </a:ln>
        </p:spPr>
        <p:txBody>
          <a:bodyPr vert="horz" wrap="square" lIns="91440" tIns="45720" rIns="91440" bIns="45720" numCol="1" anchor="t" anchorCtr="0" compatLnSpc="1">
            <a:noAutofit/>
          </a:bodyPr>
          <a:lstStyle/>
          <a:p>
            <a:endParaRPr lang="zh-CN" altLang="en-US" dirty="0"/>
          </a:p>
        </p:txBody>
      </p:sp>
      <p:grpSp>
        <p:nvGrpSpPr>
          <p:cNvPr id="31" name="组合 30">
            <a:extLst>
              <a:ext uri="{FF2B5EF4-FFF2-40B4-BE49-F238E27FC236}">
                <a16:creationId xmlns:a16="http://schemas.microsoft.com/office/drawing/2014/main" id="{8CA5B043-4020-4F50-98C7-D2A506D9F110}"/>
              </a:ext>
            </a:extLst>
          </p:cNvPr>
          <p:cNvGrpSpPr/>
          <p:nvPr/>
        </p:nvGrpSpPr>
        <p:grpSpPr>
          <a:xfrm>
            <a:off x="599620" y="278225"/>
            <a:ext cx="5409294" cy="742071"/>
            <a:chOff x="599618" y="278221"/>
            <a:chExt cx="5409294" cy="742070"/>
          </a:xfrm>
        </p:grpSpPr>
        <p:sp>
          <p:nvSpPr>
            <p:cNvPr id="32" name="矩形 31">
              <a:extLst>
                <a:ext uri="{FF2B5EF4-FFF2-40B4-BE49-F238E27FC236}">
                  <a16:creationId xmlns:a16="http://schemas.microsoft.com/office/drawing/2014/main" id="{BAA58CB5-AD00-4B5E-B2D0-A47992A7AFE2}"/>
                </a:ext>
              </a:extLst>
            </p:cNvPr>
            <p:cNvSpPr/>
            <p:nvPr/>
          </p:nvSpPr>
          <p:spPr>
            <a:xfrm>
              <a:off x="599618" y="712514"/>
              <a:ext cx="5409294" cy="307777"/>
            </a:xfrm>
            <a:prstGeom prst="rect">
              <a:avLst/>
            </a:prstGeom>
          </p:spPr>
          <p:txBody>
            <a:bodyPr wrap="square">
              <a:spAutoFit/>
            </a:bodyPr>
            <a:lstStyle/>
            <a:p>
              <a:pPr algn="ctr"/>
              <a:r>
                <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rPr>
                <a:t>Branch Prediction based on Global History</a:t>
              </a:r>
            </a:p>
          </p:txBody>
        </p:sp>
        <p:sp>
          <p:nvSpPr>
            <p:cNvPr id="33" name="矩形 32">
              <a:extLst>
                <a:ext uri="{FF2B5EF4-FFF2-40B4-BE49-F238E27FC236}">
                  <a16:creationId xmlns:a16="http://schemas.microsoft.com/office/drawing/2014/main" id="{0FDA942E-32AC-42CB-AF1A-F2BFB9A66674}"/>
                </a:ext>
              </a:extLst>
            </p:cNvPr>
            <p:cNvSpPr/>
            <p:nvPr/>
          </p:nvSpPr>
          <p:spPr>
            <a:xfrm>
              <a:off x="1197484" y="278221"/>
              <a:ext cx="4347472" cy="523219"/>
            </a:xfrm>
            <a:prstGeom prst="rect">
              <a:avLst/>
            </a:prstGeom>
          </p:spPr>
          <p:txBody>
            <a:bodyPr wrap="none">
              <a:spAutoFit/>
            </a:bodyPr>
            <a:lstStyle/>
            <a:p>
              <a:r>
                <a:rPr lang="zh-CN" altLang="en-US" sz="2800" b="1" spc="151" dirty="0">
                  <a:solidFill>
                    <a:schemeClr val="tx1">
                      <a:lumMod val="85000"/>
                      <a:lumOff val="15000"/>
                    </a:schemeClr>
                  </a:solidFill>
                  <a:latin typeface="等线" panose="02010600030101010101" pitchFamily="2" charset="-122"/>
                  <a:ea typeface="等线" panose="02010600030101010101" pitchFamily="2" charset="-122"/>
                </a:rPr>
                <a:t>基于全局历史的分支预测</a:t>
              </a:r>
              <a:endParaRPr lang="en-US" altLang="zh-CN" sz="2800" b="1" spc="151" dirty="0">
                <a:solidFill>
                  <a:schemeClr val="tx1">
                    <a:lumMod val="85000"/>
                    <a:lumOff val="15000"/>
                  </a:schemeClr>
                </a:solidFill>
                <a:latin typeface="等线" panose="02010600030101010101" pitchFamily="2" charset="-122"/>
                <a:ea typeface="等线" panose="02010600030101010101" pitchFamily="2" charset="-122"/>
              </a:endParaRPr>
            </a:p>
          </p:txBody>
        </p:sp>
      </p:grpSp>
      <p:sp>
        <p:nvSpPr>
          <p:cNvPr id="15" name="矩形 14">
            <a:extLst>
              <a:ext uri="{FF2B5EF4-FFF2-40B4-BE49-F238E27FC236}">
                <a16:creationId xmlns:a16="http://schemas.microsoft.com/office/drawing/2014/main" id="{9AA0DB26-E654-4F41-B4DA-997436C36C09}"/>
              </a:ext>
            </a:extLst>
          </p:cNvPr>
          <p:cNvSpPr/>
          <p:nvPr/>
        </p:nvSpPr>
        <p:spPr>
          <a:xfrm>
            <a:off x="6291101" y="3021976"/>
            <a:ext cx="1001481" cy="421809"/>
          </a:xfrm>
          <a:prstGeom prst="rect">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矩形 15">
            <a:extLst>
              <a:ext uri="{FF2B5EF4-FFF2-40B4-BE49-F238E27FC236}">
                <a16:creationId xmlns:a16="http://schemas.microsoft.com/office/drawing/2014/main" id="{CA9E1213-04C8-44D4-B089-12997954D043}"/>
              </a:ext>
            </a:extLst>
          </p:cNvPr>
          <p:cNvSpPr/>
          <p:nvPr/>
        </p:nvSpPr>
        <p:spPr>
          <a:xfrm>
            <a:off x="6291101" y="3435113"/>
            <a:ext cx="1001481" cy="804361"/>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 name="矩形 16">
            <a:extLst>
              <a:ext uri="{FF2B5EF4-FFF2-40B4-BE49-F238E27FC236}">
                <a16:creationId xmlns:a16="http://schemas.microsoft.com/office/drawing/2014/main" id="{A6FE895B-8A21-4B89-917F-218BA95398D6}"/>
              </a:ext>
            </a:extLst>
          </p:cNvPr>
          <p:cNvSpPr/>
          <p:nvPr/>
        </p:nvSpPr>
        <p:spPr>
          <a:xfrm>
            <a:off x="6291100" y="4661748"/>
            <a:ext cx="1001481" cy="761787"/>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矩形 17">
            <a:extLst>
              <a:ext uri="{FF2B5EF4-FFF2-40B4-BE49-F238E27FC236}">
                <a16:creationId xmlns:a16="http://schemas.microsoft.com/office/drawing/2014/main" id="{0A1C2461-2F2C-478B-91BE-50BE57CD9080}"/>
              </a:ext>
            </a:extLst>
          </p:cNvPr>
          <p:cNvSpPr/>
          <p:nvPr/>
        </p:nvSpPr>
        <p:spPr>
          <a:xfrm>
            <a:off x="6291101" y="5424000"/>
            <a:ext cx="1001481" cy="421809"/>
          </a:xfrm>
          <a:prstGeom prst="rect">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9" name="矩形 18">
            <a:extLst>
              <a:ext uri="{FF2B5EF4-FFF2-40B4-BE49-F238E27FC236}">
                <a16:creationId xmlns:a16="http://schemas.microsoft.com/office/drawing/2014/main" id="{76C64656-DA25-4CCC-817A-4A1E8C314067}"/>
              </a:ext>
            </a:extLst>
          </p:cNvPr>
          <p:cNvSpPr/>
          <p:nvPr/>
        </p:nvSpPr>
        <p:spPr>
          <a:xfrm>
            <a:off x="6291100" y="4239939"/>
            <a:ext cx="1001481" cy="421809"/>
          </a:xfrm>
          <a:prstGeom prst="rect">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0" name="文本框 19">
            <a:extLst>
              <a:ext uri="{FF2B5EF4-FFF2-40B4-BE49-F238E27FC236}">
                <a16:creationId xmlns:a16="http://schemas.microsoft.com/office/drawing/2014/main" id="{0FA0E4B0-B925-43C2-9DEE-3FDAD263F0C8}"/>
              </a:ext>
            </a:extLst>
          </p:cNvPr>
          <p:cNvSpPr txBox="1"/>
          <p:nvPr/>
        </p:nvSpPr>
        <p:spPr>
          <a:xfrm rot="5400000">
            <a:off x="6576739" y="3593846"/>
            <a:ext cx="607611" cy="461665"/>
          </a:xfrm>
          <a:prstGeom prst="rect">
            <a:avLst/>
          </a:prstGeom>
          <a:noFill/>
        </p:spPr>
        <p:txBody>
          <a:bodyPr wrap="square" rtlCol="0">
            <a:spAutoFit/>
          </a:bodyPr>
          <a:lstStyle/>
          <a:p>
            <a:pPr algn="ctr"/>
            <a:r>
              <a:rPr lang="en-US" altLang="zh-CN" sz="2400" dirty="0">
                <a:latin typeface="微软雅黑" panose="020B0503020204020204" pitchFamily="34" charset="-122"/>
                <a:ea typeface="微软雅黑" panose="020B0503020204020204" pitchFamily="34" charset="-122"/>
              </a:rPr>
              <a:t>. . .</a:t>
            </a:r>
            <a:endParaRPr lang="zh-CN" altLang="en-US" sz="2400" dirty="0">
              <a:latin typeface="微软雅黑" panose="020B0503020204020204" pitchFamily="34" charset="-122"/>
              <a:ea typeface="微软雅黑" panose="020B0503020204020204" pitchFamily="34" charset="-122"/>
            </a:endParaRPr>
          </a:p>
        </p:txBody>
      </p:sp>
      <p:sp>
        <p:nvSpPr>
          <p:cNvPr id="21" name="文本框 20">
            <a:extLst>
              <a:ext uri="{FF2B5EF4-FFF2-40B4-BE49-F238E27FC236}">
                <a16:creationId xmlns:a16="http://schemas.microsoft.com/office/drawing/2014/main" id="{B1194852-4358-414E-B506-9DD8C9BF8C96}"/>
              </a:ext>
            </a:extLst>
          </p:cNvPr>
          <p:cNvSpPr txBox="1"/>
          <p:nvPr/>
        </p:nvSpPr>
        <p:spPr>
          <a:xfrm rot="5400000">
            <a:off x="6574762" y="4815025"/>
            <a:ext cx="607611" cy="461665"/>
          </a:xfrm>
          <a:prstGeom prst="rect">
            <a:avLst/>
          </a:prstGeom>
          <a:noFill/>
        </p:spPr>
        <p:txBody>
          <a:bodyPr wrap="square" rtlCol="0">
            <a:spAutoFit/>
          </a:bodyPr>
          <a:lstStyle/>
          <a:p>
            <a:pPr algn="ctr"/>
            <a:r>
              <a:rPr lang="en-US" altLang="zh-CN" sz="2400" dirty="0">
                <a:latin typeface="微软雅黑" panose="020B0503020204020204" pitchFamily="34" charset="-122"/>
                <a:ea typeface="微软雅黑" panose="020B0503020204020204" pitchFamily="34" charset="-122"/>
              </a:rPr>
              <a:t>. . .</a:t>
            </a:r>
            <a:endParaRPr lang="zh-CN" altLang="en-US" sz="2400" dirty="0">
              <a:latin typeface="微软雅黑" panose="020B0503020204020204" pitchFamily="34" charset="-122"/>
              <a:ea typeface="微软雅黑" panose="020B0503020204020204" pitchFamily="34" charset="-122"/>
            </a:endParaRPr>
          </a:p>
        </p:txBody>
      </p:sp>
      <p:sp>
        <p:nvSpPr>
          <p:cNvPr id="22" name="矩形 21">
            <a:extLst>
              <a:ext uri="{FF2B5EF4-FFF2-40B4-BE49-F238E27FC236}">
                <a16:creationId xmlns:a16="http://schemas.microsoft.com/office/drawing/2014/main" id="{D9C3CE14-E1D5-453D-8EA2-523C36F9BA40}"/>
              </a:ext>
            </a:extLst>
          </p:cNvPr>
          <p:cNvSpPr/>
          <p:nvPr/>
        </p:nvSpPr>
        <p:spPr>
          <a:xfrm>
            <a:off x="7832914" y="3021511"/>
            <a:ext cx="1001481" cy="421809"/>
          </a:xfrm>
          <a:prstGeom prst="rect">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3" name="矩形 22">
            <a:extLst>
              <a:ext uri="{FF2B5EF4-FFF2-40B4-BE49-F238E27FC236}">
                <a16:creationId xmlns:a16="http://schemas.microsoft.com/office/drawing/2014/main" id="{E20DF250-FFE8-41F4-91D4-310F1BE79057}"/>
              </a:ext>
            </a:extLst>
          </p:cNvPr>
          <p:cNvSpPr/>
          <p:nvPr/>
        </p:nvSpPr>
        <p:spPr>
          <a:xfrm>
            <a:off x="7832914" y="3434648"/>
            <a:ext cx="1001481" cy="804361"/>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4" name="矩形 23">
            <a:extLst>
              <a:ext uri="{FF2B5EF4-FFF2-40B4-BE49-F238E27FC236}">
                <a16:creationId xmlns:a16="http://schemas.microsoft.com/office/drawing/2014/main" id="{ECD43B82-CA66-432B-9FDF-4B3742289B1B}"/>
              </a:ext>
            </a:extLst>
          </p:cNvPr>
          <p:cNvSpPr/>
          <p:nvPr/>
        </p:nvSpPr>
        <p:spPr>
          <a:xfrm>
            <a:off x="7832913" y="4661283"/>
            <a:ext cx="1001481" cy="761787"/>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5" name="矩形 24">
            <a:extLst>
              <a:ext uri="{FF2B5EF4-FFF2-40B4-BE49-F238E27FC236}">
                <a16:creationId xmlns:a16="http://schemas.microsoft.com/office/drawing/2014/main" id="{F5F12F23-64A8-417E-9E68-80663DE009EA}"/>
              </a:ext>
            </a:extLst>
          </p:cNvPr>
          <p:cNvSpPr/>
          <p:nvPr/>
        </p:nvSpPr>
        <p:spPr>
          <a:xfrm>
            <a:off x="7832914" y="5423535"/>
            <a:ext cx="1001481" cy="421809"/>
          </a:xfrm>
          <a:prstGeom prst="rect">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6" name="矩形 25">
            <a:extLst>
              <a:ext uri="{FF2B5EF4-FFF2-40B4-BE49-F238E27FC236}">
                <a16:creationId xmlns:a16="http://schemas.microsoft.com/office/drawing/2014/main" id="{972087EC-7F31-4E82-971E-0B5918691EC1}"/>
              </a:ext>
            </a:extLst>
          </p:cNvPr>
          <p:cNvSpPr/>
          <p:nvPr/>
        </p:nvSpPr>
        <p:spPr>
          <a:xfrm>
            <a:off x="7832913" y="4239474"/>
            <a:ext cx="1001481" cy="421809"/>
          </a:xfrm>
          <a:prstGeom prst="rect">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7" name="文本框 26">
            <a:extLst>
              <a:ext uri="{FF2B5EF4-FFF2-40B4-BE49-F238E27FC236}">
                <a16:creationId xmlns:a16="http://schemas.microsoft.com/office/drawing/2014/main" id="{6B9D71AC-C5C5-4F36-BDBC-718D00C49EFD}"/>
              </a:ext>
            </a:extLst>
          </p:cNvPr>
          <p:cNvSpPr txBox="1"/>
          <p:nvPr/>
        </p:nvSpPr>
        <p:spPr>
          <a:xfrm rot="5400000">
            <a:off x="8118552" y="3593381"/>
            <a:ext cx="607611" cy="461665"/>
          </a:xfrm>
          <a:prstGeom prst="rect">
            <a:avLst/>
          </a:prstGeom>
          <a:noFill/>
        </p:spPr>
        <p:txBody>
          <a:bodyPr wrap="square" rtlCol="0">
            <a:spAutoFit/>
          </a:bodyPr>
          <a:lstStyle/>
          <a:p>
            <a:pPr algn="ctr"/>
            <a:r>
              <a:rPr lang="en-US" altLang="zh-CN" sz="2400" dirty="0">
                <a:latin typeface="微软雅黑" panose="020B0503020204020204" pitchFamily="34" charset="-122"/>
                <a:ea typeface="微软雅黑" panose="020B0503020204020204" pitchFamily="34" charset="-122"/>
              </a:rPr>
              <a:t>. . .</a:t>
            </a:r>
            <a:endParaRPr lang="zh-CN" altLang="en-US" sz="2400" dirty="0">
              <a:latin typeface="微软雅黑" panose="020B0503020204020204" pitchFamily="34" charset="-122"/>
              <a:ea typeface="微软雅黑" panose="020B0503020204020204" pitchFamily="34" charset="-122"/>
            </a:endParaRPr>
          </a:p>
        </p:txBody>
      </p:sp>
      <p:sp>
        <p:nvSpPr>
          <p:cNvPr id="28" name="文本框 27">
            <a:extLst>
              <a:ext uri="{FF2B5EF4-FFF2-40B4-BE49-F238E27FC236}">
                <a16:creationId xmlns:a16="http://schemas.microsoft.com/office/drawing/2014/main" id="{DB9F005C-6763-4A20-81B0-50211A9330C2}"/>
              </a:ext>
            </a:extLst>
          </p:cNvPr>
          <p:cNvSpPr txBox="1"/>
          <p:nvPr/>
        </p:nvSpPr>
        <p:spPr>
          <a:xfrm rot="5400000">
            <a:off x="8116575" y="4814560"/>
            <a:ext cx="607611" cy="461665"/>
          </a:xfrm>
          <a:prstGeom prst="rect">
            <a:avLst/>
          </a:prstGeom>
          <a:noFill/>
        </p:spPr>
        <p:txBody>
          <a:bodyPr wrap="square" rtlCol="0">
            <a:spAutoFit/>
          </a:bodyPr>
          <a:lstStyle/>
          <a:p>
            <a:pPr algn="ctr"/>
            <a:r>
              <a:rPr lang="en-US" altLang="zh-CN" sz="2400" dirty="0">
                <a:latin typeface="微软雅黑" panose="020B0503020204020204" pitchFamily="34" charset="-122"/>
                <a:ea typeface="微软雅黑" panose="020B0503020204020204" pitchFamily="34" charset="-122"/>
              </a:rPr>
              <a:t>. . .</a:t>
            </a:r>
            <a:endParaRPr lang="zh-CN" altLang="en-US" sz="2400" dirty="0">
              <a:latin typeface="微软雅黑" panose="020B0503020204020204" pitchFamily="34" charset="-122"/>
              <a:ea typeface="微软雅黑" panose="020B0503020204020204" pitchFamily="34" charset="-122"/>
            </a:endParaRPr>
          </a:p>
        </p:txBody>
      </p:sp>
      <p:sp>
        <p:nvSpPr>
          <p:cNvPr id="29" name="矩形 28">
            <a:extLst>
              <a:ext uri="{FF2B5EF4-FFF2-40B4-BE49-F238E27FC236}">
                <a16:creationId xmlns:a16="http://schemas.microsoft.com/office/drawing/2014/main" id="{2D86EA0C-4E6C-4A8D-A798-C77087590CD0}"/>
              </a:ext>
            </a:extLst>
          </p:cNvPr>
          <p:cNvSpPr/>
          <p:nvPr/>
        </p:nvSpPr>
        <p:spPr>
          <a:xfrm>
            <a:off x="10080228" y="3021511"/>
            <a:ext cx="1001481" cy="421809"/>
          </a:xfrm>
          <a:prstGeom prst="rect">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4" name="矩形 33">
            <a:extLst>
              <a:ext uri="{FF2B5EF4-FFF2-40B4-BE49-F238E27FC236}">
                <a16:creationId xmlns:a16="http://schemas.microsoft.com/office/drawing/2014/main" id="{EFBFD96B-CBAF-4E62-A6DE-0F686969FD86}"/>
              </a:ext>
            </a:extLst>
          </p:cNvPr>
          <p:cNvSpPr/>
          <p:nvPr/>
        </p:nvSpPr>
        <p:spPr>
          <a:xfrm>
            <a:off x="10080228" y="3434648"/>
            <a:ext cx="1001481" cy="804361"/>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5" name="矩形 34">
            <a:extLst>
              <a:ext uri="{FF2B5EF4-FFF2-40B4-BE49-F238E27FC236}">
                <a16:creationId xmlns:a16="http://schemas.microsoft.com/office/drawing/2014/main" id="{55B58813-EFAC-4096-AC7B-887AA886C5E2}"/>
              </a:ext>
            </a:extLst>
          </p:cNvPr>
          <p:cNvSpPr/>
          <p:nvPr/>
        </p:nvSpPr>
        <p:spPr>
          <a:xfrm>
            <a:off x="10080227" y="4661283"/>
            <a:ext cx="1001481" cy="761787"/>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6" name="矩形 35">
            <a:extLst>
              <a:ext uri="{FF2B5EF4-FFF2-40B4-BE49-F238E27FC236}">
                <a16:creationId xmlns:a16="http://schemas.microsoft.com/office/drawing/2014/main" id="{2F107844-0EC1-4922-8B20-AB391C0ECEC7}"/>
              </a:ext>
            </a:extLst>
          </p:cNvPr>
          <p:cNvSpPr/>
          <p:nvPr/>
        </p:nvSpPr>
        <p:spPr>
          <a:xfrm>
            <a:off x="10080228" y="5423535"/>
            <a:ext cx="1001481" cy="421809"/>
          </a:xfrm>
          <a:prstGeom prst="rect">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7" name="矩形 36">
            <a:extLst>
              <a:ext uri="{FF2B5EF4-FFF2-40B4-BE49-F238E27FC236}">
                <a16:creationId xmlns:a16="http://schemas.microsoft.com/office/drawing/2014/main" id="{6135F1DC-5C9B-4EDA-BB35-792DC72DB029}"/>
              </a:ext>
            </a:extLst>
          </p:cNvPr>
          <p:cNvSpPr/>
          <p:nvPr/>
        </p:nvSpPr>
        <p:spPr>
          <a:xfrm>
            <a:off x="10080227" y="4239474"/>
            <a:ext cx="1001481" cy="42180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8" name="文本框 37">
            <a:extLst>
              <a:ext uri="{FF2B5EF4-FFF2-40B4-BE49-F238E27FC236}">
                <a16:creationId xmlns:a16="http://schemas.microsoft.com/office/drawing/2014/main" id="{CD8D7E45-46BD-4FA2-9815-38AE8F0C4568}"/>
              </a:ext>
            </a:extLst>
          </p:cNvPr>
          <p:cNvSpPr txBox="1"/>
          <p:nvPr/>
        </p:nvSpPr>
        <p:spPr>
          <a:xfrm rot="5400000">
            <a:off x="10365866" y="3593381"/>
            <a:ext cx="607611" cy="461665"/>
          </a:xfrm>
          <a:prstGeom prst="rect">
            <a:avLst/>
          </a:prstGeom>
          <a:noFill/>
        </p:spPr>
        <p:txBody>
          <a:bodyPr wrap="square" rtlCol="0">
            <a:spAutoFit/>
          </a:bodyPr>
          <a:lstStyle/>
          <a:p>
            <a:pPr algn="ctr"/>
            <a:r>
              <a:rPr lang="en-US" altLang="zh-CN" sz="2400" dirty="0">
                <a:latin typeface="微软雅黑" panose="020B0503020204020204" pitchFamily="34" charset="-122"/>
                <a:ea typeface="微软雅黑" panose="020B0503020204020204" pitchFamily="34" charset="-122"/>
              </a:rPr>
              <a:t>. . .</a:t>
            </a:r>
            <a:endParaRPr lang="zh-CN" altLang="en-US" sz="2400" dirty="0">
              <a:latin typeface="微软雅黑" panose="020B0503020204020204" pitchFamily="34" charset="-122"/>
              <a:ea typeface="微软雅黑" panose="020B0503020204020204" pitchFamily="34" charset="-122"/>
            </a:endParaRPr>
          </a:p>
        </p:txBody>
      </p:sp>
      <p:sp>
        <p:nvSpPr>
          <p:cNvPr id="39" name="文本框 38">
            <a:extLst>
              <a:ext uri="{FF2B5EF4-FFF2-40B4-BE49-F238E27FC236}">
                <a16:creationId xmlns:a16="http://schemas.microsoft.com/office/drawing/2014/main" id="{D34BA5AA-25DE-4EB1-B0E1-FFD70C52B0D3}"/>
              </a:ext>
            </a:extLst>
          </p:cNvPr>
          <p:cNvSpPr txBox="1"/>
          <p:nvPr/>
        </p:nvSpPr>
        <p:spPr>
          <a:xfrm rot="5400000">
            <a:off x="10363889" y="4814560"/>
            <a:ext cx="607611" cy="461665"/>
          </a:xfrm>
          <a:prstGeom prst="rect">
            <a:avLst/>
          </a:prstGeom>
          <a:noFill/>
        </p:spPr>
        <p:txBody>
          <a:bodyPr wrap="square" rtlCol="0">
            <a:spAutoFit/>
          </a:bodyPr>
          <a:lstStyle/>
          <a:p>
            <a:pPr algn="ctr"/>
            <a:r>
              <a:rPr lang="en-US" altLang="zh-CN" sz="2400" dirty="0">
                <a:latin typeface="微软雅黑" panose="020B0503020204020204" pitchFamily="34" charset="-122"/>
                <a:ea typeface="微软雅黑" panose="020B0503020204020204" pitchFamily="34" charset="-122"/>
              </a:rPr>
              <a:t>. . .</a:t>
            </a:r>
            <a:endParaRPr lang="zh-CN" altLang="en-US" sz="2400" dirty="0">
              <a:latin typeface="微软雅黑" panose="020B0503020204020204" pitchFamily="34" charset="-122"/>
              <a:ea typeface="微软雅黑" panose="020B0503020204020204" pitchFamily="34" charset="-122"/>
            </a:endParaRPr>
          </a:p>
        </p:txBody>
      </p:sp>
      <p:sp>
        <p:nvSpPr>
          <p:cNvPr id="41" name="文本框 40">
            <a:extLst>
              <a:ext uri="{FF2B5EF4-FFF2-40B4-BE49-F238E27FC236}">
                <a16:creationId xmlns:a16="http://schemas.microsoft.com/office/drawing/2014/main" id="{A63608A3-C276-4448-B995-D0E1734E6B99}"/>
              </a:ext>
            </a:extLst>
          </p:cNvPr>
          <p:cNvSpPr txBox="1"/>
          <p:nvPr/>
        </p:nvSpPr>
        <p:spPr>
          <a:xfrm>
            <a:off x="9050920" y="4178555"/>
            <a:ext cx="812780" cy="461665"/>
          </a:xfrm>
          <a:prstGeom prst="rect">
            <a:avLst/>
          </a:prstGeom>
          <a:noFill/>
        </p:spPr>
        <p:txBody>
          <a:bodyPr wrap="square" rtlCol="0">
            <a:spAutoFit/>
          </a:bodyPr>
          <a:lstStyle/>
          <a:p>
            <a:pPr algn="ctr"/>
            <a:r>
              <a:rPr lang="en-US" altLang="zh-CN" sz="2400" dirty="0">
                <a:latin typeface="微软雅黑" panose="020B0503020204020204" pitchFamily="34" charset="-122"/>
                <a:ea typeface="微软雅黑" panose="020B0503020204020204" pitchFamily="34" charset="-122"/>
              </a:rPr>
              <a:t>. . . .</a:t>
            </a:r>
            <a:endParaRPr lang="zh-CN" altLang="en-US" sz="2400" dirty="0">
              <a:latin typeface="微软雅黑" panose="020B0503020204020204" pitchFamily="34" charset="-122"/>
              <a:ea typeface="微软雅黑" panose="020B0503020204020204" pitchFamily="34" charset="-122"/>
            </a:endParaRPr>
          </a:p>
        </p:txBody>
      </p:sp>
      <p:sp>
        <p:nvSpPr>
          <p:cNvPr id="42" name="矩形 41">
            <a:extLst>
              <a:ext uri="{FF2B5EF4-FFF2-40B4-BE49-F238E27FC236}">
                <a16:creationId xmlns:a16="http://schemas.microsoft.com/office/drawing/2014/main" id="{E4490642-03A7-4071-BABC-917DB868E660}"/>
              </a:ext>
            </a:extLst>
          </p:cNvPr>
          <p:cNvSpPr/>
          <p:nvPr/>
        </p:nvSpPr>
        <p:spPr>
          <a:xfrm>
            <a:off x="1485456" y="1956951"/>
            <a:ext cx="2457147" cy="480031"/>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5" name="文本框 44">
            <a:extLst>
              <a:ext uri="{FF2B5EF4-FFF2-40B4-BE49-F238E27FC236}">
                <a16:creationId xmlns:a16="http://schemas.microsoft.com/office/drawing/2014/main" id="{12E7BB30-A775-4306-AD72-853AF93D56F2}"/>
              </a:ext>
            </a:extLst>
          </p:cNvPr>
          <p:cNvSpPr txBox="1"/>
          <p:nvPr/>
        </p:nvSpPr>
        <p:spPr>
          <a:xfrm>
            <a:off x="1197486" y="1463999"/>
            <a:ext cx="1315046" cy="461665"/>
          </a:xfrm>
          <a:prstGeom prst="rect">
            <a:avLst/>
          </a:prstGeom>
          <a:noFill/>
        </p:spPr>
        <p:txBody>
          <a:bodyPr wrap="square" rtlCol="0">
            <a:spAutoFit/>
          </a:bodyPr>
          <a:lstStyle/>
          <a:p>
            <a:pPr algn="ctr"/>
            <a:r>
              <a:rPr lang="en-US" altLang="zh-CN" sz="2400" dirty="0" err="1">
                <a:latin typeface="微软雅黑" panose="020B0503020204020204" pitchFamily="34" charset="-122"/>
                <a:ea typeface="微软雅黑" panose="020B0503020204020204" pitchFamily="34" charset="-122"/>
              </a:rPr>
              <a:t>GHR</a:t>
            </a:r>
            <a:endParaRPr lang="zh-CN" altLang="en-US" sz="2400" dirty="0">
              <a:latin typeface="微软雅黑" panose="020B0503020204020204" pitchFamily="34" charset="-122"/>
              <a:ea typeface="微软雅黑" panose="020B0503020204020204" pitchFamily="34" charset="-122"/>
            </a:endParaRPr>
          </a:p>
        </p:txBody>
      </p:sp>
      <p:cxnSp>
        <p:nvCxnSpPr>
          <p:cNvPr id="46" name="直接连接符 45">
            <a:extLst>
              <a:ext uri="{FF2B5EF4-FFF2-40B4-BE49-F238E27FC236}">
                <a16:creationId xmlns:a16="http://schemas.microsoft.com/office/drawing/2014/main" id="{991B6385-8CB4-44C0-8B6D-44682FAD5CFE}"/>
              </a:ext>
            </a:extLst>
          </p:cNvPr>
          <p:cNvCxnSpPr>
            <a:cxnSpLocks/>
          </p:cNvCxnSpPr>
          <p:nvPr/>
        </p:nvCxnSpPr>
        <p:spPr>
          <a:xfrm>
            <a:off x="2696156" y="2436982"/>
            <a:ext cx="0" cy="201339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id="{1DA806CA-6253-4512-ABB1-F99ABA9FAD89}"/>
              </a:ext>
            </a:extLst>
          </p:cNvPr>
          <p:cNvCxnSpPr>
            <a:cxnSpLocks/>
            <a:endCxn id="26" idx="1"/>
          </p:cNvCxnSpPr>
          <p:nvPr/>
        </p:nvCxnSpPr>
        <p:spPr>
          <a:xfrm>
            <a:off x="2696156" y="4450379"/>
            <a:ext cx="5136757" cy="0"/>
          </a:xfrm>
          <a:prstGeom prst="line">
            <a:avLst/>
          </a:prstGeom>
          <a:ln w="28575">
            <a:solidFill>
              <a:schemeClr val="tx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61" name="文本框 60">
            <a:extLst>
              <a:ext uri="{FF2B5EF4-FFF2-40B4-BE49-F238E27FC236}">
                <a16:creationId xmlns:a16="http://schemas.microsoft.com/office/drawing/2014/main" id="{2E3E334F-913C-4975-B40E-B93E9BDEAB43}"/>
              </a:ext>
            </a:extLst>
          </p:cNvPr>
          <p:cNvSpPr txBox="1"/>
          <p:nvPr/>
        </p:nvSpPr>
        <p:spPr>
          <a:xfrm>
            <a:off x="10394701" y="2179137"/>
            <a:ext cx="899865" cy="461665"/>
          </a:xfrm>
          <a:prstGeom prst="rect">
            <a:avLst/>
          </a:prstGeom>
          <a:noFill/>
        </p:spPr>
        <p:txBody>
          <a:bodyPr wrap="square" rtlCol="0">
            <a:spAutoFit/>
          </a:bodyPr>
          <a:lstStyle/>
          <a:p>
            <a:pPr algn="ctr"/>
            <a:r>
              <a:rPr lang="en-US" altLang="zh-CN" sz="2400" dirty="0" err="1">
                <a:latin typeface="微软雅黑" panose="020B0503020204020204" pitchFamily="34" charset="-122"/>
                <a:ea typeface="微软雅黑" panose="020B0503020204020204" pitchFamily="34" charset="-122"/>
              </a:rPr>
              <a:t>PHTs</a:t>
            </a:r>
            <a:endParaRPr lang="zh-CN" altLang="en-US" sz="2400" dirty="0">
              <a:latin typeface="微软雅黑" panose="020B0503020204020204" pitchFamily="34" charset="-122"/>
              <a:ea typeface="微软雅黑" panose="020B0503020204020204" pitchFamily="34" charset="-122"/>
            </a:endParaRPr>
          </a:p>
        </p:txBody>
      </p:sp>
      <p:sp>
        <p:nvSpPr>
          <p:cNvPr id="62" name="矩形 61">
            <a:extLst>
              <a:ext uri="{FF2B5EF4-FFF2-40B4-BE49-F238E27FC236}">
                <a16:creationId xmlns:a16="http://schemas.microsoft.com/office/drawing/2014/main" id="{5F830D1D-6E1F-4209-83C8-2E028BDEB487}"/>
              </a:ext>
            </a:extLst>
          </p:cNvPr>
          <p:cNvSpPr/>
          <p:nvPr/>
        </p:nvSpPr>
        <p:spPr>
          <a:xfrm>
            <a:off x="6104855" y="2691609"/>
            <a:ext cx="5189711" cy="3325916"/>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3" name="矩形 62">
            <a:extLst>
              <a:ext uri="{FF2B5EF4-FFF2-40B4-BE49-F238E27FC236}">
                <a16:creationId xmlns:a16="http://schemas.microsoft.com/office/drawing/2014/main" id="{EF3619A5-DDB8-4559-B064-CCCAB5B4078F}"/>
              </a:ext>
            </a:extLst>
          </p:cNvPr>
          <p:cNvSpPr/>
          <p:nvPr/>
        </p:nvSpPr>
        <p:spPr>
          <a:xfrm>
            <a:off x="6104855" y="1390012"/>
            <a:ext cx="2457147" cy="480031"/>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4" name="文本框 63">
            <a:extLst>
              <a:ext uri="{FF2B5EF4-FFF2-40B4-BE49-F238E27FC236}">
                <a16:creationId xmlns:a16="http://schemas.microsoft.com/office/drawing/2014/main" id="{27A4F482-25BA-4C5A-8673-734ADF172FFF}"/>
              </a:ext>
            </a:extLst>
          </p:cNvPr>
          <p:cNvSpPr txBox="1"/>
          <p:nvPr/>
        </p:nvSpPr>
        <p:spPr>
          <a:xfrm>
            <a:off x="8580960" y="1373679"/>
            <a:ext cx="776799" cy="461665"/>
          </a:xfrm>
          <a:prstGeom prst="rect">
            <a:avLst/>
          </a:prstGeom>
          <a:noFill/>
        </p:spPr>
        <p:txBody>
          <a:bodyPr wrap="square" rtlCol="0">
            <a:spAutoFit/>
          </a:bodyPr>
          <a:lstStyle/>
          <a:p>
            <a:pPr algn="ctr"/>
            <a:r>
              <a:rPr lang="en-US" altLang="zh-CN" sz="2400" dirty="0">
                <a:latin typeface="微软雅黑" panose="020B0503020204020204" pitchFamily="34" charset="-122"/>
                <a:ea typeface="微软雅黑" panose="020B0503020204020204" pitchFamily="34" charset="-122"/>
              </a:rPr>
              <a:t>PC</a:t>
            </a:r>
            <a:endParaRPr lang="zh-CN" altLang="en-US" sz="2400" dirty="0">
              <a:latin typeface="微软雅黑" panose="020B0503020204020204" pitchFamily="34" charset="-122"/>
              <a:ea typeface="微软雅黑" panose="020B0503020204020204" pitchFamily="34" charset="-122"/>
            </a:endParaRPr>
          </a:p>
        </p:txBody>
      </p:sp>
      <p:cxnSp>
        <p:nvCxnSpPr>
          <p:cNvPr id="65" name="直接连接符 64">
            <a:extLst>
              <a:ext uri="{FF2B5EF4-FFF2-40B4-BE49-F238E27FC236}">
                <a16:creationId xmlns:a16="http://schemas.microsoft.com/office/drawing/2014/main" id="{5D88A41D-F4FC-434C-B17A-F3AD5FE768BB}"/>
              </a:ext>
            </a:extLst>
          </p:cNvPr>
          <p:cNvCxnSpPr>
            <a:cxnSpLocks/>
          </p:cNvCxnSpPr>
          <p:nvPr/>
        </p:nvCxnSpPr>
        <p:spPr>
          <a:xfrm>
            <a:off x="6616152" y="1847219"/>
            <a:ext cx="0" cy="33191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直接连接符 65">
            <a:extLst>
              <a:ext uri="{FF2B5EF4-FFF2-40B4-BE49-F238E27FC236}">
                <a16:creationId xmlns:a16="http://schemas.microsoft.com/office/drawing/2014/main" id="{5DF51D04-B83E-4633-96F4-105E63F601D2}"/>
              </a:ext>
            </a:extLst>
          </p:cNvPr>
          <p:cNvCxnSpPr>
            <a:cxnSpLocks/>
          </p:cNvCxnSpPr>
          <p:nvPr/>
        </p:nvCxnSpPr>
        <p:spPr>
          <a:xfrm>
            <a:off x="7832913" y="2179137"/>
            <a:ext cx="50356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直接连接符 66">
            <a:extLst>
              <a:ext uri="{FF2B5EF4-FFF2-40B4-BE49-F238E27FC236}">
                <a16:creationId xmlns:a16="http://schemas.microsoft.com/office/drawing/2014/main" id="{106575AD-D847-4950-9433-25E2745D5B78}"/>
              </a:ext>
            </a:extLst>
          </p:cNvPr>
          <p:cNvCxnSpPr>
            <a:cxnSpLocks/>
          </p:cNvCxnSpPr>
          <p:nvPr/>
        </p:nvCxnSpPr>
        <p:spPr>
          <a:xfrm>
            <a:off x="8336478" y="2179137"/>
            <a:ext cx="0" cy="830257"/>
          </a:xfrm>
          <a:prstGeom prst="line">
            <a:avLst/>
          </a:prstGeom>
          <a:ln w="28575">
            <a:solidFill>
              <a:schemeClr val="tx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71" name="等腰三角形 70">
            <a:extLst>
              <a:ext uri="{FF2B5EF4-FFF2-40B4-BE49-F238E27FC236}">
                <a16:creationId xmlns:a16="http://schemas.microsoft.com/office/drawing/2014/main" id="{F61696B6-0D3B-4504-B6EA-91EDC98D8AF8}"/>
              </a:ext>
            </a:extLst>
          </p:cNvPr>
          <p:cNvSpPr/>
          <p:nvPr/>
        </p:nvSpPr>
        <p:spPr>
          <a:xfrm rot="16200000">
            <a:off x="3490996" y="1985375"/>
            <a:ext cx="480031" cy="423181"/>
          </a:xfrm>
          <a:prstGeom prst="triangl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5" name="等腰三角形 74">
            <a:extLst>
              <a:ext uri="{FF2B5EF4-FFF2-40B4-BE49-F238E27FC236}">
                <a16:creationId xmlns:a16="http://schemas.microsoft.com/office/drawing/2014/main" id="{22F1845D-E2E2-4ADE-B26D-46BD751FD59A}"/>
              </a:ext>
            </a:extLst>
          </p:cNvPr>
          <p:cNvSpPr/>
          <p:nvPr/>
        </p:nvSpPr>
        <p:spPr>
          <a:xfrm rot="16200000">
            <a:off x="8125422" y="1398768"/>
            <a:ext cx="433215" cy="439936"/>
          </a:xfrm>
          <a:prstGeom prst="triangl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6" name="文本框 75">
            <a:extLst>
              <a:ext uri="{FF2B5EF4-FFF2-40B4-BE49-F238E27FC236}">
                <a16:creationId xmlns:a16="http://schemas.microsoft.com/office/drawing/2014/main" id="{5DACC8B7-6426-4189-AD14-90F604D112D5}"/>
              </a:ext>
            </a:extLst>
          </p:cNvPr>
          <p:cNvSpPr txBox="1"/>
          <p:nvPr/>
        </p:nvSpPr>
        <p:spPr>
          <a:xfrm>
            <a:off x="1778956" y="2013640"/>
            <a:ext cx="1629260" cy="369332"/>
          </a:xfrm>
          <a:prstGeom prst="rect">
            <a:avLst/>
          </a:prstGeom>
          <a:noFill/>
        </p:spPr>
        <p:txBody>
          <a:bodyPr wrap="square" rtlCol="0">
            <a:spAutoFit/>
          </a:bodyPr>
          <a:lstStyle/>
          <a:p>
            <a:pPr algn="ctr"/>
            <a:r>
              <a:rPr lang="en-US" altLang="zh-CN" dirty="0">
                <a:latin typeface="微软雅黑" panose="020B0503020204020204" pitchFamily="34" charset="-122"/>
                <a:ea typeface="微软雅黑" panose="020B0503020204020204" pitchFamily="34" charset="-122"/>
              </a:rPr>
              <a:t>11001010</a:t>
            </a:r>
            <a:endParaRPr lang="zh-CN" altLang="en-US" dirty="0">
              <a:latin typeface="微软雅黑" panose="020B0503020204020204" pitchFamily="34" charset="-122"/>
              <a:ea typeface="微软雅黑" panose="020B0503020204020204" pitchFamily="34" charset="-122"/>
            </a:endParaRPr>
          </a:p>
        </p:txBody>
      </p:sp>
      <p:sp>
        <p:nvSpPr>
          <p:cNvPr id="43" name="矩形 42">
            <a:extLst>
              <a:ext uri="{FF2B5EF4-FFF2-40B4-BE49-F238E27FC236}">
                <a16:creationId xmlns:a16="http://schemas.microsoft.com/office/drawing/2014/main" id="{B0344B1D-A868-4554-95D3-F69C3A8AE36B}"/>
              </a:ext>
            </a:extLst>
          </p:cNvPr>
          <p:cNvSpPr/>
          <p:nvPr/>
        </p:nvSpPr>
        <p:spPr>
          <a:xfrm>
            <a:off x="6291101" y="1394905"/>
            <a:ext cx="818300" cy="468000"/>
          </a:xfrm>
          <a:prstGeom prst="rect">
            <a:avLst/>
          </a:prstGeom>
          <a:blipFill>
            <a:blip r:embed="rId3"/>
            <a:tile tx="0" ty="0" sx="100000" sy="100000" flip="none" algn="tl"/>
          </a:bli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4" name="矩形 43">
            <a:extLst>
              <a:ext uri="{FF2B5EF4-FFF2-40B4-BE49-F238E27FC236}">
                <a16:creationId xmlns:a16="http://schemas.microsoft.com/office/drawing/2014/main" id="{3C6BF663-246D-4DAF-AB26-B9FC4A8B681A}"/>
              </a:ext>
            </a:extLst>
          </p:cNvPr>
          <p:cNvSpPr/>
          <p:nvPr/>
        </p:nvSpPr>
        <p:spPr>
          <a:xfrm>
            <a:off x="7095732" y="2010921"/>
            <a:ext cx="737207" cy="480031"/>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Hash</a:t>
            </a:r>
            <a:endParaRPr lang="zh-CN" altLang="en-US" b="1" dirty="0">
              <a:solidFill>
                <a:schemeClr val="tx1"/>
              </a:solidFill>
            </a:endParaRPr>
          </a:p>
        </p:txBody>
      </p:sp>
      <p:cxnSp>
        <p:nvCxnSpPr>
          <p:cNvPr id="49" name="直接连接符 48">
            <a:extLst>
              <a:ext uri="{FF2B5EF4-FFF2-40B4-BE49-F238E27FC236}">
                <a16:creationId xmlns:a16="http://schemas.microsoft.com/office/drawing/2014/main" id="{408625A0-4285-4375-905D-2BAC4DB8D5BE}"/>
              </a:ext>
            </a:extLst>
          </p:cNvPr>
          <p:cNvCxnSpPr>
            <a:cxnSpLocks/>
          </p:cNvCxnSpPr>
          <p:nvPr/>
        </p:nvCxnSpPr>
        <p:spPr>
          <a:xfrm>
            <a:off x="6626784" y="2179137"/>
            <a:ext cx="48261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7938963"/>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自由: 形状 22"/>
          <p:cNvSpPr/>
          <p:nvPr/>
        </p:nvSpPr>
        <p:spPr bwMode="auto">
          <a:xfrm rot="12600000">
            <a:off x="628798" y="267712"/>
            <a:ext cx="166903" cy="731887"/>
          </a:xfrm>
          <a:custGeom>
            <a:avLst/>
            <a:gdLst>
              <a:gd name="connsiteX0" fmla="*/ 260214 w 260214"/>
              <a:gd name="connsiteY0" fmla="*/ 995963 h 1141060"/>
              <a:gd name="connsiteX1" fmla="*/ 0 w 260214"/>
              <a:gd name="connsiteY1" fmla="*/ 1141060 h 1141060"/>
              <a:gd name="connsiteX2" fmla="*/ 0 w 260214"/>
              <a:gd name="connsiteY2" fmla="*/ 146621 h 1141060"/>
              <a:gd name="connsiteX3" fmla="*/ 260214 w 260214"/>
              <a:gd name="connsiteY3" fmla="*/ 0 h 1141060"/>
            </a:gdLst>
            <a:ahLst/>
            <a:cxnLst>
              <a:cxn ang="0">
                <a:pos x="connsiteX0" y="connsiteY0"/>
              </a:cxn>
              <a:cxn ang="0">
                <a:pos x="connsiteX1" y="connsiteY1"/>
              </a:cxn>
              <a:cxn ang="0">
                <a:pos x="connsiteX2" y="connsiteY2"/>
              </a:cxn>
              <a:cxn ang="0">
                <a:pos x="connsiteX3" y="connsiteY3"/>
              </a:cxn>
            </a:cxnLst>
            <a:rect l="l" t="t" r="r" b="b"/>
            <a:pathLst>
              <a:path w="260214" h="1141060">
                <a:moveTo>
                  <a:pt x="260214" y="995963"/>
                </a:moveTo>
                <a:lnTo>
                  <a:pt x="0" y="1141060"/>
                </a:lnTo>
                <a:lnTo>
                  <a:pt x="0" y="146621"/>
                </a:lnTo>
                <a:lnTo>
                  <a:pt x="260214" y="0"/>
                </a:lnTo>
                <a:close/>
              </a:path>
            </a:pathLst>
          </a:custGeom>
          <a:solidFill>
            <a:srgbClr val="0075EA"/>
          </a:solidFill>
          <a:ln>
            <a:noFill/>
          </a:ln>
        </p:spPr>
        <p:txBody>
          <a:bodyPr vert="horz" wrap="square" lIns="91440" tIns="45720" rIns="91440" bIns="45720" numCol="1" anchor="t" anchorCtr="0" compatLnSpc="1">
            <a:noAutofit/>
          </a:bodyPr>
          <a:lstStyle/>
          <a:p>
            <a:endParaRPr lang="zh-CN" altLang="en-US" dirty="0"/>
          </a:p>
        </p:txBody>
      </p:sp>
      <p:grpSp>
        <p:nvGrpSpPr>
          <p:cNvPr id="31" name="组合 30">
            <a:extLst>
              <a:ext uri="{FF2B5EF4-FFF2-40B4-BE49-F238E27FC236}">
                <a16:creationId xmlns:a16="http://schemas.microsoft.com/office/drawing/2014/main" id="{8CA5B043-4020-4F50-98C7-D2A506D9F110}"/>
              </a:ext>
            </a:extLst>
          </p:cNvPr>
          <p:cNvGrpSpPr/>
          <p:nvPr/>
        </p:nvGrpSpPr>
        <p:grpSpPr>
          <a:xfrm>
            <a:off x="599620" y="278225"/>
            <a:ext cx="2974853" cy="742071"/>
            <a:chOff x="599618" y="278221"/>
            <a:chExt cx="2974853" cy="742070"/>
          </a:xfrm>
        </p:grpSpPr>
        <p:sp>
          <p:nvSpPr>
            <p:cNvPr id="32" name="矩形 31">
              <a:extLst>
                <a:ext uri="{FF2B5EF4-FFF2-40B4-BE49-F238E27FC236}">
                  <a16:creationId xmlns:a16="http://schemas.microsoft.com/office/drawing/2014/main" id="{BAA58CB5-AD00-4B5E-B2D0-A47992A7AFE2}"/>
                </a:ext>
              </a:extLst>
            </p:cNvPr>
            <p:cNvSpPr/>
            <p:nvPr/>
          </p:nvSpPr>
          <p:spPr>
            <a:xfrm>
              <a:off x="599618" y="712514"/>
              <a:ext cx="2974853" cy="307777"/>
            </a:xfrm>
            <a:prstGeom prst="rect">
              <a:avLst/>
            </a:prstGeom>
          </p:spPr>
          <p:txBody>
            <a:bodyPr wrap="square">
              <a:spAutoFit/>
            </a:bodyPr>
            <a:lstStyle/>
            <a:p>
              <a:pPr algn="ctr"/>
              <a:r>
                <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rPr>
                <a:t>Gselect Example</a:t>
              </a:r>
            </a:p>
          </p:txBody>
        </p:sp>
        <p:sp>
          <p:nvSpPr>
            <p:cNvPr id="33" name="矩形 32">
              <a:extLst>
                <a:ext uri="{FF2B5EF4-FFF2-40B4-BE49-F238E27FC236}">
                  <a16:creationId xmlns:a16="http://schemas.microsoft.com/office/drawing/2014/main" id="{0FDA942E-32AC-42CB-AF1A-F2BFB9A66674}"/>
                </a:ext>
              </a:extLst>
            </p:cNvPr>
            <p:cNvSpPr/>
            <p:nvPr/>
          </p:nvSpPr>
          <p:spPr>
            <a:xfrm>
              <a:off x="1197484" y="278221"/>
              <a:ext cx="2256900" cy="523219"/>
            </a:xfrm>
            <a:prstGeom prst="rect">
              <a:avLst/>
            </a:prstGeom>
          </p:spPr>
          <p:txBody>
            <a:bodyPr wrap="none">
              <a:spAutoFit/>
            </a:bodyPr>
            <a:lstStyle/>
            <a:p>
              <a:r>
                <a:rPr lang="en-US" altLang="zh-CN" sz="2800" b="1" spc="151" dirty="0">
                  <a:solidFill>
                    <a:schemeClr val="tx1">
                      <a:lumMod val="85000"/>
                      <a:lumOff val="15000"/>
                    </a:schemeClr>
                  </a:solidFill>
                  <a:latin typeface="等线" panose="02010600030101010101" pitchFamily="2" charset="-122"/>
                  <a:ea typeface="等线" panose="02010600030101010101" pitchFamily="2" charset="-122"/>
                </a:rPr>
                <a:t>Gselect</a:t>
              </a:r>
              <a:r>
                <a:rPr lang="zh-CN" altLang="en-US" sz="2800" b="1" spc="151" dirty="0">
                  <a:solidFill>
                    <a:schemeClr val="tx1">
                      <a:lumMod val="85000"/>
                      <a:lumOff val="15000"/>
                    </a:schemeClr>
                  </a:solidFill>
                  <a:latin typeface="等线" panose="02010600030101010101" pitchFamily="2" charset="-122"/>
                  <a:ea typeface="等线" panose="02010600030101010101" pitchFamily="2" charset="-122"/>
                </a:rPr>
                <a:t>示例</a:t>
              </a:r>
              <a:endParaRPr lang="en-US" altLang="zh-CN" sz="2800" b="1" spc="151" dirty="0">
                <a:solidFill>
                  <a:schemeClr val="tx1">
                    <a:lumMod val="85000"/>
                    <a:lumOff val="15000"/>
                  </a:schemeClr>
                </a:solidFill>
                <a:latin typeface="等线" panose="02010600030101010101" pitchFamily="2" charset="-122"/>
                <a:ea typeface="等线" panose="02010600030101010101" pitchFamily="2" charset="-122"/>
              </a:endParaRPr>
            </a:p>
          </p:txBody>
        </p:sp>
      </p:grpSp>
      <p:grpSp>
        <p:nvGrpSpPr>
          <p:cNvPr id="48" name="Group 26">
            <a:extLst>
              <a:ext uri="{FF2B5EF4-FFF2-40B4-BE49-F238E27FC236}">
                <a16:creationId xmlns:a16="http://schemas.microsoft.com/office/drawing/2014/main" id="{1AD20DA2-DD6C-4D75-83C2-3883E5E347DC}"/>
              </a:ext>
            </a:extLst>
          </p:cNvPr>
          <p:cNvGrpSpPr>
            <a:grpSpLocks/>
          </p:cNvGrpSpPr>
          <p:nvPr/>
        </p:nvGrpSpPr>
        <p:grpSpPr bwMode="auto">
          <a:xfrm>
            <a:off x="4247353" y="1178194"/>
            <a:ext cx="1187450" cy="1463675"/>
            <a:chOff x="1718" y="763"/>
            <a:chExt cx="748" cy="922"/>
          </a:xfrm>
        </p:grpSpPr>
        <p:sp>
          <p:nvSpPr>
            <p:cNvPr id="50" name="Rectangle 27">
              <a:extLst>
                <a:ext uri="{FF2B5EF4-FFF2-40B4-BE49-F238E27FC236}">
                  <a16:creationId xmlns:a16="http://schemas.microsoft.com/office/drawing/2014/main" id="{C48C6400-3122-40C8-9630-A870A54B2707}"/>
                </a:ext>
              </a:extLst>
            </p:cNvPr>
            <p:cNvSpPr>
              <a:spLocks noChangeArrowheads="1"/>
            </p:cNvSpPr>
            <p:nvPr/>
          </p:nvSpPr>
          <p:spPr bwMode="auto">
            <a:xfrm>
              <a:off x="1718" y="907"/>
              <a:ext cx="671"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r>
                <a:rPr lang="en-US" altLang="zh-CN" sz="1000" i="1" dirty="0">
                  <a:ea typeface="宋体" panose="02010600030101010101" pitchFamily="2" charset="-122"/>
                </a:rPr>
                <a:t>A: </a:t>
              </a:r>
              <a:r>
                <a:rPr lang="en-US" altLang="zh-CN" sz="1000" i="1" dirty="0" err="1">
                  <a:ea typeface="宋体" panose="02010600030101010101" pitchFamily="2" charset="-122"/>
                </a:rPr>
                <a:t>BEQZ</a:t>
              </a:r>
              <a:r>
                <a:rPr lang="en-US" altLang="zh-CN" sz="1000" i="1" dirty="0">
                  <a:ea typeface="宋体" panose="02010600030101010101" pitchFamily="2" charset="-122"/>
                </a:rPr>
                <a:t> </a:t>
              </a:r>
              <a:r>
                <a:rPr lang="en-US" altLang="zh-CN" sz="1000" i="1" dirty="0" err="1">
                  <a:ea typeface="宋体" panose="02010600030101010101" pitchFamily="2" charset="-122"/>
                </a:rPr>
                <a:t>R1</a:t>
              </a:r>
              <a:r>
                <a:rPr lang="en-US" altLang="zh-CN" sz="1000" i="1" dirty="0">
                  <a:ea typeface="宋体" panose="02010600030101010101" pitchFamily="2" charset="-122"/>
                </a:rPr>
                <a:t>, D</a:t>
              </a:r>
            </a:p>
          </p:txBody>
        </p:sp>
        <p:sp>
          <p:nvSpPr>
            <p:cNvPr id="51" name="Rectangle 28">
              <a:extLst>
                <a:ext uri="{FF2B5EF4-FFF2-40B4-BE49-F238E27FC236}">
                  <a16:creationId xmlns:a16="http://schemas.microsoft.com/office/drawing/2014/main" id="{AF50EE92-AC76-4248-A6E4-4CD4AE8DFE6A}"/>
                </a:ext>
              </a:extLst>
            </p:cNvPr>
            <p:cNvSpPr>
              <a:spLocks noChangeArrowheads="1"/>
            </p:cNvSpPr>
            <p:nvPr/>
          </p:nvSpPr>
          <p:spPr bwMode="auto">
            <a:xfrm>
              <a:off x="1718" y="1147"/>
              <a:ext cx="662"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r>
                <a:rPr lang="en-US" altLang="zh-CN" sz="1000" i="1">
                  <a:ea typeface="宋体" panose="02010600030101010101" pitchFamily="2" charset="-122"/>
                </a:rPr>
                <a:t>D: BEQZ R1, F</a:t>
              </a:r>
            </a:p>
          </p:txBody>
        </p:sp>
        <p:sp>
          <p:nvSpPr>
            <p:cNvPr id="52" name="Rectangle 29">
              <a:extLst>
                <a:ext uri="{FF2B5EF4-FFF2-40B4-BE49-F238E27FC236}">
                  <a16:creationId xmlns:a16="http://schemas.microsoft.com/office/drawing/2014/main" id="{4F2E583A-77F7-4C34-AFA2-29120D9F808C}"/>
                </a:ext>
              </a:extLst>
            </p:cNvPr>
            <p:cNvSpPr>
              <a:spLocks noChangeArrowheads="1"/>
            </p:cNvSpPr>
            <p:nvPr/>
          </p:nvSpPr>
          <p:spPr bwMode="auto">
            <a:xfrm>
              <a:off x="1718" y="1387"/>
              <a:ext cx="632"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r>
                <a:rPr lang="en-US" altLang="zh-CN" sz="1000" i="1">
                  <a:ea typeface="宋体" panose="02010600030101010101" pitchFamily="2" charset="-122"/>
                </a:rPr>
                <a:t>F: NOT R1,R1</a:t>
              </a:r>
            </a:p>
          </p:txBody>
        </p:sp>
        <p:sp>
          <p:nvSpPr>
            <p:cNvPr id="53" name="Rectangle 30">
              <a:extLst>
                <a:ext uri="{FF2B5EF4-FFF2-40B4-BE49-F238E27FC236}">
                  <a16:creationId xmlns:a16="http://schemas.microsoft.com/office/drawing/2014/main" id="{C2B0AEDE-63CA-4A0B-A366-63B465AFEEE4}"/>
                </a:ext>
              </a:extLst>
            </p:cNvPr>
            <p:cNvSpPr>
              <a:spLocks noChangeArrowheads="1"/>
            </p:cNvSpPr>
            <p:nvPr/>
          </p:nvSpPr>
          <p:spPr bwMode="auto">
            <a:xfrm>
              <a:off x="1718" y="1531"/>
              <a:ext cx="529"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r>
                <a:rPr lang="en-US" altLang="zh-CN" sz="1000" i="1">
                  <a:ea typeface="宋体" panose="02010600030101010101" pitchFamily="2" charset="-122"/>
                </a:rPr>
                <a:t>G: JUMP A</a:t>
              </a:r>
            </a:p>
          </p:txBody>
        </p:sp>
        <p:sp>
          <p:nvSpPr>
            <p:cNvPr id="54" name="Rectangle 31">
              <a:extLst>
                <a:ext uri="{FF2B5EF4-FFF2-40B4-BE49-F238E27FC236}">
                  <a16:creationId xmlns:a16="http://schemas.microsoft.com/office/drawing/2014/main" id="{343ECD69-1681-438F-B327-24A1C26FFC5C}"/>
                </a:ext>
              </a:extLst>
            </p:cNvPr>
            <p:cNvSpPr>
              <a:spLocks noChangeArrowheads="1"/>
            </p:cNvSpPr>
            <p:nvPr/>
          </p:nvSpPr>
          <p:spPr bwMode="auto">
            <a:xfrm>
              <a:off x="1814" y="763"/>
              <a:ext cx="652"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r>
                <a:rPr lang="en-US" altLang="zh-CN" sz="1000" i="1" dirty="0">
                  <a:ea typeface="宋体" panose="02010600030101010101" pitchFamily="2" charset="-122"/>
                </a:rPr>
                <a:t>initially </a:t>
              </a:r>
              <a:r>
                <a:rPr lang="en-US" altLang="zh-CN" sz="1000" i="1" dirty="0" err="1">
                  <a:ea typeface="宋体" panose="02010600030101010101" pitchFamily="2" charset="-122"/>
                </a:rPr>
                <a:t>R1</a:t>
              </a:r>
              <a:r>
                <a:rPr lang="en-US" altLang="zh-CN" sz="1000" i="1" dirty="0">
                  <a:ea typeface="宋体" panose="02010600030101010101" pitchFamily="2" charset="-122"/>
                </a:rPr>
                <a:t> = 0</a:t>
              </a:r>
            </a:p>
          </p:txBody>
        </p:sp>
        <p:sp>
          <p:nvSpPr>
            <p:cNvPr id="55" name="Rectangle 32">
              <a:extLst>
                <a:ext uri="{FF2B5EF4-FFF2-40B4-BE49-F238E27FC236}">
                  <a16:creationId xmlns:a16="http://schemas.microsoft.com/office/drawing/2014/main" id="{C89296FB-D380-481D-A2BE-984D5AF45847}"/>
                </a:ext>
              </a:extLst>
            </p:cNvPr>
            <p:cNvSpPr>
              <a:spLocks noChangeArrowheads="1"/>
            </p:cNvSpPr>
            <p:nvPr/>
          </p:nvSpPr>
          <p:spPr bwMode="auto">
            <a:xfrm>
              <a:off x="2054" y="1003"/>
              <a:ext cx="183"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r>
                <a:rPr lang="en-US" altLang="zh-CN" sz="1000" i="1">
                  <a:ea typeface="宋体" panose="02010600030101010101" pitchFamily="2" charset="-122"/>
                </a:rPr>
                <a:t>...</a:t>
              </a:r>
            </a:p>
          </p:txBody>
        </p:sp>
        <p:sp>
          <p:nvSpPr>
            <p:cNvPr id="56" name="Rectangle 33">
              <a:extLst>
                <a:ext uri="{FF2B5EF4-FFF2-40B4-BE49-F238E27FC236}">
                  <a16:creationId xmlns:a16="http://schemas.microsoft.com/office/drawing/2014/main" id="{3B30F331-769B-4C2F-98D0-BB50ED667943}"/>
                </a:ext>
              </a:extLst>
            </p:cNvPr>
            <p:cNvSpPr>
              <a:spLocks noChangeArrowheads="1"/>
            </p:cNvSpPr>
            <p:nvPr/>
          </p:nvSpPr>
          <p:spPr bwMode="auto">
            <a:xfrm>
              <a:off x="2054" y="1243"/>
              <a:ext cx="183"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r>
                <a:rPr lang="en-US" altLang="zh-CN" sz="1000" i="1">
                  <a:ea typeface="宋体" panose="02010600030101010101" pitchFamily="2" charset="-122"/>
                </a:rPr>
                <a:t>...</a:t>
              </a:r>
            </a:p>
          </p:txBody>
        </p:sp>
      </p:grpSp>
      <p:sp>
        <p:nvSpPr>
          <p:cNvPr id="57" name="Rectangle 34">
            <a:extLst>
              <a:ext uri="{FF2B5EF4-FFF2-40B4-BE49-F238E27FC236}">
                <a16:creationId xmlns:a16="http://schemas.microsoft.com/office/drawing/2014/main" id="{E86EB6B6-6FC4-4B83-98AF-3A3BC8D8F748}"/>
              </a:ext>
            </a:extLst>
          </p:cNvPr>
          <p:cNvSpPr>
            <a:spLocks noChangeArrowheads="1"/>
          </p:cNvSpPr>
          <p:nvPr/>
        </p:nvSpPr>
        <p:spPr bwMode="auto">
          <a:xfrm>
            <a:off x="3180553" y="4027756"/>
            <a:ext cx="1405834" cy="52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r>
              <a:rPr lang="en-US" altLang="zh-CN" dirty="0">
                <a:ea typeface="宋体" panose="02010600030101010101" pitchFamily="2" charset="-122"/>
              </a:rPr>
              <a:t>A: T, pred N</a:t>
            </a:r>
          </a:p>
          <a:p>
            <a:r>
              <a:rPr lang="en-US" altLang="zh-CN" dirty="0">
                <a:ea typeface="宋体" panose="02010600030101010101" pitchFamily="2" charset="-122"/>
              </a:rPr>
              <a:t>New </a:t>
            </a:r>
            <a:r>
              <a:rPr lang="en-US" altLang="zh-CN" dirty="0" err="1">
                <a:ea typeface="宋体" panose="02010600030101010101" pitchFamily="2" charset="-122"/>
              </a:rPr>
              <a:t>GHR</a:t>
            </a:r>
            <a:r>
              <a:rPr lang="en-US" altLang="zh-CN" dirty="0">
                <a:ea typeface="宋体" panose="02010600030101010101" pitchFamily="2" charset="-122"/>
              </a:rPr>
              <a:t> = 01</a:t>
            </a:r>
          </a:p>
        </p:txBody>
      </p:sp>
      <p:sp>
        <p:nvSpPr>
          <p:cNvPr id="58" name="Rectangle 35">
            <a:extLst>
              <a:ext uri="{FF2B5EF4-FFF2-40B4-BE49-F238E27FC236}">
                <a16:creationId xmlns:a16="http://schemas.microsoft.com/office/drawing/2014/main" id="{619EBA42-F57B-4FAC-9354-4CA0C481FD56}"/>
              </a:ext>
            </a:extLst>
          </p:cNvPr>
          <p:cNvSpPr>
            <a:spLocks noChangeArrowheads="1"/>
          </p:cNvSpPr>
          <p:nvPr/>
        </p:nvSpPr>
        <p:spPr bwMode="auto">
          <a:xfrm>
            <a:off x="5161753" y="4027756"/>
            <a:ext cx="1395960" cy="52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r>
              <a:rPr lang="en-US" altLang="zh-CN" dirty="0">
                <a:ea typeface="宋体" panose="02010600030101010101" pitchFamily="2" charset="-122"/>
              </a:rPr>
              <a:t>D: T, pred N</a:t>
            </a:r>
          </a:p>
          <a:p>
            <a:r>
              <a:rPr lang="en-US" altLang="zh-CN" dirty="0">
                <a:ea typeface="宋体" panose="02010600030101010101" pitchFamily="2" charset="-122"/>
              </a:rPr>
              <a:t>New </a:t>
            </a:r>
            <a:r>
              <a:rPr lang="en-US" altLang="zh-CN" dirty="0" err="1">
                <a:ea typeface="宋体" panose="02010600030101010101" pitchFamily="2" charset="-122"/>
              </a:rPr>
              <a:t>GHR</a:t>
            </a:r>
            <a:r>
              <a:rPr lang="en-US" altLang="zh-CN" dirty="0">
                <a:ea typeface="宋体" panose="02010600030101010101" pitchFamily="2" charset="-122"/>
              </a:rPr>
              <a:t> = 11</a:t>
            </a:r>
          </a:p>
        </p:txBody>
      </p:sp>
      <p:grpSp>
        <p:nvGrpSpPr>
          <p:cNvPr id="59" name="Group 36">
            <a:extLst>
              <a:ext uri="{FF2B5EF4-FFF2-40B4-BE49-F238E27FC236}">
                <a16:creationId xmlns:a16="http://schemas.microsoft.com/office/drawing/2014/main" id="{9288B6F9-B368-4D7B-843C-1F0D1AA4C148}"/>
              </a:ext>
            </a:extLst>
          </p:cNvPr>
          <p:cNvGrpSpPr>
            <a:grpSpLocks/>
          </p:cNvGrpSpPr>
          <p:nvPr/>
        </p:nvGrpSpPr>
        <p:grpSpPr bwMode="auto">
          <a:xfrm>
            <a:off x="1732753" y="3037156"/>
            <a:ext cx="1914525" cy="1052513"/>
            <a:chOff x="134" y="1934"/>
            <a:chExt cx="1206" cy="663"/>
          </a:xfrm>
        </p:grpSpPr>
        <p:sp>
          <p:nvSpPr>
            <p:cNvPr id="60" name="Rectangle 37">
              <a:extLst>
                <a:ext uri="{FF2B5EF4-FFF2-40B4-BE49-F238E27FC236}">
                  <a16:creationId xmlns:a16="http://schemas.microsoft.com/office/drawing/2014/main" id="{D3114644-4424-49E0-8B3B-372CF0ADDD37}"/>
                </a:ext>
              </a:extLst>
            </p:cNvPr>
            <p:cNvSpPr>
              <a:spLocks noChangeArrowheads="1"/>
            </p:cNvSpPr>
            <p:nvPr/>
          </p:nvSpPr>
          <p:spPr bwMode="auto">
            <a:xfrm>
              <a:off x="388" y="2164"/>
              <a:ext cx="232" cy="136"/>
            </a:xfrm>
            <a:prstGeom prst="rect">
              <a:avLst/>
            </a:prstGeom>
            <a:solidFill>
              <a:schemeClr val="bg1"/>
            </a:solidFill>
            <a:ln w="12700">
              <a:solidFill>
                <a:schemeClr val="tx1"/>
              </a:solidFill>
              <a:miter lim="800000"/>
              <a:headEnd/>
              <a:tailEnd/>
            </a:ln>
          </p:spPr>
          <p:txBody>
            <a:bodyPr wrap="none" lIns="92075" tIns="46038" rIns="92075" bIns="46038" anchor="ct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pPr algn="ctr"/>
              <a:r>
                <a:rPr lang="en-US" altLang="zh-CN">
                  <a:ea typeface="宋体" panose="02010600030101010101" pitchFamily="2" charset="-122"/>
                </a:rPr>
                <a:t>01</a:t>
              </a:r>
            </a:p>
          </p:txBody>
        </p:sp>
        <p:sp>
          <p:nvSpPr>
            <p:cNvPr id="68" name="Rectangle 38">
              <a:extLst>
                <a:ext uri="{FF2B5EF4-FFF2-40B4-BE49-F238E27FC236}">
                  <a16:creationId xmlns:a16="http://schemas.microsoft.com/office/drawing/2014/main" id="{46B0C9BE-045B-4477-B802-30EFE9BA9FFA}"/>
                </a:ext>
              </a:extLst>
            </p:cNvPr>
            <p:cNvSpPr>
              <a:spLocks noChangeArrowheads="1"/>
            </p:cNvSpPr>
            <p:nvPr/>
          </p:nvSpPr>
          <p:spPr bwMode="auto">
            <a:xfrm>
              <a:off x="628" y="2164"/>
              <a:ext cx="232" cy="136"/>
            </a:xfrm>
            <a:prstGeom prst="rect">
              <a:avLst/>
            </a:prstGeom>
            <a:solidFill>
              <a:schemeClr val="bg1"/>
            </a:solidFill>
            <a:ln w="12700">
              <a:solidFill>
                <a:schemeClr val="tx1"/>
              </a:solidFill>
              <a:miter lim="800000"/>
              <a:headEnd/>
              <a:tailEnd/>
            </a:ln>
          </p:spPr>
          <p:txBody>
            <a:bodyPr wrap="none" lIns="92075" tIns="46038" rIns="92075" bIns="46038" anchor="ct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pPr algn="ctr"/>
              <a:r>
                <a:rPr lang="en-US" altLang="zh-CN">
                  <a:ea typeface="宋体" panose="02010600030101010101" pitchFamily="2" charset="-122"/>
                </a:rPr>
                <a:t>01</a:t>
              </a:r>
            </a:p>
          </p:txBody>
        </p:sp>
        <p:sp>
          <p:nvSpPr>
            <p:cNvPr id="69" name="Rectangle 39">
              <a:extLst>
                <a:ext uri="{FF2B5EF4-FFF2-40B4-BE49-F238E27FC236}">
                  <a16:creationId xmlns:a16="http://schemas.microsoft.com/office/drawing/2014/main" id="{1BCD900A-EAF6-4E3E-A4CF-51CD21119A2D}"/>
                </a:ext>
              </a:extLst>
            </p:cNvPr>
            <p:cNvSpPr>
              <a:spLocks noChangeArrowheads="1"/>
            </p:cNvSpPr>
            <p:nvPr/>
          </p:nvSpPr>
          <p:spPr bwMode="auto">
            <a:xfrm>
              <a:off x="388" y="2308"/>
              <a:ext cx="232" cy="136"/>
            </a:xfrm>
            <a:prstGeom prst="rect">
              <a:avLst/>
            </a:prstGeom>
            <a:solidFill>
              <a:schemeClr val="bg1"/>
            </a:solidFill>
            <a:ln w="12700">
              <a:solidFill>
                <a:schemeClr val="tx1"/>
              </a:solidFill>
              <a:miter lim="800000"/>
              <a:headEnd/>
              <a:tailEnd/>
            </a:ln>
          </p:spPr>
          <p:txBody>
            <a:bodyPr wrap="none" lIns="92075" tIns="46038" rIns="92075" bIns="46038" anchor="ct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pPr algn="ctr"/>
              <a:r>
                <a:rPr lang="en-US" altLang="zh-CN">
                  <a:ea typeface="宋体" panose="02010600030101010101" pitchFamily="2" charset="-122"/>
                </a:rPr>
                <a:t>01</a:t>
              </a:r>
            </a:p>
          </p:txBody>
        </p:sp>
        <p:sp>
          <p:nvSpPr>
            <p:cNvPr id="70" name="Rectangle 40">
              <a:extLst>
                <a:ext uri="{FF2B5EF4-FFF2-40B4-BE49-F238E27FC236}">
                  <a16:creationId xmlns:a16="http://schemas.microsoft.com/office/drawing/2014/main" id="{84B077BC-BFE7-4788-A88E-EC799E0271DF}"/>
                </a:ext>
              </a:extLst>
            </p:cNvPr>
            <p:cNvSpPr>
              <a:spLocks noChangeArrowheads="1"/>
            </p:cNvSpPr>
            <p:nvPr/>
          </p:nvSpPr>
          <p:spPr bwMode="auto">
            <a:xfrm>
              <a:off x="628" y="2308"/>
              <a:ext cx="232" cy="136"/>
            </a:xfrm>
            <a:prstGeom prst="rect">
              <a:avLst/>
            </a:prstGeom>
            <a:solidFill>
              <a:schemeClr val="bg1"/>
            </a:solidFill>
            <a:ln w="12700">
              <a:solidFill>
                <a:schemeClr val="tx1"/>
              </a:solidFill>
              <a:miter lim="800000"/>
              <a:headEnd/>
              <a:tailEnd/>
            </a:ln>
          </p:spPr>
          <p:txBody>
            <a:bodyPr wrap="none" lIns="92075" tIns="46038" rIns="92075" bIns="46038" anchor="ct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pPr algn="ctr"/>
              <a:r>
                <a:rPr lang="en-US" altLang="zh-CN">
                  <a:ea typeface="宋体" panose="02010600030101010101" pitchFamily="2" charset="-122"/>
                </a:rPr>
                <a:t>01</a:t>
              </a:r>
            </a:p>
          </p:txBody>
        </p:sp>
        <p:sp>
          <p:nvSpPr>
            <p:cNvPr id="72" name="Rectangle 41">
              <a:extLst>
                <a:ext uri="{FF2B5EF4-FFF2-40B4-BE49-F238E27FC236}">
                  <a16:creationId xmlns:a16="http://schemas.microsoft.com/office/drawing/2014/main" id="{B5AB2412-B76B-41C3-9F15-4D21CBAF28A5}"/>
                </a:ext>
              </a:extLst>
            </p:cNvPr>
            <p:cNvSpPr>
              <a:spLocks noChangeArrowheads="1"/>
            </p:cNvSpPr>
            <p:nvPr/>
          </p:nvSpPr>
          <p:spPr bwMode="auto">
            <a:xfrm>
              <a:off x="134" y="2126"/>
              <a:ext cx="234"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r>
                <a:rPr lang="en-US" altLang="zh-CN">
                  <a:ea typeface="宋体" panose="02010600030101010101" pitchFamily="2" charset="-122"/>
                </a:rPr>
                <a:t>A:</a:t>
              </a:r>
            </a:p>
          </p:txBody>
        </p:sp>
        <p:sp>
          <p:nvSpPr>
            <p:cNvPr id="73" name="Rectangle 42">
              <a:extLst>
                <a:ext uri="{FF2B5EF4-FFF2-40B4-BE49-F238E27FC236}">
                  <a16:creationId xmlns:a16="http://schemas.microsoft.com/office/drawing/2014/main" id="{E412E9A6-7C3B-4008-8443-6B2B6BBEE923}"/>
                </a:ext>
              </a:extLst>
            </p:cNvPr>
            <p:cNvSpPr>
              <a:spLocks noChangeArrowheads="1"/>
            </p:cNvSpPr>
            <p:nvPr/>
          </p:nvSpPr>
          <p:spPr bwMode="auto">
            <a:xfrm>
              <a:off x="134" y="2270"/>
              <a:ext cx="234"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r>
                <a:rPr lang="en-US" altLang="zh-CN">
                  <a:ea typeface="宋体" panose="02010600030101010101" pitchFamily="2" charset="-122"/>
                </a:rPr>
                <a:t>D:</a:t>
              </a:r>
            </a:p>
          </p:txBody>
        </p:sp>
        <p:sp>
          <p:nvSpPr>
            <p:cNvPr id="74" name="Rectangle 43">
              <a:extLst>
                <a:ext uri="{FF2B5EF4-FFF2-40B4-BE49-F238E27FC236}">
                  <a16:creationId xmlns:a16="http://schemas.microsoft.com/office/drawing/2014/main" id="{0BD1BA46-69E3-416A-8833-1D93FA55298A}"/>
                </a:ext>
              </a:extLst>
            </p:cNvPr>
            <p:cNvSpPr>
              <a:spLocks noChangeArrowheads="1"/>
            </p:cNvSpPr>
            <p:nvPr/>
          </p:nvSpPr>
          <p:spPr bwMode="auto">
            <a:xfrm>
              <a:off x="278" y="1934"/>
              <a:ext cx="62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r>
                <a:rPr lang="en-US" altLang="zh-CN" dirty="0" err="1">
                  <a:ea typeface="宋体" panose="02010600030101010101" pitchFamily="2" charset="-122"/>
                </a:rPr>
                <a:t>GHR</a:t>
              </a:r>
              <a:r>
                <a:rPr lang="en-US" altLang="zh-CN" dirty="0">
                  <a:ea typeface="宋体" panose="02010600030101010101" pitchFamily="2" charset="-122"/>
                </a:rPr>
                <a:t> = 00</a:t>
              </a:r>
            </a:p>
          </p:txBody>
        </p:sp>
        <p:sp>
          <p:nvSpPr>
            <p:cNvPr id="77" name="Rectangle 44">
              <a:extLst>
                <a:ext uri="{FF2B5EF4-FFF2-40B4-BE49-F238E27FC236}">
                  <a16:creationId xmlns:a16="http://schemas.microsoft.com/office/drawing/2014/main" id="{1D2A0B7A-02EC-4AC7-860E-E38E0C1F7E95}"/>
                </a:ext>
              </a:extLst>
            </p:cNvPr>
            <p:cNvSpPr>
              <a:spLocks noChangeArrowheads="1"/>
            </p:cNvSpPr>
            <p:nvPr/>
          </p:nvSpPr>
          <p:spPr bwMode="auto">
            <a:xfrm>
              <a:off x="868" y="2308"/>
              <a:ext cx="232" cy="136"/>
            </a:xfrm>
            <a:prstGeom prst="rect">
              <a:avLst/>
            </a:prstGeom>
            <a:solidFill>
              <a:schemeClr val="bg1"/>
            </a:solidFill>
            <a:ln w="12700">
              <a:solidFill>
                <a:schemeClr val="tx1"/>
              </a:solidFill>
              <a:miter lim="800000"/>
              <a:headEnd/>
              <a:tailEnd/>
            </a:ln>
          </p:spPr>
          <p:txBody>
            <a:bodyPr wrap="none" lIns="92075" tIns="46038" rIns="92075" bIns="46038" anchor="ct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pPr algn="ctr"/>
              <a:r>
                <a:rPr lang="en-US" altLang="zh-CN">
                  <a:ea typeface="宋体" panose="02010600030101010101" pitchFamily="2" charset="-122"/>
                </a:rPr>
                <a:t>01</a:t>
              </a:r>
            </a:p>
          </p:txBody>
        </p:sp>
        <p:sp>
          <p:nvSpPr>
            <p:cNvPr id="78" name="Rectangle 45">
              <a:extLst>
                <a:ext uri="{FF2B5EF4-FFF2-40B4-BE49-F238E27FC236}">
                  <a16:creationId xmlns:a16="http://schemas.microsoft.com/office/drawing/2014/main" id="{FEE49B10-731D-49EB-89ED-6113E2022F31}"/>
                </a:ext>
              </a:extLst>
            </p:cNvPr>
            <p:cNvSpPr>
              <a:spLocks noChangeArrowheads="1"/>
            </p:cNvSpPr>
            <p:nvPr/>
          </p:nvSpPr>
          <p:spPr bwMode="auto">
            <a:xfrm>
              <a:off x="1108" y="2308"/>
              <a:ext cx="232" cy="136"/>
            </a:xfrm>
            <a:prstGeom prst="rect">
              <a:avLst/>
            </a:prstGeom>
            <a:solidFill>
              <a:schemeClr val="bg1"/>
            </a:solidFill>
            <a:ln w="12700">
              <a:solidFill>
                <a:schemeClr val="tx1"/>
              </a:solidFill>
              <a:miter lim="800000"/>
              <a:headEnd/>
              <a:tailEnd/>
            </a:ln>
          </p:spPr>
          <p:txBody>
            <a:bodyPr wrap="none" lIns="92075" tIns="46038" rIns="92075" bIns="46038" anchor="ct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pPr algn="ctr"/>
              <a:r>
                <a:rPr lang="en-US" altLang="zh-CN">
                  <a:ea typeface="宋体" panose="02010600030101010101" pitchFamily="2" charset="-122"/>
                </a:rPr>
                <a:t>01</a:t>
              </a:r>
            </a:p>
          </p:txBody>
        </p:sp>
        <p:sp>
          <p:nvSpPr>
            <p:cNvPr id="79" name="Rectangle 46">
              <a:extLst>
                <a:ext uri="{FF2B5EF4-FFF2-40B4-BE49-F238E27FC236}">
                  <a16:creationId xmlns:a16="http://schemas.microsoft.com/office/drawing/2014/main" id="{0CAB5593-4B56-4C65-BBF1-4D22647890D1}"/>
                </a:ext>
              </a:extLst>
            </p:cNvPr>
            <p:cNvSpPr>
              <a:spLocks noChangeArrowheads="1"/>
            </p:cNvSpPr>
            <p:nvPr/>
          </p:nvSpPr>
          <p:spPr bwMode="auto">
            <a:xfrm>
              <a:off x="868" y="2164"/>
              <a:ext cx="232" cy="136"/>
            </a:xfrm>
            <a:prstGeom prst="rect">
              <a:avLst/>
            </a:prstGeom>
            <a:solidFill>
              <a:schemeClr val="bg1"/>
            </a:solidFill>
            <a:ln w="12700">
              <a:solidFill>
                <a:schemeClr val="tx1"/>
              </a:solidFill>
              <a:miter lim="800000"/>
              <a:headEnd/>
              <a:tailEnd/>
            </a:ln>
          </p:spPr>
          <p:txBody>
            <a:bodyPr wrap="none" lIns="92075" tIns="46038" rIns="92075" bIns="46038" anchor="ct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pPr algn="ctr"/>
              <a:r>
                <a:rPr lang="en-US" altLang="zh-CN">
                  <a:ea typeface="宋体" panose="02010600030101010101" pitchFamily="2" charset="-122"/>
                </a:rPr>
                <a:t>01</a:t>
              </a:r>
            </a:p>
          </p:txBody>
        </p:sp>
        <p:sp>
          <p:nvSpPr>
            <p:cNvPr id="80" name="Rectangle 47">
              <a:extLst>
                <a:ext uri="{FF2B5EF4-FFF2-40B4-BE49-F238E27FC236}">
                  <a16:creationId xmlns:a16="http://schemas.microsoft.com/office/drawing/2014/main" id="{04A4006E-9219-46AC-B81B-F778E00D0CFF}"/>
                </a:ext>
              </a:extLst>
            </p:cNvPr>
            <p:cNvSpPr>
              <a:spLocks noChangeArrowheads="1"/>
            </p:cNvSpPr>
            <p:nvPr/>
          </p:nvSpPr>
          <p:spPr bwMode="auto">
            <a:xfrm>
              <a:off x="1108" y="2164"/>
              <a:ext cx="232" cy="136"/>
            </a:xfrm>
            <a:prstGeom prst="rect">
              <a:avLst/>
            </a:prstGeom>
            <a:solidFill>
              <a:schemeClr val="bg1"/>
            </a:solidFill>
            <a:ln w="12700">
              <a:solidFill>
                <a:schemeClr val="tx1"/>
              </a:solidFill>
              <a:miter lim="800000"/>
              <a:headEnd/>
              <a:tailEnd/>
            </a:ln>
          </p:spPr>
          <p:txBody>
            <a:bodyPr wrap="none" lIns="92075" tIns="46038" rIns="92075" bIns="46038" anchor="ct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pPr algn="ctr"/>
              <a:r>
                <a:rPr lang="en-US" altLang="zh-CN">
                  <a:ea typeface="宋体" panose="02010600030101010101" pitchFamily="2" charset="-122"/>
                </a:rPr>
                <a:t>01</a:t>
              </a:r>
            </a:p>
          </p:txBody>
        </p:sp>
        <p:sp>
          <p:nvSpPr>
            <p:cNvPr id="81" name="Rectangle 48">
              <a:extLst>
                <a:ext uri="{FF2B5EF4-FFF2-40B4-BE49-F238E27FC236}">
                  <a16:creationId xmlns:a16="http://schemas.microsoft.com/office/drawing/2014/main" id="{53264DFA-A9C8-4582-B03D-4CBD915F02CD}"/>
                </a:ext>
              </a:extLst>
            </p:cNvPr>
            <p:cNvSpPr>
              <a:spLocks noChangeArrowheads="1"/>
            </p:cNvSpPr>
            <p:nvPr/>
          </p:nvSpPr>
          <p:spPr bwMode="auto">
            <a:xfrm>
              <a:off x="374" y="2443"/>
              <a:ext cx="205"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r>
                <a:rPr lang="en-US" altLang="zh-CN" sz="1000">
                  <a:ea typeface="宋体" panose="02010600030101010101" pitchFamily="2" charset="-122"/>
                </a:rPr>
                <a:t>00</a:t>
              </a:r>
            </a:p>
          </p:txBody>
        </p:sp>
        <p:sp>
          <p:nvSpPr>
            <p:cNvPr id="82" name="Rectangle 49">
              <a:extLst>
                <a:ext uri="{FF2B5EF4-FFF2-40B4-BE49-F238E27FC236}">
                  <a16:creationId xmlns:a16="http://schemas.microsoft.com/office/drawing/2014/main" id="{3BC5A915-68F2-4C56-A034-57F160F34A73}"/>
                </a:ext>
              </a:extLst>
            </p:cNvPr>
            <p:cNvSpPr>
              <a:spLocks noChangeArrowheads="1"/>
            </p:cNvSpPr>
            <p:nvPr/>
          </p:nvSpPr>
          <p:spPr bwMode="auto">
            <a:xfrm>
              <a:off x="614" y="2443"/>
              <a:ext cx="205"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r>
                <a:rPr lang="en-US" altLang="zh-CN" sz="1000">
                  <a:ea typeface="宋体" panose="02010600030101010101" pitchFamily="2" charset="-122"/>
                </a:rPr>
                <a:t>01</a:t>
              </a:r>
            </a:p>
          </p:txBody>
        </p:sp>
        <p:sp>
          <p:nvSpPr>
            <p:cNvPr id="83" name="Rectangle 50">
              <a:extLst>
                <a:ext uri="{FF2B5EF4-FFF2-40B4-BE49-F238E27FC236}">
                  <a16:creationId xmlns:a16="http://schemas.microsoft.com/office/drawing/2014/main" id="{091A9C71-E1A7-4B66-97EC-869E7A22D2A4}"/>
                </a:ext>
              </a:extLst>
            </p:cNvPr>
            <p:cNvSpPr>
              <a:spLocks noChangeArrowheads="1"/>
            </p:cNvSpPr>
            <p:nvPr/>
          </p:nvSpPr>
          <p:spPr bwMode="auto">
            <a:xfrm>
              <a:off x="854" y="2443"/>
              <a:ext cx="205"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r>
                <a:rPr lang="en-US" altLang="zh-CN" sz="1000">
                  <a:ea typeface="宋体" panose="02010600030101010101" pitchFamily="2" charset="-122"/>
                </a:rPr>
                <a:t>10</a:t>
              </a:r>
            </a:p>
          </p:txBody>
        </p:sp>
        <p:sp>
          <p:nvSpPr>
            <p:cNvPr id="84" name="Rectangle 51">
              <a:extLst>
                <a:ext uri="{FF2B5EF4-FFF2-40B4-BE49-F238E27FC236}">
                  <a16:creationId xmlns:a16="http://schemas.microsoft.com/office/drawing/2014/main" id="{148B57DE-1D3F-4A2F-A251-737B9FE770D5}"/>
                </a:ext>
              </a:extLst>
            </p:cNvPr>
            <p:cNvSpPr>
              <a:spLocks noChangeArrowheads="1"/>
            </p:cNvSpPr>
            <p:nvPr/>
          </p:nvSpPr>
          <p:spPr bwMode="auto">
            <a:xfrm>
              <a:off x="1094" y="2443"/>
              <a:ext cx="205"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r>
                <a:rPr lang="en-US" altLang="zh-CN" sz="1000">
                  <a:ea typeface="宋体" panose="02010600030101010101" pitchFamily="2" charset="-122"/>
                </a:rPr>
                <a:t>11</a:t>
              </a:r>
            </a:p>
          </p:txBody>
        </p:sp>
      </p:grpSp>
      <p:grpSp>
        <p:nvGrpSpPr>
          <p:cNvPr id="85" name="Group 52">
            <a:extLst>
              <a:ext uri="{FF2B5EF4-FFF2-40B4-BE49-F238E27FC236}">
                <a16:creationId xmlns:a16="http://schemas.microsoft.com/office/drawing/2014/main" id="{CE2E28BD-5889-493F-B94A-1515960FB9BF}"/>
              </a:ext>
            </a:extLst>
          </p:cNvPr>
          <p:cNvGrpSpPr>
            <a:grpSpLocks/>
          </p:cNvGrpSpPr>
          <p:nvPr/>
        </p:nvGrpSpPr>
        <p:grpSpPr bwMode="auto">
          <a:xfrm>
            <a:off x="3790153" y="3037156"/>
            <a:ext cx="1914525" cy="1052513"/>
            <a:chOff x="1430" y="1934"/>
            <a:chExt cx="1206" cy="663"/>
          </a:xfrm>
        </p:grpSpPr>
        <p:sp>
          <p:nvSpPr>
            <p:cNvPr id="86" name="Rectangle 53">
              <a:extLst>
                <a:ext uri="{FF2B5EF4-FFF2-40B4-BE49-F238E27FC236}">
                  <a16:creationId xmlns:a16="http://schemas.microsoft.com/office/drawing/2014/main" id="{9B092B5C-CC98-4821-B4C6-41B5616CB4E9}"/>
                </a:ext>
              </a:extLst>
            </p:cNvPr>
            <p:cNvSpPr>
              <a:spLocks noChangeArrowheads="1"/>
            </p:cNvSpPr>
            <p:nvPr/>
          </p:nvSpPr>
          <p:spPr bwMode="auto">
            <a:xfrm>
              <a:off x="1684" y="2164"/>
              <a:ext cx="232" cy="136"/>
            </a:xfrm>
            <a:prstGeom prst="rect">
              <a:avLst/>
            </a:prstGeom>
            <a:solidFill>
              <a:schemeClr val="bg1"/>
            </a:solidFill>
            <a:ln w="12700">
              <a:solidFill>
                <a:schemeClr val="tx1"/>
              </a:solidFill>
              <a:miter lim="800000"/>
              <a:headEnd/>
              <a:tailEnd/>
            </a:ln>
          </p:spPr>
          <p:txBody>
            <a:bodyPr wrap="none" lIns="92075" tIns="46038" rIns="92075" bIns="46038" anchor="ct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pPr algn="ctr"/>
              <a:r>
                <a:rPr lang="en-US" altLang="zh-CN" u="sng">
                  <a:ea typeface="宋体" panose="02010600030101010101" pitchFamily="2" charset="-122"/>
                </a:rPr>
                <a:t>10</a:t>
              </a:r>
            </a:p>
          </p:txBody>
        </p:sp>
        <p:sp>
          <p:nvSpPr>
            <p:cNvPr id="87" name="Rectangle 54">
              <a:extLst>
                <a:ext uri="{FF2B5EF4-FFF2-40B4-BE49-F238E27FC236}">
                  <a16:creationId xmlns:a16="http://schemas.microsoft.com/office/drawing/2014/main" id="{BCE5CFC4-E193-4D45-A65C-487760CED9C9}"/>
                </a:ext>
              </a:extLst>
            </p:cNvPr>
            <p:cNvSpPr>
              <a:spLocks noChangeArrowheads="1"/>
            </p:cNvSpPr>
            <p:nvPr/>
          </p:nvSpPr>
          <p:spPr bwMode="auto">
            <a:xfrm>
              <a:off x="1924" y="2164"/>
              <a:ext cx="232" cy="136"/>
            </a:xfrm>
            <a:prstGeom prst="rect">
              <a:avLst/>
            </a:prstGeom>
            <a:solidFill>
              <a:schemeClr val="bg1"/>
            </a:solidFill>
            <a:ln w="12700">
              <a:solidFill>
                <a:schemeClr val="tx1"/>
              </a:solidFill>
              <a:miter lim="800000"/>
              <a:headEnd/>
              <a:tailEnd/>
            </a:ln>
          </p:spPr>
          <p:txBody>
            <a:bodyPr wrap="none" lIns="92075" tIns="46038" rIns="92075" bIns="46038" anchor="ct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pPr algn="ctr"/>
              <a:r>
                <a:rPr lang="en-US" altLang="zh-CN">
                  <a:ea typeface="宋体" panose="02010600030101010101" pitchFamily="2" charset="-122"/>
                </a:rPr>
                <a:t>01</a:t>
              </a:r>
            </a:p>
          </p:txBody>
        </p:sp>
        <p:sp>
          <p:nvSpPr>
            <p:cNvPr id="88" name="Rectangle 55">
              <a:extLst>
                <a:ext uri="{FF2B5EF4-FFF2-40B4-BE49-F238E27FC236}">
                  <a16:creationId xmlns:a16="http://schemas.microsoft.com/office/drawing/2014/main" id="{746F122D-027F-40DD-9432-BD37BB2D33E4}"/>
                </a:ext>
              </a:extLst>
            </p:cNvPr>
            <p:cNvSpPr>
              <a:spLocks noChangeArrowheads="1"/>
            </p:cNvSpPr>
            <p:nvPr/>
          </p:nvSpPr>
          <p:spPr bwMode="auto">
            <a:xfrm>
              <a:off x="1684" y="2308"/>
              <a:ext cx="232" cy="136"/>
            </a:xfrm>
            <a:prstGeom prst="rect">
              <a:avLst/>
            </a:prstGeom>
            <a:solidFill>
              <a:schemeClr val="bg1"/>
            </a:solidFill>
            <a:ln w="12700">
              <a:solidFill>
                <a:schemeClr val="tx1"/>
              </a:solidFill>
              <a:miter lim="800000"/>
              <a:headEnd/>
              <a:tailEnd/>
            </a:ln>
          </p:spPr>
          <p:txBody>
            <a:bodyPr wrap="none" lIns="92075" tIns="46038" rIns="92075" bIns="46038" anchor="ct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pPr algn="ctr"/>
              <a:r>
                <a:rPr lang="en-US" altLang="zh-CN">
                  <a:ea typeface="宋体" panose="02010600030101010101" pitchFamily="2" charset="-122"/>
                </a:rPr>
                <a:t>01</a:t>
              </a:r>
            </a:p>
          </p:txBody>
        </p:sp>
        <p:sp>
          <p:nvSpPr>
            <p:cNvPr id="89" name="Rectangle 56">
              <a:extLst>
                <a:ext uri="{FF2B5EF4-FFF2-40B4-BE49-F238E27FC236}">
                  <a16:creationId xmlns:a16="http://schemas.microsoft.com/office/drawing/2014/main" id="{AE14DD17-0F57-4AD7-87D0-A8CEA546BA54}"/>
                </a:ext>
              </a:extLst>
            </p:cNvPr>
            <p:cNvSpPr>
              <a:spLocks noChangeArrowheads="1"/>
            </p:cNvSpPr>
            <p:nvPr/>
          </p:nvSpPr>
          <p:spPr bwMode="auto">
            <a:xfrm>
              <a:off x="1924" y="2308"/>
              <a:ext cx="232" cy="136"/>
            </a:xfrm>
            <a:prstGeom prst="rect">
              <a:avLst/>
            </a:prstGeom>
            <a:solidFill>
              <a:schemeClr val="bg1"/>
            </a:solidFill>
            <a:ln w="12700">
              <a:solidFill>
                <a:schemeClr val="tx1"/>
              </a:solidFill>
              <a:miter lim="800000"/>
              <a:headEnd/>
              <a:tailEnd/>
            </a:ln>
          </p:spPr>
          <p:txBody>
            <a:bodyPr wrap="none" lIns="92075" tIns="46038" rIns="92075" bIns="46038" anchor="ct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pPr algn="ctr"/>
              <a:r>
                <a:rPr lang="en-US" altLang="zh-CN">
                  <a:ea typeface="宋体" panose="02010600030101010101" pitchFamily="2" charset="-122"/>
                </a:rPr>
                <a:t>01</a:t>
              </a:r>
            </a:p>
          </p:txBody>
        </p:sp>
        <p:sp>
          <p:nvSpPr>
            <p:cNvPr id="90" name="Rectangle 57">
              <a:extLst>
                <a:ext uri="{FF2B5EF4-FFF2-40B4-BE49-F238E27FC236}">
                  <a16:creationId xmlns:a16="http://schemas.microsoft.com/office/drawing/2014/main" id="{CE5500F9-2732-4989-B576-75C93BA59920}"/>
                </a:ext>
              </a:extLst>
            </p:cNvPr>
            <p:cNvSpPr>
              <a:spLocks noChangeArrowheads="1"/>
            </p:cNvSpPr>
            <p:nvPr/>
          </p:nvSpPr>
          <p:spPr bwMode="auto">
            <a:xfrm>
              <a:off x="1430" y="2126"/>
              <a:ext cx="234"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r>
                <a:rPr lang="en-US" altLang="zh-CN">
                  <a:ea typeface="宋体" panose="02010600030101010101" pitchFamily="2" charset="-122"/>
                </a:rPr>
                <a:t>A:</a:t>
              </a:r>
            </a:p>
          </p:txBody>
        </p:sp>
        <p:sp>
          <p:nvSpPr>
            <p:cNvPr id="91" name="Rectangle 58">
              <a:extLst>
                <a:ext uri="{FF2B5EF4-FFF2-40B4-BE49-F238E27FC236}">
                  <a16:creationId xmlns:a16="http://schemas.microsoft.com/office/drawing/2014/main" id="{EE2EB36D-86F7-4176-9FC2-C26A32C690D9}"/>
                </a:ext>
              </a:extLst>
            </p:cNvPr>
            <p:cNvSpPr>
              <a:spLocks noChangeArrowheads="1"/>
            </p:cNvSpPr>
            <p:nvPr/>
          </p:nvSpPr>
          <p:spPr bwMode="auto">
            <a:xfrm>
              <a:off x="1430" y="2270"/>
              <a:ext cx="234"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r>
                <a:rPr lang="en-US" altLang="zh-CN">
                  <a:ea typeface="宋体" panose="02010600030101010101" pitchFamily="2" charset="-122"/>
                </a:rPr>
                <a:t>D:</a:t>
              </a:r>
            </a:p>
          </p:txBody>
        </p:sp>
        <p:sp>
          <p:nvSpPr>
            <p:cNvPr id="92" name="Rectangle 59">
              <a:extLst>
                <a:ext uri="{FF2B5EF4-FFF2-40B4-BE49-F238E27FC236}">
                  <a16:creationId xmlns:a16="http://schemas.microsoft.com/office/drawing/2014/main" id="{64CF061D-7D2A-4312-92C9-B130BF70FBCE}"/>
                </a:ext>
              </a:extLst>
            </p:cNvPr>
            <p:cNvSpPr>
              <a:spLocks noChangeArrowheads="1"/>
            </p:cNvSpPr>
            <p:nvPr/>
          </p:nvSpPr>
          <p:spPr bwMode="auto">
            <a:xfrm>
              <a:off x="1574" y="1934"/>
              <a:ext cx="62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r>
                <a:rPr lang="en-US" altLang="zh-CN" dirty="0" err="1">
                  <a:ea typeface="宋体" panose="02010600030101010101" pitchFamily="2" charset="-122"/>
                </a:rPr>
                <a:t>GHR</a:t>
              </a:r>
              <a:r>
                <a:rPr lang="en-US" altLang="zh-CN" dirty="0">
                  <a:ea typeface="宋体" panose="02010600030101010101" pitchFamily="2" charset="-122"/>
                </a:rPr>
                <a:t> = 01</a:t>
              </a:r>
            </a:p>
          </p:txBody>
        </p:sp>
        <p:sp>
          <p:nvSpPr>
            <p:cNvPr id="93" name="Rectangle 60">
              <a:extLst>
                <a:ext uri="{FF2B5EF4-FFF2-40B4-BE49-F238E27FC236}">
                  <a16:creationId xmlns:a16="http://schemas.microsoft.com/office/drawing/2014/main" id="{F012E339-DFE5-4E4E-9D6E-5505A45FC9AD}"/>
                </a:ext>
              </a:extLst>
            </p:cNvPr>
            <p:cNvSpPr>
              <a:spLocks noChangeArrowheads="1"/>
            </p:cNvSpPr>
            <p:nvPr/>
          </p:nvSpPr>
          <p:spPr bwMode="auto">
            <a:xfrm>
              <a:off x="2164" y="2308"/>
              <a:ext cx="232" cy="136"/>
            </a:xfrm>
            <a:prstGeom prst="rect">
              <a:avLst/>
            </a:prstGeom>
            <a:solidFill>
              <a:schemeClr val="bg1"/>
            </a:solidFill>
            <a:ln w="12700">
              <a:solidFill>
                <a:schemeClr val="tx1"/>
              </a:solidFill>
              <a:miter lim="800000"/>
              <a:headEnd/>
              <a:tailEnd/>
            </a:ln>
          </p:spPr>
          <p:txBody>
            <a:bodyPr wrap="none" lIns="92075" tIns="46038" rIns="92075" bIns="46038" anchor="ct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pPr algn="ctr"/>
              <a:r>
                <a:rPr lang="en-US" altLang="zh-CN">
                  <a:ea typeface="宋体" panose="02010600030101010101" pitchFamily="2" charset="-122"/>
                </a:rPr>
                <a:t>01</a:t>
              </a:r>
            </a:p>
          </p:txBody>
        </p:sp>
        <p:sp>
          <p:nvSpPr>
            <p:cNvPr id="94" name="Rectangle 61">
              <a:extLst>
                <a:ext uri="{FF2B5EF4-FFF2-40B4-BE49-F238E27FC236}">
                  <a16:creationId xmlns:a16="http://schemas.microsoft.com/office/drawing/2014/main" id="{0D687F55-380D-43A4-AFF0-0DEA743F2F72}"/>
                </a:ext>
              </a:extLst>
            </p:cNvPr>
            <p:cNvSpPr>
              <a:spLocks noChangeArrowheads="1"/>
            </p:cNvSpPr>
            <p:nvPr/>
          </p:nvSpPr>
          <p:spPr bwMode="auto">
            <a:xfrm>
              <a:off x="2404" y="2308"/>
              <a:ext cx="232" cy="136"/>
            </a:xfrm>
            <a:prstGeom prst="rect">
              <a:avLst/>
            </a:prstGeom>
            <a:solidFill>
              <a:schemeClr val="bg1"/>
            </a:solidFill>
            <a:ln w="12700">
              <a:solidFill>
                <a:schemeClr val="tx1"/>
              </a:solidFill>
              <a:miter lim="800000"/>
              <a:headEnd/>
              <a:tailEnd/>
            </a:ln>
          </p:spPr>
          <p:txBody>
            <a:bodyPr wrap="none" lIns="92075" tIns="46038" rIns="92075" bIns="46038" anchor="ct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pPr algn="ctr"/>
              <a:r>
                <a:rPr lang="en-US" altLang="zh-CN">
                  <a:ea typeface="宋体" panose="02010600030101010101" pitchFamily="2" charset="-122"/>
                </a:rPr>
                <a:t>01</a:t>
              </a:r>
            </a:p>
          </p:txBody>
        </p:sp>
        <p:sp>
          <p:nvSpPr>
            <p:cNvPr id="95" name="Rectangle 62">
              <a:extLst>
                <a:ext uri="{FF2B5EF4-FFF2-40B4-BE49-F238E27FC236}">
                  <a16:creationId xmlns:a16="http://schemas.microsoft.com/office/drawing/2014/main" id="{98FFA2DA-DF8C-4FE3-B430-FF27ED451CF4}"/>
                </a:ext>
              </a:extLst>
            </p:cNvPr>
            <p:cNvSpPr>
              <a:spLocks noChangeArrowheads="1"/>
            </p:cNvSpPr>
            <p:nvPr/>
          </p:nvSpPr>
          <p:spPr bwMode="auto">
            <a:xfrm>
              <a:off x="2164" y="2164"/>
              <a:ext cx="232" cy="136"/>
            </a:xfrm>
            <a:prstGeom prst="rect">
              <a:avLst/>
            </a:prstGeom>
            <a:solidFill>
              <a:schemeClr val="bg1"/>
            </a:solidFill>
            <a:ln w="12700">
              <a:solidFill>
                <a:schemeClr val="tx1"/>
              </a:solidFill>
              <a:miter lim="800000"/>
              <a:headEnd/>
              <a:tailEnd/>
            </a:ln>
          </p:spPr>
          <p:txBody>
            <a:bodyPr wrap="none" lIns="92075" tIns="46038" rIns="92075" bIns="46038" anchor="ct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pPr algn="ctr"/>
              <a:r>
                <a:rPr lang="en-US" altLang="zh-CN">
                  <a:ea typeface="宋体" panose="02010600030101010101" pitchFamily="2" charset="-122"/>
                </a:rPr>
                <a:t>01</a:t>
              </a:r>
            </a:p>
          </p:txBody>
        </p:sp>
        <p:sp>
          <p:nvSpPr>
            <p:cNvPr id="96" name="Rectangle 63">
              <a:extLst>
                <a:ext uri="{FF2B5EF4-FFF2-40B4-BE49-F238E27FC236}">
                  <a16:creationId xmlns:a16="http://schemas.microsoft.com/office/drawing/2014/main" id="{3064D567-F694-4F5E-9D12-E900423FFAD4}"/>
                </a:ext>
              </a:extLst>
            </p:cNvPr>
            <p:cNvSpPr>
              <a:spLocks noChangeArrowheads="1"/>
            </p:cNvSpPr>
            <p:nvPr/>
          </p:nvSpPr>
          <p:spPr bwMode="auto">
            <a:xfrm>
              <a:off x="2404" y="2164"/>
              <a:ext cx="232" cy="136"/>
            </a:xfrm>
            <a:prstGeom prst="rect">
              <a:avLst/>
            </a:prstGeom>
            <a:solidFill>
              <a:schemeClr val="bg1"/>
            </a:solidFill>
            <a:ln w="12700">
              <a:solidFill>
                <a:schemeClr val="tx1"/>
              </a:solidFill>
              <a:miter lim="800000"/>
              <a:headEnd/>
              <a:tailEnd/>
            </a:ln>
          </p:spPr>
          <p:txBody>
            <a:bodyPr wrap="none" lIns="92075" tIns="46038" rIns="92075" bIns="46038" anchor="ct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pPr algn="ctr"/>
              <a:r>
                <a:rPr lang="en-US" altLang="zh-CN">
                  <a:ea typeface="宋体" panose="02010600030101010101" pitchFamily="2" charset="-122"/>
                </a:rPr>
                <a:t>01</a:t>
              </a:r>
            </a:p>
          </p:txBody>
        </p:sp>
        <p:sp>
          <p:nvSpPr>
            <p:cNvPr id="97" name="Rectangle 64">
              <a:extLst>
                <a:ext uri="{FF2B5EF4-FFF2-40B4-BE49-F238E27FC236}">
                  <a16:creationId xmlns:a16="http://schemas.microsoft.com/office/drawing/2014/main" id="{74B4C461-87A0-4F61-A385-B4F9FA2C36A4}"/>
                </a:ext>
              </a:extLst>
            </p:cNvPr>
            <p:cNvSpPr>
              <a:spLocks noChangeArrowheads="1"/>
            </p:cNvSpPr>
            <p:nvPr/>
          </p:nvSpPr>
          <p:spPr bwMode="auto">
            <a:xfrm>
              <a:off x="1670" y="2443"/>
              <a:ext cx="205"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r>
                <a:rPr lang="en-US" altLang="zh-CN" sz="1000">
                  <a:ea typeface="宋体" panose="02010600030101010101" pitchFamily="2" charset="-122"/>
                </a:rPr>
                <a:t>00</a:t>
              </a:r>
            </a:p>
          </p:txBody>
        </p:sp>
        <p:sp>
          <p:nvSpPr>
            <p:cNvPr id="98" name="Rectangle 65">
              <a:extLst>
                <a:ext uri="{FF2B5EF4-FFF2-40B4-BE49-F238E27FC236}">
                  <a16:creationId xmlns:a16="http://schemas.microsoft.com/office/drawing/2014/main" id="{A6D71F5E-CF16-47F5-A39E-E8D329B2E320}"/>
                </a:ext>
              </a:extLst>
            </p:cNvPr>
            <p:cNvSpPr>
              <a:spLocks noChangeArrowheads="1"/>
            </p:cNvSpPr>
            <p:nvPr/>
          </p:nvSpPr>
          <p:spPr bwMode="auto">
            <a:xfrm>
              <a:off x="1910" y="2443"/>
              <a:ext cx="205"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r>
                <a:rPr lang="en-US" altLang="zh-CN" sz="1000">
                  <a:ea typeface="宋体" panose="02010600030101010101" pitchFamily="2" charset="-122"/>
                </a:rPr>
                <a:t>01</a:t>
              </a:r>
            </a:p>
          </p:txBody>
        </p:sp>
        <p:sp>
          <p:nvSpPr>
            <p:cNvPr id="99" name="Rectangle 66">
              <a:extLst>
                <a:ext uri="{FF2B5EF4-FFF2-40B4-BE49-F238E27FC236}">
                  <a16:creationId xmlns:a16="http://schemas.microsoft.com/office/drawing/2014/main" id="{B49CBDDD-8323-4BF5-9B4A-02AD3695B83A}"/>
                </a:ext>
              </a:extLst>
            </p:cNvPr>
            <p:cNvSpPr>
              <a:spLocks noChangeArrowheads="1"/>
            </p:cNvSpPr>
            <p:nvPr/>
          </p:nvSpPr>
          <p:spPr bwMode="auto">
            <a:xfrm>
              <a:off x="2150" y="2443"/>
              <a:ext cx="205"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r>
                <a:rPr lang="en-US" altLang="zh-CN" sz="1000">
                  <a:ea typeface="宋体" panose="02010600030101010101" pitchFamily="2" charset="-122"/>
                </a:rPr>
                <a:t>10</a:t>
              </a:r>
            </a:p>
          </p:txBody>
        </p:sp>
        <p:sp>
          <p:nvSpPr>
            <p:cNvPr id="100" name="Rectangle 67">
              <a:extLst>
                <a:ext uri="{FF2B5EF4-FFF2-40B4-BE49-F238E27FC236}">
                  <a16:creationId xmlns:a16="http://schemas.microsoft.com/office/drawing/2014/main" id="{E921D619-7E9B-4133-8971-FFEC23B4414D}"/>
                </a:ext>
              </a:extLst>
            </p:cNvPr>
            <p:cNvSpPr>
              <a:spLocks noChangeArrowheads="1"/>
            </p:cNvSpPr>
            <p:nvPr/>
          </p:nvSpPr>
          <p:spPr bwMode="auto">
            <a:xfrm>
              <a:off x="2390" y="2443"/>
              <a:ext cx="205"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r>
                <a:rPr lang="en-US" altLang="zh-CN" sz="1000">
                  <a:ea typeface="宋体" panose="02010600030101010101" pitchFamily="2" charset="-122"/>
                </a:rPr>
                <a:t>11</a:t>
              </a:r>
            </a:p>
          </p:txBody>
        </p:sp>
      </p:grpSp>
      <p:grpSp>
        <p:nvGrpSpPr>
          <p:cNvPr id="101" name="Group 68">
            <a:extLst>
              <a:ext uri="{FF2B5EF4-FFF2-40B4-BE49-F238E27FC236}">
                <a16:creationId xmlns:a16="http://schemas.microsoft.com/office/drawing/2014/main" id="{D5474DA6-4A2C-43C4-9088-D7F5CC3A0736}"/>
              </a:ext>
            </a:extLst>
          </p:cNvPr>
          <p:cNvGrpSpPr>
            <a:grpSpLocks/>
          </p:cNvGrpSpPr>
          <p:nvPr/>
        </p:nvGrpSpPr>
        <p:grpSpPr bwMode="auto">
          <a:xfrm>
            <a:off x="5771353" y="3037156"/>
            <a:ext cx="1914525" cy="1052513"/>
            <a:chOff x="2678" y="1934"/>
            <a:chExt cx="1206" cy="663"/>
          </a:xfrm>
        </p:grpSpPr>
        <p:sp>
          <p:nvSpPr>
            <p:cNvPr id="102" name="Rectangle 69">
              <a:extLst>
                <a:ext uri="{FF2B5EF4-FFF2-40B4-BE49-F238E27FC236}">
                  <a16:creationId xmlns:a16="http://schemas.microsoft.com/office/drawing/2014/main" id="{56246BE6-8EBB-4195-85CF-30BFA9122C38}"/>
                </a:ext>
              </a:extLst>
            </p:cNvPr>
            <p:cNvSpPr>
              <a:spLocks noChangeArrowheads="1"/>
            </p:cNvSpPr>
            <p:nvPr/>
          </p:nvSpPr>
          <p:spPr bwMode="auto">
            <a:xfrm>
              <a:off x="2932" y="2164"/>
              <a:ext cx="232" cy="136"/>
            </a:xfrm>
            <a:prstGeom prst="rect">
              <a:avLst/>
            </a:prstGeom>
            <a:solidFill>
              <a:schemeClr val="bg1"/>
            </a:solidFill>
            <a:ln w="12700">
              <a:solidFill>
                <a:schemeClr val="tx1"/>
              </a:solidFill>
              <a:miter lim="800000"/>
              <a:headEnd/>
              <a:tailEnd/>
            </a:ln>
          </p:spPr>
          <p:txBody>
            <a:bodyPr wrap="none" lIns="92075" tIns="46038" rIns="92075" bIns="46038" anchor="ct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pPr algn="ctr"/>
              <a:r>
                <a:rPr lang="en-US" altLang="zh-CN">
                  <a:ea typeface="宋体" panose="02010600030101010101" pitchFamily="2" charset="-122"/>
                </a:rPr>
                <a:t>10</a:t>
              </a:r>
            </a:p>
          </p:txBody>
        </p:sp>
        <p:sp>
          <p:nvSpPr>
            <p:cNvPr id="103" name="Rectangle 70">
              <a:extLst>
                <a:ext uri="{FF2B5EF4-FFF2-40B4-BE49-F238E27FC236}">
                  <a16:creationId xmlns:a16="http://schemas.microsoft.com/office/drawing/2014/main" id="{3D3B1D03-649C-4E76-ABDC-61873F3F57BD}"/>
                </a:ext>
              </a:extLst>
            </p:cNvPr>
            <p:cNvSpPr>
              <a:spLocks noChangeArrowheads="1"/>
            </p:cNvSpPr>
            <p:nvPr/>
          </p:nvSpPr>
          <p:spPr bwMode="auto">
            <a:xfrm>
              <a:off x="3172" y="2164"/>
              <a:ext cx="232" cy="136"/>
            </a:xfrm>
            <a:prstGeom prst="rect">
              <a:avLst/>
            </a:prstGeom>
            <a:solidFill>
              <a:schemeClr val="bg1"/>
            </a:solidFill>
            <a:ln w="12700">
              <a:solidFill>
                <a:schemeClr val="tx1"/>
              </a:solidFill>
              <a:miter lim="800000"/>
              <a:headEnd/>
              <a:tailEnd/>
            </a:ln>
          </p:spPr>
          <p:txBody>
            <a:bodyPr wrap="none" lIns="92075" tIns="46038" rIns="92075" bIns="46038" anchor="ct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pPr algn="ctr"/>
              <a:r>
                <a:rPr lang="en-US" altLang="zh-CN">
                  <a:ea typeface="宋体" panose="02010600030101010101" pitchFamily="2" charset="-122"/>
                </a:rPr>
                <a:t>01</a:t>
              </a:r>
            </a:p>
          </p:txBody>
        </p:sp>
        <p:sp>
          <p:nvSpPr>
            <p:cNvPr id="104" name="Rectangle 71">
              <a:extLst>
                <a:ext uri="{FF2B5EF4-FFF2-40B4-BE49-F238E27FC236}">
                  <a16:creationId xmlns:a16="http://schemas.microsoft.com/office/drawing/2014/main" id="{F4BD595B-BF0A-4E33-88A1-EBEB0DFE01BE}"/>
                </a:ext>
              </a:extLst>
            </p:cNvPr>
            <p:cNvSpPr>
              <a:spLocks noChangeArrowheads="1"/>
            </p:cNvSpPr>
            <p:nvPr/>
          </p:nvSpPr>
          <p:spPr bwMode="auto">
            <a:xfrm>
              <a:off x="2932" y="2308"/>
              <a:ext cx="232" cy="136"/>
            </a:xfrm>
            <a:prstGeom prst="rect">
              <a:avLst/>
            </a:prstGeom>
            <a:solidFill>
              <a:schemeClr val="bg1"/>
            </a:solidFill>
            <a:ln w="12700">
              <a:solidFill>
                <a:schemeClr val="tx1"/>
              </a:solidFill>
              <a:miter lim="800000"/>
              <a:headEnd/>
              <a:tailEnd/>
            </a:ln>
          </p:spPr>
          <p:txBody>
            <a:bodyPr wrap="none" lIns="92075" tIns="46038" rIns="92075" bIns="46038" anchor="ct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pPr algn="ctr"/>
              <a:r>
                <a:rPr lang="en-US" altLang="zh-CN">
                  <a:ea typeface="宋体" panose="02010600030101010101" pitchFamily="2" charset="-122"/>
                </a:rPr>
                <a:t>01</a:t>
              </a:r>
            </a:p>
          </p:txBody>
        </p:sp>
        <p:sp>
          <p:nvSpPr>
            <p:cNvPr id="105" name="Rectangle 72">
              <a:extLst>
                <a:ext uri="{FF2B5EF4-FFF2-40B4-BE49-F238E27FC236}">
                  <a16:creationId xmlns:a16="http://schemas.microsoft.com/office/drawing/2014/main" id="{00999D60-E2AD-4902-951F-DC1951FFE71F}"/>
                </a:ext>
              </a:extLst>
            </p:cNvPr>
            <p:cNvSpPr>
              <a:spLocks noChangeArrowheads="1"/>
            </p:cNvSpPr>
            <p:nvPr/>
          </p:nvSpPr>
          <p:spPr bwMode="auto">
            <a:xfrm>
              <a:off x="3172" y="2308"/>
              <a:ext cx="232" cy="136"/>
            </a:xfrm>
            <a:prstGeom prst="rect">
              <a:avLst/>
            </a:prstGeom>
            <a:solidFill>
              <a:schemeClr val="bg1"/>
            </a:solidFill>
            <a:ln w="12700">
              <a:solidFill>
                <a:schemeClr val="tx1"/>
              </a:solidFill>
              <a:miter lim="800000"/>
              <a:headEnd/>
              <a:tailEnd/>
            </a:ln>
          </p:spPr>
          <p:txBody>
            <a:bodyPr wrap="none" lIns="92075" tIns="46038" rIns="92075" bIns="46038" anchor="ct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pPr algn="ctr"/>
              <a:r>
                <a:rPr lang="en-US" altLang="zh-CN" u="sng">
                  <a:ea typeface="宋体" panose="02010600030101010101" pitchFamily="2" charset="-122"/>
                </a:rPr>
                <a:t>10</a:t>
              </a:r>
            </a:p>
          </p:txBody>
        </p:sp>
        <p:sp>
          <p:nvSpPr>
            <p:cNvPr id="106" name="Rectangle 73">
              <a:extLst>
                <a:ext uri="{FF2B5EF4-FFF2-40B4-BE49-F238E27FC236}">
                  <a16:creationId xmlns:a16="http://schemas.microsoft.com/office/drawing/2014/main" id="{E307DF22-BBA0-478F-950F-550592A939C6}"/>
                </a:ext>
              </a:extLst>
            </p:cNvPr>
            <p:cNvSpPr>
              <a:spLocks noChangeArrowheads="1"/>
            </p:cNvSpPr>
            <p:nvPr/>
          </p:nvSpPr>
          <p:spPr bwMode="auto">
            <a:xfrm>
              <a:off x="2678" y="2126"/>
              <a:ext cx="234"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r>
                <a:rPr lang="en-US" altLang="zh-CN">
                  <a:ea typeface="宋体" panose="02010600030101010101" pitchFamily="2" charset="-122"/>
                </a:rPr>
                <a:t>A:</a:t>
              </a:r>
            </a:p>
          </p:txBody>
        </p:sp>
        <p:sp>
          <p:nvSpPr>
            <p:cNvPr id="107" name="Rectangle 74">
              <a:extLst>
                <a:ext uri="{FF2B5EF4-FFF2-40B4-BE49-F238E27FC236}">
                  <a16:creationId xmlns:a16="http://schemas.microsoft.com/office/drawing/2014/main" id="{2919A76A-3014-44EF-8AAF-0EC6CC4167D7}"/>
                </a:ext>
              </a:extLst>
            </p:cNvPr>
            <p:cNvSpPr>
              <a:spLocks noChangeArrowheads="1"/>
            </p:cNvSpPr>
            <p:nvPr/>
          </p:nvSpPr>
          <p:spPr bwMode="auto">
            <a:xfrm>
              <a:off x="2678" y="2270"/>
              <a:ext cx="234"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r>
                <a:rPr lang="en-US" altLang="zh-CN">
                  <a:ea typeface="宋体" panose="02010600030101010101" pitchFamily="2" charset="-122"/>
                </a:rPr>
                <a:t>D:</a:t>
              </a:r>
            </a:p>
          </p:txBody>
        </p:sp>
        <p:sp>
          <p:nvSpPr>
            <p:cNvPr id="108" name="Rectangle 75">
              <a:extLst>
                <a:ext uri="{FF2B5EF4-FFF2-40B4-BE49-F238E27FC236}">
                  <a16:creationId xmlns:a16="http://schemas.microsoft.com/office/drawing/2014/main" id="{1252EC58-23F9-4E12-9E48-A12BBFDBEA17}"/>
                </a:ext>
              </a:extLst>
            </p:cNvPr>
            <p:cNvSpPr>
              <a:spLocks noChangeArrowheads="1"/>
            </p:cNvSpPr>
            <p:nvPr/>
          </p:nvSpPr>
          <p:spPr bwMode="auto">
            <a:xfrm>
              <a:off x="2822" y="1934"/>
              <a:ext cx="616"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r>
                <a:rPr lang="en-US" altLang="zh-CN" dirty="0" err="1">
                  <a:ea typeface="宋体" panose="02010600030101010101" pitchFamily="2" charset="-122"/>
                </a:rPr>
                <a:t>GHR</a:t>
              </a:r>
              <a:r>
                <a:rPr lang="en-US" altLang="zh-CN" dirty="0">
                  <a:ea typeface="宋体" panose="02010600030101010101" pitchFamily="2" charset="-122"/>
                </a:rPr>
                <a:t> = 11</a:t>
              </a:r>
            </a:p>
          </p:txBody>
        </p:sp>
        <p:sp>
          <p:nvSpPr>
            <p:cNvPr id="109" name="Rectangle 76">
              <a:extLst>
                <a:ext uri="{FF2B5EF4-FFF2-40B4-BE49-F238E27FC236}">
                  <a16:creationId xmlns:a16="http://schemas.microsoft.com/office/drawing/2014/main" id="{91D2B7F7-FA2F-47E6-BBC0-4F28AB2D2F1B}"/>
                </a:ext>
              </a:extLst>
            </p:cNvPr>
            <p:cNvSpPr>
              <a:spLocks noChangeArrowheads="1"/>
            </p:cNvSpPr>
            <p:nvPr/>
          </p:nvSpPr>
          <p:spPr bwMode="auto">
            <a:xfrm>
              <a:off x="3412" y="2308"/>
              <a:ext cx="232" cy="136"/>
            </a:xfrm>
            <a:prstGeom prst="rect">
              <a:avLst/>
            </a:prstGeom>
            <a:solidFill>
              <a:schemeClr val="bg1"/>
            </a:solidFill>
            <a:ln w="12700">
              <a:solidFill>
                <a:schemeClr val="tx1"/>
              </a:solidFill>
              <a:miter lim="800000"/>
              <a:headEnd/>
              <a:tailEnd/>
            </a:ln>
          </p:spPr>
          <p:txBody>
            <a:bodyPr wrap="none" lIns="92075" tIns="46038" rIns="92075" bIns="46038" anchor="ct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pPr algn="ctr"/>
              <a:r>
                <a:rPr lang="en-US" altLang="zh-CN">
                  <a:ea typeface="宋体" panose="02010600030101010101" pitchFamily="2" charset="-122"/>
                </a:rPr>
                <a:t>01</a:t>
              </a:r>
            </a:p>
          </p:txBody>
        </p:sp>
        <p:sp>
          <p:nvSpPr>
            <p:cNvPr id="110" name="Rectangle 77">
              <a:extLst>
                <a:ext uri="{FF2B5EF4-FFF2-40B4-BE49-F238E27FC236}">
                  <a16:creationId xmlns:a16="http://schemas.microsoft.com/office/drawing/2014/main" id="{FF35DD27-A24A-480E-BE39-ACBC5C9CCDDD}"/>
                </a:ext>
              </a:extLst>
            </p:cNvPr>
            <p:cNvSpPr>
              <a:spLocks noChangeArrowheads="1"/>
            </p:cNvSpPr>
            <p:nvPr/>
          </p:nvSpPr>
          <p:spPr bwMode="auto">
            <a:xfrm>
              <a:off x="3652" y="2308"/>
              <a:ext cx="232" cy="136"/>
            </a:xfrm>
            <a:prstGeom prst="rect">
              <a:avLst/>
            </a:prstGeom>
            <a:solidFill>
              <a:schemeClr val="bg1"/>
            </a:solidFill>
            <a:ln w="12700">
              <a:solidFill>
                <a:schemeClr val="tx1"/>
              </a:solidFill>
              <a:miter lim="800000"/>
              <a:headEnd/>
              <a:tailEnd/>
            </a:ln>
          </p:spPr>
          <p:txBody>
            <a:bodyPr wrap="none" lIns="92075" tIns="46038" rIns="92075" bIns="46038" anchor="ct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pPr algn="ctr"/>
              <a:r>
                <a:rPr lang="en-US" altLang="zh-CN">
                  <a:ea typeface="宋体" panose="02010600030101010101" pitchFamily="2" charset="-122"/>
                </a:rPr>
                <a:t>01</a:t>
              </a:r>
            </a:p>
          </p:txBody>
        </p:sp>
        <p:sp>
          <p:nvSpPr>
            <p:cNvPr id="111" name="Rectangle 78">
              <a:extLst>
                <a:ext uri="{FF2B5EF4-FFF2-40B4-BE49-F238E27FC236}">
                  <a16:creationId xmlns:a16="http://schemas.microsoft.com/office/drawing/2014/main" id="{6949B67E-5E7A-4926-8C44-D5340825F348}"/>
                </a:ext>
              </a:extLst>
            </p:cNvPr>
            <p:cNvSpPr>
              <a:spLocks noChangeArrowheads="1"/>
            </p:cNvSpPr>
            <p:nvPr/>
          </p:nvSpPr>
          <p:spPr bwMode="auto">
            <a:xfrm>
              <a:off x="3412" y="2164"/>
              <a:ext cx="232" cy="136"/>
            </a:xfrm>
            <a:prstGeom prst="rect">
              <a:avLst/>
            </a:prstGeom>
            <a:solidFill>
              <a:schemeClr val="bg1"/>
            </a:solidFill>
            <a:ln w="12700">
              <a:solidFill>
                <a:schemeClr val="tx1"/>
              </a:solidFill>
              <a:miter lim="800000"/>
              <a:headEnd/>
              <a:tailEnd/>
            </a:ln>
          </p:spPr>
          <p:txBody>
            <a:bodyPr wrap="none" lIns="92075" tIns="46038" rIns="92075" bIns="46038" anchor="ct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pPr algn="ctr"/>
              <a:r>
                <a:rPr lang="en-US" altLang="zh-CN">
                  <a:ea typeface="宋体" panose="02010600030101010101" pitchFamily="2" charset="-122"/>
                </a:rPr>
                <a:t>01</a:t>
              </a:r>
            </a:p>
          </p:txBody>
        </p:sp>
        <p:sp>
          <p:nvSpPr>
            <p:cNvPr id="112" name="Rectangle 79">
              <a:extLst>
                <a:ext uri="{FF2B5EF4-FFF2-40B4-BE49-F238E27FC236}">
                  <a16:creationId xmlns:a16="http://schemas.microsoft.com/office/drawing/2014/main" id="{05052226-BAC8-4D60-ADDF-A9CE8DDD95AD}"/>
                </a:ext>
              </a:extLst>
            </p:cNvPr>
            <p:cNvSpPr>
              <a:spLocks noChangeArrowheads="1"/>
            </p:cNvSpPr>
            <p:nvPr/>
          </p:nvSpPr>
          <p:spPr bwMode="auto">
            <a:xfrm>
              <a:off x="3652" y="2164"/>
              <a:ext cx="232" cy="136"/>
            </a:xfrm>
            <a:prstGeom prst="rect">
              <a:avLst/>
            </a:prstGeom>
            <a:solidFill>
              <a:schemeClr val="bg1"/>
            </a:solidFill>
            <a:ln w="12700">
              <a:solidFill>
                <a:schemeClr val="tx1"/>
              </a:solidFill>
              <a:miter lim="800000"/>
              <a:headEnd/>
              <a:tailEnd/>
            </a:ln>
          </p:spPr>
          <p:txBody>
            <a:bodyPr wrap="none" lIns="92075" tIns="46038" rIns="92075" bIns="46038" anchor="ct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pPr algn="ctr"/>
              <a:r>
                <a:rPr lang="en-US" altLang="zh-CN">
                  <a:ea typeface="宋体" panose="02010600030101010101" pitchFamily="2" charset="-122"/>
                </a:rPr>
                <a:t>01</a:t>
              </a:r>
            </a:p>
          </p:txBody>
        </p:sp>
        <p:sp>
          <p:nvSpPr>
            <p:cNvPr id="113" name="Rectangle 80">
              <a:extLst>
                <a:ext uri="{FF2B5EF4-FFF2-40B4-BE49-F238E27FC236}">
                  <a16:creationId xmlns:a16="http://schemas.microsoft.com/office/drawing/2014/main" id="{D5ECD23A-2D77-4CC7-B266-49A0309E689A}"/>
                </a:ext>
              </a:extLst>
            </p:cNvPr>
            <p:cNvSpPr>
              <a:spLocks noChangeArrowheads="1"/>
            </p:cNvSpPr>
            <p:nvPr/>
          </p:nvSpPr>
          <p:spPr bwMode="auto">
            <a:xfrm>
              <a:off x="2918" y="2443"/>
              <a:ext cx="205"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r>
                <a:rPr lang="en-US" altLang="zh-CN" sz="1000">
                  <a:ea typeface="宋体" panose="02010600030101010101" pitchFamily="2" charset="-122"/>
                </a:rPr>
                <a:t>00</a:t>
              </a:r>
            </a:p>
          </p:txBody>
        </p:sp>
        <p:sp>
          <p:nvSpPr>
            <p:cNvPr id="114" name="Rectangle 81">
              <a:extLst>
                <a:ext uri="{FF2B5EF4-FFF2-40B4-BE49-F238E27FC236}">
                  <a16:creationId xmlns:a16="http://schemas.microsoft.com/office/drawing/2014/main" id="{67FCF3C9-9139-4D72-89C2-20DE100EB549}"/>
                </a:ext>
              </a:extLst>
            </p:cNvPr>
            <p:cNvSpPr>
              <a:spLocks noChangeArrowheads="1"/>
            </p:cNvSpPr>
            <p:nvPr/>
          </p:nvSpPr>
          <p:spPr bwMode="auto">
            <a:xfrm>
              <a:off x="3158" y="2443"/>
              <a:ext cx="205"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r>
                <a:rPr lang="en-US" altLang="zh-CN" sz="1000">
                  <a:ea typeface="宋体" panose="02010600030101010101" pitchFamily="2" charset="-122"/>
                </a:rPr>
                <a:t>01</a:t>
              </a:r>
            </a:p>
          </p:txBody>
        </p:sp>
        <p:sp>
          <p:nvSpPr>
            <p:cNvPr id="115" name="Rectangle 82">
              <a:extLst>
                <a:ext uri="{FF2B5EF4-FFF2-40B4-BE49-F238E27FC236}">
                  <a16:creationId xmlns:a16="http://schemas.microsoft.com/office/drawing/2014/main" id="{D77BADFB-6CEA-4D0C-9E15-2A9DAFFF0C72}"/>
                </a:ext>
              </a:extLst>
            </p:cNvPr>
            <p:cNvSpPr>
              <a:spLocks noChangeArrowheads="1"/>
            </p:cNvSpPr>
            <p:nvPr/>
          </p:nvSpPr>
          <p:spPr bwMode="auto">
            <a:xfrm>
              <a:off x="3398" y="2443"/>
              <a:ext cx="205"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r>
                <a:rPr lang="en-US" altLang="zh-CN" sz="1000">
                  <a:ea typeface="宋体" panose="02010600030101010101" pitchFamily="2" charset="-122"/>
                </a:rPr>
                <a:t>10</a:t>
              </a:r>
            </a:p>
          </p:txBody>
        </p:sp>
        <p:sp>
          <p:nvSpPr>
            <p:cNvPr id="116" name="Rectangle 83">
              <a:extLst>
                <a:ext uri="{FF2B5EF4-FFF2-40B4-BE49-F238E27FC236}">
                  <a16:creationId xmlns:a16="http://schemas.microsoft.com/office/drawing/2014/main" id="{74D95118-869C-45FD-A4D6-5E550061DBD5}"/>
                </a:ext>
              </a:extLst>
            </p:cNvPr>
            <p:cNvSpPr>
              <a:spLocks noChangeArrowheads="1"/>
            </p:cNvSpPr>
            <p:nvPr/>
          </p:nvSpPr>
          <p:spPr bwMode="auto">
            <a:xfrm>
              <a:off x="3638" y="2443"/>
              <a:ext cx="205"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r>
                <a:rPr lang="en-US" altLang="zh-CN" sz="1000">
                  <a:ea typeface="宋体" panose="02010600030101010101" pitchFamily="2" charset="-122"/>
                </a:rPr>
                <a:t>11</a:t>
              </a:r>
            </a:p>
          </p:txBody>
        </p:sp>
      </p:grpSp>
      <p:sp>
        <p:nvSpPr>
          <p:cNvPr id="117" name="Rectangle 84">
            <a:extLst>
              <a:ext uri="{FF2B5EF4-FFF2-40B4-BE49-F238E27FC236}">
                <a16:creationId xmlns:a16="http://schemas.microsoft.com/office/drawing/2014/main" id="{E0ECBFC1-9F2D-4C36-BAC5-2BF3605FE431}"/>
              </a:ext>
            </a:extLst>
          </p:cNvPr>
          <p:cNvSpPr>
            <a:spLocks noChangeArrowheads="1"/>
          </p:cNvSpPr>
          <p:nvPr/>
        </p:nvSpPr>
        <p:spPr bwMode="auto">
          <a:xfrm>
            <a:off x="7219153" y="4027756"/>
            <a:ext cx="1405834" cy="52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r>
              <a:rPr lang="en-US" altLang="zh-CN" dirty="0">
                <a:ea typeface="宋体" panose="02010600030101010101" pitchFamily="2" charset="-122"/>
              </a:rPr>
              <a:t>A: N, pred N</a:t>
            </a:r>
          </a:p>
          <a:p>
            <a:r>
              <a:rPr lang="en-US" altLang="zh-CN" dirty="0">
                <a:ea typeface="宋体" panose="02010600030101010101" pitchFamily="2" charset="-122"/>
              </a:rPr>
              <a:t>New </a:t>
            </a:r>
            <a:r>
              <a:rPr lang="en-US" altLang="zh-CN" dirty="0" err="1">
                <a:ea typeface="宋体" panose="02010600030101010101" pitchFamily="2" charset="-122"/>
              </a:rPr>
              <a:t>GHR</a:t>
            </a:r>
            <a:r>
              <a:rPr lang="en-US" altLang="zh-CN" dirty="0">
                <a:ea typeface="宋体" panose="02010600030101010101" pitchFamily="2" charset="-122"/>
              </a:rPr>
              <a:t> = 10</a:t>
            </a:r>
          </a:p>
        </p:txBody>
      </p:sp>
      <p:sp>
        <p:nvSpPr>
          <p:cNvPr id="118" name="Rectangle 85">
            <a:extLst>
              <a:ext uri="{FF2B5EF4-FFF2-40B4-BE49-F238E27FC236}">
                <a16:creationId xmlns:a16="http://schemas.microsoft.com/office/drawing/2014/main" id="{1A6AF58B-C645-4EAF-A917-7C69807BD889}"/>
              </a:ext>
            </a:extLst>
          </p:cNvPr>
          <p:cNvSpPr>
            <a:spLocks noChangeArrowheads="1"/>
          </p:cNvSpPr>
          <p:nvPr/>
        </p:nvSpPr>
        <p:spPr bwMode="auto">
          <a:xfrm>
            <a:off x="9187653" y="3951556"/>
            <a:ext cx="1405834" cy="52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r>
              <a:rPr lang="en-US" altLang="zh-CN" dirty="0">
                <a:ea typeface="宋体" panose="02010600030101010101" pitchFamily="2" charset="-122"/>
              </a:rPr>
              <a:t>D: N, pred N</a:t>
            </a:r>
          </a:p>
          <a:p>
            <a:r>
              <a:rPr lang="en-US" altLang="zh-CN" dirty="0">
                <a:ea typeface="宋体" panose="02010600030101010101" pitchFamily="2" charset="-122"/>
              </a:rPr>
              <a:t>New </a:t>
            </a:r>
            <a:r>
              <a:rPr lang="en-US" altLang="zh-CN" dirty="0" err="1">
                <a:ea typeface="宋体" panose="02010600030101010101" pitchFamily="2" charset="-122"/>
              </a:rPr>
              <a:t>GHR</a:t>
            </a:r>
            <a:r>
              <a:rPr lang="en-US" altLang="zh-CN" dirty="0">
                <a:ea typeface="宋体" panose="02010600030101010101" pitchFamily="2" charset="-122"/>
              </a:rPr>
              <a:t> = 00</a:t>
            </a:r>
          </a:p>
        </p:txBody>
      </p:sp>
      <p:sp>
        <p:nvSpPr>
          <p:cNvPr id="119" name="Rectangle 86">
            <a:extLst>
              <a:ext uri="{FF2B5EF4-FFF2-40B4-BE49-F238E27FC236}">
                <a16:creationId xmlns:a16="http://schemas.microsoft.com/office/drawing/2014/main" id="{36411DEF-98BE-49F4-A472-697D7709D376}"/>
              </a:ext>
            </a:extLst>
          </p:cNvPr>
          <p:cNvSpPr>
            <a:spLocks noChangeArrowheads="1"/>
          </p:cNvSpPr>
          <p:nvPr/>
        </p:nvSpPr>
        <p:spPr bwMode="auto">
          <a:xfrm>
            <a:off x="3256753" y="5551756"/>
            <a:ext cx="1405834" cy="52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r>
              <a:rPr lang="en-US" altLang="zh-CN" dirty="0">
                <a:ea typeface="宋体" panose="02010600030101010101" pitchFamily="2" charset="-122"/>
              </a:rPr>
              <a:t>A: T, pred T</a:t>
            </a:r>
          </a:p>
          <a:p>
            <a:r>
              <a:rPr lang="en-US" altLang="zh-CN" dirty="0">
                <a:ea typeface="宋体" panose="02010600030101010101" pitchFamily="2" charset="-122"/>
              </a:rPr>
              <a:t>New </a:t>
            </a:r>
            <a:r>
              <a:rPr lang="en-US" altLang="zh-CN" dirty="0" err="1">
                <a:ea typeface="宋体" panose="02010600030101010101" pitchFamily="2" charset="-122"/>
              </a:rPr>
              <a:t>GHR</a:t>
            </a:r>
            <a:r>
              <a:rPr lang="en-US" altLang="zh-CN" dirty="0">
                <a:ea typeface="宋体" panose="02010600030101010101" pitchFamily="2" charset="-122"/>
              </a:rPr>
              <a:t> = 01</a:t>
            </a:r>
          </a:p>
        </p:txBody>
      </p:sp>
      <p:grpSp>
        <p:nvGrpSpPr>
          <p:cNvPr id="120" name="Group 87">
            <a:extLst>
              <a:ext uri="{FF2B5EF4-FFF2-40B4-BE49-F238E27FC236}">
                <a16:creationId xmlns:a16="http://schemas.microsoft.com/office/drawing/2014/main" id="{1E22CCA6-CFDB-4F21-9A26-4D6435CCE36A}"/>
              </a:ext>
            </a:extLst>
          </p:cNvPr>
          <p:cNvGrpSpPr>
            <a:grpSpLocks/>
          </p:cNvGrpSpPr>
          <p:nvPr/>
        </p:nvGrpSpPr>
        <p:grpSpPr bwMode="auto">
          <a:xfrm>
            <a:off x="7904953" y="3037156"/>
            <a:ext cx="1914525" cy="1052513"/>
            <a:chOff x="4022" y="1934"/>
            <a:chExt cx="1206" cy="663"/>
          </a:xfrm>
        </p:grpSpPr>
        <p:sp>
          <p:nvSpPr>
            <p:cNvPr id="121" name="Rectangle 88">
              <a:extLst>
                <a:ext uri="{FF2B5EF4-FFF2-40B4-BE49-F238E27FC236}">
                  <a16:creationId xmlns:a16="http://schemas.microsoft.com/office/drawing/2014/main" id="{59781D3E-7D4E-4247-8ADB-1C536B2A4474}"/>
                </a:ext>
              </a:extLst>
            </p:cNvPr>
            <p:cNvSpPr>
              <a:spLocks noChangeArrowheads="1"/>
            </p:cNvSpPr>
            <p:nvPr/>
          </p:nvSpPr>
          <p:spPr bwMode="auto">
            <a:xfrm>
              <a:off x="4276" y="2164"/>
              <a:ext cx="232" cy="136"/>
            </a:xfrm>
            <a:prstGeom prst="rect">
              <a:avLst/>
            </a:prstGeom>
            <a:solidFill>
              <a:schemeClr val="bg1"/>
            </a:solidFill>
            <a:ln w="12700">
              <a:solidFill>
                <a:schemeClr val="tx1"/>
              </a:solidFill>
              <a:miter lim="800000"/>
              <a:headEnd/>
              <a:tailEnd/>
            </a:ln>
          </p:spPr>
          <p:txBody>
            <a:bodyPr wrap="none" lIns="92075" tIns="46038" rIns="92075" bIns="46038" anchor="ct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pPr algn="ctr"/>
              <a:r>
                <a:rPr lang="en-US" altLang="zh-CN">
                  <a:ea typeface="宋体" panose="02010600030101010101" pitchFamily="2" charset="-122"/>
                </a:rPr>
                <a:t>10</a:t>
              </a:r>
            </a:p>
          </p:txBody>
        </p:sp>
        <p:sp>
          <p:nvSpPr>
            <p:cNvPr id="122" name="Rectangle 89">
              <a:extLst>
                <a:ext uri="{FF2B5EF4-FFF2-40B4-BE49-F238E27FC236}">
                  <a16:creationId xmlns:a16="http://schemas.microsoft.com/office/drawing/2014/main" id="{4929D74D-5CEE-4DD3-8285-70620A31DE78}"/>
                </a:ext>
              </a:extLst>
            </p:cNvPr>
            <p:cNvSpPr>
              <a:spLocks noChangeArrowheads="1"/>
            </p:cNvSpPr>
            <p:nvPr/>
          </p:nvSpPr>
          <p:spPr bwMode="auto">
            <a:xfrm>
              <a:off x="4516" y="2164"/>
              <a:ext cx="232" cy="136"/>
            </a:xfrm>
            <a:prstGeom prst="rect">
              <a:avLst/>
            </a:prstGeom>
            <a:solidFill>
              <a:schemeClr val="bg1"/>
            </a:solidFill>
            <a:ln w="12700">
              <a:solidFill>
                <a:schemeClr val="tx1"/>
              </a:solidFill>
              <a:miter lim="800000"/>
              <a:headEnd/>
              <a:tailEnd/>
            </a:ln>
          </p:spPr>
          <p:txBody>
            <a:bodyPr wrap="none" lIns="92075" tIns="46038" rIns="92075" bIns="46038" anchor="ct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pPr algn="ctr"/>
              <a:r>
                <a:rPr lang="en-US" altLang="zh-CN">
                  <a:ea typeface="宋体" panose="02010600030101010101" pitchFamily="2" charset="-122"/>
                </a:rPr>
                <a:t>01</a:t>
              </a:r>
            </a:p>
          </p:txBody>
        </p:sp>
        <p:sp>
          <p:nvSpPr>
            <p:cNvPr id="123" name="Rectangle 90">
              <a:extLst>
                <a:ext uri="{FF2B5EF4-FFF2-40B4-BE49-F238E27FC236}">
                  <a16:creationId xmlns:a16="http://schemas.microsoft.com/office/drawing/2014/main" id="{36CA1677-7989-4AEF-884F-A8622DDBE538}"/>
                </a:ext>
              </a:extLst>
            </p:cNvPr>
            <p:cNvSpPr>
              <a:spLocks noChangeArrowheads="1"/>
            </p:cNvSpPr>
            <p:nvPr/>
          </p:nvSpPr>
          <p:spPr bwMode="auto">
            <a:xfrm>
              <a:off x="4276" y="2308"/>
              <a:ext cx="232" cy="136"/>
            </a:xfrm>
            <a:prstGeom prst="rect">
              <a:avLst/>
            </a:prstGeom>
            <a:solidFill>
              <a:schemeClr val="bg1"/>
            </a:solidFill>
            <a:ln w="12700">
              <a:solidFill>
                <a:schemeClr val="tx1"/>
              </a:solidFill>
              <a:miter lim="800000"/>
              <a:headEnd/>
              <a:tailEnd/>
            </a:ln>
          </p:spPr>
          <p:txBody>
            <a:bodyPr wrap="none" lIns="92075" tIns="46038" rIns="92075" bIns="46038" anchor="ct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pPr algn="ctr"/>
              <a:r>
                <a:rPr lang="en-US" altLang="zh-CN">
                  <a:ea typeface="宋体" panose="02010600030101010101" pitchFamily="2" charset="-122"/>
                </a:rPr>
                <a:t>01</a:t>
              </a:r>
            </a:p>
          </p:txBody>
        </p:sp>
        <p:sp>
          <p:nvSpPr>
            <p:cNvPr id="124" name="Rectangle 91">
              <a:extLst>
                <a:ext uri="{FF2B5EF4-FFF2-40B4-BE49-F238E27FC236}">
                  <a16:creationId xmlns:a16="http://schemas.microsoft.com/office/drawing/2014/main" id="{145D097C-14CF-4348-8549-C4E64F1CF866}"/>
                </a:ext>
              </a:extLst>
            </p:cNvPr>
            <p:cNvSpPr>
              <a:spLocks noChangeArrowheads="1"/>
            </p:cNvSpPr>
            <p:nvPr/>
          </p:nvSpPr>
          <p:spPr bwMode="auto">
            <a:xfrm>
              <a:off x="4516" y="2308"/>
              <a:ext cx="232" cy="136"/>
            </a:xfrm>
            <a:prstGeom prst="rect">
              <a:avLst/>
            </a:prstGeom>
            <a:solidFill>
              <a:schemeClr val="bg1"/>
            </a:solidFill>
            <a:ln w="12700">
              <a:solidFill>
                <a:schemeClr val="tx1"/>
              </a:solidFill>
              <a:miter lim="800000"/>
              <a:headEnd/>
              <a:tailEnd/>
            </a:ln>
          </p:spPr>
          <p:txBody>
            <a:bodyPr wrap="none" lIns="92075" tIns="46038" rIns="92075" bIns="46038" anchor="ct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pPr algn="ctr"/>
              <a:r>
                <a:rPr lang="en-US" altLang="zh-CN">
                  <a:ea typeface="宋体" panose="02010600030101010101" pitchFamily="2" charset="-122"/>
                </a:rPr>
                <a:t>10</a:t>
              </a:r>
            </a:p>
          </p:txBody>
        </p:sp>
        <p:sp>
          <p:nvSpPr>
            <p:cNvPr id="125" name="Rectangle 92">
              <a:extLst>
                <a:ext uri="{FF2B5EF4-FFF2-40B4-BE49-F238E27FC236}">
                  <a16:creationId xmlns:a16="http://schemas.microsoft.com/office/drawing/2014/main" id="{060C1376-E7A4-4BC0-A0B1-6F1C747931A2}"/>
                </a:ext>
              </a:extLst>
            </p:cNvPr>
            <p:cNvSpPr>
              <a:spLocks noChangeArrowheads="1"/>
            </p:cNvSpPr>
            <p:nvPr/>
          </p:nvSpPr>
          <p:spPr bwMode="auto">
            <a:xfrm>
              <a:off x="4022" y="2126"/>
              <a:ext cx="234"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r>
                <a:rPr lang="en-US" altLang="zh-CN">
                  <a:ea typeface="宋体" panose="02010600030101010101" pitchFamily="2" charset="-122"/>
                </a:rPr>
                <a:t>A:</a:t>
              </a:r>
            </a:p>
          </p:txBody>
        </p:sp>
        <p:sp>
          <p:nvSpPr>
            <p:cNvPr id="126" name="Rectangle 93">
              <a:extLst>
                <a:ext uri="{FF2B5EF4-FFF2-40B4-BE49-F238E27FC236}">
                  <a16:creationId xmlns:a16="http://schemas.microsoft.com/office/drawing/2014/main" id="{02A4783A-9DE3-429E-B2DD-B36225CDA957}"/>
                </a:ext>
              </a:extLst>
            </p:cNvPr>
            <p:cNvSpPr>
              <a:spLocks noChangeArrowheads="1"/>
            </p:cNvSpPr>
            <p:nvPr/>
          </p:nvSpPr>
          <p:spPr bwMode="auto">
            <a:xfrm>
              <a:off x="4022" y="2270"/>
              <a:ext cx="234"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r>
                <a:rPr lang="en-US" altLang="zh-CN">
                  <a:ea typeface="宋体" panose="02010600030101010101" pitchFamily="2" charset="-122"/>
                </a:rPr>
                <a:t>D:</a:t>
              </a:r>
            </a:p>
          </p:txBody>
        </p:sp>
        <p:sp>
          <p:nvSpPr>
            <p:cNvPr id="127" name="Rectangle 94">
              <a:extLst>
                <a:ext uri="{FF2B5EF4-FFF2-40B4-BE49-F238E27FC236}">
                  <a16:creationId xmlns:a16="http://schemas.microsoft.com/office/drawing/2014/main" id="{9493A39B-D5CD-450D-9FFA-099A16A93D64}"/>
                </a:ext>
              </a:extLst>
            </p:cNvPr>
            <p:cNvSpPr>
              <a:spLocks noChangeArrowheads="1"/>
            </p:cNvSpPr>
            <p:nvPr/>
          </p:nvSpPr>
          <p:spPr bwMode="auto">
            <a:xfrm>
              <a:off x="4166" y="1934"/>
              <a:ext cx="62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r>
                <a:rPr lang="en-US" altLang="zh-CN" dirty="0" err="1">
                  <a:ea typeface="宋体" panose="02010600030101010101" pitchFamily="2" charset="-122"/>
                </a:rPr>
                <a:t>GHR</a:t>
              </a:r>
              <a:r>
                <a:rPr lang="en-US" altLang="zh-CN" dirty="0">
                  <a:ea typeface="宋体" panose="02010600030101010101" pitchFamily="2" charset="-122"/>
                </a:rPr>
                <a:t> = 10</a:t>
              </a:r>
            </a:p>
          </p:txBody>
        </p:sp>
        <p:sp>
          <p:nvSpPr>
            <p:cNvPr id="128" name="Rectangle 95">
              <a:extLst>
                <a:ext uri="{FF2B5EF4-FFF2-40B4-BE49-F238E27FC236}">
                  <a16:creationId xmlns:a16="http://schemas.microsoft.com/office/drawing/2014/main" id="{816D8F21-E7EC-40A4-AE9E-E8CC529AAE2C}"/>
                </a:ext>
              </a:extLst>
            </p:cNvPr>
            <p:cNvSpPr>
              <a:spLocks noChangeArrowheads="1"/>
            </p:cNvSpPr>
            <p:nvPr/>
          </p:nvSpPr>
          <p:spPr bwMode="auto">
            <a:xfrm>
              <a:off x="4756" y="2308"/>
              <a:ext cx="232" cy="136"/>
            </a:xfrm>
            <a:prstGeom prst="rect">
              <a:avLst/>
            </a:prstGeom>
            <a:solidFill>
              <a:schemeClr val="bg1"/>
            </a:solidFill>
            <a:ln w="12700">
              <a:solidFill>
                <a:schemeClr val="tx1"/>
              </a:solidFill>
              <a:miter lim="800000"/>
              <a:headEnd/>
              <a:tailEnd/>
            </a:ln>
          </p:spPr>
          <p:txBody>
            <a:bodyPr wrap="none" lIns="92075" tIns="46038" rIns="92075" bIns="46038" anchor="ct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pPr algn="ctr"/>
              <a:r>
                <a:rPr lang="en-US" altLang="zh-CN">
                  <a:ea typeface="宋体" panose="02010600030101010101" pitchFamily="2" charset="-122"/>
                </a:rPr>
                <a:t>01</a:t>
              </a:r>
            </a:p>
          </p:txBody>
        </p:sp>
        <p:sp>
          <p:nvSpPr>
            <p:cNvPr id="129" name="Rectangle 96">
              <a:extLst>
                <a:ext uri="{FF2B5EF4-FFF2-40B4-BE49-F238E27FC236}">
                  <a16:creationId xmlns:a16="http://schemas.microsoft.com/office/drawing/2014/main" id="{AEFF5FB3-038A-4CE3-A55B-435E03B0EEFF}"/>
                </a:ext>
              </a:extLst>
            </p:cNvPr>
            <p:cNvSpPr>
              <a:spLocks noChangeArrowheads="1"/>
            </p:cNvSpPr>
            <p:nvPr/>
          </p:nvSpPr>
          <p:spPr bwMode="auto">
            <a:xfrm>
              <a:off x="4996" y="2308"/>
              <a:ext cx="232" cy="136"/>
            </a:xfrm>
            <a:prstGeom prst="rect">
              <a:avLst/>
            </a:prstGeom>
            <a:solidFill>
              <a:schemeClr val="bg1"/>
            </a:solidFill>
            <a:ln w="12700">
              <a:solidFill>
                <a:schemeClr val="tx1"/>
              </a:solidFill>
              <a:miter lim="800000"/>
              <a:headEnd/>
              <a:tailEnd/>
            </a:ln>
          </p:spPr>
          <p:txBody>
            <a:bodyPr wrap="none" lIns="92075" tIns="46038" rIns="92075" bIns="46038" anchor="ct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pPr algn="ctr"/>
              <a:r>
                <a:rPr lang="en-US" altLang="zh-CN">
                  <a:ea typeface="宋体" panose="02010600030101010101" pitchFamily="2" charset="-122"/>
                </a:rPr>
                <a:t>01</a:t>
              </a:r>
            </a:p>
          </p:txBody>
        </p:sp>
        <p:sp>
          <p:nvSpPr>
            <p:cNvPr id="130" name="Rectangle 97">
              <a:extLst>
                <a:ext uri="{FF2B5EF4-FFF2-40B4-BE49-F238E27FC236}">
                  <a16:creationId xmlns:a16="http://schemas.microsoft.com/office/drawing/2014/main" id="{7BF9E546-744A-45E0-9387-BC63EBC867CA}"/>
                </a:ext>
              </a:extLst>
            </p:cNvPr>
            <p:cNvSpPr>
              <a:spLocks noChangeArrowheads="1"/>
            </p:cNvSpPr>
            <p:nvPr/>
          </p:nvSpPr>
          <p:spPr bwMode="auto">
            <a:xfrm>
              <a:off x="4756" y="2164"/>
              <a:ext cx="232" cy="136"/>
            </a:xfrm>
            <a:prstGeom prst="rect">
              <a:avLst/>
            </a:prstGeom>
            <a:solidFill>
              <a:schemeClr val="bg1"/>
            </a:solidFill>
            <a:ln w="12700">
              <a:solidFill>
                <a:schemeClr val="tx1"/>
              </a:solidFill>
              <a:miter lim="800000"/>
              <a:headEnd/>
              <a:tailEnd/>
            </a:ln>
          </p:spPr>
          <p:txBody>
            <a:bodyPr wrap="none" lIns="92075" tIns="46038" rIns="92075" bIns="46038" anchor="ct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pPr algn="ctr"/>
              <a:r>
                <a:rPr lang="en-US" altLang="zh-CN">
                  <a:ea typeface="宋体" panose="02010600030101010101" pitchFamily="2" charset="-122"/>
                </a:rPr>
                <a:t>01</a:t>
              </a:r>
            </a:p>
          </p:txBody>
        </p:sp>
        <p:sp>
          <p:nvSpPr>
            <p:cNvPr id="131" name="Rectangle 98">
              <a:extLst>
                <a:ext uri="{FF2B5EF4-FFF2-40B4-BE49-F238E27FC236}">
                  <a16:creationId xmlns:a16="http://schemas.microsoft.com/office/drawing/2014/main" id="{D675A7B3-05A1-4DAF-B9D5-E1CDDA218340}"/>
                </a:ext>
              </a:extLst>
            </p:cNvPr>
            <p:cNvSpPr>
              <a:spLocks noChangeArrowheads="1"/>
            </p:cNvSpPr>
            <p:nvPr/>
          </p:nvSpPr>
          <p:spPr bwMode="auto">
            <a:xfrm>
              <a:off x="4996" y="2164"/>
              <a:ext cx="232" cy="136"/>
            </a:xfrm>
            <a:prstGeom prst="rect">
              <a:avLst/>
            </a:prstGeom>
            <a:solidFill>
              <a:schemeClr val="bg1"/>
            </a:solidFill>
            <a:ln w="12700">
              <a:solidFill>
                <a:schemeClr val="tx1"/>
              </a:solidFill>
              <a:miter lim="800000"/>
              <a:headEnd/>
              <a:tailEnd/>
            </a:ln>
          </p:spPr>
          <p:txBody>
            <a:bodyPr wrap="none" lIns="92075" tIns="46038" rIns="92075" bIns="46038" anchor="ct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pPr algn="ctr"/>
              <a:r>
                <a:rPr lang="en-US" altLang="zh-CN" u="sng">
                  <a:ea typeface="宋体" panose="02010600030101010101" pitchFamily="2" charset="-122"/>
                </a:rPr>
                <a:t>00</a:t>
              </a:r>
            </a:p>
          </p:txBody>
        </p:sp>
        <p:sp>
          <p:nvSpPr>
            <p:cNvPr id="132" name="Rectangle 99">
              <a:extLst>
                <a:ext uri="{FF2B5EF4-FFF2-40B4-BE49-F238E27FC236}">
                  <a16:creationId xmlns:a16="http://schemas.microsoft.com/office/drawing/2014/main" id="{CB41A236-5615-442E-BDA0-52B09A23D0ED}"/>
                </a:ext>
              </a:extLst>
            </p:cNvPr>
            <p:cNvSpPr>
              <a:spLocks noChangeArrowheads="1"/>
            </p:cNvSpPr>
            <p:nvPr/>
          </p:nvSpPr>
          <p:spPr bwMode="auto">
            <a:xfrm>
              <a:off x="4262" y="2443"/>
              <a:ext cx="205"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r>
                <a:rPr lang="en-US" altLang="zh-CN" sz="1000">
                  <a:ea typeface="宋体" panose="02010600030101010101" pitchFamily="2" charset="-122"/>
                </a:rPr>
                <a:t>00</a:t>
              </a:r>
            </a:p>
          </p:txBody>
        </p:sp>
        <p:sp>
          <p:nvSpPr>
            <p:cNvPr id="133" name="Rectangle 100">
              <a:extLst>
                <a:ext uri="{FF2B5EF4-FFF2-40B4-BE49-F238E27FC236}">
                  <a16:creationId xmlns:a16="http://schemas.microsoft.com/office/drawing/2014/main" id="{6AD4EEC5-BD70-4613-816B-1640D63102EE}"/>
                </a:ext>
              </a:extLst>
            </p:cNvPr>
            <p:cNvSpPr>
              <a:spLocks noChangeArrowheads="1"/>
            </p:cNvSpPr>
            <p:nvPr/>
          </p:nvSpPr>
          <p:spPr bwMode="auto">
            <a:xfrm>
              <a:off x="4502" y="2443"/>
              <a:ext cx="205"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r>
                <a:rPr lang="en-US" altLang="zh-CN" sz="1000">
                  <a:ea typeface="宋体" panose="02010600030101010101" pitchFamily="2" charset="-122"/>
                </a:rPr>
                <a:t>01</a:t>
              </a:r>
            </a:p>
          </p:txBody>
        </p:sp>
        <p:sp>
          <p:nvSpPr>
            <p:cNvPr id="134" name="Rectangle 101">
              <a:extLst>
                <a:ext uri="{FF2B5EF4-FFF2-40B4-BE49-F238E27FC236}">
                  <a16:creationId xmlns:a16="http://schemas.microsoft.com/office/drawing/2014/main" id="{B9B1EEAE-5826-4459-A942-70B60C6E37B9}"/>
                </a:ext>
              </a:extLst>
            </p:cNvPr>
            <p:cNvSpPr>
              <a:spLocks noChangeArrowheads="1"/>
            </p:cNvSpPr>
            <p:nvPr/>
          </p:nvSpPr>
          <p:spPr bwMode="auto">
            <a:xfrm>
              <a:off x="4742" y="2443"/>
              <a:ext cx="205"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r>
                <a:rPr lang="en-US" altLang="zh-CN" sz="1000">
                  <a:ea typeface="宋体" panose="02010600030101010101" pitchFamily="2" charset="-122"/>
                </a:rPr>
                <a:t>10</a:t>
              </a:r>
            </a:p>
          </p:txBody>
        </p:sp>
        <p:sp>
          <p:nvSpPr>
            <p:cNvPr id="135" name="Rectangle 102">
              <a:extLst>
                <a:ext uri="{FF2B5EF4-FFF2-40B4-BE49-F238E27FC236}">
                  <a16:creationId xmlns:a16="http://schemas.microsoft.com/office/drawing/2014/main" id="{088F35E2-6E5D-45BD-94AB-8D3FB90C14F8}"/>
                </a:ext>
              </a:extLst>
            </p:cNvPr>
            <p:cNvSpPr>
              <a:spLocks noChangeArrowheads="1"/>
            </p:cNvSpPr>
            <p:nvPr/>
          </p:nvSpPr>
          <p:spPr bwMode="auto">
            <a:xfrm>
              <a:off x="4982" y="2443"/>
              <a:ext cx="205"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r>
                <a:rPr lang="en-US" altLang="zh-CN" sz="1000">
                  <a:ea typeface="宋体" panose="02010600030101010101" pitchFamily="2" charset="-122"/>
                </a:rPr>
                <a:t>11</a:t>
              </a:r>
            </a:p>
          </p:txBody>
        </p:sp>
      </p:grpSp>
      <p:grpSp>
        <p:nvGrpSpPr>
          <p:cNvPr id="136" name="Group 103">
            <a:extLst>
              <a:ext uri="{FF2B5EF4-FFF2-40B4-BE49-F238E27FC236}">
                <a16:creationId xmlns:a16="http://schemas.microsoft.com/office/drawing/2014/main" id="{C2ABF174-6B39-4BE3-8EC5-D018CE7F5D86}"/>
              </a:ext>
            </a:extLst>
          </p:cNvPr>
          <p:cNvGrpSpPr>
            <a:grpSpLocks/>
          </p:cNvGrpSpPr>
          <p:nvPr/>
        </p:nvGrpSpPr>
        <p:grpSpPr bwMode="auto">
          <a:xfrm>
            <a:off x="1732753" y="4561156"/>
            <a:ext cx="1914525" cy="1052513"/>
            <a:chOff x="134" y="2894"/>
            <a:chExt cx="1206" cy="663"/>
          </a:xfrm>
        </p:grpSpPr>
        <p:sp>
          <p:nvSpPr>
            <p:cNvPr id="137" name="Rectangle 104">
              <a:extLst>
                <a:ext uri="{FF2B5EF4-FFF2-40B4-BE49-F238E27FC236}">
                  <a16:creationId xmlns:a16="http://schemas.microsoft.com/office/drawing/2014/main" id="{8A16D772-53D8-4C3A-9D78-D589239EF11B}"/>
                </a:ext>
              </a:extLst>
            </p:cNvPr>
            <p:cNvSpPr>
              <a:spLocks noChangeArrowheads="1"/>
            </p:cNvSpPr>
            <p:nvPr/>
          </p:nvSpPr>
          <p:spPr bwMode="auto">
            <a:xfrm>
              <a:off x="388" y="3124"/>
              <a:ext cx="232" cy="136"/>
            </a:xfrm>
            <a:prstGeom prst="rect">
              <a:avLst/>
            </a:prstGeom>
            <a:solidFill>
              <a:schemeClr val="bg1"/>
            </a:solidFill>
            <a:ln w="12700">
              <a:solidFill>
                <a:schemeClr val="tx1"/>
              </a:solidFill>
              <a:miter lim="800000"/>
              <a:headEnd/>
              <a:tailEnd/>
            </a:ln>
          </p:spPr>
          <p:txBody>
            <a:bodyPr wrap="none" lIns="92075" tIns="46038" rIns="92075" bIns="46038" anchor="ct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pPr algn="ctr"/>
              <a:r>
                <a:rPr lang="en-US" altLang="zh-CN">
                  <a:ea typeface="宋体" panose="02010600030101010101" pitchFamily="2" charset="-122"/>
                </a:rPr>
                <a:t>10</a:t>
              </a:r>
            </a:p>
          </p:txBody>
        </p:sp>
        <p:sp>
          <p:nvSpPr>
            <p:cNvPr id="138" name="Rectangle 105">
              <a:extLst>
                <a:ext uri="{FF2B5EF4-FFF2-40B4-BE49-F238E27FC236}">
                  <a16:creationId xmlns:a16="http://schemas.microsoft.com/office/drawing/2014/main" id="{B7E74361-46AE-4A95-95AA-870A2468402C}"/>
                </a:ext>
              </a:extLst>
            </p:cNvPr>
            <p:cNvSpPr>
              <a:spLocks noChangeArrowheads="1"/>
            </p:cNvSpPr>
            <p:nvPr/>
          </p:nvSpPr>
          <p:spPr bwMode="auto">
            <a:xfrm>
              <a:off x="628" y="3124"/>
              <a:ext cx="232" cy="136"/>
            </a:xfrm>
            <a:prstGeom prst="rect">
              <a:avLst/>
            </a:prstGeom>
            <a:solidFill>
              <a:schemeClr val="bg1"/>
            </a:solidFill>
            <a:ln w="12700">
              <a:solidFill>
                <a:schemeClr val="tx1"/>
              </a:solidFill>
              <a:miter lim="800000"/>
              <a:headEnd/>
              <a:tailEnd/>
            </a:ln>
          </p:spPr>
          <p:txBody>
            <a:bodyPr wrap="none" lIns="92075" tIns="46038" rIns="92075" bIns="46038" anchor="ct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pPr algn="ctr"/>
              <a:r>
                <a:rPr lang="en-US" altLang="zh-CN">
                  <a:ea typeface="宋体" panose="02010600030101010101" pitchFamily="2" charset="-122"/>
                </a:rPr>
                <a:t>01</a:t>
              </a:r>
            </a:p>
          </p:txBody>
        </p:sp>
        <p:sp>
          <p:nvSpPr>
            <p:cNvPr id="139" name="Rectangle 106">
              <a:extLst>
                <a:ext uri="{FF2B5EF4-FFF2-40B4-BE49-F238E27FC236}">
                  <a16:creationId xmlns:a16="http://schemas.microsoft.com/office/drawing/2014/main" id="{BA2C2B00-3472-409D-9A9A-CA342E41CB84}"/>
                </a:ext>
              </a:extLst>
            </p:cNvPr>
            <p:cNvSpPr>
              <a:spLocks noChangeArrowheads="1"/>
            </p:cNvSpPr>
            <p:nvPr/>
          </p:nvSpPr>
          <p:spPr bwMode="auto">
            <a:xfrm>
              <a:off x="388" y="3268"/>
              <a:ext cx="232" cy="136"/>
            </a:xfrm>
            <a:prstGeom prst="rect">
              <a:avLst/>
            </a:prstGeom>
            <a:solidFill>
              <a:schemeClr val="bg1"/>
            </a:solidFill>
            <a:ln w="12700">
              <a:solidFill>
                <a:schemeClr val="tx1"/>
              </a:solidFill>
              <a:miter lim="800000"/>
              <a:headEnd/>
              <a:tailEnd/>
            </a:ln>
          </p:spPr>
          <p:txBody>
            <a:bodyPr wrap="none" lIns="92075" tIns="46038" rIns="92075" bIns="46038" anchor="ct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pPr algn="ctr"/>
              <a:r>
                <a:rPr lang="en-US" altLang="zh-CN">
                  <a:ea typeface="宋体" panose="02010600030101010101" pitchFamily="2" charset="-122"/>
                </a:rPr>
                <a:t>01</a:t>
              </a:r>
            </a:p>
          </p:txBody>
        </p:sp>
        <p:sp>
          <p:nvSpPr>
            <p:cNvPr id="140" name="Rectangle 107">
              <a:extLst>
                <a:ext uri="{FF2B5EF4-FFF2-40B4-BE49-F238E27FC236}">
                  <a16:creationId xmlns:a16="http://schemas.microsoft.com/office/drawing/2014/main" id="{7D16E6AB-7832-4E58-9EC4-96A86E16F351}"/>
                </a:ext>
              </a:extLst>
            </p:cNvPr>
            <p:cNvSpPr>
              <a:spLocks noChangeArrowheads="1"/>
            </p:cNvSpPr>
            <p:nvPr/>
          </p:nvSpPr>
          <p:spPr bwMode="auto">
            <a:xfrm>
              <a:off x="628" y="3268"/>
              <a:ext cx="232" cy="136"/>
            </a:xfrm>
            <a:prstGeom prst="rect">
              <a:avLst/>
            </a:prstGeom>
            <a:solidFill>
              <a:schemeClr val="bg1"/>
            </a:solidFill>
            <a:ln w="12700">
              <a:solidFill>
                <a:schemeClr val="tx1"/>
              </a:solidFill>
              <a:miter lim="800000"/>
              <a:headEnd/>
              <a:tailEnd/>
            </a:ln>
          </p:spPr>
          <p:txBody>
            <a:bodyPr wrap="none" lIns="92075" tIns="46038" rIns="92075" bIns="46038" anchor="ct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pPr algn="ctr"/>
              <a:r>
                <a:rPr lang="en-US" altLang="zh-CN">
                  <a:ea typeface="宋体" panose="02010600030101010101" pitchFamily="2" charset="-122"/>
                </a:rPr>
                <a:t>10</a:t>
              </a:r>
            </a:p>
          </p:txBody>
        </p:sp>
        <p:sp>
          <p:nvSpPr>
            <p:cNvPr id="141" name="Rectangle 108">
              <a:extLst>
                <a:ext uri="{FF2B5EF4-FFF2-40B4-BE49-F238E27FC236}">
                  <a16:creationId xmlns:a16="http://schemas.microsoft.com/office/drawing/2014/main" id="{9B33D2C2-0F9C-40E0-B03E-7501E0E49989}"/>
                </a:ext>
              </a:extLst>
            </p:cNvPr>
            <p:cNvSpPr>
              <a:spLocks noChangeArrowheads="1"/>
            </p:cNvSpPr>
            <p:nvPr/>
          </p:nvSpPr>
          <p:spPr bwMode="auto">
            <a:xfrm>
              <a:off x="134" y="3086"/>
              <a:ext cx="234"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r>
                <a:rPr lang="en-US" altLang="zh-CN">
                  <a:ea typeface="宋体" panose="02010600030101010101" pitchFamily="2" charset="-122"/>
                </a:rPr>
                <a:t>A:</a:t>
              </a:r>
            </a:p>
          </p:txBody>
        </p:sp>
        <p:sp>
          <p:nvSpPr>
            <p:cNvPr id="142" name="Rectangle 109">
              <a:extLst>
                <a:ext uri="{FF2B5EF4-FFF2-40B4-BE49-F238E27FC236}">
                  <a16:creationId xmlns:a16="http://schemas.microsoft.com/office/drawing/2014/main" id="{22A531AF-E5EF-40DB-87F0-F98E999FF6F1}"/>
                </a:ext>
              </a:extLst>
            </p:cNvPr>
            <p:cNvSpPr>
              <a:spLocks noChangeArrowheads="1"/>
            </p:cNvSpPr>
            <p:nvPr/>
          </p:nvSpPr>
          <p:spPr bwMode="auto">
            <a:xfrm>
              <a:off x="134" y="3230"/>
              <a:ext cx="234"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r>
                <a:rPr lang="en-US" altLang="zh-CN">
                  <a:ea typeface="宋体" panose="02010600030101010101" pitchFamily="2" charset="-122"/>
                </a:rPr>
                <a:t>D:</a:t>
              </a:r>
            </a:p>
          </p:txBody>
        </p:sp>
        <p:sp>
          <p:nvSpPr>
            <p:cNvPr id="143" name="Rectangle 110">
              <a:extLst>
                <a:ext uri="{FF2B5EF4-FFF2-40B4-BE49-F238E27FC236}">
                  <a16:creationId xmlns:a16="http://schemas.microsoft.com/office/drawing/2014/main" id="{BB8975FE-598A-47DE-B6AD-BDA1614FA404}"/>
                </a:ext>
              </a:extLst>
            </p:cNvPr>
            <p:cNvSpPr>
              <a:spLocks noChangeArrowheads="1"/>
            </p:cNvSpPr>
            <p:nvPr/>
          </p:nvSpPr>
          <p:spPr bwMode="auto">
            <a:xfrm>
              <a:off x="278" y="2894"/>
              <a:ext cx="62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r>
                <a:rPr lang="en-US" altLang="zh-CN" dirty="0" err="1">
                  <a:ea typeface="宋体" panose="02010600030101010101" pitchFamily="2" charset="-122"/>
                </a:rPr>
                <a:t>GHR</a:t>
              </a:r>
              <a:r>
                <a:rPr lang="en-US" altLang="zh-CN" dirty="0">
                  <a:ea typeface="宋体" panose="02010600030101010101" pitchFamily="2" charset="-122"/>
                </a:rPr>
                <a:t> = 00</a:t>
              </a:r>
            </a:p>
          </p:txBody>
        </p:sp>
        <p:sp>
          <p:nvSpPr>
            <p:cNvPr id="144" name="Rectangle 111">
              <a:extLst>
                <a:ext uri="{FF2B5EF4-FFF2-40B4-BE49-F238E27FC236}">
                  <a16:creationId xmlns:a16="http://schemas.microsoft.com/office/drawing/2014/main" id="{797A35DD-AA41-4EF5-9D85-C2CD720E49F5}"/>
                </a:ext>
              </a:extLst>
            </p:cNvPr>
            <p:cNvSpPr>
              <a:spLocks noChangeArrowheads="1"/>
            </p:cNvSpPr>
            <p:nvPr/>
          </p:nvSpPr>
          <p:spPr bwMode="auto">
            <a:xfrm>
              <a:off x="868" y="3268"/>
              <a:ext cx="232" cy="136"/>
            </a:xfrm>
            <a:prstGeom prst="rect">
              <a:avLst/>
            </a:prstGeom>
            <a:solidFill>
              <a:schemeClr val="bg1"/>
            </a:solidFill>
            <a:ln w="12700">
              <a:solidFill>
                <a:schemeClr val="tx1"/>
              </a:solidFill>
              <a:miter lim="800000"/>
              <a:headEnd/>
              <a:tailEnd/>
            </a:ln>
          </p:spPr>
          <p:txBody>
            <a:bodyPr wrap="none" lIns="92075" tIns="46038" rIns="92075" bIns="46038" anchor="ct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pPr algn="ctr"/>
              <a:r>
                <a:rPr lang="en-US" altLang="zh-CN" u="sng">
                  <a:ea typeface="宋体" panose="02010600030101010101" pitchFamily="2" charset="-122"/>
                </a:rPr>
                <a:t>00</a:t>
              </a:r>
            </a:p>
          </p:txBody>
        </p:sp>
        <p:sp>
          <p:nvSpPr>
            <p:cNvPr id="145" name="Rectangle 112">
              <a:extLst>
                <a:ext uri="{FF2B5EF4-FFF2-40B4-BE49-F238E27FC236}">
                  <a16:creationId xmlns:a16="http://schemas.microsoft.com/office/drawing/2014/main" id="{18742DD0-0C22-4EF8-96C9-5A714BC7AE34}"/>
                </a:ext>
              </a:extLst>
            </p:cNvPr>
            <p:cNvSpPr>
              <a:spLocks noChangeArrowheads="1"/>
            </p:cNvSpPr>
            <p:nvPr/>
          </p:nvSpPr>
          <p:spPr bwMode="auto">
            <a:xfrm>
              <a:off x="1108" y="3268"/>
              <a:ext cx="232" cy="136"/>
            </a:xfrm>
            <a:prstGeom prst="rect">
              <a:avLst/>
            </a:prstGeom>
            <a:solidFill>
              <a:schemeClr val="bg1"/>
            </a:solidFill>
            <a:ln w="12700">
              <a:solidFill>
                <a:schemeClr val="tx1"/>
              </a:solidFill>
              <a:miter lim="800000"/>
              <a:headEnd/>
              <a:tailEnd/>
            </a:ln>
          </p:spPr>
          <p:txBody>
            <a:bodyPr wrap="none" lIns="92075" tIns="46038" rIns="92075" bIns="46038" anchor="ct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pPr algn="ctr"/>
              <a:r>
                <a:rPr lang="en-US" altLang="zh-CN">
                  <a:ea typeface="宋体" panose="02010600030101010101" pitchFamily="2" charset="-122"/>
                </a:rPr>
                <a:t>01</a:t>
              </a:r>
            </a:p>
          </p:txBody>
        </p:sp>
        <p:sp>
          <p:nvSpPr>
            <p:cNvPr id="146" name="Rectangle 113">
              <a:extLst>
                <a:ext uri="{FF2B5EF4-FFF2-40B4-BE49-F238E27FC236}">
                  <a16:creationId xmlns:a16="http://schemas.microsoft.com/office/drawing/2014/main" id="{6B3374DB-850C-41D0-87BD-B88DCFE77719}"/>
                </a:ext>
              </a:extLst>
            </p:cNvPr>
            <p:cNvSpPr>
              <a:spLocks noChangeArrowheads="1"/>
            </p:cNvSpPr>
            <p:nvPr/>
          </p:nvSpPr>
          <p:spPr bwMode="auto">
            <a:xfrm>
              <a:off x="868" y="3124"/>
              <a:ext cx="232" cy="136"/>
            </a:xfrm>
            <a:prstGeom prst="rect">
              <a:avLst/>
            </a:prstGeom>
            <a:solidFill>
              <a:schemeClr val="bg1"/>
            </a:solidFill>
            <a:ln w="12700">
              <a:solidFill>
                <a:schemeClr val="tx1"/>
              </a:solidFill>
              <a:miter lim="800000"/>
              <a:headEnd/>
              <a:tailEnd/>
            </a:ln>
          </p:spPr>
          <p:txBody>
            <a:bodyPr wrap="none" lIns="92075" tIns="46038" rIns="92075" bIns="46038" anchor="ct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pPr algn="ctr"/>
              <a:r>
                <a:rPr lang="en-US" altLang="zh-CN">
                  <a:ea typeface="宋体" panose="02010600030101010101" pitchFamily="2" charset="-122"/>
                </a:rPr>
                <a:t>01</a:t>
              </a:r>
            </a:p>
          </p:txBody>
        </p:sp>
        <p:sp>
          <p:nvSpPr>
            <p:cNvPr id="147" name="Rectangle 114">
              <a:extLst>
                <a:ext uri="{FF2B5EF4-FFF2-40B4-BE49-F238E27FC236}">
                  <a16:creationId xmlns:a16="http://schemas.microsoft.com/office/drawing/2014/main" id="{D136382B-060F-4AF3-B62B-F57988294EF1}"/>
                </a:ext>
              </a:extLst>
            </p:cNvPr>
            <p:cNvSpPr>
              <a:spLocks noChangeArrowheads="1"/>
            </p:cNvSpPr>
            <p:nvPr/>
          </p:nvSpPr>
          <p:spPr bwMode="auto">
            <a:xfrm>
              <a:off x="1108" y="3124"/>
              <a:ext cx="232" cy="136"/>
            </a:xfrm>
            <a:prstGeom prst="rect">
              <a:avLst/>
            </a:prstGeom>
            <a:solidFill>
              <a:schemeClr val="bg1"/>
            </a:solidFill>
            <a:ln w="12700">
              <a:solidFill>
                <a:schemeClr val="tx1"/>
              </a:solidFill>
              <a:miter lim="800000"/>
              <a:headEnd/>
              <a:tailEnd/>
            </a:ln>
          </p:spPr>
          <p:txBody>
            <a:bodyPr wrap="none" lIns="92075" tIns="46038" rIns="92075" bIns="46038" anchor="ct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pPr algn="ctr"/>
              <a:r>
                <a:rPr lang="en-US" altLang="zh-CN">
                  <a:ea typeface="宋体" panose="02010600030101010101" pitchFamily="2" charset="-122"/>
                </a:rPr>
                <a:t>00</a:t>
              </a:r>
            </a:p>
          </p:txBody>
        </p:sp>
        <p:sp>
          <p:nvSpPr>
            <p:cNvPr id="148" name="Rectangle 115">
              <a:extLst>
                <a:ext uri="{FF2B5EF4-FFF2-40B4-BE49-F238E27FC236}">
                  <a16:creationId xmlns:a16="http://schemas.microsoft.com/office/drawing/2014/main" id="{74AA3E9F-3751-4251-9D19-465DAC2A66D5}"/>
                </a:ext>
              </a:extLst>
            </p:cNvPr>
            <p:cNvSpPr>
              <a:spLocks noChangeArrowheads="1"/>
            </p:cNvSpPr>
            <p:nvPr/>
          </p:nvSpPr>
          <p:spPr bwMode="auto">
            <a:xfrm>
              <a:off x="374" y="3403"/>
              <a:ext cx="205"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r>
                <a:rPr lang="en-US" altLang="zh-CN" sz="1000">
                  <a:ea typeface="宋体" panose="02010600030101010101" pitchFamily="2" charset="-122"/>
                </a:rPr>
                <a:t>00</a:t>
              </a:r>
            </a:p>
          </p:txBody>
        </p:sp>
        <p:sp>
          <p:nvSpPr>
            <p:cNvPr id="149" name="Rectangle 116">
              <a:extLst>
                <a:ext uri="{FF2B5EF4-FFF2-40B4-BE49-F238E27FC236}">
                  <a16:creationId xmlns:a16="http://schemas.microsoft.com/office/drawing/2014/main" id="{747A1BA6-FA0F-450F-8700-527BDCFE10C0}"/>
                </a:ext>
              </a:extLst>
            </p:cNvPr>
            <p:cNvSpPr>
              <a:spLocks noChangeArrowheads="1"/>
            </p:cNvSpPr>
            <p:nvPr/>
          </p:nvSpPr>
          <p:spPr bwMode="auto">
            <a:xfrm>
              <a:off x="614" y="3403"/>
              <a:ext cx="205"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r>
                <a:rPr lang="en-US" altLang="zh-CN" sz="1000">
                  <a:ea typeface="宋体" panose="02010600030101010101" pitchFamily="2" charset="-122"/>
                </a:rPr>
                <a:t>01</a:t>
              </a:r>
            </a:p>
          </p:txBody>
        </p:sp>
        <p:sp>
          <p:nvSpPr>
            <p:cNvPr id="150" name="Rectangle 117">
              <a:extLst>
                <a:ext uri="{FF2B5EF4-FFF2-40B4-BE49-F238E27FC236}">
                  <a16:creationId xmlns:a16="http://schemas.microsoft.com/office/drawing/2014/main" id="{023E7EBC-300C-4EC7-9F32-012259344294}"/>
                </a:ext>
              </a:extLst>
            </p:cNvPr>
            <p:cNvSpPr>
              <a:spLocks noChangeArrowheads="1"/>
            </p:cNvSpPr>
            <p:nvPr/>
          </p:nvSpPr>
          <p:spPr bwMode="auto">
            <a:xfrm>
              <a:off x="854" y="3403"/>
              <a:ext cx="205"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r>
                <a:rPr lang="en-US" altLang="zh-CN" sz="1000">
                  <a:ea typeface="宋体" panose="02010600030101010101" pitchFamily="2" charset="-122"/>
                </a:rPr>
                <a:t>10</a:t>
              </a:r>
            </a:p>
          </p:txBody>
        </p:sp>
        <p:sp>
          <p:nvSpPr>
            <p:cNvPr id="151" name="Rectangle 118">
              <a:extLst>
                <a:ext uri="{FF2B5EF4-FFF2-40B4-BE49-F238E27FC236}">
                  <a16:creationId xmlns:a16="http://schemas.microsoft.com/office/drawing/2014/main" id="{B003B178-7832-4D08-84DF-E262792DFC98}"/>
                </a:ext>
              </a:extLst>
            </p:cNvPr>
            <p:cNvSpPr>
              <a:spLocks noChangeArrowheads="1"/>
            </p:cNvSpPr>
            <p:nvPr/>
          </p:nvSpPr>
          <p:spPr bwMode="auto">
            <a:xfrm>
              <a:off x="1094" y="3403"/>
              <a:ext cx="205"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r>
                <a:rPr lang="en-US" altLang="zh-CN" sz="1000">
                  <a:ea typeface="宋体" panose="02010600030101010101" pitchFamily="2" charset="-122"/>
                </a:rPr>
                <a:t>11</a:t>
              </a:r>
            </a:p>
          </p:txBody>
        </p:sp>
      </p:grpSp>
      <p:grpSp>
        <p:nvGrpSpPr>
          <p:cNvPr id="152" name="Group 119">
            <a:extLst>
              <a:ext uri="{FF2B5EF4-FFF2-40B4-BE49-F238E27FC236}">
                <a16:creationId xmlns:a16="http://schemas.microsoft.com/office/drawing/2014/main" id="{72937128-9E97-49DB-8B0A-674527216ACC}"/>
              </a:ext>
            </a:extLst>
          </p:cNvPr>
          <p:cNvGrpSpPr>
            <a:grpSpLocks/>
          </p:cNvGrpSpPr>
          <p:nvPr/>
        </p:nvGrpSpPr>
        <p:grpSpPr bwMode="auto">
          <a:xfrm>
            <a:off x="3790153" y="4561156"/>
            <a:ext cx="1914525" cy="1052513"/>
            <a:chOff x="1430" y="2894"/>
            <a:chExt cx="1206" cy="663"/>
          </a:xfrm>
        </p:grpSpPr>
        <p:sp>
          <p:nvSpPr>
            <p:cNvPr id="153" name="Rectangle 120">
              <a:extLst>
                <a:ext uri="{FF2B5EF4-FFF2-40B4-BE49-F238E27FC236}">
                  <a16:creationId xmlns:a16="http://schemas.microsoft.com/office/drawing/2014/main" id="{131A6C1D-9923-4C08-BEAA-21D2AEB7930A}"/>
                </a:ext>
              </a:extLst>
            </p:cNvPr>
            <p:cNvSpPr>
              <a:spLocks noChangeArrowheads="1"/>
            </p:cNvSpPr>
            <p:nvPr/>
          </p:nvSpPr>
          <p:spPr bwMode="auto">
            <a:xfrm>
              <a:off x="1684" y="3124"/>
              <a:ext cx="232" cy="136"/>
            </a:xfrm>
            <a:prstGeom prst="rect">
              <a:avLst/>
            </a:prstGeom>
            <a:solidFill>
              <a:schemeClr val="bg1"/>
            </a:solidFill>
            <a:ln w="12700">
              <a:solidFill>
                <a:schemeClr val="tx1"/>
              </a:solidFill>
              <a:miter lim="800000"/>
              <a:headEnd/>
              <a:tailEnd/>
            </a:ln>
          </p:spPr>
          <p:txBody>
            <a:bodyPr wrap="none" lIns="92075" tIns="46038" rIns="92075" bIns="46038" anchor="ct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pPr algn="ctr"/>
              <a:r>
                <a:rPr lang="en-US" altLang="zh-CN" u="sng">
                  <a:ea typeface="宋体" panose="02010600030101010101" pitchFamily="2" charset="-122"/>
                </a:rPr>
                <a:t>11</a:t>
              </a:r>
            </a:p>
          </p:txBody>
        </p:sp>
        <p:sp>
          <p:nvSpPr>
            <p:cNvPr id="154" name="Rectangle 121">
              <a:extLst>
                <a:ext uri="{FF2B5EF4-FFF2-40B4-BE49-F238E27FC236}">
                  <a16:creationId xmlns:a16="http://schemas.microsoft.com/office/drawing/2014/main" id="{CE58C0DC-73FC-4755-B592-000EAF431AC6}"/>
                </a:ext>
              </a:extLst>
            </p:cNvPr>
            <p:cNvSpPr>
              <a:spLocks noChangeArrowheads="1"/>
            </p:cNvSpPr>
            <p:nvPr/>
          </p:nvSpPr>
          <p:spPr bwMode="auto">
            <a:xfrm>
              <a:off x="1924" y="3124"/>
              <a:ext cx="232" cy="136"/>
            </a:xfrm>
            <a:prstGeom prst="rect">
              <a:avLst/>
            </a:prstGeom>
            <a:solidFill>
              <a:schemeClr val="bg1"/>
            </a:solidFill>
            <a:ln w="12700">
              <a:solidFill>
                <a:schemeClr val="tx1"/>
              </a:solidFill>
              <a:miter lim="800000"/>
              <a:headEnd/>
              <a:tailEnd/>
            </a:ln>
          </p:spPr>
          <p:txBody>
            <a:bodyPr wrap="none" lIns="92075" tIns="46038" rIns="92075" bIns="46038" anchor="ct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pPr algn="ctr"/>
              <a:r>
                <a:rPr lang="en-US" altLang="zh-CN">
                  <a:ea typeface="宋体" panose="02010600030101010101" pitchFamily="2" charset="-122"/>
                </a:rPr>
                <a:t>01</a:t>
              </a:r>
            </a:p>
          </p:txBody>
        </p:sp>
        <p:sp>
          <p:nvSpPr>
            <p:cNvPr id="155" name="Rectangle 122">
              <a:extLst>
                <a:ext uri="{FF2B5EF4-FFF2-40B4-BE49-F238E27FC236}">
                  <a16:creationId xmlns:a16="http://schemas.microsoft.com/office/drawing/2014/main" id="{0E929B47-E4EE-429E-A209-9855BADDF5F9}"/>
                </a:ext>
              </a:extLst>
            </p:cNvPr>
            <p:cNvSpPr>
              <a:spLocks noChangeArrowheads="1"/>
            </p:cNvSpPr>
            <p:nvPr/>
          </p:nvSpPr>
          <p:spPr bwMode="auto">
            <a:xfrm>
              <a:off x="1684" y="3268"/>
              <a:ext cx="232" cy="136"/>
            </a:xfrm>
            <a:prstGeom prst="rect">
              <a:avLst/>
            </a:prstGeom>
            <a:solidFill>
              <a:schemeClr val="bg1"/>
            </a:solidFill>
            <a:ln w="12700">
              <a:solidFill>
                <a:schemeClr val="tx1"/>
              </a:solidFill>
              <a:miter lim="800000"/>
              <a:headEnd/>
              <a:tailEnd/>
            </a:ln>
          </p:spPr>
          <p:txBody>
            <a:bodyPr wrap="none" lIns="92075" tIns="46038" rIns="92075" bIns="46038" anchor="ct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pPr algn="ctr"/>
              <a:r>
                <a:rPr lang="en-US" altLang="zh-CN">
                  <a:ea typeface="宋体" panose="02010600030101010101" pitchFamily="2" charset="-122"/>
                </a:rPr>
                <a:t>01</a:t>
              </a:r>
            </a:p>
          </p:txBody>
        </p:sp>
        <p:sp>
          <p:nvSpPr>
            <p:cNvPr id="156" name="Rectangle 123">
              <a:extLst>
                <a:ext uri="{FF2B5EF4-FFF2-40B4-BE49-F238E27FC236}">
                  <a16:creationId xmlns:a16="http://schemas.microsoft.com/office/drawing/2014/main" id="{80A86958-46DB-47D1-92EA-D9A865119664}"/>
                </a:ext>
              </a:extLst>
            </p:cNvPr>
            <p:cNvSpPr>
              <a:spLocks noChangeArrowheads="1"/>
            </p:cNvSpPr>
            <p:nvPr/>
          </p:nvSpPr>
          <p:spPr bwMode="auto">
            <a:xfrm>
              <a:off x="1924" y="3268"/>
              <a:ext cx="232" cy="136"/>
            </a:xfrm>
            <a:prstGeom prst="rect">
              <a:avLst/>
            </a:prstGeom>
            <a:solidFill>
              <a:schemeClr val="bg1"/>
            </a:solidFill>
            <a:ln w="12700">
              <a:solidFill>
                <a:schemeClr val="tx1"/>
              </a:solidFill>
              <a:miter lim="800000"/>
              <a:headEnd/>
              <a:tailEnd/>
            </a:ln>
          </p:spPr>
          <p:txBody>
            <a:bodyPr wrap="none" lIns="92075" tIns="46038" rIns="92075" bIns="46038" anchor="ct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pPr algn="ctr"/>
              <a:r>
                <a:rPr lang="en-US" altLang="zh-CN">
                  <a:ea typeface="宋体" panose="02010600030101010101" pitchFamily="2" charset="-122"/>
                </a:rPr>
                <a:t>10</a:t>
              </a:r>
            </a:p>
          </p:txBody>
        </p:sp>
        <p:sp>
          <p:nvSpPr>
            <p:cNvPr id="157" name="Rectangle 124">
              <a:extLst>
                <a:ext uri="{FF2B5EF4-FFF2-40B4-BE49-F238E27FC236}">
                  <a16:creationId xmlns:a16="http://schemas.microsoft.com/office/drawing/2014/main" id="{52A3C70F-7422-4AAB-AEAD-8CEFBE047919}"/>
                </a:ext>
              </a:extLst>
            </p:cNvPr>
            <p:cNvSpPr>
              <a:spLocks noChangeArrowheads="1"/>
            </p:cNvSpPr>
            <p:nvPr/>
          </p:nvSpPr>
          <p:spPr bwMode="auto">
            <a:xfrm>
              <a:off x="1430" y="3086"/>
              <a:ext cx="234"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r>
                <a:rPr lang="en-US" altLang="zh-CN">
                  <a:ea typeface="宋体" panose="02010600030101010101" pitchFamily="2" charset="-122"/>
                </a:rPr>
                <a:t>A:</a:t>
              </a:r>
            </a:p>
          </p:txBody>
        </p:sp>
        <p:sp>
          <p:nvSpPr>
            <p:cNvPr id="158" name="Rectangle 125">
              <a:extLst>
                <a:ext uri="{FF2B5EF4-FFF2-40B4-BE49-F238E27FC236}">
                  <a16:creationId xmlns:a16="http://schemas.microsoft.com/office/drawing/2014/main" id="{404EBB6C-A8D9-4680-BBD2-6CDB9D163E80}"/>
                </a:ext>
              </a:extLst>
            </p:cNvPr>
            <p:cNvSpPr>
              <a:spLocks noChangeArrowheads="1"/>
            </p:cNvSpPr>
            <p:nvPr/>
          </p:nvSpPr>
          <p:spPr bwMode="auto">
            <a:xfrm>
              <a:off x="1430" y="3230"/>
              <a:ext cx="234"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r>
                <a:rPr lang="en-US" altLang="zh-CN">
                  <a:ea typeface="宋体" panose="02010600030101010101" pitchFamily="2" charset="-122"/>
                </a:rPr>
                <a:t>D:</a:t>
              </a:r>
            </a:p>
          </p:txBody>
        </p:sp>
        <p:sp>
          <p:nvSpPr>
            <p:cNvPr id="159" name="Rectangle 126">
              <a:extLst>
                <a:ext uri="{FF2B5EF4-FFF2-40B4-BE49-F238E27FC236}">
                  <a16:creationId xmlns:a16="http://schemas.microsoft.com/office/drawing/2014/main" id="{86FD69F8-561B-4439-9EE6-BC0A792C3469}"/>
                </a:ext>
              </a:extLst>
            </p:cNvPr>
            <p:cNvSpPr>
              <a:spLocks noChangeArrowheads="1"/>
            </p:cNvSpPr>
            <p:nvPr/>
          </p:nvSpPr>
          <p:spPr bwMode="auto">
            <a:xfrm>
              <a:off x="1574" y="2894"/>
              <a:ext cx="62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r>
                <a:rPr lang="en-US" altLang="zh-CN" dirty="0" err="1">
                  <a:ea typeface="宋体" panose="02010600030101010101" pitchFamily="2" charset="-122"/>
                </a:rPr>
                <a:t>GHR</a:t>
              </a:r>
              <a:r>
                <a:rPr lang="en-US" altLang="zh-CN" dirty="0">
                  <a:ea typeface="宋体" panose="02010600030101010101" pitchFamily="2" charset="-122"/>
                </a:rPr>
                <a:t> = 01</a:t>
              </a:r>
            </a:p>
          </p:txBody>
        </p:sp>
        <p:sp>
          <p:nvSpPr>
            <p:cNvPr id="160" name="Rectangle 127">
              <a:extLst>
                <a:ext uri="{FF2B5EF4-FFF2-40B4-BE49-F238E27FC236}">
                  <a16:creationId xmlns:a16="http://schemas.microsoft.com/office/drawing/2014/main" id="{FCDD008B-579D-44FD-9D79-5CDC943F4B02}"/>
                </a:ext>
              </a:extLst>
            </p:cNvPr>
            <p:cNvSpPr>
              <a:spLocks noChangeArrowheads="1"/>
            </p:cNvSpPr>
            <p:nvPr/>
          </p:nvSpPr>
          <p:spPr bwMode="auto">
            <a:xfrm>
              <a:off x="2164" y="3268"/>
              <a:ext cx="232" cy="136"/>
            </a:xfrm>
            <a:prstGeom prst="rect">
              <a:avLst/>
            </a:prstGeom>
            <a:solidFill>
              <a:schemeClr val="bg1"/>
            </a:solidFill>
            <a:ln w="12700">
              <a:solidFill>
                <a:schemeClr val="tx1"/>
              </a:solidFill>
              <a:miter lim="800000"/>
              <a:headEnd/>
              <a:tailEnd/>
            </a:ln>
          </p:spPr>
          <p:txBody>
            <a:bodyPr wrap="none" lIns="92075" tIns="46038" rIns="92075" bIns="46038" anchor="ct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pPr algn="ctr"/>
              <a:r>
                <a:rPr lang="en-US" altLang="zh-CN">
                  <a:ea typeface="宋体" panose="02010600030101010101" pitchFamily="2" charset="-122"/>
                </a:rPr>
                <a:t>00</a:t>
              </a:r>
            </a:p>
          </p:txBody>
        </p:sp>
        <p:sp>
          <p:nvSpPr>
            <p:cNvPr id="161" name="Rectangle 128">
              <a:extLst>
                <a:ext uri="{FF2B5EF4-FFF2-40B4-BE49-F238E27FC236}">
                  <a16:creationId xmlns:a16="http://schemas.microsoft.com/office/drawing/2014/main" id="{D8C8DD46-4504-407E-A48A-888B072B4346}"/>
                </a:ext>
              </a:extLst>
            </p:cNvPr>
            <p:cNvSpPr>
              <a:spLocks noChangeArrowheads="1"/>
            </p:cNvSpPr>
            <p:nvPr/>
          </p:nvSpPr>
          <p:spPr bwMode="auto">
            <a:xfrm>
              <a:off x="2404" y="3268"/>
              <a:ext cx="232" cy="136"/>
            </a:xfrm>
            <a:prstGeom prst="rect">
              <a:avLst/>
            </a:prstGeom>
            <a:solidFill>
              <a:schemeClr val="bg1"/>
            </a:solidFill>
            <a:ln w="12700">
              <a:solidFill>
                <a:schemeClr val="tx1"/>
              </a:solidFill>
              <a:miter lim="800000"/>
              <a:headEnd/>
              <a:tailEnd/>
            </a:ln>
          </p:spPr>
          <p:txBody>
            <a:bodyPr wrap="none" lIns="92075" tIns="46038" rIns="92075" bIns="46038" anchor="ct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pPr algn="ctr"/>
              <a:r>
                <a:rPr lang="en-US" altLang="zh-CN">
                  <a:ea typeface="宋体" panose="02010600030101010101" pitchFamily="2" charset="-122"/>
                </a:rPr>
                <a:t>01</a:t>
              </a:r>
            </a:p>
          </p:txBody>
        </p:sp>
        <p:sp>
          <p:nvSpPr>
            <p:cNvPr id="162" name="Rectangle 129">
              <a:extLst>
                <a:ext uri="{FF2B5EF4-FFF2-40B4-BE49-F238E27FC236}">
                  <a16:creationId xmlns:a16="http://schemas.microsoft.com/office/drawing/2014/main" id="{89642A85-688A-4778-8731-4BABB616B588}"/>
                </a:ext>
              </a:extLst>
            </p:cNvPr>
            <p:cNvSpPr>
              <a:spLocks noChangeArrowheads="1"/>
            </p:cNvSpPr>
            <p:nvPr/>
          </p:nvSpPr>
          <p:spPr bwMode="auto">
            <a:xfrm>
              <a:off x="2164" y="3124"/>
              <a:ext cx="232" cy="136"/>
            </a:xfrm>
            <a:prstGeom prst="rect">
              <a:avLst/>
            </a:prstGeom>
            <a:solidFill>
              <a:schemeClr val="bg1"/>
            </a:solidFill>
            <a:ln w="12700">
              <a:solidFill>
                <a:schemeClr val="tx1"/>
              </a:solidFill>
              <a:miter lim="800000"/>
              <a:headEnd/>
              <a:tailEnd/>
            </a:ln>
          </p:spPr>
          <p:txBody>
            <a:bodyPr wrap="none" lIns="92075" tIns="46038" rIns="92075" bIns="46038" anchor="ct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pPr algn="ctr"/>
              <a:r>
                <a:rPr lang="en-US" altLang="zh-CN">
                  <a:ea typeface="宋体" panose="02010600030101010101" pitchFamily="2" charset="-122"/>
                </a:rPr>
                <a:t>01</a:t>
              </a:r>
            </a:p>
          </p:txBody>
        </p:sp>
        <p:sp>
          <p:nvSpPr>
            <p:cNvPr id="163" name="Rectangle 130">
              <a:extLst>
                <a:ext uri="{FF2B5EF4-FFF2-40B4-BE49-F238E27FC236}">
                  <a16:creationId xmlns:a16="http://schemas.microsoft.com/office/drawing/2014/main" id="{D5B69FA7-E6E4-4B6B-84BC-75D851509C4C}"/>
                </a:ext>
              </a:extLst>
            </p:cNvPr>
            <p:cNvSpPr>
              <a:spLocks noChangeArrowheads="1"/>
            </p:cNvSpPr>
            <p:nvPr/>
          </p:nvSpPr>
          <p:spPr bwMode="auto">
            <a:xfrm>
              <a:off x="2404" y="3124"/>
              <a:ext cx="232" cy="136"/>
            </a:xfrm>
            <a:prstGeom prst="rect">
              <a:avLst/>
            </a:prstGeom>
            <a:solidFill>
              <a:schemeClr val="bg1"/>
            </a:solidFill>
            <a:ln w="12700">
              <a:solidFill>
                <a:schemeClr val="tx1"/>
              </a:solidFill>
              <a:miter lim="800000"/>
              <a:headEnd/>
              <a:tailEnd/>
            </a:ln>
          </p:spPr>
          <p:txBody>
            <a:bodyPr wrap="none" lIns="92075" tIns="46038" rIns="92075" bIns="46038" anchor="ct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pPr algn="ctr"/>
              <a:r>
                <a:rPr lang="en-US" altLang="zh-CN">
                  <a:ea typeface="宋体" panose="02010600030101010101" pitchFamily="2" charset="-122"/>
                </a:rPr>
                <a:t>00</a:t>
              </a:r>
            </a:p>
          </p:txBody>
        </p:sp>
        <p:sp>
          <p:nvSpPr>
            <p:cNvPr id="164" name="Rectangle 131">
              <a:extLst>
                <a:ext uri="{FF2B5EF4-FFF2-40B4-BE49-F238E27FC236}">
                  <a16:creationId xmlns:a16="http://schemas.microsoft.com/office/drawing/2014/main" id="{4A29130C-C193-4099-A84D-E854E02B795E}"/>
                </a:ext>
              </a:extLst>
            </p:cNvPr>
            <p:cNvSpPr>
              <a:spLocks noChangeArrowheads="1"/>
            </p:cNvSpPr>
            <p:nvPr/>
          </p:nvSpPr>
          <p:spPr bwMode="auto">
            <a:xfrm>
              <a:off x="1670" y="3403"/>
              <a:ext cx="205"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r>
                <a:rPr lang="en-US" altLang="zh-CN" sz="1000">
                  <a:ea typeface="宋体" panose="02010600030101010101" pitchFamily="2" charset="-122"/>
                </a:rPr>
                <a:t>00</a:t>
              </a:r>
            </a:p>
          </p:txBody>
        </p:sp>
        <p:sp>
          <p:nvSpPr>
            <p:cNvPr id="165" name="Rectangle 132">
              <a:extLst>
                <a:ext uri="{FF2B5EF4-FFF2-40B4-BE49-F238E27FC236}">
                  <a16:creationId xmlns:a16="http://schemas.microsoft.com/office/drawing/2014/main" id="{920CA29F-07FC-46EC-A546-FB10F0739E43}"/>
                </a:ext>
              </a:extLst>
            </p:cNvPr>
            <p:cNvSpPr>
              <a:spLocks noChangeArrowheads="1"/>
            </p:cNvSpPr>
            <p:nvPr/>
          </p:nvSpPr>
          <p:spPr bwMode="auto">
            <a:xfrm>
              <a:off x="1910" y="3403"/>
              <a:ext cx="205"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r>
                <a:rPr lang="en-US" altLang="zh-CN" sz="1000">
                  <a:ea typeface="宋体" panose="02010600030101010101" pitchFamily="2" charset="-122"/>
                </a:rPr>
                <a:t>01</a:t>
              </a:r>
            </a:p>
          </p:txBody>
        </p:sp>
        <p:sp>
          <p:nvSpPr>
            <p:cNvPr id="166" name="Rectangle 133">
              <a:extLst>
                <a:ext uri="{FF2B5EF4-FFF2-40B4-BE49-F238E27FC236}">
                  <a16:creationId xmlns:a16="http://schemas.microsoft.com/office/drawing/2014/main" id="{2D4206BD-9C94-4E04-8B32-3E69E3225F9F}"/>
                </a:ext>
              </a:extLst>
            </p:cNvPr>
            <p:cNvSpPr>
              <a:spLocks noChangeArrowheads="1"/>
            </p:cNvSpPr>
            <p:nvPr/>
          </p:nvSpPr>
          <p:spPr bwMode="auto">
            <a:xfrm>
              <a:off x="2150" y="3403"/>
              <a:ext cx="205"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r>
                <a:rPr lang="en-US" altLang="zh-CN" sz="1000">
                  <a:ea typeface="宋体" panose="02010600030101010101" pitchFamily="2" charset="-122"/>
                </a:rPr>
                <a:t>10</a:t>
              </a:r>
            </a:p>
          </p:txBody>
        </p:sp>
        <p:sp>
          <p:nvSpPr>
            <p:cNvPr id="167" name="Rectangle 134">
              <a:extLst>
                <a:ext uri="{FF2B5EF4-FFF2-40B4-BE49-F238E27FC236}">
                  <a16:creationId xmlns:a16="http://schemas.microsoft.com/office/drawing/2014/main" id="{9BDB0264-6E20-417D-820E-425860AE93E2}"/>
                </a:ext>
              </a:extLst>
            </p:cNvPr>
            <p:cNvSpPr>
              <a:spLocks noChangeArrowheads="1"/>
            </p:cNvSpPr>
            <p:nvPr/>
          </p:nvSpPr>
          <p:spPr bwMode="auto">
            <a:xfrm>
              <a:off x="2390" y="3403"/>
              <a:ext cx="205"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r>
                <a:rPr lang="en-US" altLang="zh-CN" sz="1000">
                  <a:ea typeface="宋体" panose="02010600030101010101" pitchFamily="2" charset="-122"/>
                </a:rPr>
                <a:t>11</a:t>
              </a:r>
            </a:p>
          </p:txBody>
        </p:sp>
      </p:grpSp>
      <p:sp>
        <p:nvSpPr>
          <p:cNvPr id="168" name="Rectangle 135">
            <a:extLst>
              <a:ext uri="{FF2B5EF4-FFF2-40B4-BE49-F238E27FC236}">
                <a16:creationId xmlns:a16="http://schemas.microsoft.com/office/drawing/2014/main" id="{B20A2830-8530-4F62-AC12-A681962C8E2C}"/>
              </a:ext>
            </a:extLst>
          </p:cNvPr>
          <p:cNvSpPr>
            <a:spLocks noChangeArrowheads="1"/>
          </p:cNvSpPr>
          <p:nvPr/>
        </p:nvSpPr>
        <p:spPr bwMode="auto">
          <a:xfrm>
            <a:off x="5314153" y="5627956"/>
            <a:ext cx="1395960" cy="52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r>
              <a:rPr lang="en-US" altLang="zh-CN" dirty="0">
                <a:ea typeface="宋体" panose="02010600030101010101" pitchFamily="2" charset="-122"/>
              </a:rPr>
              <a:t>D: T, pred T</a:t>
            </a:r>
          </a:p>
          <a:p>
            <a:r>
              <a:rPr lang="en-US" altLang="zh-CN" dirty="0">
                <a:ea typeface="宋体" panose="02010600030101010101" pitchFamily="2" charset="-122"/>
              </a:rPr>
              <a:t>New </a:t>
            </a:r>
            <a:r>
              <a:rPr lang="en-US" altLang="zh-CN" dirty="0" err="1">
                <a:ea typeface="宋体" panose="02010600030101010101" pitchFamily="2" charset="-122"/>
              </a:rPr>
              <a:t>GHR</a:t>
            </a:r>
            <a:r>
              <a:rPr lang="en-US" altLang="zh-CN" dirty="0">
                <a:ea typeface="宋体" panose="02010600030101010101" pitchFamily="2" charset="-122"/>
              </a:rPr>
              <a:t> = 11</a:t>
            </a:r>
          </a:p>
        </p:txBody>
      </p:sp>
      <p:grpSp>
        <p:nvGrpSpPr>
          <p:cNvPr id="169" name="Group 136">
            <a:extLst>
              <a:ext uri="{FF2B5EF4-FFF2-40B4-BE49-F238E27FC236}">
                <a16:creationId xmlns:a16="http://schemas.microsoft.com/office/drawing/2014/main" id="{FB07ADD3-57A8-4E23-BCFF-5540F139C9C7}"/>
              </a:ext>
            </a:extLst>
          </p:cNvPr>
          <p:cNvGrpSpPr>
            <a:grpSpLocks/>
          </p:cNvGrpSpPr>
          <p:nvPr/>
        </p:nvGrpSpPr>
        <p:grpSpPr bwMode="auto">
          <a:xfrm>
            <a:off x="5771353" y="4561156"/>
            <a:ext cx="1914525" cy="1052513"/>
            <a:chOff x="2678" y="2894"/>
            <a:chExt cx="1206" cy="663"/>
          </a:xfrm>
        </p:grpSpPr>
        <p:sp>
          <p:nvSpPr>
            <p:cNvPr id="170" name="Rectangle 137">
              <a:extLst>
                <a:ext uri="{FF2B5EF4-FFF2-40B4-BE49-F238E27FC236}">
                  <a16:creationId xmlns:a16="http://schemas.microsoft.com/office/drawing/2014/main" id="{A92450E5-2B03-4DED-8C4C-675F495292C7}"/>
                </a:ext>
              </a:extLst>
            </p:cNvPr>
            <p:cNvSpPr>
              <a:spLocks noChangeArrowheads="1"/>
            </p:cNvSpPr>
            <p:nvPr/>
          </p:nvSpPr>
          <p:spPr bwMode="auto">
            <a:xfrm>
              <a:off x="2932" y="3124"/>
              <a:ext cx="232" cy="136"/>
            </a:xfrm>
            <a:prstGeom prst="rect">
              <a:avLst/>
            </a:prstGeom>
            <a:solidFill>
              <a:schemeClr val="bg1"/>
            </a:solidFill>
            <a:ln w="12700">
              <a:solidFill>
                <a:schemeClr val="tx1"/>
              </a:solidFill>
              <a:miter lim="800000"/>
              <a:headEnd/>
              <a:tailEnd/>
            </a:ln>
          </p:spPr>
          <p:txBody>
            <a:bodyPr wrap="none" lIns="92075" tIns="46038" rIns="92075" bIns="46038" anchor="ct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pPr algn="ctr"/>
              <a:r>
                <a:rPr lang="en-US" altLang="zh-CN">
                  <a:ea typeface="宋体" panose="02010600030101010101" pitchFamily="2" charset="-122"/>
                </a:rPr>
                <a:t>11</a:t>
              </a:r>
            </a:p>
          </p:txBody>
        </p:sp>
        <p:sp>
          <p:nvSpPr>
            <p:cNvPr id="171" name="Rectangle 138">
              <a:extLst>
                <a:ext uri="{FF2B5EF4-FFF2-40B4-BE49-F238E27FC236}">
                  <a16:creationId xmlns:a16="http://schemas.microsoft.com/office/drawing/2014/main" id="{33F4654E-347B-4221-8166-E919AC5D4001}"/>
                </a:ext>
              </a:extLst>
            </p:cNvPr>
            <p:cNvSpPr>
              <a:spLocks noChangeArrowheads="1"/>
            </p:cNvSpPr>
            <p:nvPr/>
          </p:nvSpPr>
          <p:spPr bwMode="auto">
            <a:xfrm>
              <a:off x="3172" y="3124"/>
              <a:ext cx="232" cy="136"/>
            </a:xfrm>
            <a:prstGeom prst="rect">
              <a:avLst/>
            </a:prstGeom>
            <a:solidFill>
              <a:schemeClr val="bg1"/>
            </a:solidFill>
            <a:ln w="12700">
              <a:solidFill>
                <a:schemeClr val="tx1"/>
              </a:solidFill>
              <a:miter lim="800000"/>
              <a:headEnd/>
              <a:tailEnd/>
            </a:ln>
          </p:spPr>
          <p:txBody>
            <a:bodyPr wrap="none" lIns="92075" tIns="46038" rIns="92075" bIns="46038" anchor="ct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pPr algn="ctr"/>
              <a:r>
                <a:rPr lang="en-US" altLang="zh-CN">
                  <a:ea typeface="宋体" panose="02010600030101010101" pitchFamily="2" charset="-122"/>
                </a:rPr>
                <a:t>01</a:t>
              </a:r>
            </a:p>
          </p:txBody>
        </p:sp>
        <p:sp>
          <p:nvSpPr>
            <p:cNvPr id="172" name="Rectangle 139">
              <a:extLst>
                <a:ext uri="{FF2B5EF4-FFF2-40B4-BE49-F238E27FC236}">
                  <a16:creationId xmlns:a16="http://schemas.microsoft.com/office/drawing/2014/main" id="{85B1620E-1F7B-456B-8893-AF2CB6DB3F78}"/>
                </a:ext>
              </a:extLst>
            </p:cNvPr>
            <p:cNvSpPr>
              <a:spLocks noChangeArrowheads="1"/>
            </p:cNvSpPr>
            <p:nvPr/>
          </p:nvSpPr>
          <p:spPr bwMode="auto">
            <a:xfrm>
              <a:off x="2932" y="3268"/>
              <a:ext cx="232" cy="136"/>
            </a:xfrm>
            <a:prstGeom prst="rect">
              <a:avLst/>
            </a:prstGeom>
            <a:solidFill>
              <a:schemeClr val="bg1"/>
            </a:solidFill>
            <a:ln w="12700">
              <a:solidFill>
                <a:schemeClr val="tx1"/>
              </a:solidFill>
              <a:miter lim="800000"/>
              <a:headEnd/>
              <a:tailEnd/>
            </a:ln>
          </p:spPr>
          <p:txBody>
            <a:bodyPr wrap="none" lIns="92075" tIns="46038" rIns="92075" bIns="46038" anchor="ct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pPr algn="ctr"/>
              <a:r>
                <a:rPr lang="en-US" altLang="zh-CN">
                  <a:ea typeface="宋体" panose="02010600030101010101" pitchFamily="2" charset="-122"/>
                </a:rPr>
                <a:t>01</a:t>
              </a:r>
            </a:p>
          </p:txBody>
        </p:sp>
        <p:sp>
          <p:nvSpPr>
            <p:cNvPr id="173" name="Rectangle 140">
              <a:extLst>
                <a:ext uri="{FF2B5EF4-FFF2-40B4-BE49-F238E27FC236}">
                  <a16:creationId xmlns:a16="http://schemas.microsoft.com/office/drawing/2014/main" id="{D6406DED-FD71-427F-A162-24E2299FF91B}"/>
                </a:ext>
              </a:extLst>
            </p:cNvPr>
            <p:cNvSpPr>
              <a:spLocks noChangeArrowheads="1"/>
            </p:cNvSpPr>
            <p:nvPr/>
          </p:nvSpPr>
          <p:spPr bwMode="auto">
            <a:xfrm>
              <a:off x="3172" y="3268"/>
              <a:ext cx="232" cy="136"/>
            </a:xfrm>
            <a:prstGeom prst="rect">
              <a:avLst/>
            </a:prstGeom>
            <a:solidFill>
              <a:schemeClr val="bg1"/>
            </a:solidFill>
            <a:ln w="12700">
              <a:solidFill>
                <a:schemeClr val="tx1"/>
              </a:solidFill>
              <a:miter lim="800000"/>
              <a:headEnd/>
              <a:tailEnd/>
            </a:ln>
          </p:spPr>
          <p:txBody>
            <a:bodyPr wrap="none" lIns="92075" tIns="46038" rIns="92075" bIns="46038" anchor="ct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pPr algn="ctr"/>
              <a:r>
                <a:rPr lang="en-US" altLang="zh-CN" u="sng">
                  <a:ea typeface="宋体" panose="02010600030101010101" pitchFamily="2" charset="-122"/>
                </a:rPr>
                <a:t>11</a:t>
              </a:r>
            </a:p>
          </p:txBody>
        </p:sp>
        <p:sp>
          <p:nvSpPr>
            <p:cNvPr id="174" name="Rectangle 141">
              <a:extLst>
                <a:ext uri="{FF2B5EF4-FFF2-40B4-BE49-F238E27FC236}">
                  <a16:creationId xmlns:a16="http://schemas.microsoft.com/office/drawing/2014/main" id="{CCB6E6CF-7DF3-4746-82A2-ADADEC259949}"/>
                </a:ext>
              </a:extLst>
            </p:cNvPr>
            <p:cNvSpPr>
              <a:spLocks noChangeArrowheads="1"/>
            </p:cNvSpPr>
            <p:nvPr/>
          </p:nvSpPr>
          <p:spPr bwMode="auto">
            <a:xfrm>
              <a:off x="2678" y="3086"/>
              <a:ext cx="234"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r>
                <a:rPr lang="en-US" altLang="zh-CN">
                  <a:ea typeface="宋体" panose="02010600030101010101" pitchFamily="2" charset="-122"/>
                </a:rPr>
                <a:t>A:</a:t>
              </a:r>
            </a:p>
          </p:txBody>
        </p:sp>
        <p:sp>
          <p:nvSpPr>
            <p:cNvPr id="175" name="Rectangle 142">
              <a:extLst>
                <a:ext uri="{FF2B5EF4-FFF2-40B4-BE49-F238E27FC236}">
                  <a16:creationId xmlns:a16="http://schemas.microsoft.com/office/drawing/2014/main" id="{70BF3121-730D-407F-B57A-091254ACB94F}"/>
                </a:ext>
              </a:extLst>
            </p:cNvPr>
            <p:cNvSpPr>
              <a:spLocks noChangeArrowheads="1"/>
            </p:cNvSpPr>
            <p:nvPr/>
          </p:nvSpPr>
          <p:spPr bwMode="auto">
            <a:xfrm>
              <a:off x="2678" y="3230"/>
              <a:ext cx="234"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r>
                <a:rPr lang="en-US" altLang="zh-CN">
                  <a:ea typeface="宋体" panose="02010600030101010101" pitchFamily="2" charset="-122"/>
                </a:rPr>
                <a:t>D:</a:t>
              </a:r>
            </a:p>
          </p:txBody>
        </p:sp>
        <p:sp>
          <p:nvSpPr>
            <p:cNvPr id="176" name="Rectangle 143">
              <a:extLst>
                <a:ext uri="{FF2B5EF4-FFF2-40B4-BE49-F238E27FC236}">
                  <a16:creationId xmlns:a16="http://schemas.microsoft.com/office/drawing/2014/main" id="{9A6D2F13-031A-41BC-AFFA-D675F935C39B}"/>
                </a:ext>
              </a:extLst>
            </p:cNvPr>
            <p:cNvSpPr>
              <a:spLocks noChangeArrowheads="1"/>
            </p:cNvSpPr>
            <p:nvPr/>
          </p:nvSpPr>
          <p:spPr bwMode="auto">
            <a:xfrm>
              <a:off x="2822" y="2894"/>
              <a:ext cx="616"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r>
                <a:rPr lang="en-US" altLang="zh-CN" dirty="0" err="1">
                  <a:ea typeface="宋体" panose="02010600030101010101" pitchFamily="2" charset="-122"/>
                </a:rPr>
                <a:t>GHR</a:t>
              </a:r>
              <a:r>
                <a:rPr lang="en-US" altLang="zh-CN" dirty="0">
                  <a:ea typeface="宋体" panose="02010600030101010101" pitchFamily="2" charset="-122"/>
                </a:rPr>
                <a:t> = 11</a:t>
              </a:r>
            </a:p>
          </p:txBody>
        </p:sp>
        <p:sp>
          <p:nvSpPr>
            <p:cNvPr id="177" name="Rectangle 144">
              <a:extLst>
                <a:ext uri="{FF2B5EF4-FFF2-40B4-BE49-F238E27FC236}">
                  <a16:creationId xmlns:a16="http://schemas.microsoft.com/office/drawing/2014/main" id="{EEF67159-A0F4-4C04-A46D-F0BB48FDA9B9}"/>
                </a:ext>
              </a:extLst>
            </p:cNvPr>
            <p:cNvSpPr>
              <a:spLocks noChangeArrowheads="1"/>
            </p:cNvSpPr>
            <p:nvPr/>
          </p:nvSpPr>
          <p:spPr bwMode="auto">
            <a:xfrm>
              <a:off x="3412" y="3268"/>
              <a:ext cx="232" cy="136"/>
            </a:xfrm>
            <a:prstGeom prst="rect">
              <a:avLst/>
            </a:prstGeom>
            <a:solidFill>
              <a:schemeClr val="bg1"/>
            </a:solidFill>
            <a:ln w="12700">
              <a:solidFill>
                <a:schemeClr val="tx1"/>
              </a:solidFill>
              <a:miter lim="800000"/>
              <a:headEnd/>
              <a:tailEnd/>
            </a:ln>
          </p:spPr>
          <p:txBody>
            <a:bodyPr wrap="none" lIns="92075" tIns="46038" rIns="92075" bIns="46038" anchor="ct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pPr algn="ctr"/>
              <a:r>
                <a:rPr lang="en-US" altLang="zh-CN">
                  <a:ea typeface="宋体" panose="02010600030101010101" pitchFamily="2" charset="-122"/>
                </a:rPr>
                <a:t>00</a:t>
              </a:r>
            </a:p>
          </p:txBody>
        </p:sp>
        <p:sp>
          <p:nvSpPr>
            <p:cNvPr id="178" name="Rectangle 145">
              <a:extLst>
                <a:ext uri="{FF2B5EF4-FFF2-40B4-BE49-F238E27FC236}">
                  <a16:creationId xmlns:a16="http://schemas.microsoft.com/office/drawing/2014/main" id="{BD187222-AE8A-4123-AD71-46DE29956D05}"/>
                </a:ext>
              </a:extLst>
            </p:cNvPr>
            <p:cNvSpPr>
              <a:spLocks noChangeArrowheads="1"/>
            </p:cNvSpPr>
            <p:nvPr/>
          </p:nvSpPr>
          <p:spPr bwMode="auto">
            <a:xfrm>
              <a:off x="3652" y="3268"/>
              <a:ext cx="232" cy="136"/>
            </a:xfrm>
            <a:prstGeom prst="rect">
              <a:avLst/>
            </a:prstGeom>
            <a:solidFill>
              <a:schemeClr val="bg1"/>
            </a:solidFill>
            <a:ln w="12700">
              <a:solidFill>
                <a:schemeClr val="tx1"/>
              </a:solidFill>
              <a:miter lim="800000"/>
              <a:headEnd/>
              <a:tailEnd/>
            </a:ln>
          </p:spPr>
          <p:txBody>
            <a:bodyPr wrap="none" lIns="92075" tIns="46038" rIns="92075" bIns="46038" anchor="ct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pPr algn="ctr"/>
              <a:r>
                <a:rPr lang="en-US" altLang="zh-CN">
                  <a:ea typeface="宋体" panose="02010600030101010101" pitchFamily="2" charset="-122"/>
                </a:rPr>
                <a:t>01</a:t>
              </a:r>
            </a:p>
          </p:txBody>
        </p:sp>
        <p:sp>
          <p:nvSpPr>
            <p:cNvPr id="179" name="Rectangle 146">
              <a:extLst>
                <a:ext uri="{FF2B5EF4-FFF2-40B4-BE49-F238E27FC236}">
                  <a16:creationId xmlns:a16="http://schemas.microsoft.com/office/drawing/2014/main" id="{2A0E6E2B-740F-48F2-8035-0E84C00DD963}"/>
                </a:ext>
              </a:extLst>
            </p:cNvPr>
            <p:cNvSpPr>
              <a:spLocks noChangeArrowheads="1"/>
            </p:cNvSpPr>
            <p:nvPr/>
          </p:nvSpPr>
          <p:spPr bwMode="auto">
            <a:xfrm>
              <a:off x="3412" y="3124"/>
              <a:ext cx="232" cy="136"/>
            </a:xfrm>
            <a:prstGeom prst="rect">
              <a:avLst/>
            </a:prstGeom>
            <a:solidFill>
              <a:schemeClr val="bg1"/>
            </a:solidFill>
            <a:ln w="12700">
              <a:solidFill>
                <a:schemeClr val="tx1"/>
              </a:solidFill>
              <a:miter lim="800000"/>
              <a:headEnd/>
              <a:tailEnd/>
            </a:ln>
          </p:spPr>
          <p:txBody>
            <a:bodyPr wrap="none" lIns="92075" tIns="46038" rIns="92075" bIns="46038" anchor="ct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pPr algn="ctr"/>
              <a:r>
                <a:rPr lang="en-US" altLang="zh-CN">
                  <a:ea typeface="宋体" panose="02010600030101010101" pitchFamily="2" charset="-122"/>
                </a:rPr>
                <a:t>01</a:t>
              </a:r>
            </a:p>
          </p:txBody>
        </p:sp>
        <p:sp>
          <p:nvSpPr>
            <p:cNvPr id="180" name="Rectangle 147">
              <a:extLst>
                <a:ext uri="{FF2B5EF4-FFF2-40B4-BE49-F238E27FC236}">
                  <a16:creationId xmlns:a16="http://schemas.microsoft.com/office/drawing/2014/main" id="{610A98B7-4E0B-4FE9-B79C-9130201A2A1F}"/>
                </a:ext>
              </a:extLst>
            </p:cNvPr>
            <p:cNvSpPr>
              <a:spLocks noChangeArrowheads="1"/>
            </p:cNvSpPr>
            <p:nvPr/>
          </p:nvSpPr>
          <p:spPr bwMode="auto">
            <a:xfrm>
              <a:off x="3652" y="3124"/>
              <a:ext cx="232" cy="136"/>
            </a:xfrm>
            <a:prstGeom prst="rect">
              <a:avLst/>
            </a:prstGeom>
            <a:solidFill>
              <a:schemeClr val="bg1"/>
            </a:solidFill>
            <a:ln w="12700">
              <a:solidFill>
                <a:schemeClr val="tx1"/>
              </a:solidFill>
              <a:miter lim="800000"/>
              <a:headEnd/>
              <a:tailEnd/>
            </a:ln>
          </p:spPr>
          <p:txBody>
            <a:bodyPr wrap="none" lIns="92075" tIns="46038" rIns="92075" bIns="46038" anchor="ct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pPr algn="ctr"/>
              <a:r>
                <a:rPr lang="en-US" altLang="zh-CN">
                  <a:ea typeface="宋体" panose="02010600030101010101" pitchFamily="2" charset="-122"/>
                </a:rPr>
                <a:t>00</a:t>
              </a:r>
            </a:p>
          </p:txBody>
        </p:sp>
        <p:sp>
          <p:nvSpPr>
            <p:cNvPr id="181" name="Rectangle 148">
              <a:extLst>
                <a:ext uri="{FF2B5EF4-FFF2-40B4-BE49-F238E27FC236}">
                  <a16:creationId xmlns:a16="http://schemas.microsoft.com/office/drawing/2014/main" id="{7E92CB6D-E3FE-4B7B-A01B-23ADBEFC2C9E}"/>
                </a:ext>
              </a:extLst>
            </p:cNvPr>
            <p:cNvSpPr>
              <a:spLocks noChangeArrowheads="1"/>
            </p:cNvSpPr>
            <p:nvPr/>
          </p:nvSpPr>
          <p:spPr bwMode="auto">
            <a:xfrm>
              <a:off x="2918" y="3403"/>
              <a:ext cx="205"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r>
                <a:rPr lang="en-US" altLang="zh-CN" sz="1000">
                  <a:ea typeface="宋体" panose="02010600030101010101" pitchFamily="2" charset="-122"/>
                </a:rPr>
                <a:t>00</a:t>
              </a:r>
            </a:p>
          </p:txBody>
        </p:sp>
        <p:sp>
          <p:nvSpPr>
            <p:cNvPr id="182" name="Rectangle 149">
              <a:extLst>
                <a:ext uri="{FF2B5EF4-FFF2-40B4-BE49-F238E27FC236}">
                  <a16:creationId xmlns:a16="http://schemas.microsoft.com/office/drawing/2014/main" id="{95BAEFD3-DE8C-481B-9A01-51EBC4BC92B5}"/>
                </a:ext>
              </a:extLst>
            </p:cNvPr>
            <p:cNvSpPr>
              <a:spLocks noChangeArrowheads="1"/>
            </p:cNvSpPr>
            <p:nvPr/>
          </p:nvSpPr>
          <p:spPr bwMode="auto">
            <a:xfrm>
              <a:off x="3158" y="3403"/>
              <a:ext cx="205"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r>
                <a:rPr lang="en-US" altLang="zh-CN" sz="1000">
                  <a:ea typeface="宋体" panose="02010600030101010101" pitchFamily="2" charset="-122"/>
                </a:rPr>
                <a:t>01</a:t>
              </a:r>
            </a:p>
          </p:txBody>
        </p:sp>
        <p:sp>
          <p:nvSpPr>
            <p:cNvPr id="183" name="Rectangle 150">
              <a:extLst>
                <a:ext uri="{FF2B5EF4-FFF2-40B4-BE49-F238E27FC236}">
                  <a16:creationId xmlns:a16="http://schemas.microsoft.com/office/drawing/2014/main" id="{87A8B73A-7720-4BBA-A8AD-9AA244CBBF70}"/>
                </a:ext>
              </a:extLst>
            </p:cNvPr>
            <p:cNvSpPr>
              <a:spLocks noChangeArrowheads="1"/>
            </p:cNvSpPr>
            <p:nvPr/>
          </p:nvSpPr>
          <p:spPr bwMode="auto">
            <a:xfrm>
              <a:off x="3398" y="3403"/>
              <a:ext cx="205"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r>
                <a:rPr lang="en-US" altLang="zh-CN" sz="1000">
                  <a:ea typeface="宋体" panose="02010600030101010101" pitchFamily="2" charset="-122"/>
                </a:rPr>
                <a:t>10</a:t>
              </a:r>
            </a:p>
          </p:txBody>
        </p:sp>
        <p:sp>
          <p:nvSpPr>
            <p:cNvPr id="184" name="Rectangle 151">
              <a:extLst>
                <a:ext uri="{FF2B5EF4-FFF2-40B4-BE49-F238E27FC236}">
                  <a16:creationId xmlns:a16="http://schemas.microsoft.com/office/drawing/2014/main" id="{15D1F3BF-C8E5-4587-8D0A-108958DC8488}"/>
                </a:ext>
              </a:extLst>
            </p:cNvPr>
            <p:cNvSpPr>
              <a:spLocks noChangeArrowheads="1"/>
            </p:cNvSpPr>
            <p:nvPr/>
          </p:nvSpPr>
          <p:spPr bwMode="auto">
            <a:xfrm>
              <a:off x="3638" y="3403"/>
              <a:ext cx="205"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r>
                <a:rPr lang="en-US" altLang="zh-CN" sz="1000">
                  <a:ea typeface="宋体" panose="02010600030101010101" pitchFamily="2" charset="-122"/>
                </a:rPr>
                <a:t>11</a:t>
              </a:r>
            </a:p>
          </p:txBody>
        </p:sp>
      </p:grpSp>
      <p:grpSp>
        <p:nvGrpSpPr>
          <p:cNvPr id="185" name="Group 152">
            <a:extLst>
              <a:ext uri="{FF2B5EF4-FFF2-40B4-BE49-F238E27FC236}">
                <a16:creationId xmlns:a16="http://schemas.microsoft.com/office/drawing/2014/main" id="{B735FAB1-3A36-4CEC-9B70-98AC11ACB4CD}"/>
              </a:ext>
            </a:extLst>
          </p:cNvPr>
          <p:cNvGrpSpPr>
            <a:grpSpLocks/>
          </p:cNvGrpSpPr>
          <p:nvPr/>
        </p:nvGrpSpPr>
        <p:grpSpPr bwMode="auto">
          <a:xfrm>
            <a:off x="7904953" y="4561156"/>
            <a:ext cx="1914525" cy="1052513"/>
            <a:chOff x="4022" y="2894"/>
            <a:chExt cx="1206" cy="663"/>
          </a:xfrm>
        </p:grpSpPr>
        <p:sp>
          <p:nvSpPr>
            <p:cNvPr id="186" name="Rectangle 153">
              <a:extLst>
                <a:ext uri="{FF2B5EF4-FFF2-40B4-BE49-F238E27FC236}">
                  <a16:creationId xmlns:a16="http://schemas.microsoft.com/office/drawing/2014/main" id="{636F6414-1216-4B09-AB31-18616CC6F028}"/>
                </a:ext>
              </a:extLst>
            </p:cNvPr>
            <p:cNvSpPr>
              <a:spLocks noChangeArrowheads="1"/>
            </p:cNvSpPr>
            <p:nvPr/>
          </p:nvSpPr>
          <p:spPr bwMode="auto">
            <a:xfrm>
              <a:off x="4276" y="3124"/>
              <a:ext cx="232" cy="136"/>
            </a:xfrm>
            <a:prstGeom prst="rect">
              <a:avLst/>
            </a:prstGeom>
            <a:solidFill>
              <a:schemeClr val="bg1"/>
            </a:solidFill>
            <a:ln w="12700">
              <a:solidFill>
                <a:schemeClr val="tx1"/>
              </a:solidFill>
              <a:miter lim="800000"/>
              <a:headEnd/>
              <a:tailEnd/>
            </a:ln>
          </p:spPr>
          <p:txBody>
            <a:bodyPr wrap="none" lIns="92075" tIns="46038" rIns="92075" bIns="46038" anchor="ct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pPr algn="ctr"/>
              <a:r>
                <a:rPr lang="en-US" altLang="zh-CN">
                  <a:ea typeface="宋体" panose="02010600030101010101" pitchFamily="2" charset="-122"/>
                </a:rPr>
                <a:t>11</a:t>
              </a:r>
            </a:p>
          </p:txBody>
        </p:sp>
        <p:sp>
          <p:nvSpPr>
            <p:cNvPr id="187" name="Rectangle 154">
              <a:extLst>
                <a:ext uri="{FF2B5EF4-FFF2-40B4-BE49-F238E27FC236}">
                  <a16:creationId xmlns:a16="http://schemas.microsoft.com/office/drawing/2014/main" id="{02736A9E-1CF1-40DE-B3D1-91F5F904476F}"/>
                </a:ext>
              </a:extLst>
            </p:cNvPr>
            <p:cNvSpPr>
              <a:spLocks noChangeArrowheads="1"/>
            </p:cNvSpPr>
            <p:nvPr/>
          </p:nvSpPr>
          <p:spPr bwMode="auto">
            <a:xfrm>
              <a:off x="4516" y="3124"/>
              <a:ext cx="232" cy="136"/>
            </a:xfrm>
            <a:prstGeom prst="rect">
              <a:avLst/>
            </a:prstGeom>
            <a:solidFill>
              <a:schemeClr val="bg1"/>
            </a:solidFill>
            <a:ln w="12700">
              <a:solidFill>
                <a:schemeClr val="tx1"/>
              </a:solidFill>
              <a:miter lim="800000"/>
              <a:headEnd/>
              <a:tailEnd/>
            </a:ln>
          </p:spPr>
          <p:txBody>
            <a:bodyPr wrap="none" lIns="92075" tIns="46038" rIns="92075" bIns="46038" anchor="ct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pPr algn="ctr"/>
              <a:r>
                <a:rPr lang="en-US" altLang="zh-CN">
                  <a:ea typeface="宋体" panose="02010600030101010101" pitchFamily="2" charset="-122"/>
                </a:rPr>
                <a:t>01</a:t>
              </a:r>
            </a:p>
          </p:txBody>
        </p:sp>
        <p:sp>
          <p:nvSpPr>
            <p:cNvPr id="188" name="Rectangle 155">
              <a:extLst>
                <a:ext uri="{FF2B5EF4-FFF2-40B4-BE49-F238E27FC236}">
                  <a16:creationId xmlns:a16="http://schemas.microsoft.com/office/drawing/2014/main" id="{55F8C6C5-4EB8-4886-8C01-85EB13E56D4B}"/>
                </a:ext>
              </a:extLst>
            </p:cNvPr>
            <p:cNvSpPr>
              <a:spLocks noChangeArrowheads="1"/>
            </p:cNvSpPr>
            <p:nvPr/>
          </p:nvSpPr>
          <p:spPr bwMode="auto">
            <a:xfrm>
              <a:off x="4276" y="3268"/>
              <a:ext cx="232" cy="136"/>
            </a:xfrm>
            <a:prstGeom prst="rect">
              <a:avLst/>
            </a:prstGeom>
            <a:solidFill>
              <a:schemeClr val="bg1"/>
            </a:solidFill>
            <a:ln w="12700">
              <a:solidFill>
                <a:schemeClr val="tx1"/>
              </a:solidFill>
              <a:miter lim="800000"/>
              <a:headEnd/>
              <a:tailEnd/>
            </a:ln>
          </p:spPr>
          <p:txBody>
            <a:bodyPr wrap="none" lIns="92075" tIns="46038" rIns="92075" bIns="46038" anchor="ct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pPr algn="ctr"/>
              <a:r>
                <a:rPr lang="en-US" altLang="zh-CN">
                  <a:ea typeface="宋体" panose="02010600030101010101" pitchFamily="2" charset="-122"/>
                </a:rPr>
                <a:t>01</a:t>
              </a:r>
            </a:p>
          </p:txBody>
        </p:sp>
        <p:sp>
          <p:nvSpPr>
            <p:cNvPr id="189" name="Rectangle 156">
              <a:extLst>
                <a:ext uri="{FF2B5EF4-FFF2-40B4-BE49-F238E27FC236}">
                  <a16:creationId xmlns:a16="http://schemas.microsoft.com/office/drawing/2014/main" id="{39170C1C-39E7-4875-ABC7-8488377AAC37}"/>
                </a:ext>
              </a:extLst>
            </p:cNvPr>
            <p:cNvSpPr>
              <a:spLocks noChangeArrowheads="1"/>
            </p:cNvSpPr>
            <p:nvPr/>
          </p:nvSpPr>
          <p:spPr bwMode="auto">
            <a:xfrm>
              <a:off x="4516" y="3268"/>
              <a:ext cx="232" cy="136"/>
            </a:xfrm>
            <a:prstGeom prst="rect">
              <a:avLst/>
            </a:prstGeom>
            <a:solidFill>
              <a:schemeClr val="bg1"/>
            </a:solidFill>
            <a:ln w="12700">
              <a:solidFill>
                <a:schemeClr val="tx1"/>
              </a:solidFill>
              <a:miter lim="800000"/>
              <a:headEnd/>
              <a:tailEnd/>
            </a:ln>
          </p:spPr>
          <p:txBody>
            <a:bodyPr wrap="none" lIns="92075" tIns="46038" rIns="92075" bIns="46038" anchor="ct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pPr algn="ctr"/>
              <a:r>
                <a:rPr lang="en-US" altLang="zh-CN">
                  <a:ea typeface="宋体" panose="02010600030101010101" pitchFamily="2" charset="-122"/>
                </a:rPr>
                <a:t>11</a:t>
              </a:r>
            </a:p>
          </p:txBody>
        </p:sp>
        <p:sp>
          <p:nvSpPr>
            <p:cNvPr id="190" name="Rectangle 157">
              <a:extLst>
                <a:ext uri="{FF2B5EF4-FFF2-40B4-BE49-F238E27FC236}">
                  <a16:creationId xmlns:a16="http://schemas.microsoft.com/office/drawing/2014/main" id="{B2720EC4-EDB6-4ADB-BD7C-53AD22A24B5C}"/>
                </a:ext>
              </a:extLst>
            </p:cNvPr>
            <p:cNvSpPr>
              <a:spLocks noChangeArrowheads="1"/>
            </p:cNvSpPr>
            <p:nvPr/>
          </p:nvSpPr>
          <p:spPr bwMode="auto">
            <a:xfrm>
              <a:off x="4022" y="3086"/>
              <a:ext cx="234"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r>
                <a:rPr lang="en-US" altLang="zh-CN">
                  <a:ea typeface="宋体" panose="02010600030101010101" pitchFamily="2" charset="-122"/>
                </a:rPr>
                <a:t>A:</a:t>
              </a:r>
            </a:p>
          </p:txBody>
        </p:sp>
        <p:sp>
          <p:nvSpPr>
            <p:cNvPr id="191" name="Rectangle 158">
              <a:extLst>
                <a:ext uri="{FF2B5EF4-FFF2-40B4-BE49-F238E27FC236}">
                  <a16:creationId xmlns:a16="http://schemas.microsoft.com/office/drawing/2014/main" id="{7049C632-A10A-4FDC-ACA1-5F65449D12D1}"/>
                </a:ext>
              </a:extLst>
            </p:cNvPr>
            <p:cNvSpPr>
              <a:spLocks noChangeArrowheads="1"/>
            </p:cNvSpPr>
            <p:nvPr/>
          </p:nvSpPr>
          <p:spPr bwMode="auto">
            <a:xfrm>
              <a:off x="4022" y="3230"/>
              <a:ext cx="234"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r>
                <a:rPr lang="en-US" altLang="zh-CN">
                  <a:ea typeface="宋体" panose="02010600030101010101" pitchFamily="2" charset="-122"/>
                </a:rPr>
                <a:t>D:</a:t>
              </a:r>
            </a:p>
          </p:txBody>
        </p:sp>
        <p:sp>
          <p:nvSpPr>
            <p:cNvPr id="192" name="Rectangle 159">
              <a:extLst>
                <a:ext uri="{FF2B5EF4-FFF2-40B4-BE49-F238E27FC236}">
                  <a16:creationId xmlns:a16="http://schemas.microsoft.com/office/drawing/2014/main" id="{71EEFEF9-4E10-437D-B039-0DE7202D6FBA}"/>
                </a:ext>
              </a:extLst>
            </p:cNvPr>
            <p:cNvSpPr>
              <a:spLocks noChangeArrowheads="1"/>
            </p:cNvSpPr>
            <p:nvPr/>
          </p:nvSpPr>
          <p:spPr bwMode="auto">
            <a:xfrm>
              <a:off x="4166" y="2894"/>
              <a:ext cx="62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r>
                <a:rPr lang="en-US" altLang="zh-CN" dirty="0" err="1">
                  <a:ea typeface="宋体" panose="02010600030101010101" pitchFamily="2" charset="-122"/>
                </a:rPr>
                <a:t>GHR</a:t>
              </a:r>
              <a:r>
                <a:rPr lang="en-US" altLang="zh-CN" dirty="0">
                  <a:ea typeface="宋体" panose="02010600030101010101" pitchFamily="2" charset="-122"/>
                </a:rPr>
                <a:t> = 10</a:t>
              </a:r>
            </a:p>
          </p:txBody>
        </p:sp>
        <p:sp>
          <p:nvSpPr>
            <p:cNvPr id="193" name="Rectangle 160">
              <a:extLst>
                <a:ext uri="{FF2B5EF4-FFF2-40B4-BE49-F238E27FC236}">
                  <a16:creationId xmlns:a16="http://schemas.microsoft.com/office/drawing/2014/main" id="{7DA08BB7-0073-4AF2-B036-7FC5B194CE3F}"/>
                </a:ext>
              </a:extLst>
            </p:cNvPr>
            <p:cNvSpPr>
              <a:spLocks noChangeArrowheads="1"/>
            </p:cNvSpPr>
            <p:nvPr/>
          </p:nvSpPr>
          <p:spPr bwMode="auto">
            <a:xfrm>
              <a:off x="4756" y="3268"/>
              <a:ext cx="232" cy="136"/>
            </a:xfrm>
            <a:prstGeom prst="rect">
              <a:avLst/>
            </a:prstGeom>
            <a:solidFill>
              <a:schemeClr val="bg1"/>
            </a:solidFill>
            <a:ln w="12700">
              <a:solidFill>
                <a:schemeClr val="tx1"/>
              </a:solidFill>
              <a:miter lim="800000"/>
              <a:headEnd/>
              <a:tailEnd/>
            </a:ln>
          </p:spPr>
          <p:txBody>
            <a:bodyPr wrap="none" lIns="92075" tIns="46038" rIns="92075" bIns="46038" anchor="ct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pPr algn="ctr"/>
              <a:r>
                <a:rPr lang="en-US" altLang="zh-CN">
                  <a:ea typeface="宋体" panose="02010600030101010101" pitchFamily="2" charset="-122"/>
                </a:rPr>
                <a:t>00</a:t>
              </a:r>
            </a:p>
          </p:txBody>
        </p:sp>
        <p:sp>
          <p:nvSpPr>
            <p:cNvPr id="194" name="Rectangle 161">
              <a:extLst>
                <a:ext uri="{FF2B5EF4-FFF2-40B4-BE49-F238E27FC236}">
                  <a16:creationId xmlns:a16="http://schemas.microsoft.com/office/drawing/2014/main" id="{DEE40A08-4CA1-40E6-B299-DC599EAC349A}"/>
                </a:ext>
              </a:extLst>
            </p:cNvPr>
            <p:cNvSpPr>
              <a:spLocks noChangeArrowheads="1"/>
            </p:cNvSpPr>
            <p:nvPr/>
          </p:nvSpPr>
          <p:spPr bwMode="auto">
            <a:xfrm>
              <a:off x="4996" y="3268"/>
              <a:ext cx="232" cy="136"/>
            </a:xfrm>
            <a:prstGeom prst="rect">
              <a:avLst/>
            </a:prstGeom>
            <a:solidFill>
              <a:schemeClr val="bg1"/>
            </a:solidFill>
            <a:ln w="12700">
              <a:solidFill>
                <a:schemeClr val="tx1"/>
              </a:solidFill>
              <a:miter lim="800000"/>
              <a:headEnd/>
              <a:tailEnd/>
            </a:ln>
          </p:spPr>
          <p:txBody>
            <a:bodyPr wrap="none" lIns="92075" tIns="46038" rIns="92075" bIns="46038" anchor="ct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pPr algn="ctr"/>
              <a:r>
                <a:rPr lang="en-US" altLang="zh-CN">
                  <a:ea typeface="宋体" panose="02010600030101010101" pitchFamily="2" charset="-122"/>
                </a:rPr>
                <a:t>01</a:t>
              </a:r>
            </a:p>
          </p:txBody>
        </p:sp>
        <p:sp>
          <p:nvSpPr>
            <p:cNvPr id="195" name="Rectangle 162">
              <a:extLst>
                <a:ext uri="{FF2B5EF4-FFF2-40B4-BE49-F238E27FC236}">
                  <a16:creationId xmlns:a16="http://schemas.microsoft.com/office/drawing/2014/main" id="{C5AC8789-5406-4D49-B9C1-7D330A0FE8DB}"/>
                </a:ext>
              </a:extLst>
            </p:cNvPr>
            <p:cNvSpPr>
              <a:spLocks noChangeArrowheads="1"/>
            </p:cNvSpPr>
            <p:nvPr/>
          </p:nvSpPr>
          <p:spPr bwMode="auto">
            <a:xfrm>
              <a:off x="4756" y="3124"/>
              <a:ext cx="232" cy="136"/>
            </a:xfrm>
            <a:prstGeom prst="rect">
              <a:avLst/>
            </a:prstGeom>
            <a:solidFill>
              <a:schemeClr val="bg1"/>
            </a:solidFill>
            <a:ln w="12700">
              <a:solidFill>
                <a:schemeClr val="tx1"/>
              </a:solidFill>
              <a:miter lim="800000"/>
              <a:headEnd/>
              <a:tailEnd/>
            </a:ln>
          </p:spPr>
          <p:txBody>
            <a:bodyPr wrap="none" lIns="92075" tIns="46038" rIns="92075" bIns="46038" anchor="ct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pPr algn="ctr"/>
              <a:r>
                <a:rPr lang="en-US" altLang="zh-CN">
                  <a:ea typeface="宋体" panose="02010600030101010101" pitchFamily="2" charset="-122"/>
                </a:rPr>
                <a:t>01</a:t>
              </a:r>
            </a:p>
          </p:txBody>
        </p:sp>
        <p:sp>
          <p:nvSpPr>
            <p:cNvPr id="196" name="Rectangle 163">
              <a:extLst>
                <a:ext uri="{FF2B5EF4-FFF2-40B4-BE49-F238E27FC236}">
                  <a16:creationId xmlns:a16="http://schemas.microsoft.com/office/drawing/2014/main" id="{4C101F2D-6AF3-45FE-AA9C-C02776277F9C}"/>
                </a:ext>
              </a:extLst>
            </p:cNvPr>
            <p:cNvSpPr>
              <a:spLocks noChangeArrowheads="1"/>
            </p:cNvSpPr>
            <p:nvPr/>
          </p:nvSpPr>
          <p:spPr bwMode="auto">
            <a:xfrm>
              <a:off x="4996" y="3124"/>
              <a:ext cx="232" cy="136"/>
            </a:xfrm>
            <a:prstGeom prst="rect">
              <a:avLst/>
            </a:prstGeom>
            <a:solidFill>
              <a:schemeClr val="bg1"/>
            </a:solidFill>
            <a:ln w="12700">
              <a:solidFill>
                <a:schemeClr val="tx1"/>
              </a:solidFill>
              <a:miter lim="800000"/>
              <a:headEnd/>
              <a:tailEnd/>
            </a:ln>
          </p:spPr>
          <p:txBody>
            <a:bodyPr wrap="none" lIns="92075" tIns="46038" rIns="92075" bIns="46038" anchor="ct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pPr algn="ctr"/>
              <a:r>
                <a:rPr lang="en-US" altLang="zh-CN" u="sng">
                  <a:ea typeface="宋体" panose="02010600030101010101" pitchFamily="2" charset="-122"/>
                </a:rPr>
                <a:t>00</a:t>
              </a:r>
            </a:p>
          </p:txBody>
        </p:sp>
        <p:sp>
          <p:nvSpPr>
            <p:cNvPr id="197" name="Rectangle 164">
              <a:extLst>
                <a:ext uri="{FF2B5EF4-FFF2-40B4-BE49-F238E27FC236}">
                  <a16:creationId xmlns:a16="http://schemas.microsoft.com/office/drawing/2014/main" id="{F21452EC-0219-4F04-B7F6-AD4C072CF12A}"/>
                </a:ext>
              </a:extLst>
            </p:cNvPr>
            <p:cNvSpPr>
              <a:spLocks noChangeArrowheads="1"/>
            </p:cNvSpPr>
            <p:nvPr/>
          </p:nvSpPr>
          <p:spPr bwMode="auto">
            <a:xfrm>
              <a:off x="4262" y="3403"/>
              <a:ext cx="205"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r>
                <a:rPr lang="en-US" altLang="zh-CN" sz="1000">
                  <a:ea typeface="宋体" panose="02010600030101010101" pitchFamily="2" charset="-122"/>
                </a:rPr>
                <a:t>00</a:t>
              </a:r>
            </a:p>
          </p:txBody>
        </p:sp>
        <p:sp>
          <p:nvSpPr>
            <p:cNvPr id="198" name="Rectangle 165">
              <a:extLst>
                <a:ext uri="{FF2B5EF4-FFF2-40B4-BE49-F238E27FC236}">
                  <a16:creationId xmlns:a16="http://schemas.microsoft.com/office/drawing/2014/main" id="{BABF6FE3-A82D-48FB-BD33-A1147FE0EFED}"/>
                </a:ext>
              </a:extLst>
            </p:cNvPr>
            <p:cNvSpPr>
              <a:spLocks noChangeArrowheads="1"/>
            </p:cNvSpPr>
            <p:nvPr/>
          </p:nvSpPr>
          <p:spPr bwMode="auto">
            <a:xfrm>
              <a:off x="4502" y="3403"/>
              <a:ext cx="205"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r>
                <a:rPr lang="en-US" altLang="zh-CN" sz="1000">
                  <a:ea typeface="宋体" panose="02010600030101010101" pitchFamily="2" charset="-122"/>
                </a:rPr>
                <a:t>01</a:t>
              </a:r>
            </a:p>
          </p:txBody>
        </p:sp>
        <p:sp>
          <p:nvSpPr>
            <p:cNvPr id="199" name="Rectangle 166">
              <a:extLst>
                <a:ext uri="{FF2B5EF4-FFF2-40B4-BE49-F238E27FC236}">
                  <a16:creationId xmlns:a16="http://schemas.microsoft.com/office/drawing/2014/main" id="{3C429175-5BDC-4800-AD87-63C01C49071C}"/>
                </a:ext>
              </a:extLst>
            </p:cNvPr>
            <p:cNvSpPr>
              <a:spLocks noChangeArrowheads="1"/>
            </p:cNvSpPr>
            <p:nvPr/>
          </p:nvSpPr>
          <p:spPr bwMode="auto">
            <a:xfrm>
              <a:off x="4742" y="3403"/>
              <a:ext cx="205"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r>
                <a:rPr lang="en-US" altLang="zh-CN" sz="1000">
                  <a:ea typeface="宋体" panose="02010600030101010101" pitchFamily="2" charset="-122"/>
                </a:rPr>
                <a:t>10</a:t>
              </a:r>
            </a:p>
          </p:txBody>
        </p:sp>
        <p:sp>
          <p:nvSpPr>
            <p:cNvPr id="200" name="Rectangle 167">
              <a:extLst>
                <a:ext uri="{FF2B5EF4-FFF2-40B4-BE49-F238E27FC236}">
                  <a16:creationId xmlns:a16="http://schemas.microsoft.com/office/drawing/2014/main" id="{886DCEE1-3424-463C-A63A-E0D3F5B5DEA8}"/>
                </a:ext>
              </a:extLst>
            </p:cNvPr>
            <p:cNvSpPr>
              <a:spLocks noChangeArrowheads="1"/>
            </p:cNvSpPr>
            <p:nvPr/>
          </p:nvSpPr>
          <p:spPr bwMode="auto">
            <a:xfrm>
              <a:off x="4982" y="3403"/>
              <a:ext cx="205"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r>
                <a:rPr lang="en-US" altLang="zh-CN" sz="1000">
                  <a:ea typeface="宋体" panose="02010600030101010101" pitchFamily="2" charset="-122"/>
                </a:rPr>
                <a:t>11</a:t>
              </a:r>
            </a:p>
          </p:txBody>
        </p:sp>
      </p:grpSp>
      <p:sp>
        <p:nvSpPr>
          <p:cNvPr id="201" name="Rectangle 168">
            <a:extLst>
              <a:ext uri="{FF2B5EF4-FFF2-40B4-BE49-F238E27FC236}">
                <a16:creationId xmlns:a16="http://schemas.microsoft.com/office/drawing/2014/main" id="{A24682CE-9BD7-436F-B225-376355F08AF0}"/>
              </a:ext>
            </a:extLst>
          </p:cNvPr>
          <p:cNvSpPr>
            <a:spLocks noChangeArrowheads="1"/>
          </p:cNvSpPr>
          <p:nvPr/>
        </p:nvSpPr>
        <p:spPr bwMode="auto">
          <a:xfrm>
            <a:off x="7295353" y="5627956"/>
            <a:ext cx="1405834" cy="52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r>
              <a:rPr lang="en-US" altLang="zh-CN" dirty="0">
                <a:ea typeface="宋体" panose="02010600030101010101" pitchFamily="2" charset="-122"/>
              </a:rPr>
              <a:t>A: N, pred N</a:t>
            </a:r>
          </a:p>
          <a:p>
            <a:r>
              <a:rPr lang="en-US" altLang="zh-CN" dirty="0">
                <a:ea typeface="宋体" panose="02010600030101010101" pitchFamily="2" charset="-122"/>
              </a:rPr>
              <a:t>New </a:t>
            </a:r>
            <a:r>
              <a:rPr lang="en-US" altLang="zh-CN" dirty="0" err="1">
                <a:ea typeface="宋体" panose="02010600030101010101" pitchFamily="2" charset="-122"/>
              </a:rPr>
              <a:t>GHR</a:t>
            </a:r>
            <a:r>
              <a:rPr lang="en-US" altLang="zh-CN" dirty="0">
                <a:ea typeface="宋体" panose="02010600030101010101" pitchFamily="2" charset="-122"/>
              </a:rPr>
              <a:t> = 10</a:t>
            </a:r>
          </a:p>
        </p:txBody>
      </p:sp>
      <p:sp>
        <p:nvSpPr>
          <p:cNvPr id="202" name="Line 169">
            <a:extLst>
              <a:ext uri="{FF2B5EF4-FFF2-40B4-BE49-F238E27FC236}">
                <a16:creationId xmlns:a16="http://schemas.microsoft.com/office/drawing/2014/main" id="{07FCF7C7-251D-43FD-B478-23D58E0F64B9}"/>
              </a:ext>
            </a:extLst>
          </p:cNvPr>
          <p:cNvSpPr>
            <a:spLocks noChangeShapeType="1"/>
          </p:cNvSpPr>
          <p:nvPr/>
        </p:nvSpPr>
        <p:spPr bwMode="auto">
          <a:xfrm>
            <a:off x="2434428" y="3548331"/>
            <a:ext cx="1676400" cy="533400"/>
          </a:xfrm>
          <a:prstGeom prst="line">
            <a:avLst/>
          </a:prstGeom>
          <a:noFill/>
          <a:ln w="12700">
            <a:solidFill>
              <a:schemeClr val="tx1"/>
            </a:solidFill>
            <a:prstDash val="dash"/>
            <a:round/>
            <a:headEnd type="none" w="sm" len="sm"/>
            <a:tailEnd type="stealth"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3" name="Line 170">
            <a:extLst>
              <a:ext uri="{FF2B5EF4-FFF2-40B4-BE49-F238E27FC236}">
                <a16:creationId xmlns:a16="http://schemas.microsoft.com/office/drawing/2014/main" id="{821E69CE-DE9A-45E3-B263-C7D84DC31500}"/>
              </a:ext>
            </a:extLst>
          </p:cNvPr>
          <p:cNvSpPr>
            <a:spLocks noChangeShapeType="1"/>
          </p:cNvSpPr>
          <p:nvPr/>
        </p:nvSpPr>
        <p:spPr bwMode="auto">
          <a:xfrm>
            <a:off x="4796628" y="3776931"/>
            <a:ext cx="1295400" cy="304800"/>
          </a:xfrm>
          <a:prstGeom prst="line">
            <a:avLst/>
          </a:prstGeom>
          <a:noFill/>
          <a:ln w="12700">
            <a:solidFill>
              <a:schemeClr val="tx1"/>
            </a:solidFill>
            <a:prstDash val="dash"/>
            <a:round/>
            <a:headEnd type="none" w="sm" len="sm"/>
            <a:tailEnd type="stealth"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4" name="Line 171">
            <a:extLst>
              <a:ext uri="{FF2B5EF4-FFF2-40B4-BE49-F238E27FC236}">
                <a16:creationId xmlns:a16="http://schemas.microsoft.com/office/drawing/2014/main" id="{546743CE-68F1-4883-9CEF-C59DFBC88CAB}"/>
              </a:ext>
            </a:extLst>
          </p:cNvPr>
          <p:cNvSpPr>
            <a:spLocks noChangeShapeType="1"/>
          </p:cNvSpPr>
          <p:nvPr/>
        </p:nvSpPr>
        <p:spPr bwMode="auto">
          <a:xfrm>
            <a:off x="7616028" y="3548331"/>
            <a:ext cx="609600" cy="533400"/>
          </a:xfrm>
          <a:prstGeom prst="line">
            <a:avLst/>
          </a:prstGeom>
          <a:noFill/>
          <a:ln w="12700">
            <a:solidFill>
              <a:schemeClr val="tx1"/>
            </a:solidFill>
            <a:prstDash val="dash"/>
            <a:round/>
            <a:headEnd type="none" w="sm" len="sm"/>
            <a:tailEnd type="stealth"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5" name="Line 172">
            <a:extLst>
              <a:ext uri="{FF2B5EF4-FFF2-40B4-BE49-F238E27FC236}">
                <a16:creationId xmlns:a16="http://schemas.microsoft.com/office/drawing/2014/main" id="{3606ED46-0805-4B30-B81A-6FE84BAFBD35}"/>
              </a:ext>
            </a:extLst>
          </p:cNvPr>
          <p:cNvSpPr>
            <a:spLocks noChangeShapeType="1"/>
          </p:cNvSpPr>
          <p:nvPr/>
        </p:nvSpPr>
        <p:spPr bwMode="auto">
          <a:xfrm>
            <a:off x="9368628" y="3776931"/>
            <a:ext cx="762000" cy="228600"/>
          </a:xfrm>
          <a:prstGeom prst="line">
            <a:avLst/>
          </a:prstGeom>
          <a:noFill/>
          <a:ln w="12700">
            <a:solidFill>
              <a:schemeClr val="tx1"/>
            </a:solidFill>
            <a:prstDash val="dash"/>
            <a:round/>
            <a:headEnd type="none" w="sm" len="sm"/>
            <a:tailEnd type="stealth"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6" name="Line 173">
            <a:extLst>
              <a:ext uri="{FF2B5EF4-FFF2-40B4-BE49-F238E27FC236}">
                <a16:creationId xmlns:a16="http://schemas.microsoft.com/office/drawing/2014/main" id="{9F18CE28-C1CB-4D91-B07F-1E4C65FC6629}"/>
              </a:ext>
            </a:extLst>
          </p:cNvPr>
          <p:cNvSpPr>
            <a:spLocks noChangeShapeType="1"/>
          </p:cNvSpPr>
          <p:nvPr/>
        </p:nvSpPr>
        <p:spPr bwMode="auto">
          <a:xfrm>
            <a:off x="2434428" y="5072331"/>
            <a:ext cx="1752600" cy="533400"/>
          </a:xfrm>
          <a:prstGeom prst="line">
            <a:avLst/>
          </a:prstGeom>
          <a:noFill/>
          <a:ln w="12700">
            <a:solidFill>
              <a:schemeClr val="tx1"/>
            </a:solidFill>
            <a:prstDash val="dash"/>
            <a:round/>
            <a:headEnd type="none" w="sm" len="sm"/>
            <a:tailEnd type="stealth"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7" name="Line 174">
            <a:extLst>
              <a:ext uri="{FF2B5EF4-FFF2-40B4-BE49-F238E27FC236}">
                <a16:creationId xmlns:a16="http://schemas.microsoft.com/office/drawing/2014/main" id="{E834476A-196F-47F8-A192-2EF78DB87A47}"/>
              </a:ext>
            </a:extLst>
          </p:cNvPr>
          <p:cNvSpPr>
            <a:spLocks noChangeShapeType="1"/>
          </p:cNvSpPr>
          <p:nvPr/>
        </p:nvSpPr>
        <p:spPr bwMode="auto">
          <a:xfrm>
            <a:off x="4872828" y="5300931"/>
            <a:ext cx="1371600" cy="381000"/>
          </a:xfrm>
          <a:prstGeom prst="line">
            <a:avLst/>
          </a:prstGeom>
          <a:noFill/>
          <a:ln w="12700">
            <a:solidFill>
              <a:schemeClr val="tx1"/>
            </a:solidFill>
            <a:prstDash val="dash"/>
            <a:round/>
            <a:headEnd type="none" w="sm" len="sm"/>
            <a:tailEnd type="stealth"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8" name="Line 175">
            <a:extLst>
              <a:ext uri="{FF2B5EF4-FFF2-40B4-BE49-F238E27FC236}">
                <a16:creationId xmlns:a16="http://schemas.microsoft.com/office/drawing/2014/main" id="{13CA6791-F011-4183-B8B4-EC26203930D3}"/>
              </a:ext>
            </a:extLst>
          </p:cNvPr>
          <p:cNvSpPr>
            <a:spLocks noChangeShapeType="1"/>
          </p:cNvSpPr>
          <p:nvPr/>
        </p:nvSpPr>
        <p:spPr bwMode="auto">
          <a:xfrm>
            <a:off x="7616028" y="5072331"/>
            <a:ext cx="685800" cy="609600"/>
          </a:xfrm>
          <a:prstGeom prst="line">
            <a:avLst/>
          </a:prstGeom>
          <a:noFill/>
          <a:ln w="12700">
            <a:solidFill>
              <a:schemeClr val="tx1"/>
            </a:solidFill>
            <a:prstDash val="dash"/>
            <a:round/>
            <a:headEnd type="none" w="sm" len="sm"/>
            <a:tailEnd type="stealth" w="med" len="med"/>
          </a:ln>
          <a:extLst>
            <a:ext uri="{909E8E84-426E-40DD-AFC4-6F175D3DCCD1}">
              <a14:hiddenFill xmlns:a14="http://schemas.microsoft.com/office/drawing/2010/main">
                <a:noFill/>
              </a14:hiddenFill>
            </a:ext>
          </a:extLst>
        </p:spPr>
        <p:txBody>
          <a:bodyPr wrap="none" anchor="ctr"/>
          <a:lstStyle/>
          <a:p>
            <a:endParaRPr lang="zh-CN" altLang="en-US"/>
          </a:p>
        </p:txBody>
      </p:sp>
    </p:spTree>
    <p:extLst>
      <p:ext uri="{BB962C8B-B14F-4D97-AF65-F5344CB8AC3E}">
        <p14:creationId xmlns:p14="http://schemas.microsoft.com/office/powerpoint/2010/main" val="2771071349"/>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自由: 形状 22"/>
          <p:cNvSpPr/>
          <p:nvPr/>
        </p:nvSpPr>
        <p:spPr bwMode="auto">
          <a:xfrm rot="12600000">
            <a:off x="628798" y="267712"/>
            <a:ext cx="166903" cy="731887"/>
          </a:xfrm>
          <a:custGeom>
            <a:avLst/>
            <a:gdLst>
              <a:gd name="connsiteX0" fmla="*/ 260214 w 260214"/>
              <a:gd name="connsiteY0" fmla="*/ 995963 h 1141060"/>
              <a:gd name="connsiteX1" fmla="*/ 0 w 260214"/>
              <a:gd name="connsiteY1" fmla="*/ 1141060 h 1141060"/>
              <a:gd name="connsiteX2" fmla="*/ 0 w 260214"/>
              <a:gd name="connsiteY2" fmla="*/ 146621 h 1141060"/>
              <a:gd name="connsiteX3" fmla="*/ 260214 w 260214"/>
              <a:gd name="connsiteY3" fmla="*/ 0 h 1141060"/>
            </a:gdLst>
            <a:ahLst/>
            <a:cxnLst>
              <a:cxn ang="0">
                <a:pos x="connsiteX0" y="connsiteY0"/>
              </a:cxn>
              <a:cxn ang="0">
                <a:pos x="connsiteX1" y="connsiteY1"/>
              </a:cxn>
              <a:cxn ang="0">
                <a:pos x="connsiteX2" y="connsiteY2"/>
              </a:cxn>
              <a:cxn ang="0">
                <a:pos x="connsiteX3" y="connsiteY3"/>
              </a:cxn>
            </a:cxnLst>
            <a:rect l="l" t="t" r="r" b="b"/>
            <a:pathLst>
              <a:path w="260214" h="1141060">
                <a:moveTo>
                  <a:pt x="260214" y="995963"/>
                </a:moveTo>
                <a:lnTo>
                  <a:pt x="0" y="1141060"/>
                </a:lnTo>
                <a:lnTo>
                  <a:pt x="0" y="146621"/>
                </a:lnTo>
                <a:lnTo>
                  <a:pt x="260214" y="0"/>
                </a:lnTo>
                <a:close/>
              </a:path>
            </a:pathLst>
          </a:custGeom>
          <a:solidFill>
            <a:srgbClr val="0075EA"/>
          </a:solidFill>
          <a:ln>
            <a:noFill/>
          </a:ln>
        </p:spPr>
        <p:txBody>
          <a:bodyPr vert="horz" wrap="square" lIns="91440" tIns="45720" rIns="91440" bIns="45720" numCol="1" anchor="t" anchorCtr="0" compatLnSpc="1">
            <a:noAutofit/>
          </a:bodyPr>
          <a:lstStyle/>
          <a:p>
            <a:endParaRPr lang="zh-CN" altLang="en-US" dirty="0"/>
          </a:p>
        </p:txBody>
      </p:sp>
      <p:grpSp>
        <p:nvGrpSpPr>
          <p:cNvPr id="31" name="组合 30">
            <a:extLst>
              <a:ext uri="{FF2B5EF4-FFF2-40B4-BE49-F238E27FC236}">
                <a16:creationId xmlns:a16="http://schemas.microsoft.com/office/drawing/2014/main" id="{8CA5B043-4020-4F50-98C7-D2A506D9F110}"/>
              </a:ext>
            </a:extLst>
          </p:cNvPr>
          <p:cNvGrpSpPr/>
          <p:nvPr/>
        </p:nvGrpSpPr>
        <p:grpSpPr>
          <a:xfrm>
            <a:off x="599620" y="278225"/>
            <a:ext cx="2974853" cy="742071"/>
            <a:chOff x="599618" y="278221"/>
            <a:chExt cx="2974853" cy="742070"/>
          </a:xfrm>
        </p:grpSpPr>
        <p:sp>
          <p:nvSpPr>
            <p:cNvPr id="32" name="矩形 31">
              <a:extLst>
                <a:ext uri="{FF2B5EF4-FFF2-40B4-BE49-F238E27FC236}">
                  <a16:creationId xmlns:a16="http://schemas.microsoft.com/office/drawing/2014/main" id="{BAA58CB5-AD00-4B5E-B2D0-A47992A7AFE2}"/>
                </a:ext>
              </a:extLst>
            </p:cNvPr>
            <p:cNvSpPr/>
            <p:nvPr/>
          </p:nvSpPr>
          <p:spPr>
            <a:xfrm>
              <a:off x="599618" y="712514"/>
              <a:ext cx="2974853" cy="307777"/>
            </a:xfrm>
            <a:prstGeom prst="rect">
              <a:avLst/>
            </a:prstGeom>
          </p:spPr>
          <p:txBody>
            <a:bodyPr wrap="square">
              <a:spAutoFit/>
            </a:bodyPr>
            <a:lstStyle/>
            <a:p>
              <a:pPr algn="ctr"/>
              <a:r>
                <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rPr>
                <a:t>Gselect Example</a:t>
              </a:r>
            </a:p>
          </p:txBody>
        </p:sp>
        <p:sp>
          <p:nvSpPr>
            <p:cNvPr id="33" name="矩形 32">
              <a:extLst>
                <a:ext uri="{FF2B5EF4-FFF2-40B4-BE49-F238E27FC236}">
                  <a16:creationId xmlns:a16="http://schemas.microsoft.com/office/drawing/2014/main" id="{0FDA942E-32AC-42CB-AF1A-F2BFB9A66674}"/>
                </a:ext>
              </a:extLst>
            </p:cNvPr>
            <p:cNvSpPr/>
            <p:nvPr/>
          </p:nvSpPr>
          <p:spPr>
            <a:xfrm>
              <a:off x="1197484" y="278221"/>
              <a:ext cx="2256900" cy="523219"/>
            </a:xfrm>
            <a:prstGeom prst="rect">
              <a:avLst/>
            </a:prstGeom>
          </p:spPr>
          <p:txBody>
            <a:bodyPr wrap="none">
              <a:spAutoFit/>
            </a:bodyPr>
            <a:lstStyle/>
            <a:p>
              <a:r>
                <a:rPr lang="en-US" altLang="zh-CN" sz="2800" b="1" spc="151" dirty="0">
                  <a:solidFill>
                    <a:schemeClr val="tx1">
                      <a:lumMod val="85000"/>
                      <a:lumOff val="15000"/>
                    </a:schemeClr>
                  </a:solidFill>
                  <a:latin typeface="等线" panose="02010600030101010101" pitchFamily="2" charset="-122"/>
                  <a:ea typeface="等线" panose="02010600030101010101" pitchFamily="2" charset="-122"/>
                </a:rPr>
                <a:t>Gselect</a:t>
              </a:r>
              <a:r>
                <a:rPr lang="zh-CN" altLang="en-US" sz="2800" b="1" spc="151" dirty="0">
                  <a:solidFill>
                    <a:schemeClr val="tx1">
                      <a:lumMod val="85000"/>
                      <a:lumOff val="15000"/>
                    </a:schemeClr>
                  </a:solidFill>
                  <a:latin typeface="等线" panose="02010600030101010101" pitchFamily="2" charset="-122"/>
                  <a:ea typeface="等线" panose="02010600030101010101" pitchFamily="2" charset="-122"/>
                </a:rPr>
                <a:t>示例</a:t>
              </a:r>
              <a:endParaRPr lang="en-US" altLang="zh-CN" sz="2800" b="1" spc="151" dirty="0">
                <a:solidFill>
                  <a:schemeClr val="tx1">
                    <a:lumMod val="85000"/>
                    <a:lumOff val="15000"/>
                  </a:schemeClr>
                </a:solidFill>
                <a:latin typeface="等线" panose="02010600030101010101" pitchFamily="2" charset="-122"/>
                <a:ea typeface="等线" panose="02010600030101010101" pitchFamily="2" charset="-122"/>
              </a:endParaRPr>
            </a:p>
          </p:txBody>
        </p:sp>
      </p:grpSp>
      <p:sp>
        <p:nvSpPr>
          <p:cNvPr id="209" name="Rectangle 3">
            <a:extLst>
              <a:ext uri="{FF2B5EF4-FFF2-40B4-BE49-F238E27FC236}">
                <a16:creationId xmlns:a16="http://schemas.microsoft.com/office/drawing/2014/main" id="{13A64810-D9CC-4D94-9D5B-7BB50A77B245}"/>
              </a:ext>
            </a:extLst>
          </p:cNvPr>
          <p:cNvSpPr txBox="1">
            <a:spLocks noChangeArrowheads="1"/>
          </p:cNvSpPr>
          <p:nvPr/>
        </p:nvSpPr>
        <p:spPr>
          <a:xfrm>
            <a:off x="2522521" y="1219200"/>
            <a:ext cx="7162800" cy="768350"/>
          </a:xfrm>
          <a:prstGeom prst="rect">
            <a:avLst/>
          </a:prstGeom>
        </p:spPr>
        <p:txBody>
          <a:bodyPr/>
          <a:lstStyle>
            <a:lvl1pPr marL="228600" indent="-228600" algn="l" defTabSz="913765"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3765"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3765"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defTabSz="914400">
              <a:spcBef>
                <a:spcPct val="30000"/>
              </a:spcBef>
              <a:buClr>
                <a:schemeClr val="accent2"/>
              </a:buClr>
              <a:buSzPct val="80000"/>
              <a:buFont typeface="ZapfDingbats" pitchFamily="82" charset="2"/>
              <a:buChar char="m"/>
            </a:pPr>
            <a:r>
              <a:rPr lang="en-US" altLang="zh-CN" sz="2400" b="1" dirty="0">
                <a:latin typeface="Arial" panose="020B0604020202020204" pitchFamily="34" charset="0"/>
                <a:ea typeface="宋体" panose="02010600030101010101" pitchFamily="2" charset="-122"/>
              </a:rPr>
              <a:t>Predict 1</a:t>
            </a:r>
            <a:r>
              <a:rPr lang="en-US" altLang="zh-CN" sz="2400" b="1" baseline="30000" dirty="0">
                <a:latin typeface="Arial" panose="020B0604020202020204" pitchFamily="34" charset="0"/>
                <a:ea typeface="宋体" panose="02010600030101010101" pitchFamily="2" charset="-122"/>
              </a:rPr>
              <a:t>st</a:t>
            </a:r>
            <a:r>
              <a:rPr lang="en-US" altLang="zh-CN" sz="2400" b="1" dirty="0">
                <a:latin typeface="Arial" panose="020B0604020202020204" pitchFamily="34" charset="0"/>
                <a:ea typeface="宋体" panose="02010600030101010101" pitchFamily="2" charset="-122"/>
              </a:rPr>
              <a:t> instance of A:</a:t>
            </a:r>
          </a:p>
          <a:p>
            <a:pPr marL="742950" lvl="1" indent="-285750" defTabSz="914400">
              <a:spcBef>
                <a:spcPct val="30000"/>
              </a:spcBef>
              <a:buClr>
                <a:schemeClr val="accent2"/>
              </a:buClr>
              <a:buSzPct val="100000"/>
              <a:buFont typeface="Wingdings" panose="05000000000000000000" pitchFamily="2" charset="2"/>
              <a:buChar char="u"/>
            </a:pPr>
            <a:r>
              <a:rPr lang="en-US" altLang="zh-CN" sz="1800" b="1" dirty="0">
                <a:latin typeface="Arial" panose="020B0604020202020204" pitchFamily="34" charset="0"/>
                <a:ea typeface="宋体" panose="02010600030101010101" pitchFamily="2" charset="-122"/>
              </a:rPr>
              <a:t>Predict not-taken (MISPREDICTION)</a:t>
            </a:r>
          </a:p>
        </p:txBody>
      </p:sp>
      <p:sp>
        <p:nvSpPr>
          <p:cNvPr id="210" name="Rectangle 4">
            <a:extLst>
              <a:ext uri="{FF2B5EF4-FFF2-40B4-BE49-F238E27FC236}">
                <a16:creationId xmlns:a16="http://schemas.microsoft.com/office/drawing/2014/main" id="{21506400-FD85-46BB-BDC0-F1CF67FB4D77}"/>
              </a:ext>
            </a:extLst>
          </p:cNvPr>
          <p:cNvSpPr>
            <a:spLocks noChangeArrowheads="1"/>
          </p:cNvSpPr>
          <p:nvPr/>
        </p:nvSpPr>
        <p:spPr bwMode="auto">
          <a:xfrm>
            <a:off x="2536809" y="3581400"/>
            <a:ext cx="7162800" cy="833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pPr>
              <a:lnSpc>
                <a:spcPct val="90000"/>
              </a:lnSpc>
              <a:spcBef>
                <a:spcPct val="30000"/>
              </a:spcBef>
              <a:buClr>
                <a:schemeClr val="accent2"/>
              </a:buClr>
              <a:buSzPct val="80000"/>
              <a:buFont typeface="ZapfDingbats" pitchFamily="82" charset="2"/>
              <a:buChar char="m"/>
            </a:pPr>
            <a:r>
              <a:rPr lang="en-US" altLang="zh-CN" sz="2400" dirty="0">
                <a:ea typeface="宋体" panose="02010600030101010101" pitchFamily="2" charset="-122"/>
              </a:rPr>
              <a:t>Update for 1</a:t>
            </a:r>
            <a:r>
              <a:rPr lang="en-US" altLang="zh-CN" sz="2400" baseline="30000" dirty="0">
                <a:ea typeface="宋体" panose="02010600030101010101" pitchFamily="2" charset="-122"/>
              </a:rPr>
              <a:t>st</a:t>
            </a:r>
            <a:r>
              <a:rPr lang="en-US" altLang="zh-CN" sz="2400" dirty="0">
                <a:ea typeface="宋体" panose="02010600030101010101" pitchFamily="2" charset="-122"/>
              </a:rPr>
              <a:t> instance of A</a:t>
            </a:r>
          </a:p>
          <a:p>
            <a:pPr lvl="1">
              <a:lnSpc>
                <a:spcPct val="90000"/>
              </a:lnSpc>
              <a:spcBef>
                <a:spcPct val="30000"/>
              </a:spcBef>
              <a:buClr>
                <a:schemeClr val="accent2"/>
              </a:buClr>
              <a:buSzPct val="100000"/>
              <a:buFont typeface="Wingdings" panose="05000000000000000000" pitchFamily="2" charset="2"/>
              <a:buChar char="u"/>
            </a:pPr>
            <a:r>
              <a:rPr lang="en-US" altLang="zh-CN" sz="1800" dirty="0">
                <a:ea typeface="宋体" panose="02010600030101010101" pitchFamily="2" charset="-122"/>
              </a:rPr>
              <a:t>Actually taken</a:t>
            </a:r>
          </a:p>
        </p:txBody>
      </p:sp>
      <p:sp>
        <p:nvSpPr>
          <p:cNvPr id="211" name="Rectangle 5">
            <a:extLst>
              <a:ext uri="{FF2B5EF4-FFF2-40B4-BE49-F238E27FC236}">
                <a16:creationId xmlns:a16="http://schemas.microsoft.com/office/drawing/2014/main" id="{89748CE5-5DB0-4FC0-9903-09ACE00F07F0}"/>
              </a:ext>
            </a:extLst>
          </p:cNvPr>
          <p:cNvSpPr>
            <a:spLocks noChangeArrowheads="1"/>
          </p:cNvSpPr>
          <p:nvPr/>
        </p:nvSpPr>
        <p:spPr bwMode="auto">
          <a:xfrm>
            <a:off x="2536809" y="5545138"/>
            <a:ext cx="3719512"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pPr>
              <a:lnSpc>
                <a:spcPct val="90000"/>
              </a:lnSpc>
              <a:spcBef>
                <a:spcPct val="30000"/>
              </a:spcBef>
              <a:buClr>
                <a:schemeClr val="accent2"/>
              </a:buClr>
              <a:buSzPct val="80000"/>
              <a:buFont typeface="ZapfDingbats" pitchFamily="82" charset="2"/>
              <a:buChar char="m"/>
            </a:pPr>
            <a:r>
              <a:rPr lang="en-US" altLang="zh-CN" sz="2400">
                <a:ea typeface="宋体" panose="02010600030101010101" pitchFamily="2" charset="-122"/>
              </a:rPr>
              <a:t>Update the BHR to</a:t>
            </a:r>
            <a:br>
              <a:rPr lang="en-US" altLang="zh-CN" sz="2400">
                <a:ea typeface="宋体" panose="02010600030101010101" pitchFamily="2" charset="-122"/>
              </a:rPr>
            </a:br>
            <a:r>
              <a:rPr lang="en-US" altLang="zh-CN" sz="2400">
                <a:ea typeface="宋体" panose="02010600030101010101" pitchFamily="2" charset="-122"/>
              </a:rPr>
              <a:t>set up next prediction</a:t>
            </a:r>
          </a:p>
        </p:txBody>
      </p:sp>
      <p:graphicFrame>
        <p:nvGraphicFramePr>
          <p:cNvPr id="212" name="Group 131">
            <a:extLst>
              <a:ext uri="{FF2B5EF4-FFF2-40B4-BE49-F238E27FC236}">
                <a16:creationId xmlns:a16="http://schemas.microsoft.com/office/drawing/2014/main" id="{8F84E367-1548-418F-BD1D-83296F12E111}"/>
              </a:ext>
            </a:extLst>
          </p:cNvPr>
          <p:cNvGraphicFramePr>
            <a:graphicFrameLocks noGrp="1"/>
          </p:cNvGraphicFramePr>
          <p:nvPr>
            <p:extLst>
              <p:ext uri="{D42A27DB-BD31-4B8C-83A1-F6EECF244321}">
                <p14:modId xmlns:p14="http://schemas.microsoft.com/office/powerpoint/2010/main" val="261083111"/>
              </p:ext>
            </p:extLst>
          </p:nvPr>
        </p:nvGraphicFramePr>
        <p:xfrm>
          <a:off x="2840021" y="2062163"/>
          <a:ext cx="6007100" cy="1097280"/>
        </p:xfrm>
        <a:graphic>
          <a:graphicData uri="http://schemas.openxmlformats.org/drawingml/2006/table">
            <a:tbl>
              <a:tblPr/>
              <a:tblGrid>
                <a:gridCol w="927100">
                  <a:extLst>
                    <a:ext uri="{9D8B030D-6E8A-4147-A177-3AD203B41FA5}">
                      <a16:colId xmlns:a16="http://schemas.microsoft.com/office/drawing/2014/main" val="20000"/>
                    </a:ext>
                  </a:extLst>
                </a:gridCol>
                <a:gridCol w="1016000">
                  <a:extLst>
                    <a:ext uri="{9D8B030D-6E8A-4147-A177-3AD203B41FA5}">
                      <a16:colId xmlns:a16="http://schemas.microsoft.com/office/drawing/2014/main" val="20001"/>
                    </a:ext>
                  </a:extLst>
                </a:gridCol>
                <a:gridCol w="1016000">
                  <a:extLst>
                    <a:ext uri="{9D8B030D-6E8A-4147-A177-3AD203B41FA5}">
                      <a16:colId xmlns:a16="http://schemas.microsoft.com/office/drawing/2014/main" val="20002"/>
                    </a:ext>
                  </a:extLst>
                </a:gridCol>
                <a:gridCol w="1016000">
                  <a:extLst>
                    <a:ext uri="{9D8B030D-6E8A-4147-A177-3AD203B41FA5}">
                      <a16:colId xmlns:a16="http://schemas.microsoft.com/office/drawing/2014/main" val="20003"/>
                    </a:ext>
                  </a:extLst>
                </a:gridCol>
                <a:gridCol w="1016000">
                  <a:extLst>
                    <a:ext uri="{9D8B030D-6E8A-4147-A177-3AD203B41FA5}">
                      <a16:colId xmlns:a16="http://schemas.microsoft.com/office/drawing/2014/main" val="20004"/>
                    </a:ext>
                  </a:extLst>
                </a:gridCol>
                <a:gridCol w="1016000">
                  <a:extLst>
                    <a:ext uri="{9D8B030D-6E8A-4147-A177-3AD203B41FA5}">
                      <a16:colId xmlns:a16="http://schemas.microsoft.com/office/drawing/2014/main" val="20005"/>
                    </a:ext>
                  </a:extLst>
                </a:gridCol>
              </a:tblGrid>
              <a:tr h="274241">
                <a:tc>
                  <a:txBody>
                    <a:bodyPr/>
                    <a:lstStyle/>
                    <a:p>
                      <a:pPr marL="0" marR="0" lvl="0" indent="0" algn="ctr" defTabSz="914400" rtl="0" eaLnBrk="0" fontAlgn="base" latinLnBrk="0" hangingPunct="0">
                        <a:lnSpc>
                          <a:spcPct val="90000"/>
                        </a:lnSpc>
                        <a:spcBef>
                          <a:spcPct val="30000"/>
                        </a:spcBef>
                        <a:spcAft>
                          <a:spcPct val="0"/>
                        </a:spcAft>
                        <a:buClr>
                          <a:schemeClr val="accent2"/>
                        </a:buClr>
                        <a:buSzPct val="80000"/>
                        <a:buFont typeface="ZapfDingbats" pitchFamily="82" charset="2"/>
                        <a:buNone/>
                        <a:tabLst/>
                      </a:pPr>
                      <a:endParaRPr kumimoji="0" lang="en-US" sz="2000" b="1" i="0" u="none" strike="noStrike" cap="none" normalizeH="0" baseline="0">
                        <a:ln>
                          <a:noFill/>
                        </a:ln>
                        <a:solidFill>
                          <a:schemeClr val="tx1"/>
                        </a:solidFill>
                        <a:effectLst/>
                        <a:latin typeface="Arial" charset="0"/>
                      </a:endParaRPr>
                    </a:p>
                  </a:txBody>
                  <a:tcPr marL="0" marR="0" marT="0" marB="0" horzOverflow="overflow">
                    <a:lnL cap="flat">
                      <a:noFill/>
                    </a:lnL>
                    <a:lnR>
                      <a:noFill/>
                    </a:lnR>
                    <a:lnT cap="flat">
                      <a:noFill/>
                    </a:lnT>
                    <a:lnB>
                      <a:noFill/>
                    </a:lnB>
                    <a:lnTlToBr>
                      <a:noFill/>
                    </a:lnTlToBr>
                    <a:lnBlToTr>
                      <a:noFill/>
                    </a:lnBlToTr>
                    <a:noFill/>
                  </a:tcPr>
                </a:tc>
                <a:tc>
                  <a:txBody>
                    <a:bodyPr/>
                    <a:lstStyle/>
                    <a:p>
                      <a:pPr marL="0" marR="0" lvl="0" indent="0" algn="ctr" defTabSz="914400" rtl="0" eaLnBrk="0" fontAlgn="base" latinLnBrk="0" hangingPunct="0">
                        <a:lnSpc>
                          <a:spcPct val="90000"/>
                        </a:lnSpc>
                        <a:spcBef>
                          <a:spcPct val="30000"/>
                        </a:spcBef>
                        <a:spcAft>
                          <a:spcPct val="0"/>
                        </a:spcAft>
                        <a:buClr>
                          <a:schemeClr val="accent2"/>
                        </a:buClr>
                        <a:buSzPct val="80000"/>
                        <a:buFont typeface="ZapfDingbats" pitchFamily="82" charset="2"/>
                        <a:buNone/>
                        <a:tabLst/>
                      </a:pPr>
                      <a:endParaRPr kumimoji="0" lang="en-US" sz="2000" b="1" i="0" u="none" strike="noStrike" cap="none" normalizeH="0" baseline="0">
                        <a:ln>
                          <a:noFill/>
                        </a:ln>
                        <a:solidFill>
                          <a:schemeClr val="tx1"/>
                        </a:solidFill>
                        <a:effectLst/>
                        <a:latin typeface="Arial" charset="0"/>
                      </a:endParaRPr>
                    </a:p>
                  </a:txBody>
                  <a:tcPr marL="0" marR="0" marT="0" marB="0" horzOverflow="overflow">
                    <a:lnL>
                      <a:noFill/>
                    </a:lnL>
                    <a:lnR>
                      <a:noFill/>
                    </a:lnR>
                    <a:lnT cap="flat">
                      <a:noFill/>
                    </a:lnT>
                    <a:lnB>
                      <a:noFill/>
                    </a:lnB>
                    <a:lnTlToBr>
                      <a:noFill/>
                    </a:lnTlToBr>
                    <a:lnBlToTr>
                      <a:noFill/>
                    </a:lnBlToTr>
                    <a:noFill/>
                  </a:tcPr>
                </a:tc>
                <a:tc gridSpan="4">
                  <a:txBody>
                    <a:bodyPr/>
                    <a:lstStyle/>
                    <a:p>
                      <a:pPr marL="0" marR="0" lvl="0" indent="0" algn="ctr" defTabSz="914400" rtl="0" eaLnBrk="0" fontAlgn="base" latinLnBrk="0" hangingPunct="0">
                        <a:lnSpc>
                          <a:spcPct val="90000"/>
                        </a:lnSpc>
                        <a:spcBef>
                          <a:spcPct val="30000"/>
                        </a:spcBef>
                        <a:spcAft>
                          <a:spcPct val="0"/>
                        </a:spcAft>
                        <a:buClr>
                          <a:schemeClr val="accent2"/>
                        </a:buClr>
                        <a:buSzPct val="80000"/>
                        <a:buFont typeface="ZapfDingbats" pitchFamily="82" charset="2"/>
                        <a:buNone/>
                        <a:tabLst/>
                      </a:pPr>
                      <a:r>
                        <a:rPr kumimoji="0" lang="en-US" sz="2000" b="1" i="0" u="none" strike="noStrike" cap="none" normalizeH="0" baseline="0">
                          <a:ln>
                            <a:noFill/>
                          </a:ln>
                          <a:solidFill>
                            <a:schemeClr val="tx1"/>
                          </a:solidFill>
                          <a:effectLst/>
                          <a:latin typeface="Arial" charset="0"/>
                        </a:rPr>
                        <a:t>BHR is 00</a:t>
                      </a:r>
                    </a:p>
                  </a:txBody>
                  <a:tcPr marL="0" marR="0" marT="0" marB="0" horzOverflow="overflow">
                    <a:lnL>
                      <a:noFill/>
                    </a:lnL>
                    <a:lnR cap="flat">
                      <a:noFill/>
                    </a:lnR>
                    <a:lnT cap="flat">
                      <a:noFill/>
                    </a:lnT>
                    <a:lnB>
                      <a:noFill/>
                    </a:lnB>
                    <a:lnTlToBr>
                      <a:noFill/>
                    </a:lnTlToBr>
                    <a:lnBlToTr>
                      <a:noFill/>
                    </a:lnBlToTr>
                    <a:no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274241">
                <a:tc>
                  <a:txBody>
                    <a:bodyPr/>
                    <a:lstStyle/>
                    <a:p>
                      <a:pPr marL="0" marR="0" lvl="0" indent="0" algn="ctr" defTabSz="914400" rtl="0" eaLnBrk="0" fontAlgn="base" latinLnBrk="0" hangingPunct="0">
                        <a:lnSpc>
                          <a:spcPct val="90000"/>
                        </a:lnSpc>
                        <a:spcBef>
                          <a:spcPct val="30000"/>
                        </a:spcBef>
                        <a:spcAft>
                          <a:spcPct val="0"/>
                        </a:spcAft>
                        <a:buClr>
                          <a:schemeClr val="accent2"/>
                        </a:buClr>
                        <a:buSzPct val="80000"/>
                        <a:buFont typeface="ZapfDingbats" pitchFamily="82" charset="2"/>
                        <a:buNone/>
                        <a:tabLst/>
                      </a:pPr>
                      <a:endParaRPr kumimoji="0" lang="en-US" sz="2000" b="1" i="0" u="none" strike="noStrike" cap="none" normalizeH="0" baseline="0">
                        <a:ln>
                          <a:noFill/>
                        </a:ln>
                        <a:solidFill>
                          <a:schemeClr val="tx1"/>
                        </a:solidFill>
                        <a:effectLst/>
                        <a:latin typeface="Arial" charset="0"/>
                      </a:endParaRPr>
                    </a:p>
                  </a:txBody>
                  <a:tcPr marL="0" marR="0" marT="0" marB="0" horzOverflow="overflow">
                    <a:lnL cap="flat">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90000"/>
                        </a:lnSpc>
                        <a:spcBef>
                          <a:spcPct val="30000"/>
                        </a:spcBef>
                        <a:spcAft>
                          <a:spcPct val="0"/>
                        </a:spcAft>
                        <a:buClr>
                          <a:schemeClr val="accent2"/>
                        </a:buClr>
                        <a:buSzPct val="80000"/>
                        <a:buFont typeface="ZapfDingbats" pitchFamily="82" charset="2"/>
                        <a:buNone/>
                        <a:tabLst/>
                      </a:pPr>
                      <a:endParaRPr kumimoji="0" lang="en-US" sz="2000" b="1" i="0" u="none" strike="noStrike" cap="none" normalizeH="0" baseline="0">
                        <a:ln>
                          <a:noFill/>
                        </a:ln>
                        <a:solidFill>
                          <a:schemeClr val="tx1"/>
                        </a:solidFill>
                        <a:effectLst/>
                        <a:latin typeface="Arial" charset="0"/>
                      </a:endParaRPr>
                    </a:p>
                  </a:txBody>
                  <a:tcPr marL="0" marR="0" marT="0" marB="0"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90000"/>
                        </a:lnSpc>
                        <a:spcBef>
                          <a:spcPct val="30000"/>
                        </a:spcBef>
                        <a:spcAft>
                          <a:spcPct val="0"/>
                        </a:spcAft>
                        <a:buClr>
                          <a:schemeClr val="accent2"/>
                        </a:buClr>
                        <a:buSzPct val="80000"/>
                        <a:buFont typeface="ZapfDingbats" pitchFamily="82" charset="2"/>
                        <a:buNone/>
                        <a:tabLst/>
                      </a:pPr>
                      <a:r>
                        <a:rPr kumimoji="0" lang="en-US" sz="2000" b="1" i="0" u="none" strike="noStrike" cap="none" normalizeH="0" baseline="0">
                          <a:ln>
                            <a:noFill/>
                          </a:ln>
                          <a:solidFill>
                            <a:schemeClr val="tx1"/>
                          </a:solidFill>
                          <a:effectLst/>
                          <a:latin typeface="Arial" charset="0"/>
                        </a:rPr>
                        <a:t>00:</a:t>
                      </a:r>
                    </a:p>
                  </a:txBody>
                  <a:tcPr marL="0" marR="0" marT="0" marB="0" horzOverflow="overflow">
                    <a:lnL>
                      <a:noFill/>
                    </a:lnL>
                    <a:lnR>
                      <a:noFill/>
                    </a:lnR>
                    <a:lnT>
                      <a:noFill/>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90000"/>
                        </a:lnSpc>
                        <a:spcBef>
                          <a:spcPct val="30000"/>
                        </a:spcBef>
                        <a:spcAft>
                          <a:spcPct val="0"/>
                        </a:spcAft>
                        <a:buClr>
                          <a:schemeClr val="accent2"/>
                        </a:buClr>
                        <a:buSzPct val="80000"/>
                        <a:buFont typeface="ZapfDingbats" pitchFamily="82" charset="2"/>
                        <a:buNone/>
                        <a:tabLst/>
                      </a:pPr>
                      <a:r>
                        <a:rPr kumimoji="0" lang="en-US" sz="2000" b="1" i="0" u="none" strike="noStrike" cap="none" normalizeH="0" baseline="0">
                          <a:ln>
                            <a:noFill/>
                          </a:ln>
                          <a:solidFill>
                            <a:schemeClr val="tx1"/>
                          </a:solidFill>
                          <a:effectLst/>
                          <a:latin typeface="Arial" charset="0"/>
                        </a:rPr>
                        <a:t>01:</a:t>
                      </a:r>
                    </a:p>
                  </a:txBody>
                  <a:tcPr marL="0" marR="0" marT="0" marB="0" horzOverflow="overflow">
                    <a:lnL>
                      <a:noFill/>
                    </a:lnL>
                    <a:lnR>
                      <a:noFill/>
                    </a:lnR>
                    <a:lnT>
                      <a:noFill/>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90000"/>
                        </a:lnSpc>
                        <a:spcBef>
                          <a:spcPct val="30000"/>
                        </a:spcBef>
                        <a:spcAft>
                          <a:spcPct val="0"/>
                        </a:spcAft>
                        <a:buClr>
                          <a:schemeClr val="accent2"/>
                        </a:buClr>
                        <a:buSzPct val="80000"/>
                        <a:buFont typeface="ZapfDingbats" pitchFamily="82" charset="2"/>
                        <a:buNone/>
                        <a:tabLst/>
                      </a:pPr>
                      <a:r>
                        <a:rPr kumimoji="0" lang="en-US" sz="2000" b="1" i="0" u="none" strike="noStrike" cap="none" normalizeH="0" baseline="0">
                          <a:ln>
                            <a:noFill/>
                          </a:ln>
                          <a:solidFill>
                            <a:schemeClr val="tx1"/>
                          </a:solidFill>
                          <a:effectLst/>
                          <a:latin typeface="Arial" charset="0"/>
                        </a:rPr>
                        <a:t>10:</a:t>
                      </a:r>
                    </a:p>
                  </a:txBody>
                  <a:tcPr marL="0" marR="0" marT="0" marB="0" horzOverflow="overflow">
                    <a:lnL>
                      <a:noFill/>
                    </a:lnL>
                    <a:lnR>
                      <a:noFill/>
                    </a:lnR>
                    <a:lnT>
                      <a:noFill/>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90000"/>
                        </a:lnSpc>
                        <a:spcBef>
                          <a:spcPct val="30000"/>
                        </a:spcBef>
                        <a:spcAft>
                          <a:spcPct val="0"/>
                        </a:spcAft>
                        <a:buClr>
                          <a:schemeClr val="accent2"/>
                        </a:buClr>
                        <a:buSzPct val="80000"/>
                        <a:buFont typeface="ZapfDingbats" pitchFamily="82" charset="2"/>
                        <a:buNone/>
                        <a:tabLst/>
                      </a:pPr>
                      <a:r>
                        <a:rPr kumimoji="0" lang="en-US" sz="2000" b="1" i="0" u="none" strike="noStrike" cap="none" normalizeH="0" baseline="0">
                          <a:ln>
                            <a:noFill/>
                          </a:ln>
                          <a:solidFill>
                            <a:schemeClr val="tx1"/>
                          </a:solidFill>
                          <a:effectLst/>
                          <a:latin typeface="Arial" charset="0"/>
                        </a:rPr>
                        <a:t>11:</a:t>
                      </a:r>
                    </a:p>
                  </a:txBody>
                  <a:tcPr marL="0" marR="0" marT="0" marB="0" horzOverflow="overflow">
                    <a:lnL>
                      <a:noFill/>
                    </a:lnL>
                    <a:lnR cap="flat">
                      <a:noFill/>
                    </a:lnR>
                    <a:lnT>
                      <a:noFill/>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1"/>
                  </a:ext>
                </a:extLst>
              </a:tr>
              <a:tr h="274241">
                <a:tc rowSpan="2">
                  <a:txBody>
                    <a:bodyPr/>
                    <a:lstStyle/>
                    <a:p>
                      <a:pPr marL="0" marR="0" lvl="0" indent="0" algn="ctr" defTabSz="914400" rtl="0" eaLnBrk="0" fontAlgn="base" latinLnBrk="0" hangingPunct="0">
                        <a:lnSpc>
                          <a:spcPct val="90000"/>
                        </a:lnSpc>
                        <a:spcBef>
                          <a:spcPct val="30000"/>
                        </a:spcBef>
                        <a:spcAft>
                          <a:spcPct val="0"/>
                        </a:spcAft>
                        <a:buClr>
                          <a:schemeClr val="accent2"/>
                        </a:buClr>
                        <a:buSzPct val="80000"/>
                        <a:buFont typeface="ZapfDingbats" pitchFamily="82" charset="2"/>
                        <a:buNone/>
                        <a:tabLst/>
                      </a:pPr>
                      <a:r>
                        <a:rPr kumimoji="0" lang="en-US" sz="2000" b="1" i="0" u="none" strike="noStrike" cap="none" normalizeH="0" baseline="0">
                          <a:ln>
                            <a:noFill/>
                          </a:ln>
                          <a:solidFill>
                            <a:schemeClr val="tx1"/>
                          </a:solidFill>
                          <a:effectLst/>
                          <a:latin typeface="Arial" charset="0"/>
                        </a:rPr>
                        <a:t>PC is A</a:t>
                      </a:r>
                    </a:p>
                  </a:txBody>
                  <a:tcPr marL="0" marR="0" marT="0" marB="0" anchor="ctr" horzOverflow="overflow">
                    <a:lnL cap="flat">
                      <a:noFill/>
                    </a:lnL>
                    <a:lnR>
                      <a:noFill/>
                    </a:lnR>
                    <a:lnT>
                      <a:noFill/>
                    </a:lnT>
                    <a:lnB cap="flat">
                      <a:noFill/>
                    </a:lnB>
                    <a:lnTlToBr>
                      <a:noFill/>
                    </a:lnTlToBr>
                    <a:lnBlToTr>
                      <a:noFill/>
                    </a:lnBlToTr>
                    <a:noFill/>
                  </a:tcPr>
                </a:tc>
                <a:tc>
                  <a:txBody>
                    <a:bodyPr/>
                    <a:lstStyle/>
                    <a:p>
                      <a:pPr marL="0" marR="0" lvl="0" indent="0" algn="ctr" defTabSz="914400" rtl="0" eaLnBrk="0" fontAlgn="base" latinLnBrk="0" hangingPunct="0">
                        <a:lnSpc>
                          <a:spcPct val="90000"/>
                        </a:lnSpc>
                        <a:spcBef>
                          <a:spcPct val="30000"/>
                        </a:spcBef>
                        <a:spcAft>
                          <a:spcPct val="0"/>
                        </a:spcAft>
                        <a:buClr>
                          <a:schemeClr val="accent2"/>
                        </a:buClr>
                        <a:buSzPct val="80000"/>
                        <a:buFont typeface="ZapfDingbats" pitchFamily="82" charset="2"/>
                        <a:buNone/>
                        <a:tabLst/>
                      </a:pPr>
                      <a:r>
                        <a:rPr kumimoji="0" lang="en-US" sz="2000" b="1" i="0" u="none" strike="noStrike" cap="none" normalizeH="0" baseline="0">
                          <a:ln>
                            <a:noFill/>
                          </a:ln>
                          <a:solidFill>
                            <a:schemeClr val="tx1"/>
                          </a:solidFill>
                          <a:effectLst/>
                          <a:latin typeface="Arial" charset="0"/>
                        </a:rPr>
                        <a:t>A:</a:t>
                      </a:r>
                    </a:p>
                  </a:txBody>
                  <a:tcPr marL="0" marR="0" marT="0" marB="0" horzOverflow="overflow">
                    <a:lnL>
                      <a:noFill/>
                    </a:lnL>
                    <a:lnR w="12700" cap="flat" cmpd="sng" algn="ctr">
                      <a:solidFill>
                        <a:schemeClr val="tx1"/>
                      </a:solidFill>
                      <a:prstDash val="solid"/>
                      <a:round/>
                      <a:headEnd type="none" w="sm" len="sm"/>
                      <a:tailEnd type="none" w="sm" len="sm"/>
                    </a:lnR>
                    <a:lnT>
                      <a:noFill/>
                    </a:lnT>
                    <a:lnB>
                      <a:noFill/>
                    </a:lnB>
                    <a:lnTlToBr>
                      <a:noFill/>
                    </a:lnTlToBr>
                    <a:lnBlToTr>
                      <a:noFill/>
                    </a:lnBlToTr>
                    <a:noFill/>
                  </a:tcPr>
                </a:tc>
                <a:tc>
                  <a:txBody>
                    <a:bodyPr/>
                    <a:lstStyle/>
                    <a:p>
                      <a:pPr marL="0" marR="0" lvl="0" indent="0" algn="ctr" defTabSz="914400" rtl="0" eaLnBrk="0" fontAlgn="base" latinLnBrk="0" hangingPunct="0">
                        <a:lnSpc>
                          <a:spcPct val="90000"/>
                        </a:lnSpc>
                        <a:spcBef>
                          <a:spcPct val="30000"/>
                        </a:spcBef>
                        <a:spcAft>
                          <a:spcPct val="0"/>
                        </a:spcAft>
                        <a:buClr>
                          <a:schemeClr val="accent2"/>
                        </a:buClr>
                        <a:buSzPct val="80000"/>
                        <a:buFont typeface="ZapfDingbats" pitchFamily="82" charset="2"/>
                        <a:buNone/>
                        <a:tabLst/>
                      </a:pPr>
                      <a:r>
                        <a:rPr kumimoji="0" lang="en-US" sz="2000" b="1" i="0" u="none" strike="noStrike" cap="none" normalizeH="0" baseline="0">
                          <a:ln>
                            <a:noFill/>
                          </a:ln>
                          <a:solidFill>
                            <a:schemeClr val="tx1"/>
                          </a:solidFill>
                          <a:effectLst/>
                          <a:latin typeface="Arial" charset="0"/>
                        </a:rPr>
                        <a:t>01</a:t>
                      </a:r>
                    </a:p>
                  </a:txBody>
                  <a:tcPr marL="0" marR="0" marT="0" marB="0"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folHlink"/>
                    </a:solidFill>
                  </a:tcPr>
                </a:tc>
                <a:tc>
                  <a:txBody>
                    <a:bodyPr/>
                    <a:lstStyle/>
                    <a:p>
                      <a:pPr marL="0" marR="0" lvl="0" indent="0" algn="ctr" defTabSz="914400" rtl="0" eaLnBrk="0" fontAlgn="base" latinLnBrk="0" hangingPunct="0">
                        <a:lnSpc>
                          <a:spcPct val="90000"/>
                        </a:lnSpc>
                        <a:spcBef>
                          <a:spcPct val="30000"/>
                        </a:spcBef>
                        <a:spcAft>
                          <a:spcPct val="0"/>
                        </a:spcAft>
                        <a:buClr>
                          <a:schemeClr val="accent2"/>
                        </a:buClr>
                        <a:buSzPct val="80000"/>
                        <a:buFont typeface="ZapfDingbats" pitchFamily="82" charset="2"/>
                        <a:buNone/>
                        <a:tabLst/>
                      </a:pPr>
                      <a:r>
                        <a:rPr kumimoji="0" lang="en-US" sz="2000" b="1" i="0" u="none" strike="noStrike" cap="none" normalizeH="0" baseline="0">
                          <a:ln>
                            <a:noFill/>
                          </a:ln>
                          <a:solidFill>
                            <a:schemeClr val="tx1"/>
                          </a:solidFill>
                          <a:effectLst/>
                          <a:latin typeface="Arial" charset="0"/>
                        </a:rPr>
                        <a:t>01</a:t>
                      </a:r>
                    </a:p>
                  </a:txBody>
                  <a:tcPr marL="0" marR="0" marT="0" marB="0"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90000"/>
                        </a:lnSpc>
                        <a:spcBef>
                          <a:spcPct val="30000"/>
                        </a:spcBef>
                        <a:spcAft>
                          <a:spcPct val="0"/>
                        </a:spcAft>
                        <a:buClr>
                          <a:schemeClr val="accent2"/>
                        </a:buClr>
                        <a:buSzPct val="80000"/>
                        <a:buFont typeface="ZapfDingbats" pitchFamily="82" charset="2"/>
                        <a:buNone/>
                        <a:tabLst/>
                      </a:pPr>
                      <a:r>
                        <a:rPr kumimoji="0" lang="en-US" sz="2000" b="1" i="0" u="none" strike="noStrike" cap="none" normalizeH="0" baseline="0">
                          <a:ln>
                            <a:noFill/>
                          </a:ln>
                          <a:solidFill>
                            <a:schemeClr val="tx1"/>
                          </a:solidFill>
                          <a:effectLst/>
                          <a:latin typeface="Arial" charset="0"/>
                        </a:rPr>
                        <a:t>01</a:t>
                      </a:r>
                    </a:p>
                  </a:txBody>
                  <a:tcPr marL="0" marR="0" marT="0" marB="0"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90000"/>
                        </a:lnSpc>
                        <a:spcBef>
                          <a:spcPct val="30000"/>
                        </a:spcBef>
                        <a:spcAft>
                          <a:spcPct val="0"/>
                        </a:spcAft>
                        <a:buClr>
                          <a:schemeClr val="accent2"/>
                        </a:buClr>
                        <a:buSzPct val="80000"/>
                        <a:buFont typeface="ZapfDingbats" pitchFamily="82" charset="2"/>
                        <a:buNone/>
                        <a:tabLst/>
                      </a:pPr>
                      <a:r>
                        <a:rPr kumimoji="0" lang="en-US" sz="2000" b="1" i="0" u="none" strike="noStrike" cap="none" normalizeH="0" baseline="0">
                          <a:ln>
                            <a:noFill/>
                          </a:ln>
                          <a:solidFill>
                            <a:schemeClr val="tx1"/>
                          </a:solidFill>
                          <a:effectLst/>
                          <a:latin typeface="Arial" charset="0"/>
                        </a:rPr>
                        <a:t>01</a:t>
                      </a:r>
                    </a:p>
                  </a:txBody>
                  <a:tcPr marL="0" marR="0" marT="0" marB="0"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2"/>
                  </a:ext>
                </a:extLst>
              </a:tr>
              <a:tr h="274241">
                <a:tc vMerge="1">
                  <a:txBody>
                    <a:bodyPr/>
                    <a:lstStyle/>
                    <a:p>
                      <a:endParaRPr lang="en-US"/>
                    </a:p>
                  </a:txBody>
                  <a:tcPr/>
                </a:tc>
                <a:tc>
                  <a:txBody>
                    <a:bodyPr/>
                    <a:lstStyle/>
                    <a:p>
                      <a:pPr marL="0" marR="0" lvl="0" indent="0" algn="ctr" defTabSz="914400" rtl="0" eaLnBrk="0" fontAlgn="base" latinLnBrk="0" hangingPunct="0">
                        <a:lnSpc>
                          <a:spcPct val="90000"/>
                        </a:lnSpc>
                        <a:spcBef>
                          <a:spcPct val="30000"/>
                        </a:spcBef>
                        <a:spcAft>
                          <a:spcPct val="0"/>
                        </a:spcAft>
                        <a:buClr>
                          <a:schemeClr val="accent2"/>
                        </a:buClr>
                        <a:buSzPct val="80000"/>
                        <a:buFont typeface="ZapfDingbats" pitchFamily="82" charset="2"/>
                        <a:buNone/>
                        <a:tabLst/>
                      </a:pPr>
                      <a:r>
                        <a:rPr kumimoji="0" lang="en-US" sz="2000" b="1" i="0" u="none" strike="noStrike" cap="none" normalizeH="0" baseline="0">
                          <a:ln>
                            <a:noFill/>
                          </a:ln>
                          <a:solidFill>
                            <a:schemeClr val="tx1"/>
                          </a:solidFill>
                          <a:effectLst/>
                          <a:latin typeface="Arial" charset="0"/>
                        </a:rPr>
                        <a:t>D:</a:t>
                      </a:r>
                    </a:p>
                  </a:txBody>
                  <a:tcPr marL="0" marR="0" marT="0" marB="0" horzOverflow="overflow">
                    <a:lnL>
                      <a:noFill/>
                    </a:lnL>
                    <a:lnR w="12700" cap="flat" cmpd="sng" algn="ctr">
                      <a:solidFill>
                        <a:schemeClr val="tx1"/>
                      </a:solidFill>
                      <a:prstDash val="solid"/>
                      <a:round/>
                      <a:headEnd type="none" w="sm" len="sm"/>
                      <a:tailEnd type="none" w="sm" len="sm"/>
                    </a:lnR>
                    <a:lnT>
                      <a:noFill/>
                    </a:lnT>
                    <a:lnB cap="flat">
                      <a:noFill/>
                    </a:lnB>
                    <a:lnTlToBr>
                      <a:noFill/>
                    </a:lnTlToBr>
                    <a:lnBlToTr>
                      <a:noFill/>
                    </a:lnBlToTr>
                    <a:noFill/>
                  </a:tcPr>
                </a:tc>
                <a:tc>
                  <a:txBody>
                    <a:bodyPr/>
                    <a:lstStyle/>
                    <a:p>
                      <a:pPr marL="0" marR="0" lvl="0" indent="0" algn="ctr" defTabSz="914400" rtl="0" eaLnBrk="0" fontAlgn="base" latinLnBrk="0" hangingPunct="0">
                        <a:lnSpc>
                          <a:spcPct val="90000"/>
                        </a:lnSpc>
                        <a:spcBef>
                          <a:spcPct val="30000"/>
                        </a:spcBef>
                        <a:spcAft>
                          <a:spcPct val="0"/>
                        </a:spcAft>
                        <a:buClr>
                          <a:schemeClr val="accent2"/>
                        </a:buClr>
                        <a:buSzPct val="80000"/>
                        <a:buFont typeface="ZapfDingbats" pitchFamily="82" charset="2"/>
                        <a:buNone/>
                        <a:tabLst/>
                      </a:pPr>
                      <a:r>
                        <a:rPr kumimoji="0" lang="en-US" sz="2000" b="1" i="0" u="none" strike="noStrike" cap="none" normalizeH="0" baseline="0">
                          <a:ln>
                            <a:noFill/>
                          </a:ln>
                          <a:solidFill>
                            <a:schemeClr val="tx1"/>
                          </a:solidFill>
                          <a:effectLst/>
                          <a:latin typeface="Arial" charset="0"/>
                        </a:rPr>
                        <a:t>01</a:t>
                      </a:r>
                    </a:p>
                  </a:txBody>
                  <a:tcPr marL="0" marR="0" marT="0" marB="0"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90000"/>
                        </a:lnSpc>
                        <a:spcBef>
                          <a:spcPct val="30000"/>
                        </a:spcBef>
                        <a:spcAft>
                          <a:spcPct val="0"/>
                        </a:spcAft>
                        <a:buClr>
                          <a:schemeClr val="accent2"/>
                        </a:buClr>
                        <a:buSzPct val="80000"/>
                        <a:buFont typeface="ZapfDingbats" pitchFamily="82" charset="2"/>
                        <a:buNone/>
                        <a:tabLst/>
                      </a:pPr>
                      <a:r>
                        <a:rPr kumimoji="0" lang="en-US" sz="2000" b="1" i="0" u="none" strike="noStrike" cap="none" normalizeH="0" baseline="0">
                          <a:ln>
                            <a:noFill/>
                          </a:ln>
                          <a:solidFill>
                            <a:schemeClr val="tx1"/>
                          </a:solidFill>
                          <a:effectLst/>
                          <a:latin typeface="Arial" charset="0"/>
                        </a:rPr>
                        <a:t>01</a:t>
                      </a:r>
                    </a:p>
                  </a:txBody>
                  <a:tcPr marL="0" marR="0" marT="0" marB="0"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90000"/>
                        </a:lnSpc>
                        <a:spcBef>
                          <a:spcPct val="30000"/>
                        </a:spcBef>
                        <a:spcAft>
                          <a:spcPct val="0"/>
                        </a:spcAft>
                        <a:buClr>
                          <a:schemeClr val="accent2"/>
                        </a:buClr>
                        <a:buSzPct val="80000"/>
                        <a:buFont typeface="ZapfDingbats" pitchFamily="82" charset="2"/>
                        <a:buNone/>
                        <a:tabLst/>
                      </a:pPr>
                      <a:r>
                        <a:rPr kumimoji="0" lang="en-US" sz="2000" b="1" i="0" u="none" strike="noStrike" cap="none" normalizeH="0" baseline="0" dirty="0">
                          <a:ln>
                            <a:noFill/>
                          </a:ln>
                          <a:solidFill>
                            <a:schemeClr val="tx1"/>
                          </a:solidFill>
                          <a:effectLst/>
                          <a:latin typeface="Arial" charset="0"/>
                        </a:rPr>
                        <a:t>01</a:t>
                      </a:r>
                    </a:p>
                  </a:txBody>
                  <a:tcPr marL="0" marR="0" marT="0" marB="0"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90000"/>
                        </a:lnSpc>
                        <a:spcBef>
                          <a:spcPct val="30000"/>
                        </a:spcBef>
                        <a:spcAft>
                          <a:spcPct val="0"/>
                        </a:spcAft>
                        <a:buClr>
                          <a:schemeClr val="accent2"/>
                        </a:buClr>
                        <a:buSzPct val="80000"/>
                        <a:buFont typeface="ZapfDingbats" pitchFamily="82" charset="2"/>
                        <a:buNone/>
                        <a:tabLst/>
                      </a:pPr>
                      <a:r>
                        <a:rPr kumimoji="0" lang="en-US" sz="2000" b="1" i="0" u="none" strike="noStrike" cap="none" normalizeH="0" baseline="0" dirty="0">
                          <a:ln>
                            <a:noFill/>
                          </a:ln>
                          <a:solidFill>
                            <a:schemeClr val="tx1"/>
                          </a:solidFill>
                          <a:effectLst/>
                          <a:latin typeface="Arial" charset="0"/>
                        </a:rPr>
                        <a:t>01</a:t>
                      </a:r>
                    </a:p>
                  </a:txBody>
                  <a:tcPr marL="0" marR="0" marT="0" marB="0"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3"/>
                  </a:ext>
                </a:extLst>
              </a:tr>
            </a:tbl>
          </a:graphicData>
        </a:graphic>
      </p:graphicFrame>
      <p:graphicFrame>
        <p:nvGraphicFramePr>
          <p:cNvPr id="213" name="Group 172">
            <a:extLst>
              <a:ext uri="{FF2B5EF4-FFF2-40B4-BE49-F238E27FC236}">
                <a16:creationId xmlns:a16="http://schemas.microsoft.com/office/drawing/2014/main" id="{E237B40F-A3A2-421E-920F-686107627618}"/>
              </a:ext>
            </a:extLst>
          </p:cNvPr>
          <p:cNvGraphicFramePr>
            <a:graphicFrameLocks noGrp="1"/>
          </p:cNvGraphicFramePr>
          <p:nvPr>
            <p:extLst>
              <p:ext uri="{D42A27DB-BD31-4B8C-83A1-F6EECF244321}">
                <p14:modId xmlns:p14="http://schemas.microsoft.com/office/powerpoint/2010/main" val="949089337"/>
              </p:ext>
            </p:extLst>
          </p:nvPr>
        </p:nvGraphicFramePr>
        <p:xfrm>
          <a:off x="2828909" y="4187825"/>
          <a:ext cx="6007100" cy="1097280"/>
        </p:xfrm>
        <a:graphic>
          <a:graphicData uri="http://schemas.openxmlformats.org/drawingml/2006/table">
            <a:tbl>
              <a:tblPr/>
              <a:tblGrid>
                <a:gridCol w="927100">
                  <a:extLst>
                    <a:ext uri="{9D8B030D-6E8A-4147-A177-3AD203B41FA5}">
                      <a16:colId xmlns:a16="http://schemas.microsoft.com/office/drawing/2014/main" val="20000"/>
                    </a:ext>
                  </a:extLst>
                </a:gridCol>
                <a:gridCol w="1016000">
                  <a:extLst>
                    <a:ext uri="{9D8B030D-6E8A-4147-A177-3AD203B41FA5}">
                      <a16:colId xmlns:a16="http://schemas.microsoft.com/office/drawing/2014/main" val="20001"/>
                    </a:ext>
                  </a:extLst>
                </a:gridCol>
                <a:gridCol w="1016000">
                  <a:extLst>
                    <a:ext uri="{9D8B030D-6E8A-4147-A177-3AD203B41FA5}">
                      <a16:colId xmlns:a16="http://schemas.microsoft.com/office/drawing/2014/main" val="20002"/>
                    </a:ext>
                  </a:extLst>
                </a:gridCol>
                <a:gridCol w="1016000">
                  <a:extLst>
                    <a:ext uri="{9D8B030D-6E8A-4147-A177-3AD203B41FA5}">
                      <a16:colId xmlns:a16="http://schemas.microsoft.com/office/drawing/2014/main" val="20003"/>
                    </a:ext>
                  </a:extLst>
                </a:gridCol>
                <a:gridCol w="1016000">
                  <a:extLst>
                    <a:ext uri="{9D8B030D-6E8A-4147-A177-3AD203B41FA5}">
                      <a16:colId xmlns:a16="http://schemas.microsoft.com/office/drawing/2014/main" val="20004"/>
                    </a:ext>
                  </a:extLst>
                </a:gridCol>
                <a:gridCol w="1016000">
                  <a:extLst>
                    <a:ext uri="{9D8B030D-6E8A-4147-A177-3AD203B41FA5}">
                      <a16:colId xmlns:a16="http://schemas.microsoft.com/office/drawing/2014/main" val="20005"/>
                    </a:ext>
                  </a:extLst>
                </a:gridCol>
              </a:tblGrid>
              <a:tr h="274241">
                <a:tc>
                  <a:txBody>
                    <a:bodyPr/>
                    <a:lstStyle/>
                    <a:p>
                      <a:pPr marL="0" marR="0" lvl="0" indent="0" algn="ctr" defTabSz="914400" rtl="0" eaLnBrk="0" fontAlgn="base" latinLnBrk="0" hangingPunct="0">
                        <a:lnSpc>
                          <a:spcPct val="90000"/>
                        </a:lnSpc>
                        <a:spcBef>
                          <a:spcPct val="30000"/>
                        </a:spcBef>
                        <a:spcAft>
                          <a:spcPct val="0"/>
                        </a:spcAft>
                        <a:buClr>
                          <a:schemeClr val="accent2"/>
                        </a:buClr>
                        <a:buSzPct val="80000"/>
                        <a:buFont typeface="ZapfDingbats" pitchFamily="82" charset="2"/>
                        <a:buNone/>
                        <a:tabLst/>
                      </a:pPr>
                      <a:endParaRPr kumimoji="0" lang="en-US" sz="2000" b="1" i="0" u="none" strike="noStrike" cap="none" normalizeH="0" baseline="0">
                        <a:ln>
                          <a:noFill/>
                        </a:ln>
                        <a:solidFill>
                          <a:schemeClr val="tx1"/>
                        </a:solidFill>
                        <a:effectLst/>
                        <a:latin typeface="Arial" charset="0"/>
                      </a:endParaRPr>
                    </a:p>
                  </a:txBody>
                  <a:tcPr marL="0" marR="0" marT="0" marB="0" horzOverflow="overflow">
                    <a:lnL cap="flat">
                      <a:noFill/>
                    </a:lnL>
                    <a:lnR>
                      <a:noFill/>
                    </a:lnR>
                    <a:lnT cap="flat">
                      <a:noFill/>
                    </a:lnT>
                    <a:lnB>
                      <a:noFill/>
                    </a:lnB>
                    <a:lnTlToBr>
                      <a:noFill/>
                    </a:lnTlToBr>
                    <a:lnBlToTr>
                      <a:noFill/>
                    </a:lnBlToTr>
                    <a:noFill/>
                  </a:tcPr>
                </a:tc>
                <a:tc>
                  <a:txBody>
                    <a:bodyPr/>
                    <a:lstStyle/>
                    <a:p>
                      <a:pPr marL="0" marR="0" lvl="0" indent="0" algn="ctr" defTabSz="914400" rtl="0" eaLnBrk="0" fontAlgn="base" latinLnBrk="0" hangingPunct="0">
                        <a:lnSpc>
                          <a:spcPct val="90000"/>
                        </a:lnSpc>
                        <a:spcBef>
                          <a:spcPct val="30000"/>
                        </a:spcBef>
                        <a:spcAft>
                          <a:spcPct val="0"/>
                        </a:spcAft>
                        <a:buClr>
                          <a:schemeClr val="accent2"/>
                        </a:buClr>
                        <a:buSzPct val="80000"/>
                        <a:buFont typeface="ZapfDingbats" pitchFamily="82" charset="2"/>
                        <a:buNone/>
                        <a:tabLst/>
                      </a:pPr>
                      <a:endParaRPr kumimoji="0" lang="en-US" sz="2000" b="1" i="0" u="none" strike="noStrike" cap="none" normalizeH="0" baseline="0">
                        <a:ln>
                          <a:noFill/>
                        </a:ln>
                        <a:solidFill>
                          <a:schemeClr val="tx1"/>
                        </a:solidFill>
                        <a:effectLst/>
                        <a:latin typeface="Arial" charset="0"/>
                      </a:endParaRPr>
                    </a:p>
                  </a:txBody>
                  <a:tcPr marL="0" marR="0" marT="0" marB="0" horzOverflow="overflow">
                    <a:lnL>
                      <a:noFill/>
                    </a:lnL>
                    <a:lnR>
                      <a:noFill/>
                    </a:lnR>
                    <a:lnT cap="flat">
                      <a:noFill/>
                    </a:lnT>
                    <a:lnB>
                      <a:noFill/>
                    </a:lnB>
                    <a:lnTlToBr>
                      <a:noFill/>
                    </a:lnTlToBr>
                    <a:lnBlToTr>
                      <a:noFill/>
                    </a:lnBlToTr>
                    <a:noFill/>
                  </a:tcPr>
                </a:tc>
                <a:tc gridSpan="4">
                  <a:txBody>
                    <a:bodyPr/>
                    <a:lstStyle/>
                    <a:p>
                      <a:pPr marL="0" marR="0" lvl="0" indent="0" algn="ctr" defTabSz="914400" rtl="0" eaLnBrk="0" fontAlgn="base" latinLnBrk="0" hangingPunct="0">
                        <a:lnSpc>
                          <a:spcPct val="90000"/>
                        </a:lnSpc>
                        <a:spcBef>
                          <a:spcPct val="30000"/>
                        </a:spcBef>
                        <a:spcAft>
                          <a:spcPct val="0"/>
                        </a:spcAft>
                        <a:buClr>
                          <a:schemeClr val="accent2"/>
                        </a:buClr>
                        <a:buSzPct val="80000"/>
                        <a:buFont typeface="ZapfDingbats" pitchFamily="82" charset="2"/>
                        <a:buNone/>
                        <a:tabLst/>
                      </a:pPr>
                      <a:r>
                        <a:rPr kumimoji="0" lang="en-US" sz="2000" b="1" i="0" u="none" strike="noStrike" cap="none" normalizeH="0" baseline="0">
                          <a:ln>
                            <a:noFill/>
                          </a:ln>
                          <a:solidFill>
                            <a:schemeClr val="tx1"/>
                          </a:solidFill>
                          <a:effectLst/>
                          <a:latin typeface="Arial" charset="0"/>
                        </a:rPr>
                        <a:t>BHR is 00</a:t>
                      </a:r>
                    </a:p>
                  </a:txBody>
                  <a:tcPr marL="0" marR="0" marT="0" marB="0" horzOverflow="overflow">
                    <a:lnL>
                      <a:noFill/>
                    </a:lnL>
                    <a:lnR cap="flat">
                      <a:noFill/>
                    </a:lnR>
                    <a:lnT cap="flat">
                      <a:noFill/>
                    </a:lnT>
                    <a:lnB>
                      <a:noFill/>
                    </a:lnB>
                    <a:lnTlToBr>
                      <a:noFill/>
                    </a:lnTlToBr>
                    <a:lnBlToTr>
                      <a:noFill/>
                    </a:lnBlToTr>
                    <a:no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274241">
                <a:tc>
                  <a:txBody>
                    <a:bodyPr/>
                    <a:lstStyle/>
                    <a:p>
                      <a:pPr marL="0" marR="0" lvl="0" indent="0" algn="ctr" defTabSz="914400" rtl="0" eaLnBrk="0" fontAlgn="base" latinLnBrk="0" hangingPunct="0">
                        <a:lnSpc>
                          <a:spcPct val="90000"/>
                        </a:lnSpc>
                        <a:spcBef>
                          <a:spcPct val="30000"/>
                        </a:spcBef>
                        <a:spcAft>
                          <a:spcPct val="0"/>
                        </a:spcAft>
                        <a:buClr>
                          <a:schemeClr val="accent2"/>
                        </a:buClr>
                        <a:buSzPct val="80000"/>
                        <a:buFont typeface="ZapfDingbats" pitchFamily="82" charset="2"/>
                        <a:buNone/>
                        <a:tabLst/>
                      </a:pPr>
                      <a:endParaRPr kumimoji="0" lang="en-US" sz="2000" b="1" i="0" u="none" strike="noStrike" cap="none" normalizeH="0" baseline="0">
                        <a:ln>
                          <a:noFill/>
                        </a:ln>
                        <a:solidFill>
                          <a:schemeClr val="tx1"/>
                        </a:solidFill>
                        <a:effectLst/>
                        <a:latin typeface="Arial" charset="0"/>
                      </a:endParaRPr>
                    </a:p>
                  </a:txBody>
                  <a:tcPr marL="0" marR="0" marT="0" marB="0" horzOverflow="overflow">
                    <a:lnL cap="flat">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90000"/>
                        </a:lnSpc>
                        <a:spcBef>
                          <a:spcPct val="30000"/>
                        </a:spcBef>
                        <a:spcAft>
                          <a:spcPct val="0"/>
                        </a:spcAft>
                        <a:buClr>
                          <a:schemeClr val="accent2"/>
                        </a:buClr>
                        <a:buSzPct val="80000"/>
                        <a:buFont typeface="ZapfDingbats" pitchFamily="82" charset="2"/>
                        <a:buNone/>
                        <a:tabLst/>
                      </a:pPr>
                      <a:endParaRPr kumimoji="0" lang="en-US" sz="2000" b="1" i="0" u="none" strike="noStrike" cap="none" normalizeH="0" baseline="0">
                        <a:ln>
                          <a:noFill/>
                        </a:ln>
                        <a:solidFill>
                          <a:schemeClr val="tx1"/>
                        </a:solidFill>
                        <a:effectLst/>
                        <a:latin typeface="Arial" charset="0"/>
                      </a:endParaRPr>
                    </a:p>
                  </a:txBody>
                  <a:tcPr marL="0" marR="0" marT="0" marB="0"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90000"/>
                        </a:lnSpc>
                        <a:spcBef>
                          <a:spcPct val="30000"/>
                        </a:spcBef>
                        <a:spcAft>
                          <a:spcPct val="0"/>
                        </a:spcAft>
                        <a:buClr>
                          <a:schemeClr val="accent2"/>
                        </a:buClr>
                        <a:buSzPct val="80000"/>
                        <a:buFont typeface="ZapfDingbats" pitchFamily="82" charset="2"/>
                        <a:buNone/>
                        <a:tabLst/>
                      </a:pPr>
                      <a:r>
                        <a:rPr kumimoji="0" lang="en-US" sz="2000" b="1" i="0" u="none" strike="noStrike" cap="none" normalizeH="0" baseline="0">
                          <a:ln>
                            <a:noFill/>
                          </a:ln>
                          <a:solidFill>
                            <a:schemeClr val="tx1"/>
                          </a:solidFill>
                          <a:effectLst/>
                          <a:latin typeface="Arial" charset="0"/>
                        </a:rPr>
                        <a:t>00:</a:t>
                      </a:r>
                    </a:p>
                  </a:txBody>
                  <a:tcPr marL="0" marR="0" marT="0" marB="0" horzOverflow="overflow">
                    <a:lnL>
                      <a:noFill/>
                    </a:lnL>
                    <a:lnR>
                      <a:noFill/>
                    </a:lnR>
                    <a:lnT>
                      <a:noFill/>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90000"/>
                        </a:lnSpc>
                        <a:spcBef>
                          <a:spcPct val="30000"/>
                        </a:spcBef>
                        <a:spcAft>
                          <a:spcPct val="0"/>
                        </a:spcAft>
                        <a:buClr>
                          <a:schemeClr val="accent2"/>
                        </a:buClr>
                        <a:buSzPct val="80000"/>
                        <a:buFont typeface="ZapfDingbats" pitchFamily="82" charset="2"/>
                        <a:buNone/>
                        <a:tabLst/>
                      </a:pPr>
                      <a:r>
                        <a:rPr kumimoji="0" lang="en-US" sz="2000" b="1" i="0" u="none" strike="noStrike" cap="none" normalizeH="0" baseline="0">
                          <a:ln>
                            <a:noFill/>
                          </a:ln>
                          <a:solidFill>
                            <a:schemeClr val="tx1"/>
                          </a:solidFill>
                          <a:effectLst/>
                          <a:latin typeface="Arial" charset="0"/>
                        </a:rPr>
                        <a:t>01:</a:t>
                      </a:r>
                    </a:p>
                  </a:txBody>
                  <a:tcPr marL="0" marR="0" marT="0" marB="0" horzOverflow="overflow">
                    <a:lnL>
                      <a:noFill/>
                    </a:lnL>
                    <a:lnR>
                      <a:noFill/>
                    </a:lnR>
                    <a:lnT>
                      <a:noFill/>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90000"/>
                        </a:lnSpc>
                        <a:spcBef>
                          <a:spcPct val="30000"/>
                        </a:spcBef>
                        <a:spcAft>
                          <a:spcPct val="0"/>
                        </a:spcAft>
                        <a:buClr>
                          <a:schemeClr val="accent2"/>
                        </a:buClr>
                        <a:buSzPct val="80000"/>
                        <a:buFont typeface="ZapfDingbats" pitchFamily="82" charset="2"/>
                        <a:buNone/>
                        <a:tabLst/>
                      </a:pPr>
                      <a:r>
                        <a:rPr kumimoji="0" lang="en-US" sz="2000" b="1" i="0" u="none" strike="noStrike" cap="none" normalizeH="0" baseline="0">
                          <a:ln>
                            <a:noFill/>
                          </a:ln>
                          <a:solidFill>
                            <a:schemeClr val="tx1"/>
                          </a:solidFill>
                          <a:effectLst/>
                          <a:latin typeface="Arial" charset="0"/>
                        </a:rPr>
                        <a:t>10:</a:t>
                      </a:r>
                    </a:p>
                  </a:txBody>
                  <a:tcPr marL="0" marR="0" marT="0" marB="0" horzOverflow="overflow">
                    <a:lnL>
                      <a:noFill/>
                    </a:lnL>
                    <a:lnR>
                      <a:noFill/>
                    </a:lnR>
                    <a:lnT>
                      <a:noFill/>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90000"/>
                        </a:lnSpc>
                        <a:spcBef>
                          <a:spcPct val="30000"/>
                        </a:spcBef>
                        <a:spcAft>
                          <a:spcPct val="0"/>
                        </a:spcAft>
                        <a:buClr>
                          <a:schemeClr val="accent2"/>
                        </a:buClr>
                        <a:buSzPct val="80000"/>
                        <a:buFont typeface="ZapfDingbats" pitchFamily="82" charset="2"/>
                        <a:buNone/>
                        <a:tabLst/>
                      </a:pPr>
                      <a:r>
                        <a:rPr kumimoji="0" lang="en-US" sz="2000" b="1" i="0" u="none" strike="noStrike" cap="none" normalizeH="0" baseline="0">
                          <a:ln>
                            <a:noFill/>
                          </a:ln>
                          <a:solidFill>
                            <a:schemeClr val="tx1"/>
                          </a:solidFill>
                          <a:effectLst/>
                          <a:latin typeface="Arial" charset="0"/>
                        </a:rPr>
                        <a:t>11:</a:t>
                      </a:r>
                    </a:p>
                  </a:txBody>
                  <a:tcPr marL="0" marR="0" marT="0" marB="0" horzOverflow="overflow">
                    <a:lnL>
                      <a:noFill/>
                    </a:lnL>
                    <a:lnR cap="flat">
                      <a:noFill/>
                    </a:lnR>
                    <a:lnT>
                      <a:noFill/>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1"/>
                  </a:ext>
                </a:extLst>
              </a:tr>
              <a:tr h="274241">
                <a:tc rowSpan="2">
                  <a:txBody>
                    <a:bodyPr/>
                    <a:lstStyle/>
                    <a:p>
                      <a:pPr marL="0" marR="0" lvl="0" indent="0" algn="ctr" defTabSz="914400" rtl="0" eaLnBrk="0" fontAlgn="base" latinLnBrk="0" hangingPunct="0">
                        <a:lnSpc>
                          <a:spcPct val="90000"/>
                        </a:lnSpc>
                        <a:spcBef>
                          <a:spcPct val="30000"/>
                        </a:spcBef>
                        <a:spcAft>
                          <a:spcPct val="0"/>
                        </a:spcAft>
                        <a:buClr>
                          <a:schemeClr val="accent2"/>
                        </a:buClr>
                        <a:buSzPct val="80000"/>
                        <a:buFont typeface="ZapfDingbats" pitchFamily="82" charset="2"/>
                        <a:buNone/>
                        <a:tabLst/>
                      </a:pPr>
                      <a:r>
                        <a:rPr kumimoji="0" lang="en-US" sz="2000" b="1" i="0" u="none" strike="noStrike" cap="none" normalizeH="0" baseline="0">
                          <a:ln>
                            <a:noFill/>
                          </a:ln>
                          <a:solidFill>
                            <a:schemeClr val="tx1"/>
                          </a:solidFill>
                          <a:effectLst/>
                          <a:latin typeface="Arial" charset="0"/>
                        </a:rPr>
                        <a:t>PC is A</a:t>
                      </a:r>
                    </a:p>
                  </a:txBody>
                  <a:tcPr marL="0" marR="0" marT="0" marB="0" anchor="ctr" horzOverflow="overflow">
                    <a:lnL cap="flat">
                      <a:noFill/>
                    </a:lnL>
                    <a:lnR>
                      <a:noFill/>
                    </a:lnR>
                    <a:lnT>
                      <a:noFill/>
                    </a:lnT>
                    <a:lnB cap="flat">
                      <a:noFill/>
                    </a:lnB>
                    <a:lnTlToBr>
                      <a:noFill/>
                    </a:lnTlToBr>
                    <a:lnBlToTr>
                      <a:noFill/>
                    </a:lnBlToTr>
                    <a:noFill/>
                  </a:tcPr>
                </a:tc>
                <a:tc>
                  <a:txBody>
                    <a:bodyPr/>
                    <a:lstStyle/>
                    <a:p>
                      <a:pPr marL="0" marR="0" lvl="0" indent="0" algn="ctr" defTabSz="914400" rtl="0" eaLnBrk="0" fontAlgn="base" latinLnBrk="0" hangingPunct="0">
                        <a:lnSpc>
                          <a:spcPct val="90000"/>
                        </a:lnSpc>
                        <a:spcBef>
                          <a:spcPct val="30000"/>
                        </a:spcBef>
                        <a:spcAft>
                          <a:spcPct val="0"/>
                        </a:spcAft>
                        <a:buClr>
                          <a:schemeClr val="accent2"/>
                        </a:buClr>
                        <a:buSzPct val="80000"/>
                        <a:buFont typeface="ZapfDingbats" pitchFamily="82" charset="2"/>
                        <a:buNone/>
                        <a:tabLst/>
                      </a:pPr>
                      <a:r>
                        <a:rPr kumimoji="0" lang="en-US" sz="2000" b="1" i="0" u="none" strike="noStrike" cap="none" normalizeH="0" baseline="0">
                          <a:ln>
                            <a:noFill/>
                          </a:ln>
                          <a:solidFill>
                            <a:schemeClr val="tx1"/>
                          </a:solidFill>
                          <a:effectLst/>
                          <a:latin typeface="Arial" charset="0"/>
                        </a:rPr>
                        <a:t>A:</a:t>
                      </a:r>
                    </a:p>
                  </a:txBody>
                  <a:tcPr marL="0" marR="0" marT="0" marB="0" horzOverflow="overflow">
                    <a:lnL>
                      <a:noFill/>
                    </a:lnL>
                    <a:lnR w="12700" cap="flat" cmpd="sng" algn="ctr">
                      <a:solidFill>
                        <a:schemeClr val="tx1"/>
                      </a:solidFill>
                      <a:prstDash val="solid"/>
                      <a:round/>
                      <a:headEnd type="none" w="sm" len="sm"/>
                      <a:tailEnd type="none" w="sm" len="sm"/>
                    </a:lnR>
                    <a:lnT>
                      <a:noFill/>
                    </a:lnT>
                    <a:lnB>
                      <a:noFill/>
                    </a:lnB>
                    <a:lnTlToBr>
                      <a:noFill/>
                    </a:lnTlToBr>
                    <a:lnBlToTr>
                      <a:noFill/>
                    </a:lnBlToTr>
                    <a:noFill/>
                  </a:tcPr>
                </a:tc>
                <a:tc>
                  <a:txBody>
                    <a:bodyPr/>
                    <a:lstStyle/>
                    <a:p>
                      <a:pPr marL="0" marR="0" lvl="0" indent="0" algn="ctr" defTabSz="914400" rtl="0" eaLnBrk="0" fontAlgn="base" latinLnBrk="0" hangingPunct="0">
                        <a:lnSpc>
                          <a:spcPct val="90000"/>
                        </a:lnSpc>
                        <a:spcBef>
                          <a:spcPct val="30000"/>
                        </a:spcBef>
                        <a:spcAft>
                          <a:spcPct val="0"/>
                        </a:spcAft>
                        <a:buClr>
                          <a:schemeClr val="accent2"/>
                        </a:buClr>
                        <a:buSzPct val="80000"/>
                        <a:buFont typeface="ZapfDingbats" pitchFamily="82" charset="2"/>
                        <a:buNone/>
                        <a:tabLst/>
                      </a:pPr>
                      <a:r>
                        <a:rPr kumimoji="0" lang="en-US" sz="2000" b="1" i="0" u="none" strike="noStrike" cap="none" normalizeH="0" baseline="0">
                          <a:ln>
                            <a:noFill/>
                          </a:ln>
                          <a:solidFill>
                            <a:schemeClr val="tx1"/>
                          </a:solidFill>
                          <a:effectLst/>
                          <a:latin typeface="Arial" charset="0"/>
                        </a:rPr>
                        <a:t>10</a:t>
                      </a:r>
                    </a:p>
                  </a:txBody>
                  <a:tcPr marL="0" marR="0" marT="0" marB="0"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folHlink"/>
                    </a:solidFill>
                  </a:tcPr>
                </a:tc>
                <a:tc>
                  <a:txBody>
                    <a:bodyPr/>
                    <a:lstStyle/>
                    <a:p>
                      <a:pPr marL="0" marR="0" lvl="0" indent="0" algn="ctr" defTabSz="914400" rtl="0" eaLnBrk="0" fontAlgn="base" latinLnBrk="0" hangingPunct="0">
                        <a:lnSpc>
                          <a:spcPct val="90000"/>
                        </a:lnSpc>
                        <a:spcBef>
                          <a:spcPct val="30000"/>
                        </a:spcBef>
                        <a:spcAft>
                          <a:spcPct val="0"/>
                        </a:spcAft>
                        <a:buClr>
                          <a:schemeClr val="accent2"/>
                        </a:buClr>
                        <a:buSzPct val="80000"/>
                        <a:buFont typeface="ZapfDingbats" pitchFamily="82" charset="2"/>
                        <a:buNone/>
                        <a:tabLst/>
                      </a:pPr>
                      <a:r>
                        <a:rPr kumimoji="0" lang="en-US" sz="2000" b="1" i="0" u="none" strike="noStrike" cap="none" normalizeH="0" baseline="0">
                          <a:ln>
                            <a:noFill/>
                          </a:ln>
                          <a:solidFill>
                            <a:schemeClr val="tx1"/>
                          </a:solidFill>
                          <a:effectLst/>
                          <a:latin typeface="Arial" charset="0"/>
                        </a:rPr>
                        <a:t>01</a:t>
                      </a:r>
                    </a:p>
                  </a:txBody>
                  <a:tcPr marL="0" marR="0" marT="0" marB="0"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90000"/>
                        </a:lnSpc>
                        <a:spcBef>
                          <a:spcPct val="30000"/>
                        </a:spcBef>
                        <a:spcAft>
                          <a:spcPct val="0"/>
                        </a:spcAft>
                        <a:buClr>
                          <a:schemeClr val="accent2"/>
                        </a:buClr>
                        <a:buSzPct val="80000"/>
                        <a:buFont typeface="ZapfDingbats" pitchFamily="82" charset="2"/>
                        <a:buNone/>
                        <a:tabLst/>
                      </a:pPr>
                      <a:r>
                        <a:rPr kumimoji="0" lang="en-US" sz="2000" b="1" i="0" u="none" strike="noStrike" cap="none" normalizeH="0" baseline="0">
                          <a:ln>
                            <a:noFill/>
                          </a:ln>
                          <a:solidFill>
                            <a:schemeClr val="tx1"/>
                          </a:solidFill>
                          <a:effectLst/>
                          <a:latin typeface="Arial" charset="0"/>
                        </a:rPr>
                        <a:t>01</a:t>
                      </a:r>
                    </a:p>
                  </a:txBody>
                  <a:tcPr marL="0" marR="0" marT="0" marB="0"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90000"/>
                        </a:lnSpc>
                        <a:spcBef>
                          <a:spcPct val="30000"/>
                        </a:spcBef>
                        <a:spcAft>
                          <a:spcPct val="0"/>
                        </a:spcAft>
                        <a:buClr>
                          <a:schemeClr val="accent2"/>
                        </a:buClr>
                        <a:buSzPct val="80000"/>
                        <a:buFont typeface="ZapfDingbats" pitchFamily="82" charset="2"/>
                        <a:buNone/>
                        <a:tabLst/>
                      </a:pPr>
                      <a:r>
                        <a:rPr kumimoji="0" lang="en-US" sz="2000" b="1" i="0" u="none" strike="noStrike" cap="none" normalizeH="0" baseline="0">
                          <a:ln>
                            <a:noFill/>
                          </a:ln>
                          <a:solidFill>
                            <a:schemeClr val="tx1"/>
                          </a:solidFill>
                          <a:effectLst/>
                          <a:latin typeface="Arial" charset="0"/>
                        </a:rPr>
                        <a:t>01</a:t>
                      </a:r>
                    </a:p>
                  </a:txBody>
                  <a:tcPr marL="0" marR="0" marT="0" marB="0"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2"/>
                  </a:ext>
                </a:extLst>
              </a:tr>
              <a:tr h="274241">
                <a:tc vMerge="1">
                  <a:txBody>
                    <a:bodyPr/>
                    <a:lstStyle/>
                    <a:p>
                      <a:endParaRPr lang="en-US"/>
                    </a:p>
                  </a:txBody>
                  <a:tcPr/>
                </a:tc>
                <a:tc>
                  <a:txBody>
                    <a:bodyPr/>
                    <a:lstStyle/>
                    <a:p>
                      <a:pPr marL="0" marR="0" lvl="0" indent="0" algn="ctr" defTabSz="914400" rtl="0" eaLnBrk="0" fontAlgn="base" latinLnBrk="0" hangingPunct="0">
                        <a:lnSpc>
                          <a:spcPct val="90000"/>
                        </a:lnSpc>
                        <a:spcBef>
                          <a:spcPct val="30000"/>
                        </a:spcBef>
                        <a:spcAft>
                          <a:spcPct val="0"/>
                        </a:spcAft>
                        <a:buClr>
                          <a:schemeClr val="accent2"/>
                        </a:buClr>
                        <a:buSzPct val="80000"/>
                        <a:buFont typeface="ZapfDingbats" pitchFamily="82" charset="2"/>
                        <a:buNone/>
                        <a:tabLst/>
                      </a:pPr>
                      <a:r>
                        <a:rPr kumimoji="0" lang="en-US" sz="2000" b="1" i="0" u="none" strike="noStrike" cap="none" normalizeH="0" baseline="0">
                          <a:ln>
                            <a:noFill/>
                          </a:ln>
                          <a:solidFill>
                            <a:schemeClr val="tx1"/>
                          </a:solidFill>
                          <a:effectLst/>
                          <a:latin typeface="Arial" charset="0"/>
                        </a:rPr>
                        <a:t>D:</a:t>
                      </a:r>
                    </a:p>
                  </a:txBody>
                  <a:tcPr marL="0" marR="0" marT="0" marB="0" horzOverflow="overflow">
                    <a:lnL>
                      <a:noFill/>
                    </a:lnL>
                    <a:lnR w="12700" cap="flat" cmpd="sng" algn="ctr">
                      <a:solidFill>
                        <a:schemeClr val="tx1"/>
                      </a:solidFill>
                      <a:prstDash val="solid"/>
                      <a:round/>
                      <a:headEnd type="none" w="sm" len="sm"/>
                      <a:tailEnd type="none" w="sm" len="sm"/>
                    </a:lnR>
                    <a:lnT>
                      <a:noFill/>
                    </a:lnT>
                    <a:lnB cap="flat">
                      <a:noFill/>
                    </a:lnB>
                    <a:lnTlToBr>
                      <a:noFill/>
                    </a:lnTlToBr>
                    <a:lnBlToTr>
                      <a:noFill/>
                    </a:lnBlToTr>
                    <a:noFill/>
                  </a:tcPr>
                </a:tc>
                <a:tc>
                  <a:txBody>
                    <a:bodyPr/>
                    <a:lstStyle/>
                    <a:p>
                      <a:pPr marL="0" marR="0" lvl="0" indent="0" algn="ctr" defTabSz="914400" rtl="0" eaLnBrk="0" fontAlgn="base" latinLnBrk="0" hangingPunct="0">
                        <a:lnSpc>
                          <a:spcPct val="90000"/>
                        </a:lnSpc>
                        <a:spcBef>
                          <a:spcPct val="30000"/>
                        </a:spcBef>
                        <a:spcAft>
                          <a:spcPct val="0"/>
                        </a:spcAft>
                        <a:buClr>
                          <a:schemeClr val="accent2"/>
                        </a:buClr>
                        <a:buSzPct val="80000"/>
                        <a:buFont typeface="ZapfDingbats" pitchFamily="82" charset="2"/>
                        <a:buNone/>
                        <a:tabLst/>
                      </a:pPr>
                      <a:r>
                        <a:rPr kumimoji="0" lang="en-US" sz="2000" b="1" i="0" u="none" strike="noStrike" cap="none" normalizeH="0" baseline="0" dirty="0">
                          <a:ln>
                            <a:noFill/>
                          </a:ln>
                          <a:solidFill>
                            <a:schemeClr val="tx1"/>
                          </a:solidFill>
                          <a:effectLst/>
                          <a:latin typeface="Arial" charset="0"/>
                        </a:rPr>
                        <a:t>01</a:t>
                      </a:r>
                    </a:p>
                  </a:txBody>
                  <a:tcPr marL="0" marR="0" marT="0" marB="0"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90000"/>
                        </a:lnSpc>
                        <a:spcBef>
                          <a:spcPct val="30000"/>
                        </a:spcBef>
                        <a:spcAft>
                          <a:spcPct val="0"/>
                        </a:spcAft>
                        <a:buClr>
                          <a:schemeClr val="accent2"/>
                        </a:buClr>
                        <a:buSzPct val="80000"/>
                        <a:buFont typeface="ZapfDingbats" pitchFamily="82" charset="2"/>
                        <a:buNone/>
                        <a:tabLst/>
                      </a:pPr>
                      <a:r>
                        <a:rPr kumimoji="0" lang="en-US" sz="2000" b="1" i="0" u="none" strike="noStrike" cap="none" normalizeH="0" baseline="0">
                          <a:ln>
                            <a:noFill/>
                          </a:ln>
                          <a:solidFill>
                            <a:schemeClr val="tx1"/>
                          </a:solidFill>
                          <a:effectLst/>
                          <a:latin typeface="Arial" charset="0"/>
                        </a:rPr>
                        <a:t>01</a:t>
                      </a:r>
                    </a:p>
                  </a:txBody>
                  <a:tcPr marL="0" marR="0" marT="0" marB="0"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90000"/>
                        </a:lnSpc>
                        <a:spcBef>
                          <a:spcPct val="30000"/>
                        </a:spcBef>
                        <a:spcAft>
                          <a:spcPct val="0"/>
                        </a:spcAft>
                        <a:buClr>
                          <a:schemeClr val="accent2"/>
                        </a:buClr>
                        <a:buSzPct val="80000"/>
                        <a:buFont typeface="ZapfDingbats" pitchFamily="82" charset="2"/>
                        <a:buNone/>
                        <a:tabLst/>
                      </a:pPr>
                      <a:r>
                        <a:rPr kumimoji="0" lang="en-US" sz="2000" b="1" i="0" u="none" strike="noStrike" cap="none" normalizeH="0" baseline="0">
                          <a:ln>
                            <a:noFill/>
                          </a:ln>
                          <a:solidFill>
                            <a:schemeClr val="tx1"/>
                          </a:solidFill>
                          <a:effectLst/>
                          <a:latin typeface="Arial" charset="0"/>
                        </a:rPr>
                        <a:t>01</a:t>
                      </a:r>
                    </a:p>
                  </a:txBody>
                  <a:tcPr marL="0" marR="0" marT="0" marB="0"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90000"/>
                        </a:lnSpc>
                        <a:spcBef>
                          <a:spcPct val="30000"/>
                        </a:spcBef>
                        <a:spcAft>
                          <a:spcPct val="0"/>
                        </a:spcAft>
                        <a:buClr>
                          <a:schemeClr val="accent2"/>
                        </a:buClr>
                        <a:buSzPct val="80000"/>
                        <a:buFont typeface="ZapfDingbats" pitchFamily="82" charset="2"/>
                        <a:buNone/>
                        <a:tabLst/>
                      </a:pPr>
                      <a:r>
                        <a:rPr kumimoji="0" lang="en-US" sz="2000" b="1" i="0" u="none" strike="noStrike" cap="none" normalizeH="0" baseline="0" dirty="0">
                          <a:ln>
                            <a:noFill/>
                          </a:ln>
                          <a:solidFill>
                            <a:schemeClr val="tx1"/>
                          </a:solidFill>
                          <a:effectLst/>
                          <a:latin typeface="Arial" charset="0"/>
                        </a:rPr>
                        <a:t>01</a:t>
                      </a:r>
                    </a:p>
                  </a:txBody>
                  <a:tcPr marL="0" marR="0" marT="0" marB="0"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3"/>
                  </a:ext>
                </a:extLst>
              </a:tr>
            </a:tbl>
          </a:graphicData>
        </a:graphic>
      </p:graphicFrame>
      <p:sp>
        <p:nvSpPr>
          <p:cNvPr id="214" name="Rectangle 211">
            <a:extLst>
              <a:ext uri="{FF2B5EF4-FFF2-40B4-BE49-F238E27FC236}">
                <a16:creationId xmlns:a16="http://schemas.microsoft.com/office/drawing/2014/main" id="{B07431B5-36A5-4E78-BB60-CDB199681B3C}"/>
              </a:ext>
            </a:extLst>
          </p:cNvPr>
          <p:cNvSpPr>
            <a:spLocks noChangeArrowheads="1"/>
          </p:cNvSpPr>
          <p:nvPr/>
        </p:nvSpPr>
        <p:spPr bwMode="auto">
          <a:xfrm>
            <a:off x="6862746" y="5705475"/>
            <a:ext cx="531813" cy="227013"/>
          </a:xfrm>
          <a:prstGeom prst="rect">
            <a:avLst/>
          </a:prstGeom>
          <a:solidFill>
            <a:schemeClr val="bg1"/>
          </a:solidFill>
          <a:ln w="12700">
            <a:solidFill>
              <a:schemeClr val="tx1"/>
            </a:solidFill>
            <a:miter lim="800000"/>
            <a:headEnd type="none" w="sm" len="sm"/>
            <a:tailEnd type="none" w="sm" len="sm"/>
          </a:ln>
        </p:spPr>
        <p:txBody>
          <a:bodyPr wrap="none" anchor="ct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pPr algn="ctr"/>
            <a:r>
              <a:rPr lang="en-US" altLang="zh-CN">
                <a:ea typeface="宋体" panose="02010600030101010101" pitchFamily="2" charset="-122"/>
              </a:rPr>
              <a:t>0 0</a:t>
            </a:r>
          </a:p>
        </p:txBody>
      </p:sp>
      <p:sp>
        <p:nvSpPr>
          <p:cNvPr id="215" name="Rectangle 212">
            <a:extLst>
              <a:ext uri="{FF2B5EF4-FFF2-40B4-BE49-F238E27FC236}">
                <a16:creationId xmlns:a16="http://schemas.microsoft.com/office/drawing/2014/main" id="{07D0307B-5751-4AAD-A104-C3BE71CA7E0A}"/>
              </a:ext>
            </a:extLst>
          </p:cNvPr>
          <p:cNvSpPr>
            <a:spLocks noChangeArrowheads="1"/>
          </p:cNvSpPr>
          <p:nvPr/>
        </p:nvSpPr>
        <p:spPr bwMode="auto">
          <a:xfrm>
            <a:off x="6862746" y="6084888"/>
            <a:ext cx="531813" cy="227012"/>
          </a:xfrm>
          <a:prstGeom prst="rect">
            <a:avLst/>
          </a:prstGeom>
          <a:solidFill>
            <a:schemeClr val="folHlink"/>
          </a:solidFill>
          <a:ln w="12700">
            <a:solidFill>
              <a:schemeClr val="tx1"/>
            </a:solidFill>
            <a:miter lim="800000"/>
            <a:headEnd type="none" w="sm" len="sm"/>
            <a:tailEnd type="none" w="sm" len="sm"/>
          </a:ln>
        </p:spPr>
        <p:txBody>
          <a:bodyPr wrap="none" anchor="ct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pPr algn="ctr"/>
            <a:r>
              <a:rPr lang="en-US" altLang="zh-CN">
                <a:ea typeface="宋体" panose="02010600030101010101" pitchFamily="2" charset="-122"/>
              </a:rPr>
              <a:t>0 1</a:t>
            </a:r>
          </a:p>
        </p:txBody>
      </p:sp>
      <p:sp>
        <p:nvSpPr>
          <p:cNvPr id="216" name="Rectangle 213">
            <a:extLst>
              <a:ext uri="{FF2B5EF4-FFF2-40B4-BE49-F238E27FC236}">
                <a16:creationId xmlns:a16="http://schemas.microsoft.com/office/drawing/2014/main" id="{ECFC15A0-0499-4553-ADB6-6D4963B9F1C7}"/>
              </a:ext>
            </a:extLst>
          </p:cNvPr>
          <p:cNvSpPr>
            <a:spLocks noChangeArrowheads="1"/>
          </p:cNvSpPr>
          <p:nvPr/>
        </p:nvSpPr>
        <p:spPr bwMode="auto">
          <a:xfrm>
            <a:off x="6616684" y="6008688"/>
            <a:ext cx="2825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r>
              <a:rPr lang="en-US" altLang="zh-CN">
                <a:ea typeface="宋体" panose="02010600030101010101" pitchFamily="2" charset="-122"/>
              </a:rPr>
              <a:t>0</a:t>
            </a:r>
          </a:p>
        </p:txBody>
      </p:sp>
      <p:sp>
        <p:nvSpPr>
          <p:cNvPr id="217" name="Line 214">
            <a:extLst>
              <a:ext uri="{FF2B5EF4-FFF2-40B4-BE49-F238E27FC236}">
                <a16:creationId xmlns:a16="http://schemas.microsoft.com/office/drawing/2014/main" id="{EF568057-CE75-4A85-A832-E0AAB69E6B1E}"/>
              </a:ext>
            </a:extLst>
          </p:cNvPr>
          <p:cNvSpPr>
            <a:spLocks noChangeShapeType="1"/>
          </p:cNvSpPr>
          <p:nvPr/>
        </p:nvSpPr>
        <p:spPr bwMode="auto">
          <a:xfrm flipH="1">
            <a:off x="7394559" y="5856288"/>
            <a:ext cx="227012" cy="0"/>
          </a:xfrm>
          <a:prstGeom prst="line">
            <a:avLst/>
          </a:prstGeom>
          <a:noFill/>
          <a:ln w="12700">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a:lstStyle/>
          <a:p>
            <a:endParaRPr lang="zh-CN" altLang="en-US"/>
          </a:p>
        </p:txBody>
      </p:sp>
      <p:sp>
        <p:nvSpPr>
          <p:cNvPr id="218" name="Rectangle 215">
            <a:extLst>
              <a:ext uri="{FF2B5EF4-FFF2-40B4-BE49-F238E27FC236}">
                <a16:creationId xmlns:a16="http://schemas.microsoft.com/office/drawing/2014/main" id="{6D5CF890-03D0-4B0F-AD7D-815DA135B397}"/>
              </a:ext>
            </a:extLst>
          </p:cNvPr>
          <p:cNvSpPr>
            <a:spLocks noChangeArrowheads="1"/>
          </p:cNvSpPr>
          <p:nvPr/>
        </p:nvSpPr>
        <p:spPr bwMode="auto">
          <a:xfrm>
            <a:off x="7545371" y="5703888"/>
            <a:ext cx="21812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r>
              <a:rPr lang="en-US" altLang="zh-CN">
                <a:ea typeface="宋体" panose="02010600030101010101" pitchFamily="2" charset="-122"/>
              </a:rPr>
              <a:t>1 (A was actually taken)</a:t>
            </a:r>
          </a:p>
        </p:txBody>
      </p:sp>
      <p:sp>
        <p:nvSpPr>
          <p:cNvPr id="219" name="Line 216">
            <a:extLst>
              <a:ext uri="{FF2B5EF4-FFF2-40B4-BE49-F238E27FC236}">
                <a16:creationId xmlns:a16="http://schemas.microsoft.com/office/drawing/2014/main" id="{C68B47A2-34BD-4674-9592-5E4FA2A6388C}"/>
              </a:ext>
            </a:extLst>
          </p:cNvPr>
          <p:cNvSpPr>
            <a:spLocks noChangeShapeType="1"/>
          </p:cNvSpPr>
          <p:nvPr/>
        </p:nvSpPr>
        <p:spPr bwMode="auto">
          <a:xfrm flipH="1">
            <a:off x="6616684" y="5856288"/>
            <a:ext cx="227012" cy="0"/>
          </a:xfrm>
          <a:prstGeom prst="line">
            <a:avLst/>
          </a:prstGeom>
          <a:noFill/>
          <a:ln w="12700">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a:lstStyle/>
          <a:p>
            <a:endParaRPr lang="zh-CN" altLang="en-US"/>
          </a:p>
        </p:txBody>
      </p:sp>
    </p:spTree>
    <p:extLst>
      <p:ext uri="{BB962C8B-B14F-4D97-AF65-F5344CB8AC3E}">
        <p14:creationId xmlns:p14="http://schemas.microsoft.com/office/powerpoint/2010/main" val="928458101"/>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自由: 形状 22"/>
          <p:cNvSpPr/>
          <p:nvPr/>
        </p:nvSpPr>
        <p:spPr bwMode="auto">
          <a:xfrm rot="12600000">
            <a:off x="628798" y="267712"/>
            <a:ext cx="166903" cy="731887"/>
          </a:xfrm>
          <a:custGeom>
            <a:avLst/>
            <a:gdLst>
              <a:gd name="connsiteX0" fmla="*/ 260214 w 260214"/>
              <a:gd name="connsiteY0" fmla="*/ 995963 h 1141060"/>
              <a:gd name="connsiteX1" fmla="*/ 0 w 260214"/>
              <a:gd name="connsiteY1" fmla="*/ 1141060 h 1141060"/>
              <a:gd name="connsiteX2" fmla="*/ 0 w 260214"/>
              <a:gd name="connsiteY2" fmla="*/ 146621 h 1141060"/>
              <a:gd name="connsiteX3" fmla="*/ 260214 w 260214"/>
              <a:gd name="connsiteY3" fmla="*/ 0 h 1141060"/>
            </a:gdLst>
            <a:ahLst/>
            <a:cxnLst>
              <a:cxn ang="0">
                <a:pos x="connsiteX0" y="connsiteY0"/>
              </a:cxn>
              <a:cxn ang="0">
                <a:pos x="connsiteX1" y="connsiteY1"/>
              </a:cxn>
              <a:cxn ang="0">
                <a:pos x="connsiteX2" y="connsiteY2"/>
              </a:cxn>
              <a:cxn ang="0">
                <a:pos x="connsiteX3" y="connsiteY3"/>
              </a:cxn>
            </a:cxnLst>
            <a:rect l="l" t="t" r="r" b="b"/>
            <a:pathLst>
              <a:path w="260214" h="1141060">
                <a:moveTo>
                  <a:pt x="260214" y="995963"/>
                </a:moveTo>
                <a:lnTo>
                  <a:pt x="0" y="1141060"/>
                </a:lnTo>
                <a:lnTo>
                  <a:pt x="0" y="146621"/>
                </a:lnTo>
                <a:lnTo>
                  <a:pt x="260214" y="0"/>
                </a:lnTo>
                <a:close/>
              </a:path>
            </a:pathLst>
          </a:custGeom>
          <a:solidFill>
            <a:srgbClr val="0075EA"/>
          </a:solidFill>
          <a:ln>
            <a:noFill/>
          </a:ln>
        </p:spPr>
        <p:txBody>
          <a:bodyPr vert="horz" wrap="square" lIns="91440" tIns="45720" rIns="91440" bIns="45720" numCol="1" anchor="t" anchorCtr="0" compatLnSpc="1">
            <a:noAutofit/>
          </a:bodyPr>
          <a:lstStyle/>
          <a:p>
            <a:endParaRPr lang="zh-CN" altLang="en-US" dirty="0"/>
          </a:p>
        </p:txBody>
      </p:sp>
      <p:grpSp>
        <p:nvGrpSpPr>
          <p:cNvPr id="31" name="组合 30">
            <a:extLst>
              <a:ext uri="{FF2B5EF4-FFF2-40B4-BE49-F238E27FC236}">
                <a16:creationId xmlns:a16="http://schemas.microsoft.com/office/drawing/2014/main" id="{8CA5B043-4020-4F50-98C7-D2A506D9F110}"/>
              </a:ext>
            </a:extLst>
          </p:cNvPr>
          <p:cNvGrpSpPr/>
          <p:nvPr/>
        </p:nvGrpSpPr>
        <p:grpSpPr>
          <a:xfrm>
            <a:off x="599620" y="278225"/>
            <a:ext cx="2974853" cy="742071"/>
            <a:chOff x="599618" y="278221"/>
            <a:chExt cx="2974853" cy="742070"/>
          </a:xfrm>
        </p:grpSpPr>
        <p:sp>
          <p:nvSpPr>
            <p:cNvPr id="32" name="矩形 31">
              <a:extLst>
                <a:ext uri="{FF2B5EF4-FFF2-40B4-BE49-F238E27FC236}">
                  <a16:creationId xmlns:a16="http://schemas.microsoft.com/office/drawing/2014/main" id="{BAA58CB5-AD00-4B5E-B2D0-A47992A7AFE2}"/>
                </a:ext>
              </a:extLst>
            </p:cNvPr>
            <p:cNvSpPr/>
            <p:nvPr/>
          </p:nvSpPr>
          <p:spPr>
            <a:xfrm>
              <a:off x="599618" y="712514"/>
              <a:ext cx="2974853" cy="307777"/>
            </a:xfrm>
            <a:prstGeom prst="rect">
              <a:avLst/>
            </a:prstGeom>
          </p:spPr>
          <p:txBody>
            <a:bodyPr wrap="square">
              <a:spAutoFit/>
            </a:bodyPr>
            <a:lstStyle/>
            <a:p>
              <a:pPr algn="ctr"/>
              <a:r>
                <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rPr>
                <a:t>Gselect Example</a:t>
              </a:r>
            </a:p>
          </p:txBody>
        </p:sp>
        <p:sp>
          <p:nvSpPr>
            <p:cNvPr id="33" name="矩形 32">
              <a:extLst>
                <a:ext uri="{FF2B5EF4-FFF2-40B4-BE49-F238E27FC236}">
                  <a16:creationId xmlns:a16="http://schemas.microsoft.com/office/drawing/2014/main" id="{0FDA942E-32AC-42CB-AF1A-F2BFB9A66674}"/>
                </a:ext>
              </a:extLst>
            </p:cNvPr>
            <p:cNvSpPr/>
            <p:nvPr/>
          </p:nvSpPr>
          <p:spPr>
            <a:xfrm>
              <a:off x="1197484" y="278221"/>
              <a:ext cx="2256900" cy="523219"/>
            </a:xfrm>
            <a:prstGeom prst="rect">
              <a:avLst/>
            </a:prstGeom>
          </p:spPr>
          <p:txBody>
            <a:bodyPr wrap="none">
              <a:spAutoFit/>
            </a:bodyPr>
            <a:lstStyle/>
            <a:p>
              <a:r>
                <a:rPr lang="en-US" altLang="zh-CN" sz="2800" b="1" spc="151" dirty="0">
                  <a:solidFill>
                    <a:schemeClr val="tx1">
                      <a:lumMod val="85000"/>
                      <a:lumOff val="15000"/>
                    </a:schemeClr>
                  </a:solidFill>
                  <a:latin typeface="等线" panose="02010600030101010101" pitchFamily="2" charset="-122"/>
                  <a:ea typeface="等线" panose="02010600030101010101" pitchFamily="2" charset="-122"/>
                </a:rPr>
                <a:t>Gselect</a:t>
              </a:r>
              <a:r>
                <a:rPr lang="zh-CN" altLang="en-US" sz="2800" b="1" spc="151" dirty="0">
                  <a:solidFill>
                    <a:schemeClr val="tx1">
                      <a:lumMod val="85000"/>
                      <a:lumOff val="15000"/>
                    </a:schemeClr>
                  </a:solidFill>
                  <a:latin typeface="等线" panose="02010600030101010101" pitchFamily="2" charset="-122"/>
                  <a:ea typeface="等线" panose="02010600030101010101" pitchFamily="2" charset="-122"/>
                </a:rPr>
                <a:t>示例</a:t>
              </a:r>
              <a:endParaRPr lang="en-US" altLang="zh-CN" sz="2800" b="1" spc="151" dirty="0">
                <a:solidFill>
                  <a:schemeClr val="tx1">
                    <a:lumMod val="85000"/>
                    <a:lumOff val="15000"/>
                  </a:schemeClr>
                </a:solidFill>
                <a:latin typeface="等线" panose="02010600030101010101" pitchFamily="2" charset="-122"/>
                <a:ea typeface="等线" panose="02010600030101010101" pitchFamily="2" charset="-122"/>
              </a:endParaRPr>
            </a:p>
          </p:txBody>
        </p:sp>
      </p:grpSp>
      <p:sp>
        <p:nvSpPr>
          <p:cNvPr id="17" name="Rectangle 3">
            <a:extLst>
              <a:ext uri="{FF2B5EF4-FFF2-40B4-BE49-F238E27FC236}">
                <a16:creationId xmlns:a16="http://schemas.microsoft.com/office/drawing/2014/main" id="{597FE88A-309C-4235-A46A-66E18922841B}"/>
              </a:ext>
            </a:extLst>
          </p:cNvPr>
          <p:cNvSpPr txBox="1">
            <a:spLocks noChangeArrowheads="1"/>
          </p:cNvSpPr>
          <p:nvPr/>
        </p:nvSpPr>
        <p:spPr>
          <a:xfrm>
            <a:off x="2510645" y="1219200"/>
            <a:ext cx="7162800" cy="768350"/>
          </a:xfrm>
          <a:prstGeom prst="rect">
            <a:avLst/>
          </a:prstGeom>
        </p:spPr>
        <p:txBody>
          <a:bodyPr/>
          <a:lstStyle>
            <a:lvl1pPr marL="228600" indent="-228600" algn="l" defTabSz="913765"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3765"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3765"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defTabSz="914400">
              <a:spcBef>
                <a:spcPct val="30000"/>
              </a:spcBef>
              <a:buClr>
                <a:schemeClr val="accent2"/>
              </a:buClr>
              <a:buSzPct val="80000"/>
              <a:buFont typeface="ZapfDingbats" pitchFamily="82" charset="2"/>
              <a:buChar char="m"/>
            </a:pPr>
            <a:r>
              <a:rPr lang="en-US" altLang="zh-CN" sz="2400" b="1" dirty="0">
                <a:latin typeface="Arial" panose="020B0604020202020204" pitchFamily="34" charset="0"/>
                <a:ea typeface="宋体" panose="02010600030101010101" pitchFamily="2" charset="-122"/>
              </a:rPr>
              <a:t>Predict 1</a:t>
            </a:r>
            <a:r>
              <a:rPr lang="en-US" altLang="zh-CN" sz="2400" b="1" baseline="30000" dirty="0">
                <a:latin typeface="Arial" panose="020B0604020202020204" pitchFamily="34" charset="0"/>
                <a:ea typeface="宋体" panose="02010600030101010101" pitchFamily="2" charset="-122"/>
              </a:rPr>
              <a:t>st</a:t>
            </a:r>
            <a:r>
              <a:rPr lang="en-US" altLang="zh-CN" sz="2400" b="1" dirty="0">
                <a:latin typeface="Arial" panose="020B0604020202020204" pitchFamily="34" charset="0"/>
                <a:ea typeface="宋体" panose="02010600030101010101" pitchFamily="2" charset="-122"/>
              </a:rPr>
              <a:t> instance of D:</a:t>
            </a:r>
          </a:p>
          <a:p>
            <a:pPr marL="742950" lvl="1" indent="-285750" defTabSz="914400">
              <a:spcBef>
                <a:spcPct val="30000"/>
              </a:spcBef>
              <a:buClr>
                <a:schemeClr val="accent2"/>
              </a:buClr>
              <a:buSzPct val="100000"/>
              <a:buFont typeface="Wingdings" panose="05000000000000000000" pitchFamily="2" charset="2"/>
              <a:buChar char="u"/>
            </a:pPr>
            <a:r>
              <a:rPr lang="en-US" altLang="zh-CN" sz="1800" b="1" dirty="0">
                <a:latin typeface="Arial" panose="020B0604020202020204" pitchFamily="34" charset="0"/>
                <a:ea typeface="宋体" panose="02010600030101010101" pitchFamily="2" charset="-122"/>
              </a:rPr>
              <a:t>Predict not-taken (MISPREDICTION)</a:t>
            </a:r>
          </a:p>
        </p:txBody>
      </p:sp>
      <p:sp>
        <p:nvSpPr>
          <p:cNvPr id="18" name="Rectangle 4">
            <a:extLst>
              <a:ext uri="{FF2B5EF4-FFF2-40B4-BE49-F238E27FC236}">
                <a16:creationId xmlns:a16="http://schemas.microsoft.com/office/drawing/2014/main" id="{45B2C3C2-5CAE-4889-B7CE-B30608E487AF}"/>
              </a:ext>
            </a:extLst>
          </p:cNvPr>
          <p:cNvSpPr>
            <a:spLocks noChangeArrowheads="1"/>
          </p:cNvSpPr>
          <p:nvPr/>
        </p:nvSpPr>
        <p:spPr bwMode="auto">
          <a:xfrm>
            <a:off x="2524933" y="3581400"/>
            <a:ext cx="7162800" cy="833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pPr>
              <a:lnSpc>
                <a:spcPct val="90000"/>
              </a:lnSpc>
              <a:spcBef>
                <a:spcPct val="30000"/>
              </a:spcBef>
              <a:buClr>
                <a:schemeClr val="accent2"/>
              </a:buClr>
              <a:buSzPct val="80000"/>
              <a:buFont typeface="ZapfDingbats" pitchFamily="82" charset="2"/>
              <a:buChar char="m"/>
            </a:pPr>
            <a:r>
              <a:rPr lang="en-US" altLang="zh-CN" sz="2400" dirty="0">
                <a:ea typeface="宋体" panose="02010600030101010101" pitchFamily="2" charset="-122"/>
              </a:rPr>
              <a:t>Update for 1</a:t>
            </a:r>
            <a:r>
              <a:rPr lang="en-US" altLang="zh-CN" sz="2400" baseline="30000" dirty="0">
                <a:ea typeface="宋体" panose="02010600030101010101" pitchFamily="2" charset="-122"/>
              </a:rPr>
              <a:t>st</a:t>
            </a:r>
            <a:r>
              <a:rPr lang="en-US" altLang="zh-CN" sz="2400" dirty="0">
                <a:ea typeface="宋体" panose="02010600030101010101" pitchFamily="2" charset="-122"/>
              </a:rPr>
              <a:t> instance of D</a:t>
            </a:r>
          </a:p>
          <a:p>
            <a:pPr lvl="1">
              <a:lnSpc>
                <a:spcPct val="90000"/>
              </a:lnSpc>
              <a:spcBef>
                <a:spcPct val="30000"/>
              </a:spcBef>
              <a:buClr>
                <a:schemeClr val="accent2"/>
              </a:buClr>
              <a:buSzPct val="100000"/>
              <a:buFont typeface="Wingdings" panose="05000000000000000000" pitchFamily="2" charset="2"/>
              <a:buChar char="u"/>
            </a:pPr>
            <a:r>
              <a:rPr lang="en-US" altLang="zh-CN" sz="1800" dirty="0">
                <a:ea typeface="宋体" panose="02010600030101010101" pitchFamily="2" charset="-122"/>
              </a:rPr>
              <a:t>Actually taken</a:t>
            </a:r>
          </a:p>
        </p:txBody>
      </p:sp>
      <p:sp>
        <p:nvSpPr>
          <p:cNvPr id="19" name="Rectangle 5">
            <a:extLst>
              <a:ext uri="{FF2B5EF4-FFF2-40B4-BE49-F238E27FC236}">
                <a16:creationId xmlns:a16="http://schemas.microsoft.com/office/drawing/2014/main" id="{5C55A5C6-1DC9-4C23-B509-2B8150A51863}"/>
              </a:ext>
            </a:extLst>
          </p:cNvPr>
          <p:cNvSpPr>
            <a:spLocks noChangeArrowheads="1"/>
          </p:cNvSpPr>
          <p:nvPr/>
        </p:nvSpPr>
        <p:spPr bwMode="auto">
          <a:xfrm>
            <a:off x="2524933" y="5545138"/>
            <a:ext cx="3719512"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pPr>
              <a:lnSpc>
                <a:spcPct val="90000"/>
              </a:lnSpc>
              <a:spcBef>
                <a:spcPct val="30000"/>
              </a:spcBef>
              <a:buClr>
                <a:schemeClr val="accent2"/>
              </a:buClr>
              <a:buSzPct val="80000"/>
              <a:buFont typeface="ZapfDingbats" pitchFamily="82" charset="2"/>
              <a:buChar char="m"/>
            </a:pPr>
            <a:r>
              <a:rPr lang="en-US" altLang="zh-CN" sz="2400">
                <a:ea typeface="宋体" panose="02010600030101010101" pitchFamily="2" charset="-122"/>
              </a:rPr>
              <a:t>Update the BHR to</a:t>
            </a:r>
            <a:br>
              <a:rPr lang="en-US" altLang="zh-CN" sz="2400">
                <a:ea typeface="宋体" panose="02010600030101010101" pitchFamily="2" charset="-122"/>
              </a:rPr>
            </a:br>
            <a:r>
              <a:rPr lang="en-US" altLang="zh-CN" sz="2400">
                <a:ea typeface="宋体" panose="02010600030101010101" pitchFamily="2" charset="-122"/>
              </a:rPr>
              <a:t>set up next prediction</a:t>
            </a:r>
          </a:p>
        </p:txBody>
      </p:sp>
      <p:graphicFrame>
        <p:nvGraphicFramePr>
          <p:cNvPr id="20" name="Group 92">
            <a:extLst>
              <a:ext uri="{FF2B5EF4-FFF2-40B4-BE49-F238E27FC236}">
                <a16:creationId xmlns:a16="http://schemas.microsoft.com/office/drawing/2014/main" id="{00802192-DB1E-4E9E-ADDF-CC4C164200AD}"/>
              </a:ext>
            </a:extLst>
          </p:cNvPr>
          <p:cNvGraphicFramePr>
            <a:graphicFrameLocks noGrp="1"/>
          </p:cNvGraphicFramePr>
          <p:nvPr>
            <p:extLst>
              <p:ext uri="{D42A27DB-BD31-4B8C-83A1-F6EECF244321}">
                <p14:modId xmlns:p14="http://schemas.microsoft.com/office/powerpoint/2010/main" val="2202646674"/>
              </p:ext>
            </p:extLst>
          </p:nvPr>
        </p:nvGraphicFramePr>
        <p:xfrm>
          <a:off x="2828145" y="2062163"/>
          <a:ext cx="6007100" cy="1097280"/>
        </p:xfrm>
        <a:graphic>
          <a:graphicData uri="http://schemas.openxmlformats.org/drawingml/2006/table">
            <a:tbl>
              <a:tblPr/>
              <a:tblGrid>
                <a:gridCol w="927100">
                  <a:extLst>
                    <a:ext uri="{9D8B030D-6E8A-4147-A177-3AD203B41FA5}">
                      <a16:colId xmlns:a16="http://schemas.microsoft.com/office/drawing/2014/main" val="20000"/>
                    </a:ext>
                  </a:extLst>
                </a:gridCol>
                <a:gridCol w="1016000">
                  <a:extLst>
                    <a:ext uri="{9D8B030D-6E8A-4147-A177-3AD203B41FA5}">
                      <a16:colId xmlns:a16="http://schemas.microsoft.com/office/drawing/2014/main" val="20001"/>
                    </a:ext>
                  </a:extLst>
                </a:gridCol>
                <a:gridCol w="1016000">
                  <a:extLst>
                    <a:ext uri="{9D8B030D-6E8A-4147-A177-3AD203B41FA5}">
                      <a16:colId xmlns:a16="http://schemas.microsoft.com/office/drawing/2014/main" val="20002"/>
                    </a:ext>
                  </a:extLst>
                </a:gridCol>
                <a:gridCol w="1016000">
                  <a:extLst>
                    <a:ext uri="{9D8B030D-6E8A-4147-A177-3AD203B41FA5}">
                      <a16:colId xmlns:a16="http://schemas.microsoft.com/office/drawing/2014/main" val="20003"/>
                    </a:ext>
                  </a:extLst>
                </a:gridCol>
                <a:gridCol w="1016000">
                  <a:extLst>
                    <a:ext uri="{9D8B030D-6E8A-4147-A177-3AD203B41FA5}">
                      <a16:colId xmlns:a16="http://schemas.microsoft.com/office/drawing/2014/main" val="20004"/>
                    </a:ext>
                  </a:extLst>
                </a:gridCol>
                <a:gridCol w="1016000">
                  <a:extLst>
                    <a:ext uri="{9D8B030D-6E8A-4147-A177-3AD203B41FA5}">
                      <a16:colId xmlns:a16="http://schemas.microsoft.com/office/drawing/2014/main" val="20005"/>
                    </a:ext>
                  </a:extLst>
                </a:gridCol>
              </a:tblGrid>
              <a:tr h="274241">
                <a:tc>
                  <a:txBody>
                    <a:bodyPr/>
                    <a:lstStyle/>
                    <a:p>
                      <a:pPr marL="0" marR="0" lvl="0" indent="0" algn="ctr" defTabSz="914400" rtl="0" eaLnBrk="0" fontAlgn="base" latinLnBrk="0" hangingPunct="0">
                        <a:lnSpc>
                          <a:spcPct val="90000"/>
                        </a:lnSpc>
                        <a:spcBef>
                          <a:spcPct val="30000"/>
                        </a:spcBef>
                        <a:spcAft>
                          <a:spcPct val="0"/>
                        </a:spcAft>
                        <a:buClr>
                          <a:schemeClr val="accent2"/>
                        </a:buClr>
                        <a:buSzPct val="80000"/>
                        <a:buFont typeface="ZapfDingbats" pitchFamily="82" charset="2"/>
                        <a:buNone/>
                        <a:tabLst/>
                      </a:pPr>
                      <a:endParaRPr kumimoji="0" lang="en-US" sz="2000" b="1" i="0" u="none" strike="noStrike" cap="none" normalizeH="0" baseline="0">
                        <a:ln>
                          <a:noFill/>
                        </a:ln>
                        <a:solidFill>
                          <a:schemeClr val="tx1"/>
                        </a:solidFill>
                        <a:effectLst/>
                        <a:latin typeface="Arial" charset="0"/>
                      </a:endParaRPr>
                    </a:p>
                  </a:txBody>
                  <a:tcPr marL="0" marR="0" marT="0" marB="0" horzOverflow="overflow">
                    <a:lnL cap="flat">
                      <a:noFill/>
                    </a:lnL>
                    <a:lnR>
                      <a:noFill/>
                    </a:lnR>
                    <a:lnT cap="flat">
                      <a:noFill/>
                    </a:lnT>
                    <a:lnB>
                      <a:noFill/>
                    </a:lnB>
                    <a:lnTlToBr>
                      <a:noFill/>
                    </a:lnTlToBr>
                    <a:lnBlToTr>
                      <a:noFill/>
                    </a:lnBlToTr>
                    <a:noFill/>
                  </a:tcPr>
                </a:tc>
                <a:tc>
                  <a:txBody>
                    <a:bodyPr/>
                    <a:lstStyle/>
                    <a:p>
                      <a:pPr marL="0" marR="0" lvl="0" indent="0" algn="ctr" defTabSz="914400" rtl="0" eaLnBrk="0" fontAlgn="base" latinLnBrk="0" hangingPunct="0">
                        <a:lnSpc>
                          <a:spcPct val="90000"/>
                        </a:lnSpc>
                        <a:spcBef>
                          <a:spcPct val="30000"/>
                        </a:spcBef>
                        <a:spcAft>
                          <a:spcPct val="0"/>
                        </a:spcAft>
                        <a:buClr>
                          <a:schemeClr val="accent2"/>
                        </a:buClr>
                        <a:buSzPct val="80000"/>
                        <a:buFont typeface="ZapfDingbats" pitchFamily="82" charset="2"/>
                        <a:buNone/>
                        <a:tabLst/>
                      </a:pPr>
                      <a:endParaRPr kumimoji="0" lang="en-US" sz="2000" b="1" i="0" u="none" strike="noStrike" cap="none" normalizeH="0" baseline="0">
                        <a:ln>
                          <a:noFill/>
                        </a:ln>
                        <a:solidFill>
                          <a:schemeClr val="tx1"/>
                        </a:solidFill>
                        <a:effectLst/>
                        <a:latin typeface="Arial" charset="0"/>
                      </a:endParaRPr>
                    </a:p>
                  </a:txBody>
                  <a:tcPr marL="0" marR="0" marT="0" marB="0" horzOverflow="overflow">
                    <a:lnL>
                      <a:noFill/>
                    </a:lnL>
                    <a:lnR>
                      <a:noFill/>
                    </a:lnR>
                    <a:lnT cap="flat">
                      <a:noFill/>
                    </a:lnT>
                    <a:lnB>
                      <a:noFill/>
                    </a:lnB>
                    <a:lnTlToBr>
                      <a:noFill/>
                    </a:lnTlToBr>
                    <a:lnBlToTr>
                      <a:noFill/>
                    </a:lnBlToTr>
                    <a:noFill/>
                  </a:tcPr>
                </a:tc>
                <a:tc gridSpan="4">
                  <a:txBody>
                    <a:bodyPr/>
                    <a:lstStyle/>
                    <a:p>
                      <a:pPr marL="0" marR="0" lvl="0" indent="0" algn="ctr" defTabSz="914400" rtl="0" eaLnBrk="0" fontAlgn="base" latinLnBrk="0" hangingPunct="0">
                        <a:lnSpc>
                          <a:spcPct val="90000"/>
                        </a:lnSpc>
                        <a:spcBef>
                          <a:spcPct val="30000"/>
                        </a:spcBef>
                        <a:spcAft>
                          <a:spcPct val="0"/>
                        </a:spcAft>
                        <a:buClr>
                          <a:schemeClr val="accent2"/>
                        </a:buClr>
                        <a:buSzPct val="80000"/>
                        <a:buFont typeface="ZapfDingbats" pitchFamily="82" charset="2"/>
                        <a:buNone/>
                        <a:tabLst/>
                      </a:pPr>
                      <a:r>
                        <a:rPr kumimoji="0" lang="en-US" sz="2000" b="1" i="0" u="none" strike="noStrike" cap="none" normalizeH="0" baseline="0">
                          <a:ln>
                            <a:noFill/>
                          </a:ln>
                          <a:solidFill>
                            <a:schemeClr val="tx1"/>
                          </a:solidFill>
                          <a:effectLst/>
                          <a:latin typeface="Arial" charset="0"/>
                        </a:rPr>
                        <a:t>BHR is 01</a:t>
                      </a:r>
                    </a:p>
                  </a:txBody>
                  <a:tcPr marL="0" marR="0" marT="0" marB="0" horzOverflow="overflow">
                    <a:lnL>
                      <a:noFill/>
                    </a:lnL>
                    <a:lnR cap="flat">
                      <a:noFill/>
                    </a:lnR>
                    <a:lnT cap="flat">
                      <a:noFill/>
                    </a:lnT>
                    <a:lnB>
                      <a:noFill/>
                    </a:lnB>
                    <a:lnTlToBr>
                      <a:noFill/>
                    </a:lnTlToBr>
                    <a:lnBlToTr>
                      <a:noFill/>
                    </a:lnBlToTr>
                    <a:no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274241">
                <a:tc>
                  <a:txBody>
                    <a:bodyPr/>
                    <a:lstStyle/>
                    <a:p>
                      <a:pPr marL="0" marR="0" lvl="0" indent="0" algn="ctr" defTabSz="914400" rtl="0" eaLnBrk="0" fontAlgn="base" latinLnBrk="0" hangingPunct="0">
                        <a:lnSpc>
                          <a:spcPct val="90000"/>
                        </a:lnSpc>
                        <a:spcBef>
                          <a:spcPct val="30000"/>
                        </a:spcBef>
                        <a:spcAft>
                          <a:spcPct val="0"/>
                        </a:spcAft>
                        <a:buClr>
                          <a:schemeClr val="accent2"/>
                        </a:buClr>
                        <a:buSzPct val="80000"/>
                        <a:buFont typeface="ZapfDingbats" pitchFamily="82" charset="2"/>
                        <a:buNone/>
                        <a:tabLst/>
                      </a:pPr>
                      <a:endParaRPr kumimoji="0" lang="en-US" sz="2000" b="1" i="0" u="none" strike="noStrike" cap="none" normalizeH="0" baseline="0">
                        <a:ln>
                          <a:noFill/>
                        </a:ln>
                        <a:solidFill>
                          <a:schemeClr val="tx1"/>
                        </a:solidFill>
                        <a:effectLst/>
                        <a:latin typeface="Arial" charset="0"/>
                      </a:endParaRPr>
                    </a:p>
                  </a:txBody>
                  <a:tcPr marL="0" marR="0" marT="0" marB="0" horzOverflow="overflow">
                    <a:lnL cap="flat">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90000"/>
                        </a:lnSpc>
                        <a:spcBef>
                          <a:spcPct val="30000"/>
                        </a:spcBef>
                        <a:spcAft>
                          <a:spcPct val="0"/>
                        </a:spcAft>
                        <a:buClr>
                          <a:schemeClr val="accent2"/>
                        </a:buClr>
                        <a:buSzPct val="80000"/>
                        <a:buFont typeface="ZapfDingbats" pitchFamily="82" charset="2"/>
                        <a:buNone/>
                        <a:tabLst/>
                      </a:pPr>
                      <a:endParaRPr kumimoji="0" lang="en-US" sz="2000" b="1" i="0" u="none" strike="noStrike" cap="none" normalizeH="0" baseline="0">
                        <a:ln>
                          <a:noFill/>
                        </a:ln>
                        <a:solidFill>
                          <a:schemeClr val="tx1"/>
                        </a:solidFill>
                        <a:effectLst/>
                        <a:latin typeface="Arial" charset="0"/>
                      </a:endParaRPr>
                    </a:p>
                  </a:txBody>
                  <a:tcPr marL="0" marR="0" marT="0" marB="0"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90000"/>
                        </a:lnSpc>
                        <a:spcBef>
                          <a:spcPct val="30000"/>
                        </a:spcBef>
                        <a:spcAft>
                          <a:spcPct val="0"/>
                        </a:spcAft>
                        <a:buClr>
                          <a:schemeClr val="accent2"/>
                        </a:buClr>
                        <a:buSzPct val="80000"/>
                        <a:buFont typeface="ZapfDingbats" pitchFamily="82" charset="2"/>
                        <a:buNone/>
                        <a:tabLst/>
                      </a:pPr>
                      <a:r>
                        <a:rPr kumimoji="0" lang="en-US" sz="2000" b="1" i="0" u="none" strike="noStrike" cap="none" normalizeH="0" baseline="0">
                          <a:ln>
                            <a:noFill/>
                          </a:ln>
                          <a:solidFill>
                            <a:schemeClr val="tx1"/>
                          </a:solidFill>
                          <a:effectLst/>
                          <a:latin typeface="Arial" charset="0"/>
                        </a:rPr>
                        <a:t>00:</a:t>
                      </a:r>
                    </a:p>
                  </a:txBody>
                  <a:tcPr marL="0" marR="0" marT="0" marB="0" horzOverflow="overflow">
                    <a:lnL>
                      <a:noFill/>
                    </a:lnL>
                    <a:lnR>
                      <a:noFill/>
                    </a:lnR>
                    <a:lnT>
                      <a:noFill/>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90000"/>
                        </a:lnSpc>
                        <a:spcBef>
                          <a:spcPct val="30000"/>
                        </a:spcBef>
                        <a:spcAft>
                          <a:spcPct val="0"/>
                        </a:spcAft>
                        <a:buClr>
                          <a:schemeClr val="accent2"/>
                        </a:buClr>
                        <a:buSzPct val="80000"/>
                        <a:buFont typeface="ZapfDingbats" pitchFamily="82" charset="2"/>
                        <a:buNone/>
                        <a:tabLst/>
                      </a:pPr>
                      <a:r>
                        <a:rPr kumimoji="0" lang="en-US" sz="2000" b="1" i="0" u="none" strike="noStrike" cap="none" normalizeH="0" baseline="0">
                          <a:ln>
                            <a:noFill/>
                          </a:ln>
                          <a:solidFill>
                            <a:schemeClr val="tx1"/>
                          </a:solidFill>
                          <a:effectLst/>
                          <a:latin typeface="Arial" charset="0"/>
                        </a:rPr>
                        <a:t>01:</a:t>
                      </a:r>
                    </a:p>
                  </a:txBody>
                  <a:tcPr marL="0" marR="0" marT="0" marB="0" horzOverflow="overflow">
                    <a:lnL>
                      <a:noFill/>
                    </a:lnL>
                    <a:lnR>
                      <a:noFill/>
                    </a:lnR>
                    <a:lnT>
                      <a:noFill/>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90000"/>
                        </a:lnSpc>
                        <a:spcBef>
                          <a:spcPct val="30000"/>
                        </a:spcBef>
                        <a:spcAft>
                          <a:spcPct val="0"/>
                        </a:spcAft>
                        <a:buClr>
                          <a:schemeClr val="accent2"/>
                        </a:buClr>
                        <a:buSzPct val="80000"/>
                        <a:buFont typeface="ZapfDingbats" pitchFamily="82" charset="2"/>
                        <a:buNone/>
                        <a:tabLst/>
                      </a:pPr>
                      <a:r>
                        <a:rPr kumimoji="0" lang="en-US" sz="2000" b="1" i="0" u="none" strike="noStrike" cap="none" normalizeH="0" baseline="0">
                          <a:ln>
                            <a:noFill/>
                          </a:ln>
                          <a:solidFill>
                            <a:schemeClr val="tx1"/>
                          </a:solidFill>
                          <a:effectLst/>
                          <a:latin typeface="Arial" charset="0"/>
                        </a:rPr>
                        <a:t>10:</a:t>
                      </a:r>
                    </a:p>
                  </a:txBody>
                  <a:tcPr marL="0" marR="0" marT="0" marB="0" horzOverflow="overflow">
                    <a:lnL>
                      <a:noFill/>
                    </a:lnL>
                    <a:lnR>
                      <a:noFill/>
                    </a:lnR>
                    <a:lnT>
                      <a:noFill/>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90000"/>
                        </a:lnSpc>
                        <a:spcBef>
                          <a:spcPct val="30000"/>
                        </a:spcBef>
                        <a:spcAft>
                          <a:spcPct val="0"/>
                        </a:spcAft>
                        <a:buClr>
                          <a:schemeClr val="accent2"/>
                        </a:buClr>
                        <a:buSzPct val="80000"/>
                        <a:buFont typeface="ZapfDingbats" pitchFamily="82" charset="2"/>
                        <a:buNone/>
                        <a:tabLst/>
                      </a:pPr>
                      <a:r>
                        <a:rPr kumimoji="0" lang="en-US" sz="2000" b="1" i="0" u="none" strike="noStrike" cap="none" normalizeH="0" baseline="0">
                          <a:ln>
                            <a:noFill/>
                          </a:ln>
                          <a:solidFill>
                            <a:schemeClr val="tx1"/>
                          </a:solidFill>
                          <a:effectLst/>
                          <a:latin typeface="Arial" charset="0"/>
                        </a:rPr>
                        <a:t>11:</a:t>
                      </a:r>
                    </a:p>
                  </a:txBody>
                  <a:tcPr marL="0" marR="0" marT="0" marB="0" horzOverflow="overflow">
                    <a:lnL>
                      <a:noFill/>
                    </a:lnL>
                    <a:lnR cap="flat">
                      <a:noFill/>
                    </a:lnR>
                    <a:lnT>
                      <a:noFill/>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1"/>
                  </a:ext>
                </a:extLst>
              </a:tr>
              <a:tr h="274241">
                <a:tc rowSpan="2">
                  <a:txBody>
                    <a:bodyPr/>
                    <a:lstStyle/>
                    <a:p>
                      <a:pPr marL="0" marR="0" lvl="0" indent="0" algn="ctr" defTabSz="914400" rtl="0" eaLnBrk="0" fontAlgn="base" latinLnBrk="0" hangingPunct="0">
                        <a:lnSpc>
                          <a:spcPct val="90000"/>
                        </a:lnSpc>
                        <a:spcBef>
                          <a:spcPct val="30000"/>
                        </a:spcBef>
                        <a:spcAft>
                          <a:spcPct val="0"/>
                        </a:spcAft>
                        <a:buClr>
                          <a:schemeClr val="accent2"/>
                        </a:buClr>
                        <a:buSzPct val="80000"/>
                        <a:buFont typeface="ZapfDingbats" pitchFamily="82" charset="2"/>
                        <a:buNone/>
                        <a:tabLst/>
                      </a:pPr>
                      <a:r>
                        <a:rPr kumimoji="0" lang="en-US" sz="2000" b="1" i="0" u="none" strike="noStrike" cap="none" normalizeH="0" baseline="0">
                          <a:ln>
                            <a:noFill/>
                          </a:ln>
                          <a:solidFill>
                            <a:schemeClr val="tx1"/>
                          </a:solidFill>
                          <a:effectLst/>
                          <a:latin typeface="Arial" charset="0"/>
                        </a:rPr>
                        <a:t>PC is D</a:t>
                      </a:r>
                    </a:p>
                  </a:txBody>
                  <a:tcPr marL="0" marR="0" marT="0" marB="0" anchor="ctr" horzOverflow="overflow">
                    <a:lnL cap="flat">
                      <a:noFill/>
                    </a:lnL>
                    <a:lnR>
                      <a:noFill/>
                    </a:lnR>
                    <a:lnT>
                      <a:noFill/>
                    </a:lnT>
                    <a:lnB cap="flat">
                      <a:noFill/>
                    </a:lnB>
                    <a:lnTlToBr>
                      <a:noFill/>
                    </a:lnTlToBr>
                    <a:lnBlToTr>
                      <a:noFill/>
                    </a:lnBlToTr>
                    <a:noFill/>
                  </a:tcPr>
                </a:tc>
                <a:tc>
                  <a:txBody>
                    <a:bodyPr/>
                    <a:lstStyle/>
                    <a:p>
                      <a:pPr marL="0" marR="0" lvl="0" indent="0" algn="ctr" defTabSz="914400" rtl="0" eaLnBrk="0" fontAlgn="base" latinLnBrk="0" hangingPunct="0">
                        <a:lnSpc>
                          <a:spcPct val="90000"/>
                        </a:lnSpc>
                        <a:spcBef>
                          <a:spcPct val="30000"/>
                        </a:spcBef>
                        <a:spcAft>
                          <a:spcPct val="0"/>
                        </a:spcAft>
                        <a:buClr>
                          <a:schemeClr val="accent2"/>
                        </a:buClr>
                        <a:buSzPct val="80000"/>
                        <a:buFont typeface="ZapfDingbats" pitchFamily="82" charset="2"/>
                        <a:buNone/>
                        <a:tabLst/>
                      </a:pPr>
                      <a:r>
                        <a:rPr kumimoji="0" lang="en-US" sz="2000" b="1" i="0" u="none" strike="noStrike" cap="none" normalizeH="0" baseline="0">
                          <a:ln>
                            <a:noFill/>
                          </a:ln>
                          <a:solidFill>
                            <a:schemeClr val="tx1"/>
                          </a:solidFill>
                          <a:effectLst/>
                          <a:latin typeface="Arial" charset="0"/>
                        </a:rPr>
                        <a:t>A:</a:t>
                      </a:r>
                    </a:p>
                  </a:txBody>
                  <a:tcPr marL="0" marR="0" marT="0" marB="0" horzOverflow="overflow">
                    <a:lnL>
                      <a:noFill/>
                    </a:lnL>
                    <a:lnR w="12700" cap="flat" cmpd="sng" algn="ctr">
                      <a:solidFill>
                        <a:schemeClr val="tx1"/>
                      </a:solidFill>
                      <a:prstDash val="solid"/>
                      <a:round/>
                      <a:headEnd type="none" w="sm" len="sm"/>
                      <a:tailEnd type="none" w="sm" len="sm"/>
                    </a:lnR>
                    <a:lnT>
                      <a:noFill/>
                    </a:lnT>
                    <a:lnB>
                      <a:noFill/>
                    </a:lnB>
                    <a:lnTlToBr>
                      <a:noFill/>
                    </a:lnTlToBr>
                    <a:lnBlToTr>
                      <a:noFill/>
                    </a:lnBlToTr>
                    <a:noFill/>
                  </a:tcPr>
                </a:tc>
                <a:tc>
                  <a:txBody>
                    <a:bodyPr/>
                    <a:lstStyle/>
                    <a:p>
                      <a:pPr marL="0" marR="0" lvl="0" indent="0" algn="ctr" defTabSz="914400" rtl="0" eaLnBrk="0" fontAlgn="base" latinLnBrk="0" hangingPunct="0">
                        <a:lnSpc>
                          <a:spcPct val="90000"/>
                        </a:lnSpc>
                        <a:spcBef>
                          <a:spcPct val="30000"/>
                        </a:spcBef>
                        <a:spcAft>
                          <a:spcPct val="0"/>
                        </a:spcAft>
                        <a:buClr>
                          <a:schemeClr val="accent2"/>
                        </a:buClr>
                        <a:buSzPct val="80000"/>
                        <a:buFont typeface="ZapfDingbats" pitchFamily="82" charset="2"/>
                        <a:buNone/>
                        <a:tabLst/>
                      </a:pPr>
                      <a:r>
                        <a:rPr kumimoji="0" lang="en-US" sz="2000" b="1" i="0" u="none" strike="noStrike" cap="none" normalizeH="0" baseline="0">
                          <a:ln>
                            <a:noFill/>
                          </a:ln>
                          <a:solidFill>
                            <a:schemeClr val="tx1"/>
                          </a:solidFill>
                          <a:effectLst/>
                          <a:latin typeface="Arial" charset="0"/>
                        </a:rPr>
                        <a:t>10</a:t>
                      </a:r>
                    </a:p>
                  </a:txBody>
                  <a:tcPr marL="0" marR="0" marT="0" marB="0"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90000"/>
                        </a:lnSpc>
                        <a:spcBef>
                          <a:spcPct val="30000"/>
                        </a:spcBef>
                        <a:spcAft>
                          <a:spcPct val="0"/>
                        </a:spcAft>
                        <a:buClr>
                          <a:schemeClr val="accent2"/>
                        </a:buClr>
                        <a:buSzPct val="80000"/>
                        <a:buFont typeface="ZapfDingbats" pitchFamily="82" charset="2"/>
                        <a:buNone/>
                        <a:tabLst/>
                      </a:pPr>
                      <a:r>
                        <a:rPr kumimoji="0" lang="en-US" sz="2000" b="1" i="0" u="none" strike="noStrike" cap="none" normalizeH="0" baseline="0">
                          <a:ln>
                            <a:noFill/>
                          </a:ln>
                          <a:solidFill>
                            <a:schemeClr val="tx1"/>
                          </a:solidFill>
                          <a:effectLst/>
                          <a:latin typeface="Arial" charset="0"/>
                        </a:rPr>
                        <a:t>01</a:t>
                      </a:r>
                    </a:p>
                  </a:txBody>
                  <a:tcPr marL="0" marR="0" marT="0" marB="0"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90000"/>
                        </a:lnSpc>
                        <a:spcBef>
                          <a:spcPct val="30000"/>
                        </a:spcBef>
                        <a:spcAft>
                          <a:spcPct val="0"/>
                        </a:spcAft>
                        <a:buClr>
                          <a:schemeClr val="accent2"/>
                        </a:buClr>
                        <a:buSzPct val="80000"/>
                        <a:buFont typeface="ZapfDingbats" pitchFamily="82" charset="2"/>
                        <a:buNone/>
                        <a:tabLst/>
                      </a:pPr>
                      <a:r>
                        <a:rPr kumimoji="0" lang="en-US" sz="2000" b="1" i="0" u="none" strike="noStrike" cap="none" normalizeH="0" baseline="0">
                          <a:ln>
                            <a:noFill/>
                          </a:ln>
                          <a:solidFill>
                            <a:schemeClr val="tx1"/>
                          </a:solidFill>
                          <a:effectLst/>
                          <a:latin typeface="Arial" charset="0"/>
                        </a:rPr>
                        <a:t>01</a:t>
                      </a:r>
                    </a:p>
                  </a:txBody>
                  <a:tcPr marL="0" marR="0" marT="0" marB="0"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90000"/>
                        </a:lnSpc>
                        <a:spcBef>
                          <a:spcPct val="30000"/>
                        </a:spcBef>
                        <a:spcAft>
                          <a:spcPct val="0"/>
                        </a:spcAft>
                        <a:buClr>
                          <a:schemeClr val="accent2"/>
                        </a:buClr>
                        <a:buSzPct val="80000"/>
                        <a:buFont typeface="ZapfDingbats" pitchFamily="82" charset="2"/>
                        <a:buNone/>
                        <a:tabLst/>
                      </a:pPr>
                      <a:r>
                        <a:rPr kumimoji="0" lang="en-US" sz="2000" b="1" i="0" u="none" strike="noStrike" cap="none" normalizeH="0" baseline="0">
                          <a:ln>
                            <a:noFill/>
                          </a:ln>
                          <a:solidFill>
                            <a:schemeClr val="tx1"/>
                          </a:solidFill>
                          <a:effectLst/>
                          <a:latin typeface="Arial" charset="0"/>
                        </a:rPr>
                        <a:t>01</a:t>
                      </a:r>
                    </a:p>
                  </a:txBody>
                  <a:tcPr marL="0" marR="0" marT="0" marB="0"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2"/>
                  </a:ext>
                </a:extLst>
              </a:tr>
              <a:tr h="274241">
                <a:tc vMerge="1">
                  <a:txBody>
                    <a:bodyPr/>
                    <a:lstStyle/>
                    <a:p>
                      <a:endParaRPr lang="en-US"/>
                    </a:p>
                  </a:txBody>
                  <a:tcPr/>
                </a:tc>
                <a:tc>
                  <a:txBody>
                    <a:bodyPr/>
                    <a:lstStyle/>
                    <a:p>
                      <a:pPr marL="0" marR="0" lvl="0" indent="0" algn="ctr" defTabSz="914400" rtl="0" eaLnBrk="0" fontAlgn="base" latinLnBrk="0" hangingPunct="0">
                        <a:lnSpc>
                          <a:spcPct val="90000"/>
                        </a:lnSpc>
                        <a:spcBef>
                          <a:spcPct val="30000"/>
                        </a:spcBef>
                        <a:spcAft>
                          <a:spcPct val="0"/>
                        </a:spcAft>
                        <a:buClr>
                          <a:schemeClr val="accent2"/>
                        </a:buClr>
                        <a:buSzPct val="80000"/>
                        <a:buFont typeface="ZapfDingbats" pitchFamily="82" charset="2"/>
                        <a:buNone/>
                        <a:tabLst/>
                      </a:pPr>
                      <a:r>
                        <a:rPr kumimoji="0" lang="en-US" sz="2000" b="1" i="0" u="none" strike="noStrike" cap="none" normalizeH="0" baseline="0">
                          <a:ln>
                            <a:noFill/>
                          </a:ln>
                          <a:solidFill>
                            <a:schemeClr val="tx1"/>
                          </a:solidFill>
                          <a:effectLst/>
                          <a:latin typeface="Arial" charset="0"/>
                        </a:rPr>
                        <a:t>D:</a:t>
                      </a:r>
                    </a:p>
                  </a:txBody>
                  <a:tcPr marL="0" marR="0" marT="0" marB="0" horzOverflow="overflow">
                    <a:lnL>
                      <a:noFill/>
                    </a:lnL>
                    <a:lnR w="12700" cap="flat" cmpd="sng" algn="ctr">
                      <a:solidFill>
                        <a:schemeClr val="tx1"/>
                      </a:solidFill>
                      <a:prstDash val="solid"/>
                      <a:round/>
                      <a:headEnd type="none" w="sm" len="sm"/>
                      <a:tailEnd type="none" w="sm" len="sm"/>
                    </a:lnR>
                    <a:lnT>
                      <a:noFill/>
                    </a:lnT>
                    <a:lnB cap="flat">
                      <a:noFill/>
                    </a:lnB>
                    <a:lnTlToBr>
                      <a:noFill/>
                    </a:lnTlToBr>
                    <a:lnBlToTr>
                      <a:noFill/>
                    </a:lnBlToTr>
                    <a:noFill/>
                  </a:tcPr>
                </a:tc>
                <a:tc>
                  <a:txBody>
                    <a:bodyPr/>
                    <a:lstStyle/>
                    <a:p>
                      <a:pPr marL="0" marR="0" lvl="0" indent="0" algn="ctr" defTabSz="914400" rtl="0" eaLnBrk="0" fontAlgn="base" latinLnBrk="0" hangingPunct="0">
                        <a:lnSpc>
                          <a:spcPct val="90000"/>
                        </a:lnSpc>
                        <a:spcBef>
                          <a:spcPct val="30000"/>
                        </a:spcBef>
                        <a:spcAft>
                          <a:spcPct val="0"/>
                        </a:spcAft>
                        <a:buClr>
                          <a:schemeClr val="accent2"/>
                        </a:buClr>
                        <a:buSzPct val="80000"/>
                        <a:buFont typeface="ZapfDingbats" pitchFamily="82" charset="2"/>
                        <a:buNone/>
                        <a:tabLst/>
                      </a:pPr>
                      <a:r>
                        <a:rPr kumimoji="0" lang="en-US" sz="2000" b="1" i="0" u="none" strike="noStrike" cap="none" normalizeH="0" baseline="0">
                          <a:ln>
                            <a:noFill/>
                          </a:ln>
                          <a:solidFill>
                            <a:schemeClr val="tx1"/>
                          </a:solidFill>
                          <a:effectLst/>
                          <a:latin typeface="Arial" charset="0"/>
                        </a:rPr>
                        <a:t>01</a:t>
                      </a:r>
                    </a:p>
                  </a:txBody>
                  <a:tcPr marL="0" marR="0" marT="0" marB="0"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90000"/>
                        </a:lnSpc>
                        <a:spcBef>
                          <a:spcPct val="30000"/>
                        </a:spcBef>
                        <a:spcAft>
                          <a:spcPct val="0"/>
                        </a:spcAft>
                        <a:buClr>
                          <a:schemeClr val="accent2"/>
                        </a:buClr>
                        <a:buSzPct val="80000"/>
                        <a:buFont typeface="ZapfDingbats" pitchFamily="82" charset="2"/>
                        <a:buNone/>
                        <a:tabLst/>
                      </a:pPr>
                      <a:r>
                        <a:rPr kumimoji="0" lang="en-US" sz="2000" b="1" i="0" u="none" strike="noStrike" cap="none" normalizeH="0" baseline="0" dirty="0">
                          <a:ln>
                            <a:noFill/>
                          </a:ln>
                          <a:solidFill>
                            <a:schemeClr val="tx1"/>
                          </a:solidFill>
                          <a:effectLst/>
                          <a:latin typeface="Arial" charset="0"/>
                        </a:rPr>
                        <a:t>01</a:t>
                      </a:r>
                    </a:p>
                  </a:txBody>
                  <a:tcPr marL="0" marR="0" marT="0" marB="0"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folHlink"/>
                    </a:solidFill>
                  </a:tcPr>
                </a:tc>
                <a:tc>
                  <a:txBody>
                    <a:bodyPr/>
                    <a:lstStyle/>
                    <a:p>
                      <a:pPr marL="0" marR="0" lvl="0" indent="0" algn="ctr" defTabSz="914400" rtl="0" eaLnBrk="0" fontAlgn="base" latinLnBrk="0" hangingPunct="0">
                        <a:lnSpc>
                          <a:spcPct val="90000"/>
                        </a:lnSpc>
                        <a:spcBef>
                          <a:spcPct val="30000"/>
                        </a:spcBef>
                        <a:spcAft>
                          <a:spcPct val="0"/>
                        </a:spcAft>
                        <a:buClr>
                          <a:schemeClr val="accent2"/>
                        </a:buClr>
                        <a:buSzPct val="80000"/>
                        <a:buFont typeface="ZapfDingbats" pitchFamily="82" charset="2"/>
                        <a:buNone/>
                        <a:tabLst/>
                      </a:pPr>
                      <a:r>
                        <a:rPr kumimoji="0" lang="en-US" sz="2000" b="1" i="0" u="none" strike="noStrike" cap="none" normalizeH="0" baseline="0">
                          <a:ln>
                            <a:noFill/>
                          </a:ln>
                          <a:solidFill>
                            <a:schemeClr val="tx1"/>
                          </a:solidFill>
                          <a:effectLst/>
                          <a:latin typeface="Arial" charset="0"/>
                        </a:rPr>
                        <a:t>01</a:t>
                      </a:r>
                    </a:p>
                  </a:txBody>
                  <a:tcPr marL="0" marR="0" marT="0" marB="0"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90000"/>
                        </a:lnSpc>
                        <a:spcBef>
                          <a:spcPct val="30000"/>
                        </a:spcBef>
                        <a:spcAft>
                          <a:spcPct val="0"/>
                        </a:spcAft>
                        <a:buClr>
                          <a:schemeClr val="accent2"/>
                        </a:buClr>
                        <a:buSzPct val="80000"/>
                        <a:buFont typeface="ZapfDingbats" pitchFamily="82" charset="2"/>
                        <a:buNone/>
                        <a:tabLst/>
                      </a:pPr>
                      <a:r>
                        <a:rPr kumimoji="0" lang="en-US" sz="2000" b="1" i="0" u="none" strike="noStrike" cap="none" normalizeH="0" baseline="0" dirty="0">
                          <a:ln>
                            <a:noFill/>
                          </a:ln>
                          <a:solidFill>
                            <a:schemeClr val="tx1"/>
                          </a:solidFill>
                          <a:effectLst/>
                          <a:latin typeface="Arial" charset="0"/>
                        </a:rPr>
                        <a:t>01</a:t>
                      </a:r>
                    </a:p>
                  </a:txBody>
                  <a:tcPr marL="0" marR="0" marT="0" marB="0"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3"/>
                  </a:ext>
                </a:extLst>
              </a:tr>
            </a:tbl>
          </a:graphicData>
        </a:graphic>
      </p:graphicFrame>
      <p:graphicFrame>
        <p:nvGraphicFramePr>
          <p:cNvPr id="21" name="Group 93">
            <a:extLst>
              <a:ext uri="{FF2B5EF4-FFF2-40B4-BE49-F238E27FC236}">
                <a16:creationId xmlns:a16="http://schemas.microsoft.com/office/drawing/2014/main" id="{3DE9A3C9-5713-47ED-8AB6-27338AA50166}"/>
              </a:ext>
            </a:extLst>
          </p:cNvPr>
          <p:cNvGraphicFramePr>
            <a:graphicFrameLocks noGrp="1"/>
          </p:cNvGraphicFramePr>
          <p:nvPr>
            <p:extLst>
              <p:ext uri="{D42A27DB-BD31-4B8C-83A1-F6EECF244321}">
                <p14:modId xmlns:p14="http://schemas.microsoft.com/office/powerpoint/2010/main" val="3922593355"/>
              </p:ext>
            </p:extLst>
          </p:nvPr>
        </p:nvGraphicFramePr>
        <p:xfrm>
          <a:off x="2817033" y="4187825"/>
          <a:ext cx="6007100" cy="1097280"/>
        </p:xfrm>
        <a:graphic>
          <a:graphicData uri="http://schemas.openxmlformats.org/drawingml/2006/table">
            <a:tbl>
              <a:tblPr/>
              <a:tblGrid>
                <a:gridCol w="927100">
                  <a:extLst>
                    <a:ext uri="{9D8B030D-6E8A-4147-A177-3AD203B41FA5}">
                      <a16:colId xmlns:a16="http://schemas.microsoft.com/office/drawing/2014/main" val="20000"/>
                    </a:ext>
                  </a:extLst>
                </a:gridCol>
                <a:gridCol w="1016000">
                  <a:extLst>
                    <a:ext uri="{9D8B030D-6E8A-4147-A177-3AD203B41FA5}">
                      <a16:colId xmlns:a16="http://schemas.microsoft.com/office/drawing/2014/main" val="20001"/>
                    </a:ext>
                  </a:extLst>
                </a:gridCol>
                <a:gridCol w="1016000">
                  <a:extLst>
                    <a:ext uri="{9D8B030D-6E8A-4147-A177-3AD203B41FA5}">
                      <a16:colId xmlns:a16="http://schemas.microsoft.com/office/drawing/2014/main" val="20002"/>
                    </a:ext>
                  </a:extLst>
                </a:gridCol>
                <a:gridCol w="1016000">
                  <a:extLst>
                    <a:ext uri="{9D8B030D-6E8A-4147-A177-3AD203B41FA5}">
                      <a16:colId xmlns:a16="http://schemas.microsoft.com/office/drawing/2014/main" val="20003"/>
                    </a:ext>
                  </a:extLst>
                </a:gridCol>
                <a:gridCol w="1016000">
                  <a:extLst>
                    <a:ext uri="{9D8B030D-6E8A-4147-A177-3AD203B41FA5}">
                      <a16:colId xmlns:a16="http://schemas.microsoft.com/office/drawing/2014/main" val="20004"/>
                    </a:ext>
                  </a:extLst>
                </a:gridCol>
                <a:gridCol w="1016000">
                  <a:extLst>
                    <a:ext uri="{9D8B030D-6E8A-4147-A177-3AD203B41FA5}">
                      <a16:colId xmlns:a16="http://schemas.microsoft.com/office/drawing/2014/main" val="20005"/>
                    </a:ext>
                  </a:extLst>
                </a:gridCol>
              </a:tblGrid>
              <a:tr h="274241">
                <a:tc>
                  <a:txBody>
                    <a:bodyPr/>
                    <a:lstStyle/>
                    <a:p>
                      <a:pPr marL="0" marR="0" lvl="0" indent="0" algn="ctr" defTabSz="914400" rtl="0" eaLnBrk="0" fontAlgn="base" latinLnBrk="0" hangingPunct="0">
                        <a:lnSpc>
                          <a:spcPct val="90000"/>
                        </a:lnSpc>
                        <a:spcBef>
                          <a:spcPct val="30000"/>
                        </a:spcBef>
                        <a:spcAft>
                          <a:spcPct val="0"/>
                        </a:spcAft>
                        <a:buClr>
                          <a:schemeClr val="accent2"/>
                        </a:buClr>
                        <a:buSzPct val="80000"/>
                        <a:buFont typeface="ZapfDingbats" pitchFamily="82" charset="2"/>
                        <a:buNone/>
                        <a:tabLst/>
                      </a:pPr>
                      <a:endParaRPr kumimoji="0" lang="en-US" sz="2000" b="1" i="0" u="none" strike="noStrike" cap="none" normalizeH="0" baseline="0">
                        <a:ln>
                          <a:noFill/>
                        </a:ln>
                        <a:solidFill>
                          <a:schemeClr val="tx1"/>
                        </a:solidFill>
                        <a:effectLst/>
                        <a:latin typeface="Arial" charset="0"/>
                      </a:endParaRPr>
                    </a:p>
                  </a:txBody>
                  <a:tcPr marL="0" marR="0" marT="0" marB="0" horzOverflow="overflow">
                    <a:lnL cap="flat">
                      <a:noFill/>
                    </a:lnL>
                    <a:lnR>
                      <a:noFill/>
                    </a:lnR>
                    <a:lnT cap="flat">
                      <a:noFill/>
                    </a:lnT>
                    <a:lnB>
                      <a:noFill/>
                    </a:lnB>
                    <a:lnTlToBr>
                      <a:noFill/>
                    </a:lnTlToBr>
                    <a:lnBlToTr>
                      <a:noFill/>
                    </a:lnBlToTr>
                    <a:noFill/>
                  </a:tcPr>
                </a:tc>
                <a:tc>
                  <a:txBody>
                    <a:bodyPr/>
                    <a:lstStyle/>
                    <a:p>
                      <a:pPr marL="0" marR="0" lvl="0" indent="0" algn="ctr" defTabSz="914400" rtl="0" eaLnBrk="0" fontAlgn="base" latinLnBrk="0" hangingPunct="0">
                        <a:lnSpc>
                          <a:spcPct val="90000"/>
                        </a:lnSpc>
                        <a:spcBef>
                          <a:spcPct val="30000"/>
                        </a:spcBef>
                        <a:spcAft>
                          <a:spcPct val="0"/>
                        </a:spcAft>
                        <a:buClr>
                          <a:schemeClr val="accent2"/>
                        </a:buClr>
                        <a:buSzPct val="80000"/>
                        <a:buFont typeface="ZapfDingbats" pitchFamily="82" charset="2"/>
                        <a:buNone/>
                        <a:tabLst/>
                      </a:pPr>
                      <a:endParaRPr kumimoji="0" lang="en-US" sz="2000" b="1" i="0" u="none" strike="noStrike" cap="none" normalizeH="0" baseline="0">
                        <a:ln>
                          <a:noFill/>
                        </a:ln>
                        <a:solidFill>
                          <a:schemeClr val="tx1"/>
                        </a:solidFill>
                        <a:effectLst/>
                        <a:latin typeface="Arial" charset="0"/>
                      </a:endParaRPr>
                    </a:p>
                  </a:txBody>
                  <a:tcPr marL="0" marR="0" marT="0" marB="0" horzOverflow="overflow">
                    <a:lnL>
                      <a:noFill/>
                    </a:lnL>
                    <a:lnR>
                      <a:noFill/>
                    </a:lnR>
                    <a:lnT cap="flat">
                      <a:noFill/>
                    </a:lnT>
                    <a:lnB>
                      <a:noFill/>
                    </a:lnB>
                    <a:lnTlToBr>
                      <a:noFill/>
                    </a:lnTlToBr>
                    <a:lnBlToTr>
                      <a:noFill/>
                    </a:lnBlToTr>
                    <a:noFill/>
                  </a:tcPr>
                </a:tc>
                <a:tc gridSpan="4">
                  <a:txBody>
                    <a:bodyPr/>
                    <a:lstStyle/>
                    <a:p>
                      <a:pPr marL="0" marR="0" lvl="0" indent="0" algn="ctr" defTabSz="914400" rtl="0" eaLnBrk="0" fontAlgn="base" latinLnBrk="0" hangingPunct="0">
                        <a:lnSpc>
                          <a:spcPct val="90000"/>
                        </a:lnSpc>
                        <a:spcBef>
                          <a:spcPct val="30000"/>
                        </a:spcBef>
                        <a:spcAft>
                          <a:spcPct val="0"/>
                        </a:spcAft>
                        <a:buClr>
                          <a:schemeClr val="accent2"/>
                        </a:buClr>
                        <a:buSzPct val="80000"/>
                        <a:buFont typeface="ZapfDingbats" pitchFamily="82" charset="2"/>
                        <a:buNone/>
                        <a:tabLst/>
                      </a:pPr>
                      <a:r>
                        <a:rPr kumimoji="0" lang="en-US" sz="2000" b="1" i="0" u="none" strike="noStrike" cap="none" normalizeH="0" baseline="0">
                          <a:ln>
                            <a:noFill/>
                          </a:ln>
                          <a:solidFill>
                            <a:schemeClr val="tx1"/>
                          </a:solidFill>
                          <a:effectLst/>
                          <a:latin typeface="Arial" charset="0"/>
                        </a:rPr>
                        <a:t>BHR is 01</a:t>
                      </a:r>
                    </a:p>
                  </a:txBody>
                  <a:tcPr marL="0" marR="0" marT="0" marB="0" horzOverflow="overflow">
                    <a:lnL>
                      <a:noFill/>
                    </a:lnL>
                    <a:lnR cap="flat">
                      <a:noFill/>
                    </a:lnR>
                    <a:lnT cap="flat">
                      <a:noFill/>
                    </a:lnT>
                    <a:lnB>
                      <a:noFill/>
                    </a:lnB>
                    <a:lnTlToBr>
                      <a:noFill/>
                    </a:lnTlToBr>
                    <a:lnBlToTr>
                      <a:noFill/>
                    </a:lnBlToTr>
                    <a:no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274241">
                <a:tc>
                  <a:txBody>
                    <a:bodyPr/>
                    <a:lstStyle/>
                    <a:p>
                      <a:pPr marL="0" marR="0" lvl="0" indent="0" algn="ctr" defTabSz="914400" rtl="0" eaLnBrk="0" fontAlgn="base" latinLnBrk="0" hangingPunct="0">
                        <a:lnSpc>
                          <a:spcPct val="90000"/>
                        </a:lnSpc>
                        <a:spcBef>
                          <a:spcPct val="30000"/>
                        </a:spcBef>
                        <a:spcAft>
                          <a:spcPct val="0"/>
                        </a:spcAft>
                        <a:buClr>
                          <a:schemeClr val="accent2"/>
                        </a:buClr>
                        <a:buSzPct val="80000"/>
                        <a:buFont typeface="ZapfDingbats" pitchFamily="82" charset="2"/>
                        <a:buNone/>
                        <a:tabLst/>
                      </a:pPr>
                      <a:endParaRPr kumimoji="0" lang="en-US" sz="2000" b="1" i="0" u="none" strike="noStrike" cap="none" normalizeH="0" baseline="0">
                        <a:ln>
                          <a:noFill/>
                        </a:ln>
                        <a:solidFill>
                          <a:schemeClr val="tx1"/>
                        </a:solidFill>
                        <a:effectLst/>
                        <a:latin typeface="Arial" charset="0"/>
                      </a:endParaRPr>
                    </a:p>
                  </a:txBody>
                  <a:tcPr marL="0" marR="0" marT="0" marB="0" horzOverflow="overflow">
                    <a:lnL cap="flat">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90000"/>
                        </a:lnSpc>
                        <a:spcBef>
                          <a:spcPct val="30000"/>
                        </a:spcBef>
                        <a:spcAft>
                          <a:spcPct val="0"/>
                        </a:spcAft>
                        <a:buClr>
                          <a:schemeClr val="accent2"/>
                        </a:buClr>
                        <a:buSzPct val="80000"/>
                        <a:buFont typeface="ZapfDingbats" pitchFamily="82" charset="2"/>
                        <a:buNone/>
                        <a:tabLst/>
                      </a:pPr>
                      <a:endParaRPr kumimoji="0" lang="en-US" sz="2000" b="1" i="0" u="none" strike="noStrike" cap="none" normalizeH="0" baseline="0">
                        <a:ln>
                          <a:noFill/>
                        </a:ln>
                        <a:solidFill>
                          <a:schemeClr val="tx1"/>
                        </a:solidFill>
                        <a:effectLst/>
                        <a:latin typeface="Arial" charset="0"/>
                      </a:endParaRPr>
                    </a:p>
                  </a:txBody>
                  <a:tcPr marL="0" marR="0" marT="0" marB="0"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90000"/>
                        </a:lnSpc>
                        <a:spcBef>
                          <a:spcPct val="30000"/>
                        </a:spcBef>
                        <a:spcAft>
                          <a:spcPct val="0"/>
                        </a:spcAft>
                        <a:buClr>
                          <a:schemeClr val="accent2"/>
                        </a:buClr>
                        <a:buSzPct val="80000"/>
                        <a:buFont typeface="ZapfDingbats" pitchFamily="82" charset="2"/>
                        <a:buNone/>
                        <a:tabLst/>
                      </a:pPr>
                      <a:r>
                        <a:rPr kumimoji="0" lang="en-US" sz="2000" b="1" i="0" u="none" strike="noStrike" cap="none" normalizeH="0" baseline="0">
                          <a:ln>
                            <a:noFill/>
                          </a:ln>
                          <a:solidFill>
                            <a:schemeClr val="tx1"/>
                          </a:solidFill>
                          <a:effectLst/>
                          <a:latin typeface="Arial" charset="0"/>
                        </a:rPr>
                        <a:t>00:</a:t>
                      </a:r>
                    </a:p>
                  </a:txBody>
                  <a:tcPr marL="0" marR="0" marT="0" marB="0" horzOverflow="overflow">
                    <a:lnL>
                      <a:noFill/>
                    </a:lnL>
                    <a:lnR>
                      <a:noFill/>
                    </a:lnR>
                    <a:lnT>
                      <a:noFill/>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90000"/>
                        </a:lnSpc>
                        <a:spcBef>
                          <a:spcPct val="30000"/>
                        </a:spcBef>
                        <a:spcAft>
                          <a:spcPct val="0"/>
                        </a:spcAft>
                        <a:buClr>
                          <a:schemeClr val="accent2"/>
                        </a:buClr>
                        <a:buSzPct val="80000"/>
                        <a:buFont typeface="ZapfDingbats" pitchFamily="82" charset="2"/>
                        <a:buNone/>
                        <a:tabLst/>
                      </a:pPr>
                      <a:r>
                        <a:rPr kumimoji="0" lang="en-US" sz="2000" b="1" i="0" u="none" strike="noStrike" cap="none" normalizeH="0" baseline="0">
                          <a:ln>
                            <a:noFill/>
                          </a:ln>
                          <a:solidFill>
                            <a:schemeClr val="tx1"/>
                          </a:solidFill>
                          <a:effectLst/>
                          <a:latin typeface="Arial" charset="0"/>
                        </a:rPr>
                        <a:t>01:</a:t>
                      </a:r>
                    </a:p>
                  </a:txBody>
                  <a:tcPr marL="0" marR="0" marT="0" marB="0" horzOverflow="overflow">
                    <a:lnL>
                      <a:noFill/>
                    </a:lnL>
                    <a:lnR>
                      <a:noFill/>
                    </a:lnR>
                    <a:lnT>
                      <a:noFill/>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90000"/>
                        </a:lnSpc>
                        <a:spcBef>
                          <a:spcPct val="30000"/>
                        </a:spcBef>
                        <a:spcAft>
                          <a:spcPct val="0"/>
                        </a:spcAft>
                        <a:buClr>
                          <a:schemeClr val="accent2"/>
                        </a:buClr>
                        <a:buSzPct val="80000"/>
                        <a:buFont typeface="ZapfDingbats" pitchFamily="82" charset="2"/>
                        <a:buNone/>
                        <a:tabLst/>
                      </a:pPr>
                      <a:r>
                        <a:rPr kumimoji="0" lang="en-US" sz="2000" b="1" i="0" u="none" strike="noStrike" cap="none" normalizeH="0" baseline="0">
                          <a:ln>
                            <a:noFill/>
                          </a:ln>
                          <a:solidFill>
                            <a:schemeClr val="tx1"/>
                          </a:solidFill>
                          <a:effectLst/>
                          <a:latin typeface="Arial" charset="0"/>
                        </a:rPr>
                        <a:t>10:</a:t>
                      </a:r>
                    </a:p>
                  </a:txBody>
                  <a:tcPr marL="0" marR="0" marT="0" marB="0" horzOverflow="overflow">
                    <a:lnL>
                      <a:noFill/>
                    </a:lnL>
                    <a:lnR>
                      <a:noFill/>
                    </a:lnR>
                    <a:lnT>
                      <a:noFill/>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90000"/>
                        </a:lnSpc>
                        <a:spcBef>
                          <a:spcPct val="30000"/>
                        </a:spcBef>
                        <a:spcAft>
                          <a:spcPct val="0"/>
                        </a:spcAft>
                        <a:buClr>
                          <a:schemeClr val="accent2"/>
                        </a:buClr>
                        <a:buSzPct val="80000"/>
                        <a:buFont typeface="ZapfDingbats" pitchFamily="82" charset="2"/>
                        <a:buNone/>
                        <a:tabLst/>
                      </a:pPr>
                      <a:r>
                        <a:rPr kumimoji="0" lang="en-US" sz="2000" b="1" i="0" u="none" strike="noStrike" cap="none" normalizeH="0" baseline="0">
                          <a:ln>
                            <a:noFill/>
                          </a:ln>
                          <a:solidFill>
                            <a:schemeClr val="tx1"/>
                          </a:solidFill>
                          <a:effectLst/>
                          <a:latin typeface="Arial" charset="0"/>
                        </a:rPr>
                        <a:t>11:</a:t>
                      </a:r>
                    </a:p>
                  </a:txBody>
                  <a:tcPr marL="0" marR="0" marT="0" marB="0" horzOverflow="overflow">
                    <a:lnL>
                      <a:noFill/>
                    </a:lnL>
                    <a:lnR cap="flat">
                      <a:noFill/>
                    </a:lnR>
                    <a:lnT>
                      <a:noFill/>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1"/>
                  </a:ext>
                </a:extLst>
              </a:tr>
              <a:tr h="274241">
                <a:tc rowSpan="2">
                  <a:txBody>
                    <a:bodyPr/>
                    <a:lstStyle/>
                    <a:p>
                      <a:pPr marL="0" marR="0" lvl="0" indent="0" algn="ctr" defTabSz="914400" rtl="0" eaLnBrk="0" fontAlgn="base" latinLnBrk="0" hangingPunct="0">
                        <a:lnSpc>
                          <a:spcPct val="90000"/>
                        </a:lnSpc>
                        <a:spcBef>
                          <a:spcPct val="30000"/>
                        </a:spcBef>
                        <a:spcAft>
                          <a:spcPct val="0"/>
                        </a:spcAft>
                        <a:buClr>
                          <a:schemeClr val="accent2"/>
                        </a:buClr>
                        <a:buSzPct val="80000"/>
                        <a:buFont typeface="ZapfDingbats" pitchFamily="82" charset="2"/>
                        <a:buNone/>
                        <a:tabLst/>
                      </a:pPr>
                      <a:r>
                        <a:rPr kumimoji="0" lang="en-US" sz="2000" b="1" i="0" u="none" strike="noStrike" cap="none" normalizeH="0" baseline="0">
                          <a:ln>
                            <a:noFill/>
                          </a:ln>
                          <a:solidFill>
                            <a:schemeClr val="tx1"/>
                          </a:solidFill>
                          <a:effectLst/>
                          <a:latin typeface="Arial" charset="0"/>
                        </a:rPr>
                        <a:t>PC is D</a:t>
                      </a:r>
                    </a:p>
                  </a:txBody>
                  <a:tcPr marL="0" marR="0" marT="0" marB="0" anchor="ctr" horzOverflow="overflow">
                    <a:lnL cap="flat">
                      <a:noFill/>
                    </a:lnL>
                    <a:lnR>
                      <a:noFill/>
                    </a:lnR>
                    <a:lnT>
                      <a:noFill/>
                    </a:lnT>
                    <a:lnB cap="flat">
                      <a:noFill/>
                    </a:lnB>
                    <a:lnTlToBr>
                      <a:noFill/>
                    </a:lnTlToBr>
                    <a:lnBlToTr>
                      <a:noFill/>
                    </a:lnBlToTr>
                    <a:noFill/>
                  </a:tcPr>
                </a:tc>
                <a:tc>
                  <a:txBody>
                    <a:bodyPr/>
                    <a:lstStyle/>
                    <a:p>
                      <a:pPr marL="0" marR="0" lvl="0" indent="0" algn="ctr" defTabSz="914400" rtl="0" eaLnBrk="0" fontAlgn="base" latinLnBrk="0" hangingPunct="0">
                        <a:lnSpc>
                          <a:spcPct val="90000"/>
                        </a:lnSpc>
                        <a:spcBef>
                          <a:spcPct val="30000"/>
                        </a:spcBef>
                        <a:spcAft>
                          <a:spcPct val="0"/>
                        </a:spcAft>
                        <a:buClr>
                          <a:schemeClr val="accent2"/>
                        </a:buClr>
                        <a:buSzPct val="80000"/>
                        <a:buFont typeface="ZapfDingbats" pitchFamily="82" charset="2"/>
                        <a:buNone/>
                        <a:tabLst/>
                      </a:pPr>
                      <a:r>
                        <a:rPr kumimoji="0" lang="en-US" sz="2000" b="1" i="0" u="none" strike="noStrike" cap="none" normalizeH="0" baseline="0">
                          <a:ln>
                            <a:noFill/>
                          </a:ln>
                          <a:solidFill>
                            <a:schemeClr val="tx1"/>
                          </a:solidFill>
                          <a:effectLst/>
                          <a:latin typeface="Arial" charset="0"/>
                        </a:rPr>
                        <a:t>A:</a:t>
                      </a:r>
                    </a:p>
                  </a:txBody>
                  <a:tcPr marL="0" marR="0" marT="0" marB="0" horzOverflow="overflow">
                    <a:lnL>
                      <a:noFill/>
                    </a:lnL>
                    <a:lnR w="12700" cap="flat" cmpd="sng" algn="ctr">
                      <a:solidFill>
                        <a:schemeClr val="tx1"/>
                      </a:solidFill>
                      <a:prstDash val="solid"/>
                      <a:round/>
                      <a:headEnd type="none" w="sm" len="sm"/>
                      <a:tailEnd type="none" w="sm" len="sm"/>
                    </a:lnR>
                    <a:lnT>
                      <a:noFill/>
                    </a:lnT>
                    <a:lnB>
                      <a:noFill/>
                    </a:lnB>
                    <a:lnTlToBr>
                      <a:noFill/>
                    </a:lnTlToBr>
                    <a:lnBlToTr>
                      <a:noFill/>
                    </a:lnBlToTr>
                    <a:noFill/>
                  </a:tcPr>
                </a:tc>
                <a:tc>
                  <a:txBody>
                    <a:bodyPr/>
                    <a:lstStyle/>
                    <a:p>
                      <a:pPr marL="0" marR="0" lvl="0" indent="0" algn="ctr" defTabSz="914400" rtl="0" eaLnBrk="0" fontAlgn="base" latinLnBrk="0" hangingPunct="0">
                        <a:lnSpc>
                          <a:spcPct val="90000"/>
                        </a:lnSpc>
                        <a:spcBef>
                          <a:spcPct val="30000"/>
                        </a:spcBef>
                        <a:spcAft>
                          <a:spcPct val="0"/>
                        </a:spcAft>
                        <a:buClr>
                          <a:schemeClr val="accent2"/>
                        </a:buClr>
                        <a:buSzPct val="80000"/>
                        <a:buFont typeface="ZapfDingbats" pitchFamily="82" charset="2"/>
                        <a:buNone/>
                        <a:tabLst/>
                      </a:pPr>
                      <a:r>
                        <a:rPr kumimoji="0" lang="en-US" sz="2000" b="1" i="0" u="none" strike="noStrike" cap="none" normalizeH="0" baseline="0">
                          <a:ln>
                            <a:noFill/>
                          </a:ln>
                          <a:solidFill>
                            <a:schemeClr val="tx1"/>
                          </a:solidFill>
                          <a:effectLst/>
                          <a:latin typeface="Arial" charset="0"/>
                        </a:rPr>
                        <a:t>10</a:t>
                      </a:r>
                    </a:p>
                  </a:txBody>
                  <a:tcPr marL="0" marR="0" marT="0" marB="0"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90000"/>
                        </a:lnSpc>
                        <a:spcBef>
                          <a:spcPct val="30000"/>
                        </a:spcBef>
                        <a:spcAft>
                          <a:spcPct val="0"/>
                        </a:spcAft>
                        <a:buClr>
                          <a:schemeClr val="accent2"/>
                        </a:buClr>
                        <a:buSzPct val="80000"/>
                        <a:buFont typeface="ZapfDingbats" pitchFamily="82" charset="2"/>
                        <a:buNone/>
                        <a:tabLst/>
                      </a:pPr>
                      <a:r>
                        <a:rPr kumimoji="0" lang="en-US" sz="2000" b="1" i="0" u="none" strike="noStrike" cap="none" normalizeH="0" baseline="0">
                          <a:ln>
                            <a:noFill/>
                          </a:ln>
                          <a:solidFill>
                            <a:schemeClr val="tx1"/>
                          </a:solidFill>
                          <a:effectLst/>
                          <a:latin typeface="Arial" charset="0"/>
                        </a:rPr>
                        <a:t>01</a:t>
                      </a:r>
                    </a:p>
                  </a:txBody>
                  <a:tcPr marL="0" marR="0" marT="0" marB="0"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90000"/>
                        </a:lnSpc>
                        <a:spcBef>
                          <a:spcPct val="30000"/>
                        </a:spcBef>
                        <a:spcAft>
                          <a:spcPct val="0"/>
                        </a:spcAft>
                        <a:buClr>
                          <a:schemeClr val="accent2"/>
                        </a:buClr>
                        <a:buSzPct val="80000"/>
                        <a:buFont typeface="ZapfDingbats" pitchFamily="82" charset="2"/>
                        <a:buNone/>
                        <a:tabLst/>
                      </a:pPr>
                      <a:r>
                        <a:rPr kumimoji="0" lang="en-US" sz="2000" b="1" i="0" u="none" strike="noStrike" cap="none" normalizeH="0" baseline="0">
                          <a:ln>
                            <a:noFill/>
                          </a:ln>
                          <a:solidFill>
                            <a:schemeClr val="tx1"/>
                          </a:solidFill>
                          <a:effectLst/>
                          <a:latin typeface="Arial" charset="0"/>
                        </a:rPr>
                        <a:t>01</a:t>
                      </a:r>
                    </a:p>
                  </a:txBody>
                  <a:tcPr marL="0" marR="0" marT="0" marB="0"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90000"/>
                        </a:lnSpc>
                        <a:spcBef>
                          <a:spcPct val="30000"/>
                        </a:spcBef>
                        <a:spcAft>
                          <a:spcPct val="0"/>
                        </a:spcAft>
                        <a:buClr>
                          <a:schemeClr val="accent2"/>
                        </a:buClr>
                        <a:buSzPct val="80000"/>
                        <a:buFont typeface="ZapfDingbats" pitchFamily="82" charset="2"/>
                        <a:buNone/>
                        <a:tabLst/>
                      </a:pPr>
                      <a:r>
                        <a:rPr kumimoji="0" lang="en-US" sz="2000" b="1" i="0" u="none" strike="noStrike" cap="none" normalizeH="0" baseline="0">
                          <a:ln>
                            <a:noFill/>
                          </a:ln>
                          <a:solidFill>
                            <a:schemeClr val="tx1"/>
                          </a:solidFill>
                          <a:effectLst/>
                          <a:latin typeface="Arial" charset="0"/>
                        </a:rPr>
                        <a:t>01</a:t>
                      </a:r>
                    </a:p>
                  </a:txBody>
                  <a:tcPr marL="0" marR="0" marT="0" marB="0"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2"/>
                  </a:ext>
                </a:extLst>
              </a:tr>
              <a:tr h="274241">
                <a:tc vMerge="1">
                  <a:txBody>
                    <a:bodyPr/>
                    <a:lstStyle/>
                    <a:p>
                      <a:endParaRPr lang="en-US"/>
                    </a:p>
                  </a:txBody>
                  <a:tcPr/>
                </a:tc>
                <a:tc>
                  <a:txBody>
                    <a:bodyPr/>
                    <a:lstStyle/>
                    <a:p>
                      <a:pPr marL="0" marR="0" lvl="0" indent="0" algn="ctr" defTabSz="914400" rtl="0" eaLnBrk="0" fontAlgn="base" latinLnBrk="0" hangingPunct="0">
                        <a:lnSpc>
                          <a:spcPct val="90000"/>
                        </a:lnSpc>
                        <a:spcBef>
                          <a:spcPct val="30000"/>
                        </a:spcBef>
                        <a:spcAft>
                          <a:spcPct val="0"/>
                        </a:spcAft>
                        <a:buClr>
                          <a:schemeClr val="accent2"/>
                        </a:buClr>
                        <a:buSzPct val="80000"/>
                        <a:buFont typeface="ZapfDingbats" pitchFamily="82" charset="2"/>
                        <a:buNone/>
                        <a:tabLst/>
                      </a:pPr>
                      <a:r>
                        <a:rPr kumimoji="0" lang="en-US" sz="2000" b="1" i="0" u="none" strike="noStrike" cap="none" normalizeH="0" baseline="0">
                          <a:ln>
                            <a:noFill/>
                          </a:ln>
                          <a:solidFill>
                            <a:schemeClr val="tx1"/>
                          </a:solidFill>
                          <a:effectLst/>
                          <a:latin typeface="Arial" charset="0"/>
                        </a:rPr>
                        <a:t>D:</a:t>
                      </a:r>
                    </a:p>
                  </a:txBody>
                  <a:tcPr marL="0" marR="0" marT="0" marB="0" horzOverflow="overflow">
                    <a:lnL>
                      <a:noFill/>
                    </a:lnL>
                    <a:lnR w="12700" cap="flat" cmpd="sng" algn="ctr">
                      <a:solidFill>
                        <a:schemeClr val="tx1"/>
                      </a:solidFill>
                      <a:prstDash val="solid"/>
                      <a:round/>
                      <a:headEnd type="none" w="sm" len="sm"/>
                      <a:tailEnd type="none" w="sm" len="sm"/>
                    </a:lnR>
                    <a:lnT>
                      <a:noFill/>
                    </a:lnT>
                    <a:lnB cap="flat">
                      <a:noFill/>
                    </a:lnB>
                    <a:lnTlToBr>
                      <a:noFill/>
                    </a:lnTlToBr>
                    <a:lnBlToTr>
                      <a:noFill/>
                    </a:lnBlToTr>
                    <a:noFill/>
                  </a:tcPr>
                </a:tc>
                <a:tc>
                  <a:txBody>
                    <a:bodyPr/>
                    <a:lstStyle/>
                    <a:p>
                      <a:pPr marL="0" marR="0" lvl="0" indent="0" algn="ctr" defTabSz="914400" rtl="0" eaLnBrk="0" fontAlgn="base" latinLnBrk="0" hangingPunct="0">
                        <a:lnSpc>
                          <a:spcPct val="90000"/>
                        </a:lnSpc>
                        <a:spcBef>
                          <a:spcPct val="30000"/>
                        </a:spcBef>
                        <a:spcAft>
                          <a:spcPct val="0"/>
                        </a:spcAft>
                        <a:buClr>
                          <a:schemeClr val="accent2"/>
                        </a:buClr>
                        <a:buSzPct val="80000"/>
                        <a:buFont typeface="ZapfDingbats" pitchFamily="82" charset="2"/>
                        <a:buNone/>
                        <a:tabLst/>
                      </a:pPr>
                      <a:r>
                        <a:rPr kumimoji="0" lang="en-US" sz="2000" b="1" i="0" u="none" strike="noStrike" cap="none" normalizeH="0" baseline="0">
                          <a:ln>
                            <a:noFill/>
                          </a:ln>
                          <a:solidFill>
                            <a:schemeClr val="tx1"/>
                          </a:solidFill>
                          <a:effectLst/>
                          <a:latin typeface="Arial" charset="0"/>
                        </a:rPr>
                        <a:t>01</a:t>
                      </a:r>
                    </a:p>
                  </a:txBody>
                  <a:tcPr marL="0" marR="0" marT="0" marB="0"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90000"/>
                        </a:lnSpc>
                        <a:spcBef>
                          <a:spcPct val="30000"/>
                        </a:spcBef>
                        <a:spcAft>
                          <a:spcPct val="0"/>
                        </a:spcAft>
                        <a:buClr>
                          <a:schemeClr val="accent2"/>
                        </a:buClr>
                        <a:buSzPct val="80000"/>
                        <a:buFont typeface="ZapfDingbats" pitchFamily="82" charset="2"/>
                        <a:buNone/>
                        <a:tabLst/>
                      </a:pPr>
                      <a:r>
                        <a:rPr kumimoji="0" lang="en-US" sz="2000" b="1" i="0" u="none" strike="noStrike" cap="none" normalizeH="0" baseline="0" dirty="0">
                          <a:ln>
                            <a:noFill/>
                          </a:ln>
                          <a:solidFill>
                            <a:schemeClr val="tx1"/>
                          </a:solidFill>
                          <a:effectLst/>
                          <a:latin typeface="Arial" charset="0"/>
                        </a:rPr>
                        <a:t>10</a:t>
                      </a:r>
                    </a:p>
                  </a:txBody>
                  <a:tcPr marL="0" marR="0" marT="0" marB="0"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folHlink"/>
                    </a:solidFill>
                  </a:tcPr>
                </a:tc>
                <a:tc>
                  <a:txBody>
                    <a:bodyPr/>
                    <a:lstStyle/>
                    <a:p>
                      <a:pPr marL="0" marR="0" lvl="0" indent="0" algn="ctr" defTabSz="914400" rtl="0" eaLnBrk="0" fontAlgn="base" latinLnBrk="0" hangingPunct="0">
                        <a:lnSpc>
                          <a:spcPct val="90000"/>
                        </a:lnSpc>
                        <a:spcBef>
                          <a:spcPct val="30000"/>
                        </a:spcBef>
                        <a:spcAft>
                          <a:spcPct val="0"/>
                        </a:spcAft>
                        <a:buClr>
                          <a:schemeClr val="accent2"/>
                        </a:buClr>
                        <a:buSzPct val="80000"/>
                        <a:buFont typeface="ZapfDingbats" pitchFamily="82" charset="2"/>
                        <a:buNone/>
                        <a:tabLst/>
                      </a:pPr>
                      <a:r>
                        <a:rPr kumimoji="0" lang="en-US" sz="2000" b="1" i="0" u="none" strike="noStrike" cap="none" normalizeH="0" baseline="0">
                          <a:ln>
                            <a:noFill/>
                          </a:ln>
                          <a:solidFill>
                            <a:schemeClr val="tx1"/>
                          </a:solidFill>
                          <a:effectLst/>
                          <a:latin typeface="Arial" charset="0"/>
                        </a:rPr>
                        <a:t>01</a:t>
                      </a:r>
                    </a:p>
                  </a:txBody>
                  <a:tcPr marL="0" marR="0" marT="0" marB="0"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90000"/>
                        </a:lnSpc>
                        <a:spcBef>
                          <a:spcPct val="30000"/>
                        </a:spcBef>
                        <a:spcAft>
                          <a:spcPct val="0"/>
                        </a:spcAft>
                        <a:buClr>
                          <a:schemeClr val="accent2"/>
                        </a:buClr>
                        <a:buSzPct val="80000"/>
                        <a:buFont typeface="ZapfDingbats" pitchFamily="82" charset="2"/>
                        <a:buNone/>
                        <a:tabLst/>
                      </a:pPr>
                      <a:r>
                        <a:rPr kumimoji="0" lang="en-US" sz="2000" b="1" i="0" u="none" strike="noStrike" cap="none" normalizeH="0" baseline="0" dirty="0">
                          <a:ln>
                            <a:noFill/>
                          </a:ln>
                          <a:solidFill>
                            <a:schemeClr val="tx1"/>
                          </a:solidFill>
                          <a:effectLst/>
                          <a:latin typeface="Arial" charset="0"/>
                        </a:rPr>
                        <a:t>01</a:t>
                      </a:r>
                    </a:p>
                  </a:txBody>
                  <a:tcPr marL="0" marR="0" marT="0" marB="0"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3"/>
                  </a:ext>
                </a:extLst>
              </a:tr>
            </a:tbl>
          </a:graphicData>
        </a:graphic>
      </p:graphicFrame>
      <p:sp>
        <p:nvSpPr>
          <p:cNvPr id="22" name="Rectangle 84">
            <a:extLst>
              <a:ext uri="{FF2B5EF4-FFF2-40B4-BE49-F238E27FC236}">
                <a16:creationId xmlns:a16="http://schemas.microsoft.com/office/drawing/2014/main" id="{FA217790-BA8D-4B40-9674-CCB4C00FCB3F}"/>
              </a:ext>
            </a:extLst>
          </p:cNvPr>
          <p:cNvSpPr>
            <a:spLocks noChangeArrowheads="1"/>
          </p:cNvSpPr>
          <p:nvPr/>
        </p:nvSpPr>
        <p:spPr bwMode="auto">
          <a:xfrm>
            <a:off x="6850870" y="5705475"/>
            <a:ext cx="531813" cy="227013"/>
          </a:xfrm>
          <a:prstGeom prst="rect">
            <a:avLst/>
          </a:prstGeom>
          <a:solidFill>
            <a:schemeClr val="bg1"/>
          </a:solidFill>
          <a:ln w="12700">
            <a:solidFill>
              <a:schemeClr val="tx1"/>
            </a:solidFill>
            <a:miter lim="800000"/>
            <a:headEnd type="none" w="sm" len="sm"/>
            <a:tailEnd type="none" w="sm" len="sm"/>
          </a:ln>
        </p:spPr>
        <p:txBody>
          <a:bodyPr wrap="none" anchor="ct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pPr algn="ctr"/>
            <a:r>
              <a:rPr lang="en-US" altLang="zh-CN">
                <a:ea typeface="宋体" panose="02010600030101010101" pitchFamily="2" charset="-122"/>
              </a:rPr>
              <a:t>0 1</a:t>
            </a:r>
          </a:p>
        </p:txBody>
      </p:sp>
      <p:sp>
        <p:nvSpPr>
          <p:cNvPr id="23" name="Rectangle 85">
            <a:extLst>
              <a:ext uri="{FF2B5EF4-FFF2-40B4-BE49-F238E27FC236}">
                <a16:creationId xmlns:a16="http://schemas.microsoft.com/office/drawing/2014/main" id="{F5490337-74FE-4AE8-BB27-2BB83586D146}"/>
              </a:ext>
            </a:extLst>
          </p:cNvPr>
          <p:cNvSpPr>
            <a:spLocks noChangeArrowheads="1"/>
          </p:cNvSpPr>
          <p:nvPr/>
        </p:nvSpPr>
        <p:spPr bwMode="auto">
          <a:xfrm>
            <a:off x="6850870" y="6084888"/>
            <a:ext cx="531813" cy="227012"/>
          </a:xfrm>
          <a:prstGeom prst="rect">
            <a:avLst/>
          </a:prstGeom>
          <a:solidFill>
            <a:schemeClr val="folHlink"/>
          </a:solidFill>
          <a:ln w="12700">
            <a:solidFill>
              <a:schemeClr val="tx1"/>
            </a:solidFill>
            <a:miter lim="800000"/>
            <a:headEnd type="none" w="sm" len="sm"/>
            <a:tailEnd type="none" w="sm" len="sm"/>
          </a:ln>
        </p:spPr>
        <p:txBody>
          <a:bodyPr wrap="none" anchor="ct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pPr algn="ctr"/>
            <a:r>
              <a:rPr lang="en-US" altLang="zh-CN">
                <a:ea typeface="宋体" panose="02010600030101010101" pitchFamily="2" charset="-122"/>
              </a:rPr>
              <a:t>1 1</a:t>
            </a:r>
          </a:p>
        </p:txBody>
      </p:sp>
      <p:sp>
        <p:nvSpPr>
          <p:cNvPr id="24" name="Rectangle 86">
            <a:extLst>
              <a:ext uri="{FF2B5EF4-FFF2-40B4-BE49-F238E27FC236}">
                <a16:creationId xmlns:a16="http://schemas.microsoft.com/office/drawing/2014/main" id="{F42A4281-F250-4AF4-A231-1EFD829BCB01}"/>
              </a:ext>
            </a:extLst>
          </p:cNvPr>
          <p:cNvSpPr>
            <a:spLocks noChangeArrowheads="1"/>
          </p:cNvSpPr>
          <p:nvPr/>
        </p:nvSpPr>
        <p:spPr bwMode="auto">
          <a:xfrm>
            <a:off x="6604808" y="6008688"/>
            <a:ext cx="2825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r>
              <a:rPr lang="en-US" altLang="zh-CN">
                <a:ea typeface="宋体" panose="02010600030101010101" pitchFamily="2" charset="-122"/>
              </a:rPr>
              <a:t>0</a:t>
            </a:r>
          </a:p>
        </p:txBody>
      </p:sp>
      <p:sp>
        <p:nvSpPr>
          <p:cNvPr id="25" name="Line 87">
            <a:extLst>
              <a:ext uri="{FF2B5EF4-FFF2-40B4-BE49-F238E27FC236}">
                <a16:creationId xmlns:a16="http://schemas.microsoft.com/office/drawing/2014/main" id="{7FFC3CA7-A621-477E-895D-148985CF0F2A}"/>
              </a:ext>
            </a:extLst>
          </p:cNvPr>
          <p:cNvSpPr>
            <a:spLocks noChangeShapeType="1"/>
          </p:cNvSpPr>
          <p:nvPr/>
        </p:nvSpPr>
        <p:spPr bwMode="auto">
          <a:xfrm flipH="1">
            <a:off x="7382683" y="5856288"/>
            <a:ext cx="227012" cy="0"/>
          </a:xfrm>
          <a:prstGeom prst="line">
            <a:avLst/>
          </a:prstGeom>
          <a:noFill/>
          <a:ln w="12700">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a:lstStyle/>
          <a:p>
            <a:endParaRPr lang="zh-CN" altLang="en-US"/>
          </a:p>
        </p:txBody>
      </p:sp>
      <p:sp>
        <p:nvSpPr>
          <p:cNvPr id="26" name="Rectangle 88">
            <a:extLst>
              <a:ext uri="{FF2B5EF4-FFF2-40B4-BE49-F238E27FC236}">
                <a16:creationId xmlns:a16="http://schemas.microsoft.com/office/drawing/2014/main" id="{8FC08465-4EC8-4138-9963-CF5AC8C6F463}"/>
              </a:ext>
            </a:extLst>
          </p:cNvPr>
          <p:cNvSpPr>
            <a:spLocks noChangeArrowheads="1"/>
          </p:cNvSpPr>
          <p:nvPr/>
        </p:nvSpPr>
        <p:spPr bwMode="auto">
          <a:xfrm>
            <a:off x="7533495" y="5703888"/>
            <a:ext cx="21812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r>
              <a:rPr lang="en-US" altLang="zh-CN">
                <a:ea typeface="宋体" panose="02010600030101010101" pitchFamily="2" charset="-122"/>
              </a:rPr>
              <a:t>1 (D was actually taken)</a:t>
            </a:r>
          </a:p>
        </p:txBody>
      </p:sp>
      <p:sp>
        <p:nvSpPr>
          <p:cNvPr id="27" name="Line 89">
            <a:extLst>
              <a:ext uri="{FF2B5EF4-FFF2-40B4-BE49-F238E27FC236}">
                <a16:creationId xmlns:a16="http://schemas.microsoft.com/office/drawing/2014/main" id="{76FDA2B1-E0E1-41E8-B26A-83A7AD6598ED}"/>
              </a:ext>
            </a:extLst>
          </p:cNvPr>
          <p:cNvSpPr>
            <a:spLocks noChangeShapeType="1"/>
          </p:cNvSpPr>
          <p:nvPr/>
        </p:nvSpPr>
        <p:spPr bwMode="auto">
          <a:xfrm flipH="1">
            <a:off x="6604808" y="5856288"/>
            <a:ext cx="227012" cy="0"/>
          </a:xfrm>
          <a:prstGeom prst="line">
            <a:avLst/>
          </a:prstGeom>
          <a:noFill/>
          <a:ln w="12700">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a:lstStyle/>
          <a:p>
            <a:endParaRPr lang="zh-CN" altLang="en-US"/>
          </a:p>
        </p:txBody>
      </p:sp>
    </p:spTree>
    <p:extLst>
      <p:ext uri="{BB962C8B-B14F-4D97-AF65-F5344CB8AC3E}">
        <p14:creationId xmlns:p14="http://schemas.microsoft.com/office/powerpoint/2010/main" val="2901572464"/>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自由: 形状 22"/>
          <p:cNvSpPr/>
          <p:nvPr/>
        </p:nvSpPr>
        <p:spPr bwMode="auto">
          <a:xfrm rot="12600000">
            <a:off x="628798" y="267712"/>
            <a:ext cx="166903" cy="731887"/>
          </a:xfrm>
          <a:custGeom>
            <a:avLst/>
            <a:gdLst>
              <a:gd name="connsiteX0" fmla="*/ 260214 w 260214"/>
              <a:gd name="connsiteY0" fmla="*/ 995963 h 1141060"/>
              <a:gd name="connsiteX1" fmla="*/ 0 w 260214"/>
              <a:gd name="connsiteY1" fmla="*/ 1141060 h 1141060"/>
              <a:gd name="connsiteX2" fmla="*/ 0 w 260214"/>
              <a:gd name="connsiteY2" fmla="*/ 146621 h 1141060"/>
              <a:gd name="connsiteX3" fmla="*/ 260214 w 260214"/>
              <a:gd name="connsiteY3" fmla="*/ 0 h 1141060"/>
            </a:gdLst>
            <a:ahLst/>
            <a:cxnLst>
              <a:cxn ang="0">
                <a:pos x="connsiteX0" y="connsiteY0"/>
              </a:cxn>
              <a:cxn ang="0">
                <a:pos x="connsiteX1" y="connsiteY1"/>
              </a:cxn>
              <a:cxn ang="0">
                <a:pos x="connsiteX2" y="connsiteY2"/>
              </a:cxn>
              <a:cxn ang="0">
                <a:pos x="connsiteX3" y="connsiteY3"/>
              </a:cxn>
            </a:cxnLst>
            <a:rect l="l" t="t" r="r" b="b"/>
            <a:pathLst>
              <a:path w="260214" h="1141060">
                <a:moveTo>
                  <a:pt x="260214" y="995963"/>
                </a:moveTo>
                <a:lnTo>
                  <a:pt x="0" y="1141060"/>
                </a:lnTo>
                <a:lnTo>
                  <a:pt x="0" y="146621"/>
                </a:lnTo>
                <a:lnTo>
                  <a:pt x="260214" y="0"/>
                </a:lnTo>
                <a:close/>
              </a:path>
            </a:pathLst>
          </a:custGeom>
          <a:solidFill>
            <a:srgbClr val="0075EA"/>
          </a:solidFill>
          <a:ln>
            <a:noFill/>
          </a:ln>
        </p:spPr>
        <p:txBody>
          <a:bodyPr vert="horz" wrap="square" lIns="91440" tIns="45720" rIns="91440" bIns="45720" numCol="1" anchor="t" anchorCtr="0" compatLnSpc="1">
            <a:noAutofit/>
          </a:bodyPr>
          <a:lstStyle/>
          <a:p>
            <a:endParaRPr lang="zh-CN" altLang="en-US" dirty="0"/>
          </a:p>
        </p:txBody>
      </p:sp>
      <p:grpSp>
        <p:nvGrpSpPr>
          <p:cNvPr id="31" name="组合 30">
            <a:extLst>
              <a:ext uri="{FF2B5EF4-FFF2-40B4-BE49-F238E27FC236}">
                <a16:creationId xmlns:a16="http://schemas.microsoft.com/office/drawing/2014/main" id="{8CA5B043-4020-4F50-98C7-D2A506D9F110}"/>
              </a:ext>
            </a:extLst>
          </p:cNvPr>
          <p:cNvGrpSpPr/>
          <p:nvPr/>
        </p:nvGrpSpPr>
        <p:grpSpPr>
          <a:xfrm>
            <a:off x="599620" y="278225"/>
            <a:ext cx="2974853" cy="742071"/>
            <a:chOff x="599618" y="278221"/>
            <a:chExt cx="2974853" cy="742070"/>
          </a:xfrm>
        </p:grpSpPr>
        <p:sp>
          <p:nvSpPr>
            <p:cNvPr id="32" name="矩形 31">
              <a:extLst>
                <a:ext uri="{FF2B5EF4-FFF2-40B4-BE49-F238E27FC236}">
                  <a16:creationId xmlns:a16="http://schemas.microsoft.com/office/drawing/2014/main" id="{BAA58CB5-AD00-4B5E-B2D0-A47992A7AFE2}"/>
                </a:ext>
              </a:extLst>
            </p:cNvPr>
            <p:cNvSpPr/>
            <p:nvPr/>
          </p:nvSpPr>
          <p:spPr>
            <a:xfrm>
              <a:off x="599618" y="712514"/>
              <a:ext cx="2974853" cy="307777"/>
            </a:xfrm>
            <a:prstGeom prst="rect">
              <a:avLst/>
            </a:prstGeom>
          </p:spPr>
          <p:txBody>
            <a:bodyPr wrap="square">
              <a:spAutoFit/>
            </a:bodyPr>
            <a:lstStyle/>
            <a:p>
              <a:pPr algn="ctr"/>
              <a:r>
                <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rPr>
                <a:t>Gselect Example</a:t>
              </a:r>
            </a:p>
          </p:txBody>
        </p:sp>
        <p:sp>
          <p:nvSpPr>
            <p:cNvPr id="33" name="矩形 32">
              <a:extLst>
                <a:ext uri="{FF2B5EF4-FFF2-40B4-BE49-F238E27FC236}">
                  <a16:creationId xmlns:a16="http://schemas.microsoft.com/office/drawing/2014/main" id="{0FDA942E-32AC-42CB-AF1A-F2BFB9A66674}"/>
                </a:ext>
              </a:extLst>
            </p:cNvPr>
            <p:cNvSpPr/>
            <p:nvPr/>
          </p:nvSpPr>
          <p:spPr>
            <a:xfrm>
              <a:off x="1197484" y="278221"/>
              <a:ext cx="2256900" cy="523219"/>
            </a:xfrm>
            <a:prstGeom prst="rect">
              <a:avLst/>
            </a:prstGeom>
          </p:spPr>
          <p:txBody>
            <a:bodyPr wrap="none">
              <a:spAutoFit/>
            </a:bodyPr>
            <a:lstStyle/>
            <a:p>
              <a:r>
                <a:rPr lang="en-US" altLang="zh-CN" sz="2800" b="1" spc="151" dirty="0">
                  <a:solidFill>
                    <a:schemeClr val="tx1">
                      <a:lumMod val="85000"/>
                      <a:lumOff val="15000"/>
                    </a:schemeClr>
                  </a:solidFill>
                  <a:latin typeface="等线" panose="02010600030101010101" pitchFamily="2" charset="-122"/>
                  <a:ea typeface="等线" panose="02010600030101010101" pitchFamily="2" charset="-122"/>
                </a:rPr>
                <a:t>Gselect</a:t>
              </a:r>
              <a:r>
                <a:rPr lang="zh-CN" altLang="en-US" sz="2800" b="1" spc="151" dirty="0">
                  <a:solidFill>
                    <a:schemeClr val="tx1">
                      <a:lumMod val="85000"/>
                      <a:lumOff val="15000"/>
                    </a:schemeClr>
                  </a:solidFill>
                  <a:latin typeface="等线" panose="02010600030101010101" pitchFamily="2" charset="-122"/>
                  <a:ea typeface="等线" panose="02010600030101010101" pitchFamily="2" charset="-122"/>
                </a:rPr>
                <a:t>示例</a:t>
              </a:r>
              <a:endParaRPr lang="en-US" altLang="zh-CN" sz="2800" b="1" spc="151" dirty="0">
                <a:solidFill>
                  <a:schemeClr val="tx1">
                    <a:lumMod val="85000"/>
                    <a:lumOff val="15000"/>
                  </a:schemeClr>
                </a:solidFill>
                <a:latin typeface="等线" panose="02010600030101010101" pitchFamily="2" charset="-122"/>
                <a:ea typeface="等线" panose="02010600030101010101" pitchFamily="2" charset="-122"/>
              </a:endParaRPr>
            </a:p>
          </p:txBody>
        </p:sp>
      </p:grpSp>
      <p:sp>
        <p:nvSpPr>
          <p:cNvPr id="28" name="Rectangle 3">
            <a:extLst>
              <a:ext uri="{FF2B5EF4-FFF2-40B4-BE49-F238E27FC236}">
                <a16:creationId xmlns:a16="http://schemas.microsoft.com/office/drawing/2014/main" id="{0612D695-35F0-401D-9E9B-7F82CBB14F01}"/>
              </a:ext>
            </a:extLst>
          </p:cNvPr>
          <p:cNvSpPr txBox="1">
            <a:spLocks noChangeArrowheads="1"/>
          </p:cNvSpPr>
          <p:nvPr/>
        </p:nvSpPr>
        <p:spPr>
          <a:xfrm>
            <a:off x="2510644" y="1219200"/>
            <a:ext cx="7162800" cy="768350"/>
          </a:xfrm>
          <a:prstGeom prst="rect">
            <a:avLst/>
          </a:prstGeom>
        </p:spPr>
        <p:txBody>
          <a:bodyPr/>
          <a:lstStyle>
            <a:lvl1pPr marL="228600" indent="-228600" algn="l" defTabSz="913765"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3765"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3765"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defTabSz="914400">
              <a:spcBef>
                <a:spcPct val="30000"/>
              </a:spcBef>
              <a:buClr>
                <a:schemeClr val="accent2"/>
              </a:buClr>
              <a:buSzPct val="80000"/>
              <a:buFont typeface="ZapfDingbats" pitchFamily="82" charset="2"/>
              <a:buChar char="m"/>
            </a:pPr>
            <a:r>
              <a:rPr lang="en-US" altLang="zh-CN" sz="2400" b="1" dirty="0">
                <a:latin typeface="Arial" panose="020B0604020202020204" pitchFamily="34" charset="0"/>
                <a:ea typeface="宋体" panose="02010600030101010101" pitchFamily="2" charset="-122"/>
              </a:rPr>
              <a:t>Predict 2</a:t>
            </a:r>
            <a:r>
              <a:rPr lang="en-US" altLang="zh-CN" sz="2400" b="1" baseline="30000" dirty="0">
                <a:latin typeface="Arial" panose="020B0604020202020204" pitchFamily="34" charset="0"/>
                <a:ea typeface="宋体" panose="02010600030101010101" pitchFamily="2" charset="-122"/>
              </a:rPr>
              <a:t>nd</a:t>
            </a:r>
            <a:r>
              <a:rPr lang="en-US" altLang="zh-CN" sz="2400" b="1" dirty="0">
                <a:latin typeface="Arial" panose="020B0604020202020204" pitchFamily="34" charset="0"/>
                <a:ea typeface="宋体" panose="02010600030101010101" pitchFamily="2" charset="-122"/>
              </a:rPr>
              <a:t> instance of A:</a:t>
            </a:r>
            <a:endParaRPr lang="en-US" altLang="zh-CN" sz="1800" b="1" dirty="0">
              <a:latin typeface="Arial" panose="020B0604020202020204" pitchFamily="34" charset="0"/>
              <a:ea typeface="宋体" panose="02010600030101010101" pitchFamily="2" charset="-122"/>
            </a:endParaRPr>
          </a:p>
          <a:p>
            <a:pPr marL="742950" lvl="1" indent="-285750" defTabSz="914400">
              <a:spcBef>
                <a:spcPct val="30000"/>
              </a:spcBef>
              <a:buClr>
                <a:schemeClr val="accent2"/>
              </a:buClr>
              <a:buSzPct val="100000"/>
              <a:buFont typeface="Wingdings" panose="05000000000000000000" pitchFamily="2" charset="2"/>
              <a:buChar char="u"/>
            </a:pPr>
            <a:r>
              <a:rPr lang="en-US" altLang="zh-CN" sz="1800" b="1" dirty="0">
                <a:latin typeface="Arial" panose="020B0604020202020204" pitchFamily="34" charset="0"/>
                <a:ea typeface="宋体" panose="02010600030101010101" pitchFamily="2" charset="-122"/>
              </a:rPr>
              <a:t>Predict not-taken (CORRECT)</a:t>
            </a:r>
          </a:p>
        </p:txBody>
      </p:sp>
      <p:sp>
        <p:nvSpPr>
          <p:cNvPr id="29" name="Rectangle 4">
            <a:extLst>
              <a:ext uri="{FF2B5EF4-FFF2-40B4-BE49-F238E27FC236}">
                <a16:creationId xmlns:a16="http://schemas.microsoft.com/office/drawing/2014/main" id="{81C4F315-5E65-436F-9FBF-5C6899EC3851}"/>
              </a:ext>
            </a:extLst>
          </p:cNvPr>
          <p:cNvSpPr>
            <a:spLocks noChangeArrowheads="1"/>
          </p:cNvSpPr>
          <p:nvPr/>
        </p:nvSpPr>
        <p:spPr bwMode="auto">
          <a:xfrm>
            <a:off x="2524932" y="3581400"/>
            <a:ext cx="7162800" cy="833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pPr>
              <a:lnSpc>
                <a:spcPct val="90000"/>
              </a:lnSpc>
              <a:spcBef>
                <a:spcPct val="30000"/>
              </a:spcBef>
              <a:buClr>
                <a:schemeClr val="accent2"/>
              </a:buClr>
              <a:buSzPct val="80000"/>
              <a:buFont typeface="ZapfDingbats" pitchFamily="82" charset="2"/>
              <a:buChar char="m"/>
            </a:pPr>
            <a:r>
              <a:rPr lang="en-US" altLang="zh-CN" sz="2400" dirty="0">
                <a:ea typeface="宋体" panose="02010600030101010101" pitchFamily="2" charset="-122"/>
              </a:rPr>
              <a:t>Update for 2</a:t>
            </a:r>
            <a:r>
              <a:rPr lang="en-US" altLang="zh-CN" sz="2400" baseline="30000" dirty="0">
                <a:ea typeface="宋体" panose="02010600030101010101" pitchFamily="2" charset="-122"/>
              </a:rPr>
              <a:t>nd</a:t>
            </a:r>
            <a:r>
              <a:rPr lang="en-US" altLang="zh-CN" sz="2400" dirty="0">
                <a:ea typeface="宋体" panose="02010600030101010101" pitchFamily="2" charset="-122"/>
              </a:rPr>
              <a:t> instance of A</a:t>
            </a:r>
          </a:p>
          <a:p>
            <a:pPr lvl="1">
              <a:lnSpc>
                <a:spcPct val="90000"/>
              </a:lnSpc>
              <a:spcBef>
                <a:spcPct val="30000"/>
              </a:spcBef>
              <a:buClr>
                <a:schemeClr val="accent2"/>
              </a:buClr>
              <a:buSzPct val="100000"/>
              <a:buFont typeface="Wingdings" panose="05000000000000000000" pitchFamily="2" charset="2"/>
              <a:buChar char="u"/>
            </a:pPr>
            <a:r>
              <a:rPr lang="en-US" altLang="zh-CN" sz="1800" dirty="0">
                <a:ea typeface="宋体" panose="02010600030101010101" pitchFamily="2" charset="-122"/>
              </a:rPr>
              <a:t>Actually not-taken</a:t>
            </a:r>
          </a:p>
        </p:txBody>
      </p:sp>
      <p:sp>
        <p:nvSpPr>
          <p:cNvPr id="30" name="Rectangle 5">
            <a:extLst>
              <a:ext uri="{FF2B5EF4-FFF2-40B4-BE49-F238E27FC236}">
                <a16:creationId xmlns:a16="http://schemas.microsoft.com/office/drawing/2014/main" id="{5D52FC77-6BB9-4A22-9B86-0A77D9002D15}"/>
              </a:ext>
            </a:extLst>
          </p:cNvPr>
          <p:cNvSpPr>
            <a:spLocks noChangeArrowheads="1"/>
          </p:cNvSpPr>
          <p:nvPr/>
        </p:nvSpPr>
        <p:spPr bwMode="auto">
          <a:xfrm>
            <a:off x="2524932" y="5545138"/>
            <a:ext cx="3719512"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pPr>
              <a:lnSpc>
                <a:spcPct val="90000"/>
              </a:lnSpc>
              <a:spcBef>
                <a:spcPct val="30000"/>
              </a:spcBef>
              <a:buClr>
                <a:schemeClr val="accent2"/>
              </a:buClr>
              <a:buSzPct val="80000"/>
              <a:buFont typeface="ZapfDingbats" pitchFamily="82" charset="2"/>
              <a:buChar char="m"/>
            </a:pPr>
            <a:r>
              <a:rPr lang="en-US" altLang="zh-CN" sz="2400">
                <a:ea typeface="宋体" panose="02010600030101010101" pitchFamily="2" charset="-122"/>
              </a:rPr>
              <a:t>Update the BHR to</a:t>
            </a:r>
            <a:br>
              <a:rPr lang="en-US" altLang="zh-CN" sz="2400">
                <a:ea typeface="宋体" panose="02010600030101010101" pitchFamily="2" charset="-122"/>
              </a:rPr>
            </a:br>
            <a:r>
              <a:rPr lang="en-US" altLang="zh-CN" sz="2400">
                <a:ea typeface="宋体" panose="02010600030101010101" pitchFamily="2" charset="-122"/>
              </a:rPr>
              <a:t>set up next prediction</a:t>
            </a:r>
          </a:p>
        </p:txBody>
      </p:sp>
      <p:graphicFrame>
        <p:nvGraphicFramePr>
          <p:cNvPr id="34" name="Group 92">
            <a:extLst>
              <a:ext uri="{FF2B5EF4-FFF2-40B4-BE49-F238E27FC236}">
                <a16:creationId xmlns:a16="http://schemas.microsoft.com/office/drawing/2014/main" id="{E774150D-33F8-4676-9CFF-B48508383915}"/>
              </a:ext>
            </a:extLst>
          </p:cNvPr>
          <p:cNvGraphicFramePr>
            <a:graphicFrameLocks noGrp="1"/>
          </p:cNvGraphicFramePr>
          <p:nvPr>
            <p:extLst>
              <p:ext uri="{D42A27DB-BD31-4B8C-83A1-F6EECF244321}">
                <p14:modId xmlns:p14="http://schemas.microsoft.com/office/powerpoint/2010/main" val="1374745858"/>
              </p:ext>
            </p:extLst>
          </p:nvPr>
        </p:nvGraphicFramePr>
        <p:xfrm>
          <a:off x="2828144" y="2062163"/>
          <a:ext cx="6007100" cy="1097280"/>
        </p:xfrm>
        <a:graphic>
          <a:graphicData uri="http://schemas.openxmlformats.org/drawingml/2006/table">
            <a:tbl>
              <a:tblPr/>
              <a:tblGrid>
                <a:gridCol w="927100">
                  <a:extLst>
                    <a:ext uri="{9D8B030D-6E8A-4147-A177-3AD203B41FA5}">
                      <a16:colId xmlns:a16="http://schemas.microsoft.com/office/drawing/2014/main" val="20000"/>
                    </a:ext>
                  </a:extLst>
                </a:gridCol>
                <a:gridCol w="1016000">
                  <a:extLst>
                    <a:ext uri="{9D8B030D-6E8A-4147-A177-3AD203B41FA5}">
                      <a16:colId xmlns:a16="http://schemas.microsoft.com/office/drawing/2014/main" val="20001"/>
                    </a:ext>
                  </a:extLst>
                </a:gridCol>
                <a:gridCol w="1016000">
                  <a:extLst>
                    <a:ext uri="{9D8B030D-6E8A-4147-A177-3AD203B41FA5}">
                      <a16:colId xmlns:a16="http://schemas.microsoft.com/office/drawing/2014/main" val="20002"/>
                    </a:ext>
                  </a:extLst>
                </a:gridCol>
                <a:gridCol w="1016000">
                  <a:extLst>
                    <a:ext uri="{9D8B030D-6E8A-4147-A177-3AD203B41FA5}">
                      <a16:colId xmlns:a16="http://schemas.microsoft.com/office/drawing/2014/main" val="20003"/>
                    </a:ext>
                  </a:extLst>
                </a:gridCol>
                <a:gridCol w="1016000">
                  <a:extLst>
                    <a:ext uri="{9D8B030D-6E8A-4147-A177-3AD203B41FA5}">
                      <a16:colId xmlns:a16="http://schemas.microsoft.com/office/drawing/2014/main" val="20004"/>
                    </a:ext>
                  </a:extLst>
                </a:gridCol>
                <a:gridCol w="1016000">
                  <a:extLst>
                    <a:ext uri="{9D8B030D-6E8A-4147-A177-3AD203B41FA5}">
                      <a16:colId xmlns:a16="http://schemas.microsoft.com/office/drawing/2014/main" val="20005"/>
                    </a:ext>
                  </a:extLst>
                </a:gridCol>
              </a:tblGrid>
              <a:tr h="274241">
                <a:tc>
                  <a:txBody>
                    <a:bodyPr/>
                    <a:lstStyle/>
                    <a:p>
                      <a:pPr marL="0" marR="0" lvl="0" indent="0" algn="ctr" defTabSz="914400" rtl="0" eaLnBrk="0" fontAlgn="base" latinLnBrk="0" hangingPunct="0">
                        <a:lnSpc>
                          <a:spcPct val="90000"/>
                        </a:lnSpc>
                        <a:spcBef>
                          <a:spcPct val="30000"/>
                        </a:spcBef>
                        <a:spcAft>
                          <a:spcPct val="0"/>
                        </a:spcAft>
                        <a:buClr>
                          <a:schemeClr val="accent2"/>
                        </a:buClr>
                        <a:buSzPct val="80000"/>
                        <a:buFont typeface="ZapfDingbats" pitchFamily="82" charset="2"/>
                        <a:buNone/>
                        <a:tabLst/>
                      </a:pPr>
                      <a:endParaRPr kumimoji="0" lang="en-US" sz="2000" b="1" i="0" u="none" strike="noStrike" cap="none" normalizeH="0" baseline="0">
                        <a:ln>
                          <a:noFill/>
                        </a:ln>
                        <a:solidFill>
                          <a:schemeClr val="tx1"/>
                        </a:solidFill>
                        <a:effectLst/>
                        <a:latin typeface="Arial" charset="0"/>
                      </a:endParaRPr>
                    </a:p>
                  </a:txBody>
                  <a:tcPr marL="0" marR="0" marT="0" marB="0" horzOverflow="overflow">
                    <a:lnL cap="flat">
                      <a:noFill/>
                    </a:lnL>
                    <a:lnR>
                      <a:noFill/>
                    </a:lnR>
                    <a:lnT cap="flat">
                      <a:noFill/>
                    </a:lnT>
                    <a:lnB>
                      <a:noFill/>
                    </a:lnB>
                    <a:lnTlToBr>
                      <a:noFill/>
                    </a:lnTlToBr>
                    <a:lnBlToTr>
                      <a:noFill/>
                    </a:lnBlToTr>
                    <a:noFill/>
                  </a:tcPr>
                </a:tc>
                <a:tc>
                  <a:txBody>
                    <a:bodyPr/>
                    <a:lstStyle/>
                    <a:p>
                      <a:pPr marL="0" marR="0" lvl="0" indent="0" algn="ctr" defTabSz="914400" rtl="0" eaLnBrk="0" fontAlgn="base" latinLnBrk="0" hangingPunct="0">
                        <a:lnSpc>
                          <a:spcPct val="90000"/>
                        </a:lnSpc>
                        <a:spcBef>
                          <a:spcPct val="30000"/>
                        </a:spcBef>
                        <a:spcAft>
                          <a:spcPct val="0"/>
                        </a:spcAft>
                        <a:buClr>
                          <a:schemeClr val="accent2"/>
                        </a:buClr>
                        <a:buSzPct val="80000"/>
                        <a:buFont typeface="ZapfDingbats" pitchFamily="82" charset="2"/>
                        <a:buNone/>
                        <a:tabLst/>
                      </a:pPr>
                      <a:endParaRPr kumimoji="0" lang="en-US" sz="2000" b="1" i="0" u="none" strike="noStrike" cap="none" normalizeH="0" baseline="0">
                        <a:ln>
                          <a:noFill/>
                        </a:ln>
                        <a:solidFill>
                          <a:schemeClr val="tx1"/>
                        </a:solidFill>
                        <a:effectLst/>
                        <a:latin typeface="Arial" charset="0"/>
                      </a:endParaRPr>
                    </a:p>
                  </a:txBody>
                  <a:tcPr marL="0" marR="0" marT="0" marB="0" horzOverflow="overflow">
                    <a:lnL>
                      <a:noFill/>
                    </a:lnL>
                    <a:lnR>
                      <a:noFill/>
                    </a:lnR>
                    <a:lnT cap="flat">
                      <a:noFill/>
                    </a:lnT>
                    <a:lnB>
                      <a:noFill/>
                    </a:lnB>
                    <a:lnTlToBr>
                      <a:noFill/>
                    </a:lnTlToBr>
                    <a:lnBlToTr>
                      <a:noFill/>
                    </a:lnBlToTr>
                    <a:noFill/>
                  </a:tcPr>
                </a:tc>
                <a:tc gridSpan="4">
                  <a:txBody>
                    <a:bodyPr/>
                    <a:lstStyle/>
                    <a:p>
                      <a:pPr marL="0" marR="0" lvl="0" indent="0" algn="ctr" defTabSz="914400" rtl="0" eaLnBrk="0" fontAlgn="base" latinLnBrk="0" hangingPunct="0">
                        <a:lnSpc>
                          <a:spcPct val="90000"/>
                        </a:lnSpc>
                        <a:spcBef>
                          <a:spcPct val="30000"/>
                        </a:spcBef>
                        <a:spcAft>
                          <a:spcPct val="0"/>
                        </a:spcAft>
                        <a:buClr>
                          <a:schemeClr val="accent2"/>
                        </a:buClr>
                        <a:buSzPct val="80000"/>
                        <a:buFont typeface="ZapfDingbats" pitchFamily="82" charset="2"/>
                        <a:buNone/>
                        <a:tabLst/>
                      </a:pPr>
                      <a:r>
                        <a:rPr kumimoji="0" lang="en-US" sz="2000" b="1" i="0" u="none" strike="noStrike" cap="none" normalizeH="0" baseline="0">
                          <a:ln>
                            <a:noFill/>
                          </a:ln>
                          <a:solidFill>
                            <a:schemeClr val="tx1"/>
                          </a:solidFill>
                          <a:effectLst/>
                          <a:latin typeface="Arial" charset="0"/>
                        </a:rPr>
                        <a:t>BHR is 11</a:t>
                      </a:r>
                    </a:p>
                  </a:txBody>
                  <a:tcPr marL="0" marR="0" marT="0" marB="0" horzOverflow="overflow">
                    <a:lnL>
                      <a:noFill/>
                    </a:lnL>
                    <a:lnR cap="flat">
                      <a:noFill/>
                    </a:lnR>
                    <a:lnT cap="flat">
                      <a:noFill/>
                    </a:lnT>
                    <a:lnB>
                      <a:noFill/>
                    </a:lnB>
                    <a:lnTlToBr>
                      <a:noFill/>
                    </a:lnTlToBr>
                    <a:lnBlToTr>
                      <a:noFill/>
                    </a:lnBlToTr>
                    <a:no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274241">
                <a:tc>
                  <a:txBody>
                    <a:bodyPr/>
                    <a:lstStyle/>
                    <a:p>
                      <a:pPr marL="0" marR="0" lvl="0" indent="0" algn="ctr" defTabSz="914400" rtl="0" eaLnBrk="0" fontAlgn="base" latinLnBrk="0" hangingPunct="0">
                        <a:lnSpc>
                          <a:spcPct val="90000"/>
                        </a:lnSpc>
                        <a:spcBef>
                          <a:spcPct val="30000"/>
                        </a:spcBef>
                        <a:spcAft>
                          <a:spcPct val="0"/>
                        </a:spcAft>
                        <a:buClr>
                          <a:schemeClr val="accent2"/>
                        </a:buClr>
                        <a:buSzPct val="80000"/>
                        <a:buFont typeface="ZapfDingbats" pitchFamily="82" charset="2"/>
                        <a:buNone/>
                        <a:tabLst/>
                      </a:pPr>
                      <a:endParaRPr kumimoji="0" lang="en-US" sz="2000" b="1" i="0" u="none" strike="noStrike" cap="none" normalizeH="0" baseline="0">
                        <a:ln>
                          <a:noFill/>
                        </a:ln>
                        <a:solidFill>
                          <a:schemeClr val="tx1"/>
                        </a:solidFill>
                        <a:effectLst/>
                        <a:latin typeface="Arial" charset="0"/>
                      </a:endParaRPr>
                    </a:p>
                  </a:txBody>
                  <a:tcPr marL="0" marR="0" marT="0" marB="0" horzOverflow="overflow">
                    <a:lnL cap="flat">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90000"/>
                        </a:lnSpc>
                        <a:spcBef>
                          <a:spcPct val="30000"/>
                        </a:spcBef>
                        <a:spcAft>
                          <a:spcPct val="0"/>
                        </a:spcAft>
                        <a:buClr>
                          <a:schemeClr val="accent2"/>
                        </a:buClr>
                        <a:buSzPct val="80000"/>
                        <a:buFont typeface="ZapfDingbats" pitchFamily="82" charset="2"/>
                        <a:buNone/>
                        <a:tabLst/>
                      </a:pPr>
                      <a:endParaRPr kumimoji="0" lang="en-US" sz="2000" b="1" i="0" u="none" strike="noStrike" cap="none" normalizeH="0" baseline="0">
                        <a:ln>
                          <a:noFill/>
                        </a:ln>
                        <a:solidFill>
                          <a:schemeClr val="tx1"/>
                        </a:solidFill>
                        <a:effectLst/>
                        <a:latin typeface="Arial" charset="0"/>
                      </a:endParaRPr>
                    </a:p>
                  </a:txBody>
                  <a:tcPr marL="0" marR="0" marT="0" marB="0"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90000"/>
                        </a:lnSpc>
                        <a:spcBef>
                          <a:spcPct val="30000"/>
                        </a:spcBef>
                        <a:spcAft>
                          <a:spcPct val="0"/>
                        </a:spcAft>
                        <a:buClr>
                          <a:schemeClr val="accent2"/>
                        </a:buClr>
                        <a:buSzPct val="80000"/>
                        <a:buFont typeface="ZapfDingbats" pitchFamily="82" charset="2"/>
                        <a:buNone/>
                        <a:tabLst/>
                      </a:pPr>
                      <a:r>
                        <a:rPr kumimoji="0" lang="en-US" sz="2000" b="1" i="0" u="none" strike="noStrike" cap="none" normalizeH="0" baseline="0">
                          <a:ln>
                            <a:noFill/>
                          </a:ln>
                          <a:solidFill>
                            <a:schemeClr val="tx1"/>
                          </a:solidFill>
                          <a:effectLst/>
                          <a:latin typeface="Arial" charset="0"/>
                        </a:rPr>
                        <a:t>00:</a:t>
                      </a:r>
                    </a:p>
                  </a:txBody>
                  <a:tcPr marL="0" marR="0" marT="0" marB="0" horzOverflow="overflow">
                    <a:lnL>
                      <a:noFill/>
                    </a:lnL>
                    <a:lnR>
                      <a:noFill/>
                    </a:lnR>
                    <a:lnT>
                      <a:noFill/>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90000"/>
                        </a:lnSpc>
                        <a:spcBef>
                          <a:spcPct val="30000"/>
                        </a:spcBef>
                        <a:spcAft>
                          <a:spcPct val="0"/>
                        </a:spcAft>
                        <a:buClr>
                          <a:schemeClr val="accent2"/>
                        </a:buClr>
                        <a:buSzPct val="80000"/>
                        <a:buFont typeface="ZapfDingbats" pitchFamily="82" charset="2"/>
                        <a:buNone/>
                        <a:tabLst/>
                      </a:pPr>
                      <a:r>
                        <a:rPr kumimoji="0" lang="en-US" sz="2000" b="1" i="0" u="none" strike="noStrike" cap="none" normalizeH="0" baseline="0">
                          <a:ln>
                            <a:noFill/>
                          </a:ln>
                          <a:solidFill>
                            <a:schemeClr val="tx1"/>
                          </a:solidFill>
                          <a:effectLst/>
                          <a:latin typeface="Arial" charset="0"/>
                        </a:rPr>
                        <a:t>01:</a:t>
                      </a:r>
                    </a:p>
                  </a:txBody>
                  <a:tcPr marL="0" marR="0" marT="0" marB="0" horzOverflow="overflow">
                    <a:lnL>
                      <a:noFill/>
                    </a:lnL>
                    <a:lnR>
                      <a:noFill/>
                    </a:lnR>
                    <a:lnT>
                      <a:noFill/>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90000"/>
                        </a:lnSpc>
                        <a:spcBef>
                          <a:spcPct val="30000"/>
                        </a:spcBef>
                        <a:spcAft>
                          <a:spcPct val="0"/>
                        </a:spcAft>
                        <a:buClr>
                          <a:schemeClr val="accent2"/>
                        </a:buClr>
                        <a:buSzPct val="80000"/>
                        <a:buFont typeface="ZapfDingbats" pitchFamily="82" charset="2"/>
                        <a:buNone/>
                        <a:tabLst/>
                      </a:pPr>
                      <a:r>
                        <a:rPr kumimoji="0" lang="en-US" sz="2000" b="1" i="0" u="none" strike="noStrike" cap="none" normalizeH="0" baseline="0">
                          <a:ln>
                            <a:noFill/>
                          </a:ln>
                          <a:solidFill>
                            <a:schemeClr val="tx1"/>
                          </a:solidFill>
                          <a:effectLst/>
                          <a:latin typeface="Arial" charset="0"/>
                        </a:rPr>
                        <a:t>10:</a:t>
                      </a:r>
                    </a:p>
                  </a:txBody>
                  <a:tcPr marL="0" marR="0" marT="0" marB="0" horzOverflow="overflow">
                    <a:lnL>
                      <a:noFill/>
                    </a:lnL>
                    <a:lnR>
                      <a:noFill/>
                    </a:lnR>
                    <a:lnT>
                      <a:noFill/>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90000"/>
                        </a:lnSpc>
                        <a:spcBef>
                          <a:spcPct val="30000"/>
                        </a:spcBef>
                        <a:spcAft>
                          <a:spcPct val="0"/>
                        </a:spcAft>
                        <a:buClr>
                          <a:schemeClr val="accent2"/>
                        </a:buClr>
                        <a:buSzPct val="80000"/>
                        <a:buFont typeface="ZapfDingbats" pitchFamily="82" charset="2"/>
                        <a:buNone/>
                        <a:tabLst/>
                      </a:pPr>
                      <a:r>
                        <a:rPr kumimoji="0" lang="en-US" sz="2000" b="1" i="0" u="none" strike="noStrike" cap="none" normalizeH="0" baseline="0">
                          <a:ln>
                            <a:noFill/>
                          </a:ln>
                          <a:solidFill>
                            <a:schemeClr val="tx1"/>
                          </a:solidFill>
                          <a:effectLst/>
                          <a:latin typeface="Arial" charset="0"/>
                        </a:rPr>
                        <a:t>11:</a:t>
                      </a:r>
                    </a:p>
                  </a:txBody>
                  <a:tcPr marL="0" marR="0" marT="0" marB="0" horzOverflow="overflow">
                    <a:lnL>
                      <a:noFill/>
                    </a:lnL>
                    <a:lnR cap="flat">
                      <a:noFill/>
                    </a:lnR>
                    <a:lnT>
                      <a:noFill/>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1"/>
                  </a:ext>
                </a:extLst>
              </a:tr>
              <a:tr h="274241">
                <a:tc rowSpan="2">
                  <a:txBody>
                    <a:bodyPr/>
                    <a:lstStyle/>
                    <a:p>
                      <a:pPr marL="0" marR="0" lvl="0" indent="0" algn="ctr" defTabSz="914400" rtl="0" eaLnBrk="0" fontAlgn="base" latinLnBrk="0" hangingPunct="0">
                        <a:lnSpc>
                          <a:spcPct val="90000"/>
                        </a:lnSpc>
                        <a:spcBef>
                          <a:spcPct val="30000"/>
                        </a:spcBef>
                        <a:spcAft>
                          <a:spcPct val="0"/>
                        </a:spcAft>
                        <a:buClr>
                          <a:schemeClr val="accent2"/>
                        </a:buClr>
                        <a:buSzPct val="80000"/>
                        <a:buFont typeface="ZapfDingbats" pitchFamily="82" charset="2"/>
                        <a:buNone/>
                        <a:tabLst/>
                      </a:pPr>
                      <a:r>
                        <a:rPr kumimoji="0" lang="en-US" sz="2000" b="1" i="0" u="none" strike="noStrike" cap="none" normalizeH="0" baseline="0">
                          <a:ln>
                            <a:noFill/>
                          </a:ln>
                          <a:solidFill>
                            <a:schemeClr val="tx1"/>
                          </a:solidFill>
                          <a:effectLst/>
                          <a:latin typeface="Arial" charset="0"/>
                        </a:rPr>
                        <a:t>PC is A</a:t>
                      </a:r>
                    </a:p>
                  </a:txBody>
                  <a:tcPr marL="0" marR="0" marT="0" marB="0" anchor="ctr" horzOverflow="overflow">
                    <a:lnL cap="flat">
                      <a:noFill/>
                    </a:lnL>
                    <a:lnR>
                      <a:noFill/>
                    </a:lnR>
                    <a:lnT>
                      <a:noFill/>
                    </a:lnT>
                    <a:lnB cap="flat">
                      <a:noFill/>
                    </a:lnB>
                    <a:lnTlToBr>
                      <a:noFill/>
                    </a:lnTlToBr>
                    <a:lnBlToTr>
                      <a:noFill/>
                    </a:lnBlToTr>
                    <a:noFill/>
                  </a:tcPr>
                </a:tc>
                <a:tc>
                  <a:txBody>
                    <a:bodyPr/>
                    <a:lstStyle/>
                    <a:p>
                      <a:pPr marL="0" marR="0" lvl="0" indent="0" algn="ctr" defTabSz="914400" rtl="0" eaLnBrk="0" fontAlgn="base" latinLnBrk="0" hangingPunct="0">
                        <a:lnSpc>
                          <a:spcPct val="90000"/>
                        </a:lnSpc>
                        <a:spcBef>
                          <a:spcPct val="30000"/>
                        </a:spcBef>
                        <a:spcAft>
                          <a:spcPct val="0"/>
                        </a:spcAft>
                        <a:buClr>
                          <a:schemeClr val="accent2"/>
                        </a:buClr>
                        <a:buSzPct val="80000"/>
                        <a:buFont typeface="ZapfDingbats" pitchFamily="82" charset="2"/>
                        <a:buNone/>
                        <a:tabLst/>
                      </a:pPr>
                      <a:r>
                        <a:rPr kumimoji="0" lang="en-US" sz="2000" b="1" i="0" u="none" strike="noStrike" cap="none" normalizeH="0" baseline="0">
                          <a:ln>
                            <a:noFill/>
                          </a:ln>
                          <a:solidFill>
                            <a:schemeClr val="tx1"/>
                          </a:solidFill>
                          <a:effectLst/>
                          <a:latin typeface="Arial" charset="0"/>
                        </a:rPr>
                        <a:t>A:</a:t>
                      </a:r>
                    </a:p>
                  </a:txBody>
                  <a:tcPr marL="0" marR="0" marT="0" marB="0" horzOverflow="overflow">
                    <a:lnL>
                      <a:noFill/>
                    </a:lnL>
                    <a:lnR w="12700" cap="flat" cmpd="sng" algn="ctr">
                      <a:solidFill>
                        <a:schemeClr val="tx1"/>
                      </a:solidFill>
                      <a:prstDash val="solid"/>
                      <a:round/>
                      <a:headEnd type="none" w="sm" len="sm"/>
                      <a:tailEnd type="none" w="sm" len="sm"/>
                    </a:lnR>
                    <a:lnT>
                      <a:noFill/>
                    </a:lnT>
                    <a:lnB>
                      <a:noFill/>
                    </a:lnB>
                    <a:lnTlToBr>
                      <a:noFill/>
                    </a:lnTlToBr>
                    <a:lnBlToTr>
                      <a:noFill/>
                    </a:lnBlToTr>
                    <a:noFill/>
                  </a:tcPr>
                </a:tc>
                <a:tc>
                  <a:txBody>
                    <a:bodyPr/>
                    <a:lstStyle/>
                    <a:p>
                      <a:pPr marL="0" marR="0" lvl="0" indent="0" algn="ctr" defTabSz="914400" rtl="0" eaLnBrk="0" fontAlgn="base" latinLnBrk="0" hangingPunct="0">
                        <a:lnSpc>
                          <a:spcPct val="90000"/>
                        </a:lnSpc>
                        <a:spcBef>
                          <a:spcPct val="30000"/>
                        </a:spcBef>
                        <a:spcAft>
                          <a:spcPct val="0"/>
                        </a:spcAft>
                        <a:buClr>
                          <a:schemeClr val="accent2"/>
                        </a:buClr>
                        <a:buSzPct val="80000"/>
                        <a:buFont typeface="ZapfDingbats" pitchFamily="82" charset="2"/>
                        <a:buNone/>
                        <a:tabLst/>
                      </a:pPr>
                      <a:r>
                        <a:rPr kumimoji="0" lang="en-US" sz="2000" b="1" i="0" u="none" strike="noStrike" cap="none" normalizeH="0" baseline="0">
                          <a:ln>
                            <a:noFill/>
                          </a:ln>
                          <a:solidFill>
                            <a:schemeClr val="tx1"/>
                          </a:solidFill>
                          <a:effectLst/>
                          <a:latin typeface="Arial" charset="0"/>
                        </a:rPr>
                        <a:t>10</a:t>
                      </a:r>
                    </a:p>
                  </a:txBody>
                  <a:tcPr marL="0" marR="0" marT="0" marB="0"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90000"/>
                        </a:lnSpc>
                        <a:spcBef>
                          <a:spcPct val="30000"/>
                        </a:spcBef>
                        <a:spcAft>
                          <a:spcPct val="0"/>
                        </a:spcAft>
                        <a:buClr>
                          <a:schemeClr val="accent2"/>
                        </a:buClr>
                        <a:buSzPct val="80000"/>
                        <a:buFont typeface="ZapfDingbats" pitchFamily="82" charset="2"/>
                        <a:buNone/>
                        <a:tabLst/>
                      </a:pPr>
                      <a:r>
                        <a:rPr kumimoji="0" lang="en-US" sz="2000" b="1" i="0" u="none" strike="noStrike" cap="none" normalizeH="0" baseline="0">
                          <a:ln>
                            <a:noFill/>
                          </a:ln>
                          <a:solidFill>
                            <a:schemeClr val="tx1"/>
                          </a:solidFill>
                          <a:effectLst/>
                          <a:latin typeface="Arial" charset="0"/>
                        </a:rPr>
                        <a:t>01</a:t>
                      </a:r>
                    </a:p>
                  </a:txBody>
                  <a:tcPr marL="0" marR="0" marT="0" marB="0"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90000"/>
                        </a:lnSpc>
                        <a:spcBef>
                          <a:spcPct val="30000"/>
                        </a:spcBef>
                        <a:spcAft>
                          <a:spcPct val="0"/>
                        </a:spcAft>
                        <a:buClr>
                          <a:schemeClr val="accent2"/>
                        </a:buClr>
                        <a:buSzPct val="80000"/>
                        <a:buFont typeface="ZapfDingbats" pitchFamily="82" charset="2"/>
                        <a:buNone/>
                        <a:tabLst/>
                      </a:pPr>
                      <a:r>
                        <a:rPr kumimoji="0" lang="en-US" sz="2000" b="1" i="0" u="none" strike="noStrike" cap="none" normalizeH="0" baseline="0">
                          <a:ln>
                            <a:noFill/>
                          </a:ln>
                          <a:solidFill>
                            <a:schemeClr val="tx1"/>
                          </a:solidFill>
                          <a:effectLst/>
                          <a:latin typeface="Arial" charset="0"/>
                        </a:rPr>
                        <a:t>01</a:t>
                      </a:r>
                    </a:p>
                  </a:txBody>
                  <a:tcPr marL="0" marR="0" marT="0" marB="0"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90000"/>
                        </a:lnSpc>
                        <a:spcBef>
                          <a:spcPct val="30000"/>
                        </a:spcBef>
                        <a:spcAft>
                          <a:spcPct val="0"/>
                        </a:spcAft>
                        <a:buClr>
                          <a:schemeClr val="accent2"/>
                        </a:buClr>
                        <a:buSzPct val="80000"/>
                        <a:buFont typeface="ZapfDingbats" pitchFamily="82" charset="2"/>
                        <a:buNone/>
                        <a:tabLst/>
                      </a:pPr>
                      <a:r>
                        <a:rPr kumimoji="0" lang="en-US" sz="2000" b="1" i="0" u="none" strike="noStrike" cap="none" normalizeH="0" baseline="0">
                          <a:ln>
                            <a:noFill/>
                          </a:ln>
                          <a:solidFill>
                            <a:schemeClr val="tx1"/>
                          </a:solidFill>
                          <a:effectLst/>
                          <a:latin typeface="Arial" charset="0"/>
                        </a:rPr>
                        <a:t>01</a:t>
                      </a:r>
                    </a:p>
                  </a:txBody>
                  <a:tcPr marL="0" marR="0" marT="0" marB="0"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folHlink"/>
                    </a:solidFill>
                  </a:tcPr>
                </a:tc>
                <a:extLst>
                  <a:ext uri="{0D108BD9-81ED-4DB2-BD59-A6C34878D82A}">
                    <a16:rowId xmlns:a16="http://schemas.microsoft.com/office/drawing/2014/main" val="10002"/>
                  </a:ext>
                </a:extLst>
              </a:tr>
              <a:tr h="274241">
                <a:tc vMerge="1">
                  <a:txBody>
                    <a:bodyPr/>
                    <a:lstStyle/>
                    <a:p>
                      <a:endParaRPr lang="en-US"/>
                    </a:p>
                  </a:txBody>
                  <a:tcPr/>
                </a:tc>
                <a:tc>
                  <a:txBody>
                    <a:bodyPr/>
                    <a:lstStyle/>
                    <a:p>
                      <a:pPr marL="0" marR="0" lvl="0" indent="0" algn="ctr" defTabSz="914400" rtl="0" eaLnBrk="0" fontAlgn="base" latinLnBrk="0" hangingPunct="0">
                        <a:lnSpc>
                          <a:spcPct val="90000"/>
                        </a:lnSpc>
                        <a:spcBef>
                          <a:spcPct val="30000"/>
                        </a:spcBef>
                        <a:spcAft>
                          <a:spcPct val="0"/>
                        </a:spcAft>
                        <a:buClr>
                          <a:schemeClr val="accent2"/>
                        </a:buClr>
                        <a:buSzPct val="80000"/>
                        <a:buFont typeface="ZapfDingbats" pitchFamily="82" charset="2"/>
                        <a:buNone/>
                        <a:tabLst/>
                      </a:pPr>
                      <a:r>
                        <a:rPr kumimoji="0" lang="en-US" sz="2000" b="1" i="0" u="none" strike="noStrike" cap="none" normalizeH="0" baseline="0">
                          <a:ln>
                            <a:noFill/>
                          </a:ln>
                          <a:solidFill>
                            <a:schemeClr val="tx1"/>
                          </a:solidFill>
                          <a:effectLst/>
                          <a:latin typeface="Arial" charset="0"/>
                        </a:rPr>
                        <a:t>D:</a:t>
                      </a:r>
                    </a:p>
                  </a:txBody>
                  <a:tcPr marL="0" marR="0" marT="0" marB="0" horzOverflow="overflow">
                    <a:lnL>
                      <a:noFill/>
                    </a:lnL>
                    <a:lnR w="12700" cap="flat" cmpd="sng" algn="ctr">
                      <a:solidFill>
                        <a:schemeClr val="tx1"/>
                      </a:solidFill>
                      <a:prstDash val="solid"/>
                      <a:round/>
                      <a:headEnd type="none" w="sm" len="sm"/>
                      <a:tailEnd type="none" w="sm" len="sm"/>
                    </a:lnR>
                    <a:lnT>
                      <a:noFill/>
                    </a:lnT>
                    <a:lnB cap="flat">
                      <a:noFill/>
                    </a:lnB>
                    <a:lnTlToBr>
                      <a:noFill/>
                    </a:lnTlToBr>
                    <a:lnBlToTr>
                      <a:noFill/>
                    </a:lnBlToTr>
                    <a:noFill/>
                  </a:tcPr>
                </a:tc>
                <a:tc>
                  <a:txBody>
                    <a:bodyPr/>
                    <a:lstStyle/>
                    <a:p>
                      <a:pPr marL="0" marR="0" lvl="0" indent="0" algn="ctr" defTabSz="914400" rtl="0" eaLnBrk="0" fontAlgn="base" latinLnBrk="0" hangingPunct="0">
                        <a:lnSpc>
                          <a:spcPct val="90000"/>
                        </a:lnSpc>
                        <a:spcBef>
                          <a:spcPct val="30000"/>
                        </a:spcBef>
                        <a:spcAft>
                          <a:spcPct val="0"/>
                        </a:spcAft>
                        <a:buClr>
                          <a:schemeClr val="accent2"/>
                        </a:buClr>
                        <a:buSzPct val="80000"/>
                        <a:buFont typeface="ZapfDingbats" pitchFamily="82" charset="2"/>
                        <a:buNone/>
                        <a:tabLst/>
                      </a:pPr>
                      <a:r>
                        <a:rPr kumimoji="0" lang="en-US" sz="2000" b="1" i="0" u="none" strike="noStrike" cap="none" normalizeH="0" baseline="0">
                          <a:ln>
                            <a:noFill/>
                          </a:ln>
                          <a:solidFill>
                            <a:schemeClr val="tx1"/>
                          </a:solidFill>
                          <a:effectLst/>
                          <a:latin typeface="Arial" charset="0"/>
                        </a:rPr>
                        <a:t>01</a:t>
                      </a:r>
                    </a:p>
                  </a:txBody>
                  <a:tcPr marL="0" marR="0" marT="0" marB="0"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90000"/>
                        </a:lnSpc>
                        <a:spcBef>
                          <a:spcPct val="30000"/>
                        </a:spcBef>
                        <a:spcAft>
                          <a:spcPct val="0"/>
                        </a:spcAft>
                        <a:buClr>
                          <a:schemeClr val="accent2"/>
                        </a:buClr>
                        <a:buSzPct val="80000"/>
                        <a:buFont typeface="ZapfDingbats" pitchFamily="82" charset="2"/>
                        <a:buNone/>
                        <a:tabLst/>
                      </a:pPr>
                      <a:r>
                        <a:rPr kumimoji="0" lang="en-US" sz="2000" b="1" i="0" u="none" strike="noStrike" cap="none" normalizeH="0" baseline="0">
                          <a:ln>
                            <a:noFill/>
                          </a:ln>
                          <a:solidFill>
                            <a:schemeClr val="tx1"/>
                          </a:solidFill>
                          <a:effectLst/>
                          <a:latin typeface="Arial" charset="0"/>
                        </a:rPr>
                        <a:t>10</a:t>
                      </a:r>
                    </a:p>
                  </a:txBody>
                  <a:tcPr marL="0" marR="0" marT="0" marB="0"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90000"/>
                        </a:lnSpc>
                        <a:spcBef>
                          <a:spcPct val="30000"/>
                        </a:spcBef>
                        <a:spcAft>
                          <a:spcPct val="0"/>
                        </a:spcAft>
                        <a:buClr>
                          <a:schemeClr val="accent2"/>
                        </a:buClr>
                        <a:buSzPct val="80000"/>
                        <a:buFont typeface="ZapfDingbats" pitchFamily="82" charset="2"/>
                        <a:buNone/>
                        <a:tabLst/>
                      </a:pPr>
                      <a:r>
                        <a:rPr kumimoji="0" lang="en-US" sz="2000" b="1" i="0" u="none" strike="noStrike" cap="none" normalizeH="0" baseline="0">
                          <a:ln>
                            <a:noFill/>
                          </a:ln>
                          <a:solidFill>
                            <a:schemeClr val="tx1"/>
                          </a:solidFill>
                          <a:effectLst/>
                          <a:latin typeface="Arial" charset="0"/>
                        </a:rPr>
                        <a:t>01</a:t>
                      </a:r>
                    </a:p>
                  </a:txBody>
                  <a:tcPr marL="0" marR="0" marT="0" marB="0"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90000"/>
                        </a:lnSpc>
                        <a:spcBef>
                          <a:spcPct val="30000"/>
                        </a:spcBef>
                        <a:spcAft>
                          <a:spcPct val="0"/>
                        </a:spcAft>
                        <a:buClr>
                          <a:schemeClr val="accent2"/>
                        </a:buClr>
                        <a:buSzPct val="80000"/>
                        <a:buFont typeface="ZapfDingbats" pitchFamily="82" charset="2"/>
                        <a:buNone/>
                        <a:tabLst/>
                      </a:pPr>
                      <a:r>
                        <a:rPr kumimoji="0" lang="en-US" sz="2000" b="1" i="0" u="none" strike="noStrike" cap="none" normalizeH="0" baseline="0">
                          <a:ln>
                            <a:noFill/>
                          </a:ln>
                          <a:solidFill>
                            <a:schemeClr val="tx1"/>
                          </a:solidFill>
                          <a:effectLst/>
                          <a:latin typeface="Arial" charset="0"/>
                        </a:rPr>
                        <a:t>01</a:t>
                      </a:r>
                    </a:p>
                  </a:txBody>
                  <a:tcPr marL="0" marR="0" marT="0" marB="0"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3"/>
                  </a:ext>
                </a:extLst>
              </a:tr>
            </a:tbl>
          </a:graphicData>
        </a:graphic>
      </p:graphicFrame>
      <p:graphicFrame>
        <p:nvGraphicFramePr>
          <p:cNvPr id="35" name="Group 93">
            <a:extLst>
              <a:ext uri="{FF2B5EF4-FFF2-40B4-BE49-F238E27FC236}">
                <a16:creationId xmlns:a16="http://schemas.microsoft.com/office/drawing/2014/main" id="{FC3FF6AA-49CF-49C4-967A-FBD807BD71CD}"/>
              </a:ext>
            </a:extLst>
          </p:cNvPr>
          <p:cNvGraphicFramePr>
            <a:graphicFrameLocks noGrp="1"/>
          </p:cNvGraphicFramePr>
          <p:nvPr>
            <p:extLst>
              <p:ext uri="{D42A27DB-BD31-4B8C-83A1-F6EECF244321}">
                <p14:modId xmlns:p14="http://schemas.microsoft.com/office/powerpoint/2010/main" val="3152442993"/>
              </p:ext>
            </p:extLst>
          </p:nvPr>
        </p:nvGraphicFramePr>
        <p:xfrm>
          <a:off x="2817032" y="4187825"/>
          <a:ext cx="6007100" cy="1097280"/>
        </p:xfrm>
        <a:graphic>
          <a:graphicData uri="http://schemas.openxmlformats.org/drawingml/2006/table">
            <a:tbl>
              <a:tblPr/>
              <a:tblGrid>
                <a:gridCol w="927100">
                  <a:extLst>
                    <a:ext uri="{9D8B030D-6E8A-4147-A177-3AD203B41FA5}">
                      <a16:colId xmlns:a16="http://schemas.microsoft.com/office/drawing/2014/main" val="20000"/>
                    </a:ext>
                  </a:extLst>
                </a:gridCol>
                <a:gridCol w="1016000">
                  <a:extLst>
                    <a:ext uri="{9D8B030D-6E8A-4147-A177-3AD203B41FA5}">
                      <a16:colId xmlns:a16="http://schemas.microsoft.com/office/drawing/2014/main" val="20001"/>
                    </a:ext>
                  </a:extLst>
                </a:gridCol>
                <a:gridCol w="1016000">
                  <a:extLst>
                    <a:ext uri="{9D8B030D-6E8A-4147-A177-3AD203B41FA5}">
                      <a16:colId xmlns:a16="http://schemas.microsoft.com/office/drawing/2014/main" val="20002"/>
                    </a:ext>
                  </a:extLst>
                </a:gridCol>
                <a:gridCol w="1016000">
                  <a:extLst>
                    <a:ext uri="{9D8B030D-6E8A-4147-A177-3AD203B41FA5}">
                      <a16:colId xmlns:a16="http://schemas.microsoft.com/office/drawing/2014/main" val="20003"/>
                    </a:ext>
                  </a:extLst>
                </a:gridCol>
                <a:gridCol w="1016000">
                  <a:extLst>
                    <a:ext uri="{9D8B030D-6E8A-4147-A177-3AD203B41FA5}">
                      <a16:colId xmlns:a16="http://schemas.microsoft.com/office/drawing/2014/main" val="20004"/>
                    </a:ext>
                  </a:extLst>
                </a:gridCol>
                <a:gridCol w="1016000">
                  <a:extLst>
                    <a:ext uri="{9D8B030D-6E8A-4147-A177-3AD203B41FA5}">
                      <a16:colId xmlns:a16="http://schemas.microsoft.com/office/drawing/2014/main" val="20005"/>
                    </a:ext>
                  </a:extLst>
                </a:gridCol>
              </a:tblGrid>
              <a:tr h="274241">
                <a:tc>
                  <a:txBody>
                    <a:bodyPr/>
                    <a:lstStyle/>
                    <a:p>
                      <a:pPr marL="0" marR="0" lvl="0" indent="0" algn="ctr" defTabSz="914400" rtl="0" eaLnBrk="0" fontAlgn="base" latinLnBrk="0" hangingPunct="0">
                        <a:lnSpc>
                          <a:spcPct val="90000"/>
                        </a:lnSpc>
                        <a:spcBef>
                          <a:spcPct val="30000"/>
                        </a:spcBef>
                        <a:spcAft>
                          <a:spcPct val="0"/>
                        </a:spcAft>
                        <a:buClr>
                          <a:schemeClr val="accent2"/>
                        </a:buClr>
                        <a:buSzPct val="80000"/>
                        <a:buFont typeface="ZapfDingbats" pitchFamily="82" charset="2"/>
                        <a:buNone/>
                        <a:tabLst/>
                      </a:pPr>
                      <a:endParaRPr kumimoji="0" lang="en-US" sz="2000" b="1" i="0" u="none" strike="noStrike" cap="none" normalizeH="0" baseline="0">
                        <a:ln>
                          <a:noFill/>
                        </a:ln>
                        <a:solidFill>
                          <a:schemeClr val="tx1"/>
                        </a:solidFill>
                        <a:effectLst/>
                        <a:latin typeface="Arial" charset="0"/>
                      </a:endParaRPr>
                    </a:p>
                  </a:txBody>
                  <a:tcPr marL="0" marR="0" marT="0" marB="0" horzOverflow="overflow">
                    <a:lnL cap="flat">
                      <a:noFill/>
                    </a:lnL>
                    <a:lnR>
                      <a:noFill/>
                    </a:lnR>
                    <a:lnT cap="flat">
                      <a:noFill/>
                    </a:lnT>
                    <a:lnB>
                      <a:noFill/>
                    </a:lnB>
                    <a:lnTlToBr>
                      <a:noFill/>
                    </a:lnTlToBr>
                    <a:lnBlToTr>
                      <a:noFill/>
                    </a:lnBlToTr>
                    <a:noFill/>
                  </a:tcPr>
                </a:tc>
                <a:tc>
                  <a:txBody>
                    <a:bodyPr/>
                    <a:lstStyle/>
                    <a:p>
                      <a:pPr marL="0" marR="0" lvl="0" indent="0" algn="ctr" defTabSz="914400" rtl="0" eaLnBrk="0" fontAlgn="base" latinLnBrk="0" hangingPunct="0">
                        <a:lnSpc>
                          <a:spcPct val="90000"/>
                        </a:lnSpc>
                        <a:spcBef>
                          <a:spcPct val="30000"/>
                        </a:spcBef>
                        <a:spcAft>
                          <a:spcPct val="0"/>
                        </a:spcAft>
                        <a:buClr>
                          <a:schemeClr val="accent2"/>
                        </a:buClr>
                        <a:buSzPct val="80000"/>
                        <a:buFont typeface="ZapfDingbats" pitchFamily="82" charset="2"/>
                        <a:buNone/>
                        <a:tabLst/>
                      </a:pPr>
                      <a:endParaRPr kumimoji="0" lang="en-US" sz="2000" b="1" i="0" u="none" strike="noStrike" cap="none" normalizeH="0" baseline="0">
                        <a:ln>
                          <a:noFill/>
                        </a:ln>
                        <a:solidFill>
                          <a:schemeClr val="tx1"/>
                        </a:solidFill>
                        <a:effectLst/>
                        <a:latin typeface="Arial" charset="0"/>
                      </a:endParaRPr>
                    </a:p>
                  </a:txBody>
                  <a:tcPr marL="0" marR="0" marT="0" marB="0" horzOverflow="overflow">
                    <a:lnL>
                      <a:noFill/>
                    </a:lnL>
                    <a:lnR>
                      <a:noFill/>
                    </a:lnR>
                    <a:lnT cap="flat">
                      <a:noFill/>
                    </a:lnT>
                    <a:lnB>
                      <a:noFill/>
                    </a:lnB>
                    <a:lnTlToBr>
                      <a:noFill/>
                    </a:lnTlToBr>
                    <a:lnBlToTr>
                      <a:noFill/>
                    </a:lnBlToTr>
                    <a:noFill/>
                  </a:tcPr>
                </a:tc>
                <a:tc gridSpan="4">
                  <a:txBody>
                    <a:bodyPr/>
                    <a:lstStyle/>
                    <a:p>
                      <a:pPr marL="0" marR="0" lvl="0" indent="0" algn="ctr" defTabSz="914400" rtl="0" eaLnBrk="0" fontAlgn="base" latinLnBrk="0" hangingPunct="0">
                        <a:lnSpc>
                          <a:spcPct val="90000"/>
                        </a:lnSpc>
                        <a:spcBef>
                          <a:spcPct val="30000"/>
                        </a:spcBef>
                        <a:spcAft>
                          <a:spcPct val="0"/>
                        </a:spcAft>
                        <a:buClr>
                          <a:schemeClr val="accent2"/>
                        </a:buClr>
                        <a:buSzPct val="80000"/>
                        <a:buFont typeface="ZapfDingbats" pitchFamily="82" charset="2"/>
                        <a:buNone/>
                        <a:tabLst/>
                      </a:pPr>
                      <a:r>
                        <a:rPr kumimoji="0" lang="en-US" sz="2000" b="1" i="0" u="none" strike="noStrike" cap="none" normalizeH="0" baseline="0">
                          <a:ln>
                            <a:noFill/>
                          </a:ln>
                          <a:solidFill>
                            <a:schemeClr val="tx1"/>
                          </a:solidFill>
                          <a:effectLst/>
                          <a:latin typeface="Arial" charset="0"/>
                        </a:rPr>
                        <a:t>BHR is 11</a:t>
                      </a:r>
                    </a:p>
                  </a:txBody>
                  <a:tcPr marL="0" marR="0" marT="0" marB="0" horzOverflow="overflow">
                    <a:lnL>
                      <a:noFill/>
                    </a:lnL>
                    <a:lnR cap="flat">
                      <a:noFill/>
                    </a:lnR>
                    <a:lnT cap="flat">
                      <a:noFill/>
                    </a:lnT>
                    <a:lnB>
                      <a:noFill/>
                    </a:lnB>
                    <a:lnTlToBr>
                      <a:noFill/>
                    </a:lnTlToBr>
                    <a:lnBlToTr>
                      <a:noFill/>
                    </a:lnBlToTr>
                    <a:no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274241">
                <a:tc>
                  <a:txBody>
                    <a:bodyPr/>
                    <a:lstStyle/>
                    <a:p>
                      <a:pPr marL="0" marR="0" lvl="0" indent="0" algn="ctr" defTabSz="914400" rtl="0" eaLnBrk="0" fontAlgn="base" latinLnBrk="0" hangingPunct="0">
                        <a:lnSpc>
                          <a:spcPct val="90000"/>
                        </a:lnSpc>
                        <a:spcBef>
                          <a:spcPct val="30000"/>
                        </a:spcBef>
                        <a:spcAft>
                          <a:spcPct val="0"/>
                        </a:spcAft>
                        <a:buClr>
                          <a:schemeClr val="accent2"/>
                        </a:buClr>
                        <a:buSzPct val="80000"/>
                        <a:buFont typeface="ZapfDingbats" pitchFamily="82" charset="2"/>
                        <a:buNone/>
                        <a:tabLst/>
                      </a:pPr>
                      <a:endParaRPr kumimoji="0" lang="en-US" sz="2000" b="1" i="0" u="none" strike="noStrike" cap="none" normalizeH="0" baseline="0">
                        <a:ln>
                          <a:noFill/>
                        </a:ln>
                        <a:solidFill>
                          <a:schemeClr val="tx1"/>
                        </a:solidFill>
                        <a:effectLst/>
                        <a:latin typeface="Arial" charset="0"/>
                      </a:endParaRPr>
                    </a:p>
                  </a:txBody>
                  <a:tcPr marL="0" marR="0" marT="0" marB="0" horzOverflow="overflow">
                    <a:lnL cap="flat">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90000"/>
                        </a:lnSpc>
                        <a:spcBef>
                          <a:spcPct val="30000"/>
                        </a:spcBef>
                        <a:spcAft>
                          <a:spcPct val="0"/>
                        </a:spcAft>
                        <a:buClr>
                          <a:schemeClr val="accent2"/>
                        </a:buClr>
                        <a:buSzPct val="80000"/>
                        <a:buFont typeface="ZapfDingbats" pitchFamily="82" charset="2"/>
                        <a:buNone/>
                        <a:tabLst/>
                      </a:pPr>
                      <a:endParaRPr kumimoji="0" lang="en-US" sz="2000" b="1" i="0" u="none" strike="noStrike" cap="none" normalizeH="0" baseline="0">
                        <a:ln>
                          <a:noFill/>
                        </a:ln>
                        <a:solidFill>
                          <a:schemeClr val="tx1"/>
                        </a:solidFill>
                        <a:effectLst/>
                        <a:latin typeface="Arial" charset="0"/>
                      </a:endParaRPr>
                    </a:p>
                  </a:txBody>
                  <a:tcPr marL="0" marR="0" marT="0" marB="0"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90000"/>
                        </a:lnSpc>
                        <a:spcBef>
                          <a:spcPct val="30000"/>
                        </a:spcBef>
                        <a:spcAft>
                          <a:spcPct val="0"/>
                        </a:spcAft>
                        <a:buClr>
                          <a:schemeClr val="accent2"/>
                        </a:buClr>
                        <a:buSzPct val="80000"/>
                        <a:buFont typeface="ZapfDingbats" pitchFamily="82" charset="2"/>
                        <a:buNone/>
                        <a:tabLst/>
                      </a:pPr>
                      <a:r>
                        <a:rPr kumimoji="0" lang="en-US" sz="2000" b="1" i="0" u="none" strike="noStrike" cap="none" normalizeH="0" baseline="0">
                          <a:ln>
                            <a:noFill/>
                          </a:ln>
                          <a:solidFill>
                            <a:schemeClr val="tx1"/>
                          </a:solidFill>
                          <a:effectLst/>
                          <a:latin typeface="Arial" charset="0"/>
                        </a:rPr>
                        <a:t>00:</a:t>
                      </a:r>
                    </a:p>
                  </a:txBody>
                  <a:tcPr marL="0" marR="0" marT="0" marB="0" horzOverflow="overflow">
                    <a:lnL>
                      <a:noFill/>
                    </a:lnL>
                    <a:lnR>
                      <a:noFill/>
                    </a:lnR>
                    <a:lnT>
                      <a:noFill/>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90000"/>
                        </a:lnSpc>
                        <a:spcBef>
                          <a:spcPct val="30000"/>
                        </a:spcBef>
                        <a:spcAft>
                          <a:spcPct val="0"/>
                        </a:spcAft>
                        <a:buClr>
                          <a:schemeClr val="accent2"/>
                        </a:buClr>
                        <a:buSzPct val="80000"/>
                        <a:buFont typeface="ZapfDingbats" pitchFamily="82" charset="2"/>
                        <a:buNone/>
                        <a:tabLst/>
                      </a:pPr>
                      <a:r>
                        <a:rPr kumimoji="0" lang="en-US" sz="2000" b="1" i="0" u="none" strike="noStrike" cap="none" normalizeH="0" baseline="0">
                          <a:ln>
                            <a:noFill/>
                          </a:ln>
                          <a:solidFill>
                            <a:schemeClr val="tx1"/>
                          </a:solidFill>
                          <a:effectLst/>
                          <a:latin typeface="Arial" charset="0"/>
                        </a:rPr>
                        <a:t>01:</a:t>
                      </a:r>
                    </a:p>
                  </a:txBody>
                  <a:tcPr marL="0" marR="0" marT="0" marB="0" horzOverflow="overflow">
                    <a:lnL>
                      <a:noFill/>
                    </a:lnL>
                    <a:lnR>
                      <a:noFill/>
                    </a:lnR>
                    <a:lnT>
                      <a:noFill/>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90000"/>
                        </a:lnSpc>
                        <a:spcBef>
                          <a:spcPct val="30000"/>
                        </a:spcBef>
                        <a:spcAft>
                          <a:spcPct val="0"/>
                        </a:spcAft>
                        <a:buClr>
                          <a:schemeClr val="accent2"/>
                        </a:buClr>
                        <a:buSzPct val="80000"/>
                        <a:buFont typeface="ZapfDingbats" pitchFamily="82" charset="2"/>
                        <a:buNone/>
                        <a:tabLst/>
                      </a:pPr>
                      <a:r>
                        <a:rPr kumimoji="0" lang="en-US" sz="2000" b="1" i="0" u="none" strike="noStrike" cap="none" normalizeH="0" baseline="0">
                          <a:ln>
                            <a:noFill/>
                          </a:ln>
                          <a:solidFill>
                            <a:schemeClr val="tx1"/>
                          </a:solidFill>
                          <a:effectLst/>
                          <a:latin typeface="Arial" charset="0"/>
                        </a:rPr>
                        <a:t>10:</a:t>
                      </a:r>
                    </a:p>
                  </a:txBody>
                  <a:tcPr marL="0" marR="0" marT="0" marB="0" horzOverflow="overflow">
                    <a:lnL>
                      <a:noFill/>
                    </a:lnL>
                    <a:lnR>
                      <a:noFill/>
                    </a:lnR>
                    <a:lnT>
                      <a:noFill/>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90000"/>
                        </a:lnSpc>
                        <a:spcBef>
                          <a:spcPct val="30000"/>
                        </a:spcBef>
                        <a:spcAft>
                          <a:spcPct val="0"/>
                        </a:spcAft>
                        <a:buClr>
                          <a:schemeClr val="accent2"/>
                        </a:buClr>
                        <a:buSzPct val="80000"/>
                        <a:buFont typeface="ZapfDingbats" pitchFamily="82" charset="2"/>
                        <a:buNone/>
                        <a:tabLst/>
                      </a:pPr>
                      <a:r>
                        <a:rPr kumimoji="0" lang="en-US" sz="2000" b="1" i="0" u="none" strike="noStrike" cap="none" normalizeH="0" baseline="0">
                          <a:ln>
                            <a:noFill/>
                          </a:ln>
                          <a:solidFill>
                            <a:schemeClr val="tx1"/>
                          </a:solidFill>
                          <a:effectLst/>
                          <a:latin typeface="Arial" charset="0"/>
                        </a:rPr>
                        <a:t>11:</a:t>
                      </a:r>
                    </a:p>
                  </a:txBody>
                  <a:tcPr marL="0" marR="0" marT="0" marB="0" horzOverflow="overflow">
                    <a:lnL>
                      <a:noFill/>
                    </a:lnL>
                    <a:lnR cap="flat">
                      <a:noFill/>
                    </a:lnR>
                    <a:lnT>
                      <a:noFill/>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1"/>
                  </a:ext>
                </a:extLst>
              </a:tr>
              <a:tr h="274241">
                <a:tc rowSpan="2">
                  <a:txBody>
                    <a:bodyPr/>
                    <a:lstStyle/>
                    <a:p>
                      <a:pPr marL="0" marR="0" lvl="0" indent="0" algn="ctr" defTabSz="914400" rtl="0" eaLnBrk="0" fontAlgn="base" latinLnBrk="0" hangingPunct="0">
                        <a:lnSpc>
                          <a:spcPct val="90000"/>
                        </a:lnSpc>
                        <a:spcBef>
                          <a:spcPct val="30000"/>
                        </a:spcBef>
                        <a:spcAft>
                          <a:spcPct val="0"/>
                        </a:spcAft>
                        <a:buClr>
                          <a:schemeClr val="accent2"/>
                        </a:buClr>
                        <a:buSzPct val="80000"/>
                        <a:buFont typeface="ZapfDingbats" pitchFamily="82" charset="2"/>
                        <a:buNone/>
                        <a:tabLst/>
                      </a:pPr>
                      <a:r>
                        <a:rPr kumimoji="0" lang="en-US" sz="2000" b="1" i="0" u="none" strike="noStrike" cap="none" normalizeH="0" baseline="0">
                          <a:ln>
                            <a:noFill/>
                          </a:ln>
                          <a:solidFill>
                            <a:schemeClr val="tx1"/>
                          </a:solidFill>
                          <a:effectLst/>
                          <a:latin typeface="Arial" charset="0"/>
                        </a:rPr>
                        <a:t>PC is A</a:t>
                      </a:r>
                    </a:p>
                  </a:txBody>
                  <a:tcPr marL="0" marR="0" marT="0" marB="0" anchor="ctr" horzOverflow="overflow">
                    <a:lnL cap="flat">
                      <a:noFill/>
                    </a:lnL>
                    <a:lnR>
                      <a:noFill/>
                    </a:lnR>
                    <a:lnT>
                      <a:noFill/>
                    </a:lnT>
                    <a:lnB cap="flat">
                      <a:noFill/>
                    </a:lnB>
                    <a:lnTlToBr>
                      <a:noFill/>
                    </a:lnTlToBr>
                    <a:lnBlToTr>
                      <a:noFill/>
                    </a:lnBlToTr>
                    <a:noFill/>
                  </a:tcPr>
                </a:tc>
                <a:tc>
                  <a:txBody>
                    <a:bodyPr/>
                    <a:lstStyle/>
                    <a:p>
                      <a:pPr marL="0" marR="0" lvl="0" indent="0" algn="ctr" defTabSz="914400" rtl="0" eaLnBrk="0" fontAlgn="base" latinLnBrk="0" hangingPunct="0">
                        <a:lnSpc>
                          <a:spcPct val="90000"/>
                        </a:lnSpc>
                        <a:spcBef>
                          <a:spcPct val="30000"/>
                        </a:spcBef>
                        <a:spcAft>
                          <a:spcPct val="0"/>
                        </a:spcAft>
                        <a:buClr>
                          <a:schemeClr val="accent2"/>
                        </a:buClr>
                        <a:buSzPct val="80000"/>
                        <a:buFont typeface="ZapfDingbats" pitchFamily="82" charset="2"/>
                        <a:buNone/>
                        <a:tabLst/>
                      </a:pPr>
                      <a:r>
                        <a:rPr kumimoji="0" lang="en-US" sz="2000" b="1" i="0" u="none" strike="noStrike" cap="none" normalizeH="0" baseline="0">
                          <a:ln>
                            <a:noFill/>
                          </a:ln>
                          <a:solidFill>
                            <a:schemeClr val="tx1"/>
                          </a:solidFill>
                          <a:effectLst/>
                          <a:latin typeface="Arial" charset="0"/>
                        </a:rPr>
                        <a:t>A:</a:t>
                      </a:r>
                    </a:p>
                  </a:txBody>
                  <a:tcPr marL="0" marR="0" marT="0" marB="0" horzOverflow="overflow">
                    <a:lnL>
                      <a:noFill/>
                    </a:lnL>
                    <a:lnR w="12700" cap="flat" cmpd="sng" algn="ctr">
                      <a:solidFill>
                        <a:schemeClr val="tx1"/>
                      </a:solidFill>
                      <a:prstDash val="solid"/>
                      <a:round/>
                      <a:headEnd type="none" w="sm" len="sm"/>
                      <a:tailEnd type="none" w="sm" len="sm"/>
                    </a:lnR>
                    <a:lnT>
                      <a:noFill/>
                    </a:lnT>
                    <a:lnB>
                      <a:noFill/>
                    </a:lnB>
                    <a:lnTlToBr>
                      <a:noFill/>
                    </a:lnTlToBr>
                    <a:lnBlToTr>
                      <a:noFill/>
                    </a:lnBlToTr>
                    <a:noFill/>
                  </a:tcPr>
                </a:tc>
                <a:tc>
                  <a:txBody>
                    <a:bodyPr/>
                    <a:lstStyle/>
                    <a:p>
                      <a:pPr marL="0" marR="0" lvl="0" indent="0" algn="ctr" defTabSz="914400" rtl="0" eaLnBrk="0" fontAlgn="base" latinLnBrk="0" hangingPunct="0">
                        <a:lnSpc>
                          <a:spcPct val="90000"/>
                        </a:lnSpc>
                        <a:spcBef>
                          <a:spcPct val="30000"/>
                        </a:spcBef>
                        <a:spcAft>
                          <a:spcPct val="0"/>
                        </a:spcAft>
                        <a:buClr>
                          <a:schemeClr val="accent2"/>
                        </a:buClr>
                        <a:buSzPct val="80000"/>
                        <a:buFont typeface="ZapfDingbats" pitchFamily="82" charset="2"/>
                        <a:buNone/>
                        <a:tabLst/>
                      </a:pPr>
                      <a:r>
                        <a:rPr kumimoji="0" lang="en-US" sz="2000" b="1" i="0" u="none" strike="noStrike" cap="none" normalizeH="0" baseline="0">
                          <a:ln>
                            <a:noFill/>
                          </a:ln>
                          <a:solidFill>
                            <a:schemeClr val="tx1"/>
                          </a:solidFill>
                          <a:effectLst/>
                          <a:latin typeface="Arial" charset="0"/>
                        </a:rPr>
                        <a:t>10</a:t>
                      </a:r>
                    </a:p>
                  </a:txBody>
                  <a:tcPr marL="0" marR="0" marT="0" marB="0"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90000"/>
                        </a:lnSpc>
                        <a:spcBef>
                          <a:spcPct val="30000"/>
                        </a:spcBef>
                        <a:spcAft>
                          <a:spcPct val="0"/>
                        </a:spcAft>
                        <a:buClr>
                          <a:schemeClr val="accent2"/>
                        </a:buClr>
                        <a:buSzPct val="80000"/>
                        <a:buFont typeface="ZapfDingbats" pitchFamily="82" charset="2"/>
                        <a:buNone/>
                        <a:tabLst/>
                      </a:pPr>
                      <a:r>
                        <a:rPr kumimoji="0" lang="en-US" sz="2000" b="1" i="0" u="none" strike="noStrike" cap="none" normalizeH="0" baseline="0">
                          <a:ln>
                            <a:noFill/>
                          </a:ln>
                          <a:solidFill>
                            <a:schemeClr val="tx1"/>
                          </a:solidFill>
                          <a:effectLst/>
                          <a:latin typeface="Arial" charset="0"/>
                        </a:rPr>
                        <a:t>01</a:t>
                      </a:r>
                    </a:p>
                  </a:txBody>
                  <a:tcPr marL="0" marR="0" marT="0" marB="0"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90000"/>
                        </a:lnSpc>
                        <a:spcBef>
                          <a:spcPct val="30000"/>
                        </a:spcBef>
                        <a:spcAft>
                          <a:spcPct val="0"/>
                        </a:spcAft>
                        <a:buClr>
                          <a:schemeClr val="accent2"/>
                        </a:buClr>
                        <a:buSzPct val="80000"/>
                        <a:buFont typeface="ZapfDingbats" pitchFamily="82" charset="2"/>
                        <a:buNone/>
                        <a:tabLst/>
                      </a:pPr>
                      <a:r>
                        <a:rPr kumimoji="0" lang="en-US" sz="2000" b="1" i="0" u="none" strike="noStrike" cap="none" normalizeH="0" baseline="0">
                          <a:ln>
                            <a:noFill/>
                          </a:ln>
                          <a:solidFill>
                            <a:schemeClr val="tx1"/>
                          </a:solidFill>
                          <a:effectLst/>
                          <a:latin typeface="Arial" charset="0"/>
                        </a:rPr>
                        <a:t>01</a:t>
                      </a:r>
                    </a:p>
                  </a:txBody>
                  <a:tcPr marL="0" marR="0" marT="0" marB="0"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90000"/>
                        </a:lnSpc>
                        <a:spcBef>
                          <a:spcPct val="30000"/>
                        </a:spcBef>
                        <a:spcAft>
                          <a:spcPct val="0"/>
                        </a:spcAft>
                        <a:buClr>
                          <a:schemeClr val="accent2"/>
                        </a:buClr>
                        <a:buSzPct val="80000"/>
                        <a:buFont typeface="ZapfDingbats" pitchFamily="82" charset="2"/>
                        <a:buNone/>
                        <a:tabLst/>
                      </a:pPr>
                      <a:r>
                        <a:rPr kumimoji="0" lang="en-US" sz="2000" b="1" i="0" u="none" strike="noStrike" cap="none" normalizeH="0" baseline="0">
                          <a:ln>
                            <a:noFill/>
                          </a:ln>
                          <a:solidFill>
                            <a:schemeClr val="tx1"/>
                          </a:solidFill>
                          <a:effectLst/>
                          <a:latin typeface="Arial" charset="0"/>
                        </a:rPr>
                        <a:t>00</a:t>
                      </a:r>
                    </a:p>
                  </a:txBody>
                  <a:tcPr marL="0" marR="0" marT="0" marB="0"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folHlink"/>
                    </a:solidFill>
                  </a:tcPr>
                </a:tc>
                <a:extLst>
                  <a:ext uri="{0D108BD9-81ED-4DB2-BD59-A6C34878D82A}">
                    <a16:rowId xmlns:a16="http://schemas.microsoft.com/office/drawing/2014/main" val="10002"/>
                  </a:ext>
                </a:extLst>
              </a:tr>
              <a:tr h="274241">
                <a:tc vMerge="1">
                  <a:txBody>
                    <a:bodyPr/>
                    <a:lstStyle/>
                    <a:p>
                      <a:endParaRPr lang="en-US"/>
                    </a:p>
                  </a:txBody>
                  <a:tcPr/>
                </a:tc>
                <a:tc>
                  <a:txBody>
                    <a:bodyPr/>
                    <a:lstStyle/>
                    <a:p>
                      <a:pPr marL="0" marR="0" lvl="0" indent="0" algn="ctr" defTabSz="914400" rtl="0" eaLnBrk="0" fontAlgn="base" latinLnBrk="0" hangingPunct="0">
                        <a:lnSpc>
                          <a:spcPct val="90000"/>
                        </a:lnSpc>
                        <a:spcBef>
                          <a:spcPct val="30000"/>
                        </a:spcBef>
                        <a:spcAft>
                          <a:spcPct val="0"/>
                        </a:spcAft>
                        <a:buClr>
                          <a:schemeClr val="accent2"/>
                        </a:buClr>
                        <a:buSzPct val="80000"/>
                        <a:buFont typeface="ZapfDingbats" pitchFamily="82" charset="2"/>
                        <a:buNone/>
                        <a:tabLst/>
                      </a:pPr>
                      <a:r>
                        <a:rPr kumimoji="0" lang="en-US" sz="2000" b="1" i="0" u="none" strike="noStrike" cap="none" normalizeH="0" baseline="0" dirty="0">
                          <a:ln>
                            <a:noFill/>
                          </a:ln>
                          <a:solidFill>
                            <a:schemeClr val="tx1"/>
                          </a:solidFill>
                          <a:effectLst/>
                          <a:latin typeface="Arial" charset="0"/>
                        </a:rPr>
                        <a:t>D:</a:t>
                      </a:r>
                    </a:p>
                  </a:txBody>
                  <a:tcPr marL="0" marR="0" marT="0" marB="0" horzOverflow="overflow">
                    <a:lnL>
                      <a:noFill/>
                    </a:lnL>
                    <a:lnR w="12700" cap="flat" cmpd="sng" algn="ctr">
                      <a:solidFill>
                        <a:schemeClr val="tx1"/>
                      </a:solidFill>
                      <a:prstDash val="solid"/>
                      <a:round/>
                      <a:headEnd type="none" w="sm" len="sm"/>
                      <a:tailEnd type="none" w="sm" len="sm"/>
                    </a:lnR>
                    <a:lnT>
                      <a:noFill/>
                    </a:lnT>
                    <a:lnB cap="flat">
                      <a:noFill/>
                    </a:lnB>
                    <a:lnTlToBr>
                      <a:noFill/>
                    </a:lnTlToBr>
                    <a:lnBlToTr>
                      <a:noFill/>
                    </a:lnBlToTr>
                    <a:noFill/>
                  </a:tcPr>
                </a:tc>
                <a:tc>
                  <a:txBody>
                    <a:bodyPr/>
                    <a:lstStyle/>
                    <a:p>
                      <a:pPr marL="0" marR="0" lvl="0" indent="0" algn="ctr" defTabSz="914400" rtl="0" eaLnBrk="0" fontAlgn="base" latinLnBrk="0" hangingPunct="0">
                        <a:lnSpc>
                          <a:spcPct val="90000"/>
                        </a:lnSpc>
                        <a:spcBef>
                          <a:spcPct val="30000"/>
                        </a:spcBef>
                        <a:spcAft>
                          <a:spcPct val="0"/>
                        </a:spcAft>
                        <a:buClr>
                          <a:schemeClr val="accent2"/>
                        </a:buClr>
                        <a:buSzPct val="80000"/>
                        <a:buFont typeface="ZapfDingbats" pitchFamily="82" charset="2"/>
                        <a:buNone/>
                        <a:tabLst/>
                      </a:pPr>
                      <a:r>
                        <a:rPr kumimoji="0" lang="en-US" sz="2000" b="1" i="0" u="none" strike="noStrike" cap="none" normalizeH="0" baseline="0">
                          <a:ln>
                            <a:noFill/>
                          </a:ln>
                          <a:solidFill>
                            <a:schemeClr val="tx1"/>
                          </a:solidFill>
                          <a:effectLst/>
                          <a:latin typeface="Arial" charset="0"/>
                        </a:rPr>
                        <a:t>01</a:t>
                      </a:r>
                    </a:p>
                  </a:txBody>
                  <a:tcPr marL="0" marR="0" marT="0" marB="0"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90000"/>
                        </a:lnSpc>
                        <a:spcBef>
                          <a:spcPct val="30000"/>
                        </a:spcBef>
                        <a:spcAft>
                          <a:spcPct val="0"/>
                        </a:spcAft>
                        <a:buClr>
                          <a:schemeClr val="accent2"/>
                        </a:buClr>
                        <a:buSzPct val="80000"/>
                        <a:buFont typeface="ZapfDingbats" pitchFamily="82" charset="2"/>
                        <a:buNone/>
                        <a:tabLst/>
                      </a:pPr>
                      <a:r>
                        <a:rPr kumimoji="0" lang="en-US" sz="2000" b="1" i="0" u="none" strike="noStrike" cap="none" normalizeH="0" baseline="0">
                          <a:ln>
                            <a:noFill/>
                          </a:ln>
                          <a:solidFill>
                            <a:schemeClr val="tx1"/>
                          </a:solidFill>
                          <a:effectLst/>
                          <a:latin typeface="Arial" charset="0"/>
                        </a:rPr>
                        <a:t>10</a:t>
                      </a:r>
                    </a:p>
                  </a:txBody>
                  <a:tcPr marL="0" marR="0" marT="0" marB="0"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90000"/>
                        </a:lnSpc>
                        <a:spcBef>
                          <a:spcPct val="30000"/>
                        </a:spcBef>
                        <a:spcAft>
                          <a:spcPct val="0"/>
                        </a:spcAft>
                        <a:buClr>
                          <a:schemeClr val="accent2"/>
                        </a:buClr>
                        <a:buSzPct val="80000"/>
                        <a:buFont typeface="ZapfDingbats" pitchFamily="82" charset="2"/>
                        <a:buNone/>
                        <a:tabLst/>
                      </a:pPr>
                      <a:r>
                        <a:rPr kumimoji="0" lang="en-US" sz="2000" b="1" i="0" u="none" strike="noStrike" cap="none" normalizeH="0" baseline="0">
                          <a:ln>
                            <a:noFill/>
                          </a:ln>
                          <a:solidFill>
                            <a:schemeClr val="tx1"/>
                          </a:solidFill>
                          <a:effectLst/>
                          <a:latin typeface="Arial" charset="0"/>
                        </a:rPr>
                        <a:t>01</a:t>
                      </a:r>
                    </a:p>
                  </a:txBody>
                  <a:tcPr marL="0" marR="0" marT="0" marB="0"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90000"/>
                        </a:lnSpc>
                        <a:spcBef>
                          <a:spcPct val="30000"/>
                        </a:spcBef>
                        <a:spcAft>
                          <a:spcPct val="0"/>
                        </a:spcAft>
                        <a:buClr>
                          <a:schemeClr val="accent2"/>
                        </a:buClr>
                        <a:buSzPct val="80000"/>
                        <a:buFont typeface="ZapfDingbats" pitchFamily="82" charset="2"/>
                        <a:buNone/>
                        <a:tabLst/>
                      </a:pPr>
                      <a:r>
                        <a:rPr kumimoji="0" lang="en-US" sz="2000" b="1" i="0" u="none" strike="noStrike" cap="none" normalizeH="0" baseline="0" dirty="0">
                          <a:ln>
                            <a:noFill/>
                          </a:ln>
                          <a:solidFill>
                            <a:schemeClr val="tx1"/>
                          </a:solidFill>
                          <a:effectLst/>
                          <a:latin typeface="Arial" charset="0"/>
                        </a:rPr>
                        <a:t>01</a:t>
                      </a:r>
                    </a:p>
                  </a:txBody>
                  <a:tcPr marL="0" marR="0" marT="0" marB="0"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3"/>
                  </a:ext>
                </a:extLst>
              </a:tr>
            </a:tbl>
          </a:graphicData>
        </a:graphic>
      </p:graphicFrame>
      <p:sp>
        <p:nvSpPr>
          <p:cNvPr id="36" name="Rectangle 84">
            <a:extLst>
              <a:ext uri="{FF2B5EF4-FFF2-40B4-BE49-F238E27FC236}">
                <a16:creationId xmlns:a16="http://schemas.microsoft.com/office/drawing/2014/main" id="{B156D966-AD7C-476F-90C7-1CC5BC032052}"/>
              </a:ext>
            </a:extLst>
          </p:cNvPr>
          <p:cNvSpPr>
            <a:spLocks noChangeArrowheads="1"/>
          </p:cNvSpPr>
          <p:nvPr/>
        </p:nvSpPr>
        <p:spPr bwMode="auto">
          <a:xfrm>
            <a:off x="6850869" y="5705475"/>
            <a:ext cx="531813" cy="227013"/>
          </a:xfrm>
          <a:prstGeom prst="rect">
            <a:avLst/>
          </a:prstGeom>
          <a:solidFill>
            <a:schemeClr val="bg1"/>
          </a:solidFill>
          <a:ln w="12700">
            <a:solidFill>
              <a:schemeClr val="tx1"/>
            </a:solidFill>
            <a:miter lim="800000"/>
            <a:headEnd type="none" w="sm" len="sm"/>
            <a:tailEnd type="none" w="sm" len="sm"/>
          </a:ln>
        </p:spPr>
        <p:txBody>
          <a:bodyPr wrap="none" anchor="ct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pPr algn="ctr"/>
            <a:r>
              <a:rPr lang="en-US" altLang="zh-CN">
                <a:ea typeface="宋体" panose="02010600030101010101" pitchFamily="2" charset="-122"/>
              </a:rPr>
              <a:t>1 1</a:t>
            </a:r>
          </a:p>
        </p:txBody>
      </p:sp>
      <p:sp>
        <p:nvSpPr>
          <p:cNvPr id="37" name="Rectangle 85">
            <a:extLst>
              <a:ext uri="{FF2B5EF4-FFF2-40B4-BE49-F238E27FC236}">
                <a16:creationId xmlns:a16="http://schemas.microsoft.com/office/drawing/2014/main" id="{3C6DDFFF-65D0-4531-B2BE-93E0AB9BEAF4}"/>
              </a:ext>
            </a:extLst>
          </p:cNvPr>
          <p:cNvSpPr>
            <a:spLocks noChangeArrowheads="1"/>
          </p:cNvSpPr>
          <p:nvPr/>
        </p:nvSpPr>
        <p:spPr bwMode="auto">
          <a:xfrm>
            <a:off x="6850869" y="6084888"/>
            <a:ext cx="531813" cy="227012"/>
          </a:xfrm>
          <a:prstGeom prst="rect">
            <a:avLst/>
          </a:prstGeom>
          <a:solidFill>
            <a:schemeClr val="folHlink"/>
          </a:solidFill>
          <a:ln w="12700">
            <a:solidFill>
              <a:schemeClr val="tx1"/>
            </a:solidFill>
            <a:miter lim="800000"/>
            <a:headEnd type="none" w="sm" len="sm"/>
            <a:tailEnd type="none" w="sm" len="sm"/>
          </a:ln>
        </p:spPr>
        <p:txBody>
          <a:bodyPr wrap="none" anchor="ct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pPr algn="ctr"/>
            <a:r>
              <a:rPr lang="en-US" altLang="zh-CN">
                <a:ea typeface="宋体" panose="02010600030101010101" pitchFamily="2" charset="-122"/>
              </a:rPr>
              <a:t>1 0</a:t>
            </a:r>
          </a:p>
        </p:txBody>
      </p:sp>
      <p:sp>
        <p:nvSpPr>
          <p:cNvPr id="38" name="Rectangle 86">
            <a:extLst>
              <a:ext uri="{FF2B5EF4-FFF2-40B4-BE49-F238E27FC236}">
                <a16:creationId xmlns:a16="http://schemas.microsoft.com/office/drawing/2014/main" id="{5AA9794C-8190-4466-BB43-CEED5AD1D6F2}"/>
              </a:ext>
            </a:extLst>
          </p:cNvPr>
          <p:cNvSpPr>
            <a:spLocks noChangeArrowheads="1"/>
          </p:cNvSpPr>
          <p:nvPr/>
        </p:nvSpPr>
        <p:spPr bwMode="auto">
          <a:xfrm>
            <a:off x="6604807" y="6008688"/>
            <a:ext cx="2825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r>
              <a:rPr lang="en-US" altLang="zh-CN">
                <a:ea typeface="宋体" panose="02010600030101010101" pitchFamily="2" charset="-122"/>
              </a:rPr>
              <a:t>1</a:t>
            </a:r>
          </a:p>
        </p:txBody>
      </p:sp>
      <p:sp>
        <p:nvSpPr>
          <p:cNvPr id="39" name="Line 87">
            <a:extLst>
              <a:ext uri="{FF2B5EF4-FFF2-40B4-BE49-F238E27FC236}">
                <a16:creationId xmlns:a16="http://schemas.microsoft.com/office/drawing/2014/main" id="{BDCF8B6B-125A-402D-821E-197FEDE89771}"/>
              </a:ext>
            </a:extLst>
          </p:cNvPr>
          <p:cNvSpPr>
            <a:spLocks noChangeShapeType="1"/>
          </p:cNvSpPr>
          <p:nvPr/>
        </p:nvSpPr>
        <p:spPr bwMode="auto">
          <a:xfrm flipH="1">
            <a:off x="7382682" y="5856288"/>
            <a:ext cx="227012" cy="0"/>
          </a:xfrm>
          <a:prstGeom prst="line">
            <a:avLst/>
          </a:prstGeom>
          <a:noFill/>
          <a:ln w="12700">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a:lstStyle/>
          <a:p>
            <a:endParaRPr lang="zh-CN" altLang="en-US"/>
          </a:p>
        </p:txBody>
      </p:sp>
      <p:sp>
        <p:nvSpPr>
          <p:cNvPr id="41" name="Rectangle 88">
            <a:extLst>
              <a:ext uri="{FF2B5EF4-FFF2-40B4-BE49-F238E27FC236}">
                <a16:creationId xmlns:a16="http://schemas.microsoft.com/office/drawing/2014/main" id="{4F648FE1-8E01-4D1E-8B4B-8DBC27634B2E}"/>
              </a:ext>
            </a:extLst>
          </p:cNvPr>
          <p:cNvSpPr>
            <a:spLocks noChangeArrowheads="1"/>
          </p:cNvSpPr>
          <p:nvPr/>
        </p:nvSpPr>
        <p:spPr bwMode="auto">
          <a:xfrm>
            <a:off x="7533494" y="5703888"/>
            <a:ext cx="25146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r>
              <a:rPr lang="en-US" altLang="zh-CN">
                <a:ea typeface="宋体" panose="02010600030101010101" pitchFamily="2" charset="-122"/>
              </a:rPr>
              <a:t>0 (A was actually not-taken)</a:t>
            </a:r>
          </a:p>
        </p:txBody>
      </p:sp>
      <p:sp>
        <p:nvSpPr>
          <p:cNvPr id="42" name="Line 89">
            <a:extLst>
              <a:ext uri="{FF2B5EF4-FFF2-40B4-BE49-F238E27FC236}">
                <a16:creationId xmlns:a16="http://schemas.microsoft.com/office/drawing/2014/main" id="{544398D8-D446-46F1-97A7-89570214FBBB}"/>
              </a:ext>
            </a:extLst>
          </p:cNvPr>
          <p:cNvSpPr>
            <a:spLocks noChangeShapeType="1"/>
          </p:cNvSpPr>
          <p:nvPr/>
        </p:nvSpPr>
        <p:spPr bwMode="auto">
          <a:xfrm flipH="1">
            <a:off x="6604807" y="5856288"/>
            <a:ext cx="227012" cy="0"/>
          </a:xfrm>
          <a:prstGeom prst="line">
            <a:avLst/>
          </a:prstGeom>
          <a:noFill/>
          <a:ln w="12700">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a:lstStyle/>
          <a:p>
            <a:endParaRPr lang="zh-CN" altLang="en-US"/>
          </a:p>
        </p:txBody>
      </p:sp>
    </p:spTree>
    <p:extLst>
      <p:ext uri="{BB962C8B-B14F-4D97-AF65-F5344CB8AC3E}">
        <p14:creationId xmlns:p14="http://schemas.microsoft.com/office/powerpoint/2010/main" val="376735026"/>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自由: 形状 22"/>
          <p:cNvSpPr/>
          <p:nvPr/>
        </p:nvSpPr>
        <p:spPr bwMode="auto">
          <a:xfrm rot="12600000">
            <a:off x="628798" y="267712"/>
            <a:ext cx="166903" cy="731887"/>
          </a:xfrm>
          <a:custGeom>
            <a:avLst/>
            <a:gdLst>
              <a:gd name="connsiteX0" fmla="*/ 260214 w 260214"/>
              <a:gd name="connsiteY0" fmla="*/ 995963 h 1141060"/>
              <a:gd name="connsiteX1" fmla="*/ 0 w 260214"/>
              <a:gd name="connsiteY1" fmla="*/ 1141060 h 1141060"/>
              <a:gd name="connsiteX2" fmla="*/ 0 w 260214"/>
              <a:gd name="connsiteY2" fmla="*/ 146621 h 1141060"/>
              <a:gd name="connsiteX3" fmla="*/ 260214 w 260214"/>
              <a:gd name="connsiteY3" fmla="*/ 0 h 1141060"/>
            </a:gdLst>
            <a:ahLst/>
            <a:cxnLst>
              <a:cxn ang="0">
                <a:pos x="connsiteX0" y="connsiteY0"/>
              </a:cxn>
              <a:cxn ang="0">
                <a:pos x="connsiteX1" y="connsiteY1"/>
              </a:cxn>
              <a:cxn ang="0">
                <a:pos x="connsiteX2" y="connsiteY2"/>
              </a:cxn>
              <a:cxn ang="0">
                <a:pos x="connsiteX3" y="connsiteY3"/>
              </a:cxn>
            </a:cxnLst>
            <a:rect l="l" t="t" r="r" b="b"/>
            <a:pathLst>
              <a:path w="260214" h="1141060">
                <a:moveTo>
                  <a:pt x="260214" y="995963"/>
                </a:moveTo>
                <a:lnTo>
                  <a:pt x="0" y="1141060"/>
                </a:lnTo>
                <a:lnTo>
                  <a:pt x="0" y="146621"/>
                </a:lnTo>
                <a:lnTo>
                  <a:pt x="260214" y="0"/>
                </a:lnTo>
                <a:close/>
              </a:path>
            </a:pathLst>
          </a:custGeom>
          <a:solidFill>
            <a:srgbClr val="0075EA"/>
          </a:solidFill>
          <a:ln>
            <a:noFill/>
          </a:ln>
        </p:spPr>
        <p:txBody>
          <a:bodyPr vert="horz" wrap="square" lIns="91440" tIns="45720" rIns="91440" bIns="45720" numCol="1" anchor="t" anchorCtr="0" compatLnSpc="1">
            <a:noAutofit/>
          </a:bodyPr>
          <a:lstStyle/>
          <a:p>
            <a:endParaRPr lang="zh-CN" altLang="en-US" dirty="0"/>
          </a:p>
        </p:txBody>
      </p:sp>
      <p:grpSp>
        <p:nvGrpSpPr>
          <p:cNvPr id="19" name="组合 18">
            <a:extLst>
              <a:ext uri="{FF2B5EF4-FFF2-40B4-BE49-F238E27FC236}">
                <a16:creationId xmlns:a16="http://schemas.microsoft.com/office/drawing/2014/main" id="{899A9F6E-9457-4F84-A192-4FD305E1E399}"/>
              </a:ext>
            </a:extLst>
          </p:cNvPr>
          <p:cNvGrpSpPr/>
          <p:nvPr/>
        </p:nvGrpSpPr>
        <p:grpSpPr>
          <a:xfrm>
            <a:off x="635245" y="278225"/>
            <a:ext cx="3774402" cy="714073"/>
            <a:chOff x="635243" y="278221"/>
            <a:chExt cx="3774402" cy="714072"/>
          </a:xfrm>
        </p:grpSpPr>
        <p:sp>
          <p:nvSpPr>
            <p:cNvPr id="21" name="矩形 20">
              <a:extLst>
                <a:ext uri="{FF2B5EF4-FFF2-40B4-BE49-F238E27FC236}">
                  <a16:creationId xmlns:a16="http://schemas.microsoft.com/office/drawing/2014/main" id="{8297BC28-DD3C-44C3-A8BA-1F5DFEE9D689}"/>
                </a:ext>
              </a:extLst>
            </p:cNvPr>
            <p:cNvSpPr/>
            <p:nvPr/>
          </p:nvSpPr>
          <p:spPr>
            <a:xfrm>
              <a:off x="635243" y="676889"/>
              <a:ext cx="3212161" cy="315404"/>
            </a:xfrm>
            <a:prstGeom prst="rect">
              <a:avLst/>
            </a:prstGeom>
          </p:spPr>
          <p:txBody>
            <a:bodyPr wrap="square">
              <a:spAutoFit/>
            </a:bodyPr>
            <a:lstStyle/>
            <a:p>
              <a:pPr algn="ctr"/>
              <a:r>
                <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rPr>
                <a:t>   Speculation Execution</a:t>
              </a:r>
            </a:p>
          </p:txBody>
        </p:sp>
        <p:sp>
          <p:nvSpPr>
            <p:cNvPr id="31" name="矩形 30">
              <a:extLst>
                <a:ext uri="{FF2B5EF4-FFF2-40B4-BE49-F238E27FC236}">
                  <a16:creationId xmlns:a16="http://schemas.microsoft.com/office/drawing/2014/main" id="{893B1525-3B1F-48D5-8382-8E78492CDB66}"/>
                </a:ext>
              </a:extLst>
            </p:cNvPr>
            <p:cNvSpPr/>
            <p:nvPr/>
          </p:nvSpPr>
          <p:spPr>
            <a:xfrm>
              <a:off x="1197484" y="278221"/>
              <a:ext cx="3212161" cy="523219"/>
            </a:xfrm>
            <a:prstGeom prst="rect">
              <a:avLst/>
            </a:prstGeom>
          </p:spPr>
          <p:txBody>
            <a:bodyPr wrap="none">
              <a:spAutoFit/>
            </a:bodyPr>
            <a:lstStyle/>
            <a:p>
              <a:r>
                <a:rPr lang="zh-CN" altLang="en-US" sz="2800" b="1" spc="151" dirty="0">
                  <a:solidFill>
                    <a:schemeClr val="tx1">
                      <a:lumMod val="85000"/>
                      <a:lumOff val="15000"/>
                    </a:schemeClr>
                  </a:solidFill>
                  <a:latin typeface="等线" panose="02010600030101010101" pitchFamily="2" charset="-122"/>
                  <a:ea typeface="等线" panose="02010600030101010101" pitchFamily="2" charset="-122"/>
                </a:rPr>
                <a:t>推测（前瞻）执行</a:t>
              </a:r>
              <a:endParaRPr lang="zh-CN" altLang="en-US" sz="2800" b="1" dirty="0">
                <a:solidFill>
                  <a:schemeClr val="tx1">
                    <a:lumMod val="85000"/>
                    <a:lumOff val="15000"/>
                  </a:schemeClr>
                </a:solidFill>
                <a:latin typeface="等线" panose="02010600030101010101" pitchFamily="2" charset="-122"/>
                <a:ea typeface="等线" panose="02010600030101010101" pitchFamily="2" charset="-122"/>
              </a:endParaRPr>
            </a:p>
          </p:txBody>
        </p:sp>
      </p:grpSp>
      <p:sp>
        <p:nvSpPr>
          <p:cNvPr id="6" name="矩形 5">
            <a:extLst>
              <a:ext uri="{FF2B5EF4-FFF2-40B4-BE49-F238E27FC236}">
                <a16:creationId xmlns:a16="http://schemas.microsoft.com/office/drawing/2014/main" id="{5257AE43-3B3D-4E94-99ED-7A00BCA9D90D}"/>
              </a:ext>
            </a:extLst>
          </p:cNvPr>
          <p:cNvSpPr/>
          <p:nvPr/>
        </p:nvSpPr>
        <p:spPr>
          <a:xfrm>
            <a:off x="1056904" y="1268813"/>
            <a:ext cx="10070275" cy="4909870"/>
          </a:xfrm>
          <a:prstGeom prst="rect">
            <a:avLst/>
          </a:prstGeom>
          <a:ln>
            <a:solidFill>
              <a:schemeClr val="accent1"/>
            </a:solidFill>
          </a:ln>
        </p:spPr>
        <p:txBody>
          <a:bodyPr wrap="square" lIns="72000" rIns="72000">
            <a:spAutoFit/>
          </a:bodyPr>
          <a:lstStyle/>
          <a:p>
            <a:pPr marL="342900" indent="-342900" algn="just">
              <a:lnSpc>
                <a:spcPct val="150000"/>
              </a:lnSpc>
              <a:buClr>
                <a:srgbClr val="FF0066"/>
              </a:buClr>
              <a:buFont typeface="Wingdings" panose="05000000000000000000" pitchFamily="2" charset="2"/>
              <a:buChar char="p"/>
            </a:pPr>
            <a:r>
              <a:rPr lang="zh-CN" altLang="en-US" sz="2800" b="1" dirty="0">
                <a:solidFill>
                  <a:srgbClr val="0066FF"/>
                </a:solidFill>
                <a:latin typeface="微软雅黑" panose="020B0503020204020204" pitchFamily="34" charset="-122"/>
                <a:ea typeface="微软雅黑" panose="020B0503020204020204" pitchFamily="34" charset="-122"/>
                <a:cs typeface="+mn-ea"/>
                <a:sym typeface="+mn-lt"/>
              </a:rPr>
              <a:t>推测</a:t>
            </a:r>
            <a:r>
              <a:rPr lang="zh-CN" altLang="en-US" sz="2800" dirty="0">
                <a:latin typeface="微软雅黑" panose="020B0503020204020204" pitchFamily="34" charset="-122"/>
                <a:ea typeface="微软雅黑" panose="020B0503020204020204" pitchFamily="34" charset="-122"/>
                <a:cs typeface="+mn-ea"/>
                <a:sym typeface="+mn-lt"/>
              </a:rPr>
              <a:t>是一种为了使依赖于被推测指令的其他指令可以执行，而允许编译器或处理器“猜测”指令结果的方法 。 </a:t>
            </a:r>
            <a:endParaRPr lang="en-US" altLang="zh-CN" sz="2800" dirty="0">
              <a:latin typeface="微软雅黑" panose="020B0503020204020204" pitchFamily="34" charset="-122"/>
              <a:ea typeface="微软雅黑" panose="020B0503020204020204" pitchFamily="34" charset="-122"/>
              <a:cs typeface="+mn-ea"/>
              <a:sym typeface="+mn-lt"/>
            </a:endParaRPr>
          </a:p>
          <a:p>
            <a:pPr marL="800100" lvl="1" indent="-342900" algn="just">
              <a:lnSpc>
                <a:spcPct val="150000"/>
              </a:lnSpc>
              <a:buClr>
                <a:srgbClr val="FF0066"/>
              </a:buClr>
              <a:buFont typeface="Wingdings" panose="05000000000000000000" pitchFamily="2" charset="2"/>
              <a:buChar char="ü"/>
            </a:pPr>
            <a:r>
              <a:rPr lang="zh-CN" altLang="en-US" sz="2400" dirty="0">
                <a:latin typeface="微软雅黑" panose="020B0503020204020204" pitchFamily="34" charset="-122"/>
                <a:ea typeface="微软雅黑" panose="020B0503020204020204" pitchFamily="34" charset="-122"/>
                <a:cs typeface="+mn-ea"/>
                <a:sym typeface="+mn-lt"/>
              </a:rPr>
              <a:t>推测</a:t>
            </a:r>
            <a:r>
              <a:rPr lang="zh-CN" altLang="en-US" sz="2400" b="1" dirty="0">
                <a:solidFill>
                  <a:srgbClr val="0066FF"/>
                </a:solidFill>
                <a:latin typeface="微软雅黑" panose="020B0503020204020204" pitchFamily="34" charset="-122"/>
                <a:ea typeface="微软雅黑" panose="020B0503020204020204" pitchFamily="34" charset="-122"/>
                <a:cs typeface="+mn-ea"/>
                <a:sym typeface="+mn-lt"/>
              </a:rPr>
              <a:t>分支指令</a:t>
            </a:r>
            <a:r>
              <a:rPr lang="zh-CN" altLang="en-US" sz="2400" dirty="0">
                <a:latin typeface="微软雅黑" panose="020B0503020204020204" pitchFamily="34" charset="-122"/>
                <a:ea typeface="微软雅黑" panose="020B0503020204020204" pitchFamily="34" charset="-122"/>
                <a:cs typeface="+mn-ea"/>
                <a:sym typeface="+mn-lt"/>
              </a:rPr>
              <a:t>的结果，这样分支后的其他指令就可以提前执行了</a:t>
            </a:r>
            <a:endParaRPr lang="en-US" altLang="zh-CN" sz="2400" dirty="0">
              <a:latin typeface="微软雅黑" panose="020B0503020204020204" pitchFamily="34" charset="-122"/>
              <a:ea typeface="微软雅黑" panose="020B0503020204020204" pitchFamily="34" charset="-122"/>
              <a:cs typeface="+mn-ea"/>
              <a:sym typeface="+mn-lt"/>
            </a:endParaRPr>
          </a:p>
          <a:p>
            <a:pPr marL="800100" lvl="1" indent="-342900" algn="just">
              <a:lnSpc>
                <a:spcPct val="150000"/>
              </a:lnSpc>
              <a:buClr>
                <a:srgbClr val="FF0066"/>
              </a:buClr>
              <a:buFont typeface="Wingdings" panose="05000000000000000000" pitchFamily="2" charset="2"/>
              <a:buChar char="ü"/>
            </a:pPr>
            <a:r>
              <a:rPr lang="en-US" altLang="zh-CN" sz="2400" b="1" dirty="0">
                <a:solidFill>
                  <a:srgbClr val="0066FF"/>
                </a:solidFill>
                <a:latin typeface="微软雅黑" panose="020B0503020204020204" pitchFamily="34" charset="-122"/>
                <a:ea typeface="微软雅黑" panose="020B0503020204020204" pitchFamily="34" charset="-122"/>
                <a:cs typeface="+mn-ea"/>
                <a:sym typeface="+mn-lt"/>
              </a:rPr>
              <a:t>load-store</a:t>
            </a:r>
            <a:r>
              <a:rPr lang="zh-CN" altLang="en-US" sz="2400" b="1" dirty="0">
                <a:solidFill>
                  <a:srgbClr val="0066FF"/>
                </a:solidFill>
                <a:latin typeface="微软雅黑" panose="020B0503020204020204" pitchFamily="34" charset="-122"/>
                <a:ea typeface="微软雅黑" panose="020B0503020204020204" pitchFamily="34" charset="-122"/>
                <a:cs typeface="+mn-ea"/>
                <a:sym typeface="+mn-lt"/>
              </a:rPr>
              <a:t>指令序列</a:t>
            </a:r>
            <a:r>
              <a:rPr lang="zh-CN" altLang="en-US" sz="2400" dirty="0">
                <a:latin typeface="微软雅黑" panose="020B0503020204020204" pitchFamily="34" charset="-122"/>
                <a:ea typeface="微软雅黑" panose="020B0503020204020204" pitchFamily="34" charset="-122"/>
                <a:cs typeface="+mn-ea"/>
                <a:sym typeface="+mn-lt"/>
              </a:rPr>
              <a:t>，如果推测它们不对同一存储器地址进行访问，就可以把 </a:t>
            </a:r>
            <a:r>
              <a:rPr lang="en-US" altLang="zh-CN" sz="2400" dirty="0">
                <a:latin typeface="微软雅黑" panose="020B0503020204020204" pitchFamily="34" charset="-122"/>
                <a:ea typeface="微软雅黑" panose="020B0503020204020204" pitchFamily="34" charset="-122"/>
                <a:cs typeface="+mn-ea"/>
                <a:sym typeface="+mn-lt"/>
              </a:rPr>
              <a:t>load </a:t>
            </a:r>
            <a:r>
              <a:rPr lang="zh-CN" altLang="en-US" sz="2400" dirty="0">
                <a:latin typeface="微软雅黑" panose="020B0503020204020204" pitchFamily="34" charset="-122"/>
                <a:ea typeface="微软雅黑" panose="020B0503020204020204" pitchFamily="34" charset="-122"/>
                <a:cs typeface="+mn-ea"/>
                <a:sym typeface="+mn-lt"/>
              </a:rPr>
              <a:t>指令提到 </a:t>
            </a:r>
            <a:r>
              <a:rPr lang="en-US" altLang="zh-CN" sz="2400" dirty="0">
                <a:latin typeface="微软雅黑" panose="020B0503020204020204" pitchFamily="34" charset="-122"/>
                <a:ea typeface="微软雅黑" panose="020B0503020204020204" pitchFamily="34" charset="-122"/>
                <a:cs typeface="+mn-ea"/>
                <a:sym typeface="+mn-lt"/>
              </a:rPr>
              <a:t>store </a:t>
            </a:r>
            <a:r>
              <a:rPr lang="zh-CN" altLang="en-US" sz="2400" dirty="0">
                <a:latin typeface="微软雅黑" panose="020B0503020204020204" pitchFamily="34" charset="-122"/>
                <a:ea typeface="微软雅黑" panose="020B0503020204020204" pitchFamily="34" charset="-122"/>
                <a:cs typeface="+mn-ea"/>
                <a:sym typeface="+mn-lt"/>
              </a:rPr>
              <a:t>指令前执行 </a:t>
            </a:r>
            <a:endParaRPr lang="en-US" altLang="zh-CN" sz="2400" dirty="0">
              <a:latin typeface="微软雅黑" panose="020B0503020204020204" pitchFamily="34" charset="-122"/>
              <a:ea typeface="微软雅黑" panose="020B0503020204020204" pitchFamily="34" charset="-122"/>
              <a:cs typeface="+mn-ea"/>
              <a:sym typeface="+mn-lt"/>
            </a:endParaRPr>
          </a:p>
          <a:p>
            <a:pPr marL="342900" indent="-342900" algn="just">
              <a:lnSpc>
                <a:spcPct val="150000"/>
              </a:lnSpc>
              <a:buClr>
                <a:srgbClr val="FF0066"/>
              </a:buClr>
              <a:buFont typeface="Wingdings" panose="05000000000000000000" pitchFamily="2" charset="2"/>
              <a:buChar char="p"/>
            </a:pPr>
            <a:r>
              <a:rPr lang="zh-CN" altLang="en-US" sz="2800" dirty="0">
                <a:latin typeface="微软雅黑" panose="020B0503020204020204" pitchFamily="34" charset="-122"/>
                <a:ea typeface="微软雅黑" panose="020B0503020204020204" pitchFamily="34" charset="-122"/>
                <a:cs typeface="+mn-ea"/>
                <a:sym typeface="+mn-lt"/>
              </a:rPr>
              <a:t>任何推测技术必须包含一种机制，它能检查推测的正确性并在</a:t>
            </a:r>
            <a:r>
              <a:rPr lang="zh-CN" altLang="en-US" sz="2800" b="1" dirty="0">
                <a:solidFill>
                  <a:srgbClr val="0066FF"/>
                </a:solidFill>
                <a:latin typeface="微软雅黑" panose="020B0503020204020204" pitchFamily="34" charset="-122"/>
                <a:ea typeface="微软雅黑" panose="020B0503020204020204" pitchFamily="34" charset="-122"/>
                <a:cs typeface="+mn-ea"/>
                <a:sym typeface="+mn-lt"/>
              </a:rPr>
              <a:t>推测错误时</a:t>
            </a:r>
            <a:r>
              <a:rPr lang="zh-CN" altLang="en-US" sz="2800" dirty="0">
                <a:latin typeface="微软雅黑" panose="020B0503020204020204" pitchFamily="34" charset="-122"/>
                <a:ea typeface="微软雅黑" panose="020B0503020204020204" pitchFamily="34" charset="-122"/>
                <a:cs typeface="+mn-ea"/>
                <a:sym typeface="+mn-lt"/>
              </a:rPr>
              <a:t>能取消根据原推测结果执行指令的影响。实现这种回卷能力增加了额外的复杂性 。</a:t>
            </a:r>
            <a:endParaRPr lang="en-US" altLang="zh-CN" sz="2800" dirty="0">
              <a:latin typeface="微软雅黑" panose="020B0503020204020204" pitchFamily="34" charset="-122"/>
              <a:ea typeface="微软雅黑" panose="020B0503020204020204" pitchFamily="34" charset="-122"/>
              <a:cs typeface="+mn-ea"/>
              <a:sym typeface="+mn-lt"/>
            </a:endParaRPr>
          </a:p>
        </p:txBody>
      </p:sp>
    </p:spTree>
    <p:extLst>
      <p:ext uri="{BB962C8B-B14F-4D97-AF65-F5344CB8AC3E}">
        <p14:creationId xmlns:p14="http://schemas.microsoft.com/office/powerpoint/2010/main" val="340466366"/>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自由: 形状 22"/>
          <p:cNvSpPr/>
          <p:nvPr/>
        </p:nvSpPr>
        <p:spPr bwMode="auto">
          <a:xfrm rot="12600000">
            <a:off x="628798" y="267712"/>
            <a:ext cx="166903" cy="731887"/>
          </a:xfrm>
          <a:custGeom>
            <a:avLst/>
            <a:gdLst>
              <a:gd name="connsiteX0" fmla="*/ 260214 w 260214"/>
              <a:gd name="connsiteY0" fmla="*/ 995963 h 1141060"/>
              <a:gd name="connsiteX1" fmla="*/ 0 w 260214"/>
              <a:gd name="connsiteY1" fmla="*/ 1141060 h 1141060"/>
              <a:gd name="connsiteX2" fmla="*/ 0 w 260214"/>
              <a:gd name="connsiteY2" fmla="*/ 146621 h 1141060"/>
              <a:gd name="connsiteX3" fmla="*/ 260214 w 260214"/>
              <a:gd name="connsiteY3" fmla="*/ 0 h 1141060"/>
            </a:gdLst>
            <a:ahLst/>
            <a:cxnLst>
              <a:cxn ang="0">
                <a:pos x="connsiteX0" y="connsiteY0"/>
              </a:cxn>
              <a:cxn ang="0">
                <a:pos x="connsiteX1" y="connsiteY1"/>
              </a:cxn>
              <a:cxn ang="0">
                <a:pos x="connsiteX2" y="connsiteY2"/>
              </a:cxn>
              <a:cxn ang="0">
                <a:pos x="connsiteX3" y="connsiteY3"/>
              </a:cxn>
            </a:cxnLst>
            <a:rect l="l" t="t" r="r" b="b"/>
            <a:pathLst>
              <a:path w="260214" h="1141060">
                <a:moveTo>
                  <a:pt x="260214" y="995963"/>
                </a:moveTo>
                <a:lnTo>
                  <a:pt x="0" y="1141060"/>
                </a:lnTo>
                <a:lnTo>
                  <a:pt x="0" y="146621"/>
                </a:lnTo>
                <a:lnTo>
                  <a:pt x="260214" y="0"/>
                </a:lnTo>
                <a:close/>
              </a:path>
            </a:pathLst>
          </a:custGeom>
          <a:solidFill>
            <a:srgbClr val="0075EA"/>
          </a:solidFill>
          <a:ln>
            <a:noFill/>
          </a:ln>
        </p:spPr>
        <p:txBody>
          <a:bodyPr vert="horz" wrap="square" lIns="91440" tIns="45720" rIns="91440" bIns="45720" numCol="1" anchor="t" anchorCtr="0" compatLnSpc="1">
            <a:noAutofit/>
          </a:bodyPr>
          <a:lstStyle/>
          <a:p>
            <a:endParaRPr lang="zh-CN" altLang="en-US" dirty="0"/>
          </a:p>
        </p:txBody>
      </p:sp>
      <p:grpSp>
        <p:nvGrpSpPr>
          <p:cNvPr id="31" name="组合 30">
            <a:extLst>
              <a:ext uri="{FF2B5EF4-FFF2-40B4-BE49-F238E27FC236}">
                <a16:creationId xmlns:a16="http://schemas.microsoft.com/office/drawing/2014/main" id="{8CA5B043-4020-4F50-98C7-D2A506D9F110}"/>
              </a:ext>
            </a:extLst>
          </p:cNvPr>
          <p:cNvGrpSpPr/>
          <p:nvPr/>
        </p:nvGrpSpPr>
        <p:grpSpPr>
          <a:xfrm>
            <a:off x="599620" y="278225"/>
            <a:ext cx="2974853" cy="742071"/>
            <a:chOff x="599618" y="278221"/>
            <a:chExt cx="2974853" cy="742070"/>
          </a:xfrm>
        </p:grpSpPr>
        <p:sp>
          <p:nvSpPr>
            <p:cNvPr id="32" name="矩形 31">
              <a:extLst>
                <a:ext uri="{FF2B5EF4-FFF2-40B4-BE49-F238E27FC236}">
                  <a16:creationId xmlns:a16="http://schemas.microsoft.com/office/drawing/2014/main" id="{BAA58CB5-AD00-4B5E-B2D0-A47992A7AFE2}"/>
                </a:ext>
              </a:extLst>
            </p:cNvPr>
            <p:cNvSpPr/>
            <p:nvPr/>
          </p:nvSpPr>
          <p:spPr>
            <a:xfrm>
              <a:off x="599618" y="712514"/>
              <a:ext cx="2974853" cy="307777"/>
            </a:xfrm>
            <a:prstGeom prst="rect">
              <a:avLst/>
            </a:prstGeom>
          </p:spPr>
          <p:txBody>
            <a:bodyPr wrap="square">
              <a:spAutoFit/>
            </a:bodyPr>
            <a:lstStyle/>
            <a:p>
              <a:pPr algn="ctr"/>
              <a:r>
                <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rPr>
                <a:t>Gselect Example</a:t>
              </a:r>
            </a:p>
          </p:txBody>
        </p:sp>
        <p:sp>
          <p:nvSpPr>
            <p:cNvPr id="33" name="矩形 32">
              <a:extLst>
                <a:ext uri="{FF2B5EF4-FFF2-40B4-BE49-F238E27FC236}">
                  <a16:creationId xmlns:a16="http://schemas.microsoft.com/office/drawing/2014/main" id="{0FDA942E-32AC-42CB-AF1A-F2BFB9A66674}"/>
                </a:ext>
              </a:extLst>
            </p:cNvPr>
            <p:cNvSpPr/>
            <p:nvPr/>
          </p:nvSpPr>
          <p:spPr>
            <a:xfrm>
              <a:off x="1197484" y="278221"/>
              <a:ext cx="2256900" cy="523219"/>
            </a:xfrm>
            <a:prstGeom prst="rect">
              <a:avLst/>
            </a:prstGeom>
          </p:spPr>
          <p:txBody>
            <a:bodyPr wrap="none">
              <a:spAutoFit/>
            </a:bodyPr>
            <a:lstStyle/>
            <a:p>
              <a:r>
                <a:rPr lang="en-US" altLang="zh-CN" sz="2800" b="1" spc="151" dirty="0">
                  <a:solidFill>
                    <a:schemeClr val="tx1">
                      <a:lumMod val="85000"/>
                      <a:lumOff val="15000"/>
                    </a:schemeClr>
                  </a:solidFill>
                  <a:latin typeface="等线" panose="02010600030101010101" pitchFamily="2" charset="-122"/>
                  <a:ea typeface="等线" panose="02010600030101010101" pitchFamily="2" charset="-122"/>
                </a:rPr>
                <a:t>Gselect</a:t>
              </a:r>
              <a:r>
                <a:rPr lang="zh-CN" altLang="en-US" sz="2800" b="1" spc="151" dirty="0">
                  <a:solidFill>
                    <a:schemeClr val="tx1">
                      <a:lumMod val="85000"/>
                      <a:lumOff val="15000"/>
                    </a:schemeClr>
                  </a:solidFill>
                  <a:latin typeface="等线" panose="02010600030101010101" pitchFamily="2" charset="-122"/>
                  <a:ea typeface="等线" panose="02010600030101010101" pitchFamily="2" charset="-122"/>
                </a:rPr>
                <a:t>示例</a:t>
              </a:r>
              <a:endParaRPr lang="en-US" altLang="zh-CN" sz="2800" b="1" spc="151" dirty="0">
                <a:solidFill>
                  <a:schemeClr val="tx1">
                    <a:lumMod val="85000"/>
                    <a:lumOff val="15000"/>
                  </a:schemeClr>
                </a:solidFill>
                <a:latin typeface="等线" panose="02010600030101010101" pitchFamily="2" charset="-122"/>
                <a:ea typeface="等线" panose="02010600030101010101" pitchFamily="2" charset="-122"/>
              </a:endParaRPr>
            </a:p>
          </p:txBody>
        </p:sp>
      </p:grpSp>
      <p:sp>
        <p:nvSpPr>
          <p:cNvPr id="17" name="Rectangle 3">
            <a:extLst>
              <a:ext uri="{FF2B5EF4-FFF2-40B4-BE49-F238E27FC236}">
                <a16:creationId xmlns:a16="http://schemas.microsoft.com/office/drawing/2014/main" id="{6AF73C5D-FE37-4BF0-AA86-BC6BD2940D5E}"/>
              </a:ext>
            </a:extLst>
          </p:cNvPr>
          <p:cNvSpPr txBox="1">
            <a:spLocks noChangeArrowheads="1"/>
          </p:cNvSpPr>
          <p:nvPr/>
        </p:nvSpPr>
        <p:spPr>
          <a:xfrm>
            <a:off x="2510644" y="1219200"/>
            <a:ext cx="7162800" cy="768350"/>
          </a:xfrm>
          <a:prstGeom prst="rect">
            <a:avLst/>
          </a:prstGeom>
        </p:spPr>
        <p:txBody>
          <a:bodyPr/>
          <a:lstStyle>
            <a:lvl1pPr marL="228600" indent="-228600" algn="l" defTabSz="913765"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3765"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3765"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defTabSz="914400">
              <a:spcBef>
                <a:spcPct val="30000"/>
              </a:spcBef>
              <a:buClr>
                <a:schemeClr val="accent2"/>
              </a:buClr>
              <a:buSzPct val="80000"/>
              <a:buFont typeface="ZapfDingbats" pitchFamily="82" charset="2"/>
              <a:buChar char="m"/>
            </a:pPr>
            <a:r>
              <a:rPr lang="en-US" altLang="zh-CN" sz="2400" b="1" dirty="0">
                <a:latin typeface="Arial" panose="020B0604020202020204" pitchFamily="34" charset="0"/>
                <a:ea typeface="宋体" panose="02010600030101010101" pitchFamily="2" charset="-122"/>
              </a:rPr>
              <a:t>Predict 2</a:t>
            </a:r>
            <a:r>
              <a:rPr lang="en-US" altLang="zh-CN" sz="2400" b="1" baseline="30000" dirty="0">
                <a:latin typeface="Arial" panose="020B0604020202020204" pitchFamily="34" charset="0"/>
                <a:ea typeface="宋体" panose="02010600030101010101" pitchFamily="2" charset="-122"/>
              </a:rPr>
              <a:t>nd</a:t>
            </a:r>
            <a:r>
              <a:rPr lang="en-US" altLang="zh-CN" sz="2400" b="1" dirty="0">
                <a:latin typeface="Arial" panose="020B0604020202020204" pitchFamily="34" charset="0"/>
                <a:ea typeface="宋体" panose="02010600030101010101" pitchFamily="2" charset="-122"/>
              </a:rPr>
              <a:t> instance of D:</a:t>
            </a:r>
          </a:p>
          <a:p>
            <a:pPr marL="742950" lvl="1" indent="-285750" defTabSz="914400">
              <a:spcBef>
                <a:spcPct val="30000"/>
              </a:spcBef>
              <a:buClr>
                <a:schemeClr val="accent2"/>
              </a:buClr>
              <a:buSzPct val="100000"/>
              <a:buFont typeface="Wingdings" panose="05000000000000000000" pitchFamily="2" charset="2"/>
              <a:buChar char="u"/>
            </a:pPr>
            <a:r>
              <a:rPr lang="en-US" altLang="zh-CN" sz="1800" b="1" dirty="0">
                <a:latin typeface="Arial" panose="020B0604020202020204" pitchFamily="34" charset="0"/>
                <a:ea typeface="宋体" panose="02010600030101010101" pitchFamily="2" charset="-122"/>
              </a:rPr>
              <a:t>Predict not-taken (CORRECT)</a:t>
            </a:r>
          </a:p>
        </p:txBody>
      </p:sp>
      <p:sp>
        <p:nvSpPr>
          <p:cNvPr id="18" name="Rectangle 4">
            <a:extLst>
              <a:ext uri="{FF2B5EF4-FFF2-40B4-BE49-F238E27FC236}">
                <a16:creationId xmlns:a16="http://schemas.microsoft.com/office/drawing/2014/main" id="{90B7A327-8051-413F-821F-B9D3D9EB5EEE}"/>
              </a:ext>
            </a:extLst>
          </p:cNvPr>
          <p:cNvSpPr>
            <a:spLocks noChangeArrowheads="1"/>
          </p:cNvSpPr>
          <p:nvPr/>
        </p:nvSpPr>
        <p:spPr bwMode="auto">
          <a:xfrm>
            <a:off x="2524932" y="3581400"/>
            <a:ext cx="7162800" cy="833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pPr>
              <a:lnSpc>
                <a:spcPct val="90000"/>
              </a:lnSpc>
              <a:spcBef>
                <a:spcPct val="30000"/>
              </a:spcBef>
              <a:buClr>
                <a:schemeClr val="accent2"/>
              </a:buClr>
              <a:buSzPct val="80000"/>
              <a:buFont typeface="ZapfDingbats" pitchFamily="82" charset="2"/>
              <a:buChar char="m"/>
            </a:pPr>
            <a:r>
              <a:rPr lang="en-US" altLang="zh-CN" sz="2400" dirty="0">
                <a:ea typeface="宋体" panose="02010600030101010101" pitchFamily="2" charset="-122"/>
              </a:rPr>
              <a:t>Update for 2</a:t>
            </a:r>
            <a:r>
              <a:rPr lang="en-US" altLang="zh-CN" sz="2400" baseline="30000" dirty="0">
                <a:ea typeface="宋体" panose="02010600030101010101" pitchFamily="2" charset="-122"/>
              </a:rPr>
              <a:t>nd</a:t>
            </a:r>
            <a:r>
              <a:rPr lang="en-US" altLang="zh-CN" sz="2400" dirty="0">
                <a:ea typeface="宋体" panose="02010600030101010101" pitchFamily="2" charset="-122"/>
              </a:rPr>
              <a:t> instance of D</a:t>
            </a:r>
          </a:p>
          <a:p>
            <a:pPr lvl="1">
              <a:lnSpc>
                <a:spcPct val="90000"/>
              </a:lnSpc>
              <a:spcBef>
                <a:spcPct val="30000"/>
              </a:spcBef>
              <a:buClr>
                <a:schemeClr val="accent2"/>
              </a:buClr>
              <a:buSzPct val="100000"/>
              <a:buFont typeface="Wingdings" panose="05000000000000000000" pitchFamily="2" charset="2"/>
              <a:buChar char="u"/>
            </a:pPr>
            <a:r>
              <a:rPr lang="en-US" altLang="zh-CN" sz="1800" dirty="0">
                <a:ea typeface="宋体" panose="02010600030101010101" pitchFamily="2" charset="-122"/>
              </a:rPr>
              <a:t>Actually not-taken</a:t>
            </a:r>
          </a:p>
        </p:txBody>
      </p:sp>
      <p:sp>
        <p:nvSpPr>
          <p:cNvPr id="19" name="Rectangle 5">
            <a:extLst>
              <a:ext uri="{FF2B5EF4-FFF2-40B4-BE49-F238E27FC236}">
                <a16:creationId xmlns:a16="http://schemas.microsoft.com/office/drawing/2014/main" id="{6777025C-4DFE-4B54-89C5-0AC3C32FDAF7}"/>
              </a:ext>
            </a:extLst>
          </p:cNvPr>
          <p:cNvSpPr>
            <a:spLocks noChangeArrowheads="1"/>
          </p:cNvSpPr>
          <p:nvPr/>
        </p:nvSpPr>
        <p:spPr bwMode="auto">
          <a:xfrm>
            <a:off x="2524932" y="5545138"/>
            <a:ext cx="3719512"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pPr>
              <a:lnSpc>
                <a:spcPct val="90000"/>
              </a:lnSpc>
              <a:spcBef>
                <a:spcPct val="30000"/>
              </a:spcBef>
              <a:buClr>
                <a:schemeClr val="accent2"/>
              </a:buClr>
              <a:buSzPct val="80000"/>
              <a:buFont typeface="ZapfDingbats" pitchFamily="82" charset="2"/>
              <a:buChar char="m"/>
            </a:pPr>
            <a:r>
              <a:rPr lang="en-US" altLang="zh-CN" sz="2400">
                <a:ea typeface="宋体" panose="02010600030101010101" pitchFamily="2" charset="-122"/>
              </a:rPr>
              <a:t>Update the BHR to</a:t>
            </a:r>
            <a:br>
              <a:rPr lang="en-US" altLang="zh-CN" sz="2400">
                <a:ea typeface="宋体" panose="02010600030101010101" pitchFamily="2" charset="-122"/>
              </a:rPr>
            </a:br>
            <a:r>
              <a:rPr lang="en-US" altLang="zh-CN" sz="2400">
                <a:ea typeface="宋体" panose="02010600030101010101" pitchFamily="2" charset="-122"/>
              </a:rPr>
              <a:t>set up next prediction</a:t>
            </a:r>
          </a:p>
        </p:txBody>
      </p:sp>
      <p:graphicFrame>
        <p:nvGraphicFramePr>
          <p:cNvPr id="20" name="Group 92">
            <a:extLst>
              <a:ext uri="{FF2B5EF4-FFF2-40B4-BE49-F238E27FC236}">
                <a16:creationId xmlns:a16="http://schemas.microsoft.com/office/drawing/2014/main" id="{A5569996-1012-4D4F-B885-9BC2D95AEB49}"/>
              </a:ext>
            </a:extLst>
          </p:cNvPr>
          <p:cNvGraphicFramePr>
            <a:graphicFrameLocks noGrp="1"/>
          </p:cNvGraphicFramePr>
          <p:nvPr>
            <p:extLst>
              <p:ext uri="{D42A27DB-BD31-4B8C-83A1-F6EECF244321}">
                <p14:modId xmlns:p14="http://schemas.microsoft.com/office/powerpoint/2010/main" val="1713764168"/>
              </p:ext>
            </p:extLst>
          </p:nvPr>
        </p:nvGraphicFramePr>
        <p:xfrm>
          <a:off x="2828144" y="2062163"/>
          <a:ext cx="6007100" cy="1097280"/>
        </p:xfrm>
        <a:graphic>
          <a:graphicData uri="http://schemas.openxmlformats.org/drawingml/2006/table">
            <a:tbl>
              <a:tblPr/>
              <a:tblGrid>
                <a:gridCol w="927100">
                  <a:extLst>
                    <a:ext uri="{9D8B030D-6E8A-4147-A177-3AD203B41FA5}">
                      <a16:colId xmlns:a16="http://schemas.microsoft.com/office/drawing/2014/main" val="20000"/>
                    </a:ext>
                  </a:extLst>
                </a:gridCol>
                <a:gridCol w="1016000">
                  <a:extLst>
                    <a:ext uri="{9D8B030D-6E8A-4147-A177-3AD203B41FA5}">
                      <a16:colId xmlns:a16="http://schemas.microsoft.com/office/drawing/2014/main" val="20001"/>
                    </a:ext>
                  </a:extLst>
                </a:gridCol>
                <a:gridCol w="1016000">
                  <a:extLst>
                    <a:ext uri="{9D8B030D-6E8A-4147-A177-3AD203B41FA5}">
                      <a16:colId xmlns:a16="http://schemas.microsoft.com/office/drawing/2014/main" val="20002"/>
                    </a:ext>
                  </a:extLst>
                </a:gridCol>
                <a:gridCol w="1016000">
                  <a:extLst>
                    <a:ext uri="{9D8B030D-6E8A-4147-A177-3AD203B41FA5}">
                      <a16:colId xmlns:a16="http://schemas.microsoft.com/office/drawing/2014/main" val="20003"/>
                    </a:ext>
                  </a:extLst>
                </a:gridCol>
                <a:gridCol w="1016000">
                  <a:extLst>
                    <a:ext uri="{9D8B030D-6E8A-4147-A177-3AD203B41FA5}">
                      <a16:colId xmlns:a16="http://schemas.microsoft.com/office/drawing/2014/main" val="20004"/>
                    </a:ext>
                  </a:extLst>
                </a:gridCol>
                <a:gridCol w="1016000">
                  <a:extLst>
                    <a:ext uri="{9D8B030D-6E8A-4147-A177-3AD203B41FA5}">
                      <a16:colId xmlns:a16="http://schemas.microsoft.com/office/drawing/2014/main" val="20005"/>
                    </a:ext>
                  </a:extLst>
                </a:gridCol>
              </a:tblGrid>
              <a:tr h="274241">
                <a:tc>
                  <a:txBody>
                    <a:bodyPr/>
                    <a:lstStyle/>
                    <a:p>
                      <a:pPr marL="0" marR="0" lvl="0" indent="0" algn="ctr" defTabSz="914400" rtl="0" eaLnBrk="0" fontAlgn="base" latinLnBrk="0" hangingPunct="0">
                        <a:lnSpc>
                          <a:spcPct val="90000"/>
                        </a:lnSpc>
                        <a:spcBef>
                          <a:spcPct val="30000"/>
                        </a:spcBef>
                        <a:spcAft>
                          <a:spcPct val="0"/>
                        </a:spcAft>
                        <a:buClr>
                          <a:schemeClr val="accent2"/>
                        </a:buClr>
                        <a:buSzPct val="80000"/>
                        <a:buFont typeface="ZapfDingbats" pitchFamily="82" charset="2"/>
                        <a:buNone/>
                        <a:tabLst/>
                      </a:pPr>
                      <a:endParaRPr kumimoji="0" lang="en-US" sz="2000" b="1" i="0" u="none" strike="noStrike" cap="none" normalizeH="0" baseline="0">
                        <a:ln>
                          <a:noFill/>
                        </a:ln>
                        <a:solidFill>
                          <a:schemeClr val="tx1"/>
                        </a:solidFill>
                        <a:effectLst/>
                        <a:latin typeface="Arial" charset="0"/>
                      </a:endParaRPr>
                    </a:p>
                  </a:txBody>
                  <a:tcPr marL="0" marR="0" marT="0" marB="0" horzOverflow="overflow">
                    <a:lnL cap="flat">
                      <a:noFill/>
                    </a:lnL>
                    <a:lnR>
                      <a:noFill/>
                    </a:lnR>
                    <a:lnT cap="flat">
                      <a:noFill/>
                    </a:lnT>
                    <a:lnB>
                      <a:noFill/>
                    </a:lnB>
                    <a:lnTlToBr>
                      <a:noFill/>
                    </a:lnTlToBr>
                    <a:lnBlToTr>
                      <a:noFill/>
                    </a:lnBlToTr>
                    <a:noFill/>
                  </a:tcPr>
                </a:tc>
                <a:tc>
                  <a:txBody>
                    <a:bodyPr/>
                    <a:lstStyle/>
                    <a:p>
                      <a:pPr marL="0" marR="0" lvl="0" indent="0" algn="ctr" defTabSz="914400" rtl="0" eaLnBrk="0" fontAlgn="base" latinLnBrk="0" hangingPunct="0">
                        <a:lnSpc>
                          <a:spcPct val="90000"/>
                        </a:lnSpc>
                        <a:spcBef>
                          <a:spcPct val="30000"/>
                        </a:spcBef>
                        <a:spcAft>
                          <a:spcPct val="0"/>
                        </a:spcAft>
                        <a:buClr>
                          <a:schemeClr val="accent2"/>
                        </a:buClr>
                        <a:buSzPct val="80000"/>
                        <a:buFont typeface="ZapfDingbats" pitchFamily="82" charset="2"/>
                        <a:buNone/>
                        <a:tabLst/>
                      </a:pPr>
                      <a:endParaRPr kumimoji="0" lang="en-US" sz="2000" b="1" i="0" u="none" strike="noStrike" cap="none" normalizeH="0" baseline="0">
                        <a:ln>
                          <a:noFill/>
                        </a:ln>
                        <a:solidFill>
                          <a:schemeClr val="tx1"/>
                        </a:solidFill>
                        <a:effectLst/>
                        <a:latin typeface="Arial" charset="0"/>
                      </a:endParaRPr>
                    </a:p>
                  </a:txBody>
                  <a:tcPr marL="0" marR="0" marT="0" marB="0" horzOverflow="overflow">
                    <a:lnL>
                      <a:noFill/>
                    </a:lnL>
                    <a:lnR>
                      <a:noFill/>
                    </a:lnR>
                    <a:lnT cap="flat">
                      <a:noFill/>
                    </a:lnT>
                    <a:lnB>
                      <a:noFill/>
                    </a:lnB>
                    <a:lnTlToBr>
                      <a:noFill/>
                    </a:lnTlToBr>
                    <a:lnBlToTr>
                      <a:noFill/>
                    </a:lnBlToTr>
                    <a:noFill/>
                  </a:tcPr>
                </a:tc>
                <a:tc gridSpan="4">
                  <a:txBody>
                    <a:bodyPr/>
                    <a:lstStyle/>
                    <a:p>
                      <a:pPr marL="0" marR="0" lvl="0" indent="0" algn="ctr" defTabSz="914400" rtl="0" eaLnBrk="0" fontAlgn="base" latinLnBrk="0" hangingPunct="0">
                        <a:lnSpc>
                          <a:spcPct val="90000"/>
                        </a:lnSpc>
                        <a:spcBef>
                          <a:spcPct val="30000"/>
                        </a:spcBef>
                        <a:spcAft>
                          <a:spcPct val="0"/>
                        </a:spcAft>
                        <a:buClr>
                          <a:schemeClr val="accent2"/>
                        </a:buClr>
                        <a:buSzPct val="80000"/>
                        <a:buFont typeface="ZapfDingbats" pitchFamily="82" charset="2"/>
                        <a:buNone/>
                        <a:tabLst/>
                      </a:pPr>
                      <a:r>
                        <a:rPr kumimoji="0" lang="en-US" sz="2000" b="1" i="0" u="none" strike="noStrike" cap="none" normalizeH="0" baseline="0">
                          <a:ln>
                            <a:noFill/>
                          </a:ln>
                          <a:solidFill>
                            <a:schemeClr val="tx1"/>
                          </a:solidFill>
                          <a:effectLst/>
                          <a:latin typeface="Arial" charset="0"/>
                        </a:rPr>
                        <a:t>BHR is 10</a:t>
                      </a:r>
                    </a:p>
                  </a:txBody>
                  <a:tcPr marL="0" marR="0" marT="0" marB="0" horzOverflow="overflow">
                    <a:lnL>
                      <a:noFill/>
                    </a:lnL>
                    <a:lnR cap="flat">
                      <a:noFill/>
                    </a:lnR>
                    <a:lnT cap="flat">
                      <a:noFill/>
                    </a:lnT>
                    <a:lnB>
                      <a:noFill/>
                    </a:lnB>
                    <a:lnTlToBr>
                      <a:noFill/>
                    </a:lnTlToBr>
                    <a:lnBlToTr>
                      <a:noFill/>
                    </a:lnBlToTr>
                    <a:no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274241">
                <a:tc>
                  <a:txBody>
                    <a:bodyPr/>
                    <a:lstStyle/>
                    <a:p>
                      <a:pPr marL="0" marR="0" lvl="0" indent="0" algn="ctr" defTabSz="914400" rtl="0" eaLnBrk="0" fontAlgn="base" latinLnBrk="0" hangingPunct="0">
                        <a:lnSpc>
                          <a:spcPct val="90000"/>
                        </a:lnSpc>
                        <a:spcBef>
                          <a:spcPct val="30000"/>
                        </a:spcBef>
                        <a:spcAft>
                          <a:spcPct val="0"/>
                        </a:spcAft>
                        <a:buClr>
                          <a:schemeClr val="accent2"/>
                        </a:buClr>
                        <a:buSzPct val="80000"/>
                        <a:buFont typeface="ZapfDingbats" pitchFamily="82" charset="2"/>
                        <a:buNone/>
                        <a:tabLst/>
                      </a:pPr>
                      <a:endParaRPr kumimoji="0" lang="en-US" sz="2000" b="1" i="0" u="none" strike="noStrike" cap="none" normalizeH="0" baseline="0">
                        <a:ln>
                          <a:noFill/>
                        </a:ln>
                        <a:solidFill>
                          <a:schemeClr val="tx1"/>
                        </a:solidFill>
                        <a:effectLst/>
                        <a:latin typeface="Arial" charset="0"/>
                      </a:endParaRPr>
                    </a:p>
                  </a:txBody>
                  <a:tcPr marL="0" marR="0" marT="0" marB="0" horzOverflow="overflow">
                    <a:lnL cap="flat">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90000"/>
                        </a:lnSpc>
                        <a:spcBef>
                          <a:spcPct val="30000"/>
                        </a:spcBef>
                        <a:spcAft>
                          <a:spcPct val="0"/>
                        </a:spcAft>
                        <a:buClr>
                          <a:schemeClr val="accent2"/>
                        </a:buClr>
                        <a:buSzPct val="80000"/>
                        <a:buFont typeface="ZapfDingbats" pitchFamily="82" charset="2"/>
                        <a:buNone/>
                        <a:tabLst/>
                      </a:pPr>
                      <a:endParaRPr kumimoji="0" lang="en-US" sz="2000" b="1" i="0" u="none" strike="noStrike" cap="none" normalizeH="0" baseline="0">
                        <a:ln>
                          <a:noFill/>
                        </a:ln>
                        <a:solidFill>
                          <a:schemeClr val="tx1"/>
                        </a:solidFill>
                        <a:effectLst/>
                        <a:latin typeface="Arial" charset="0"/>
                      </a:endParaRPr>
                    </a:p>
                  </a:txBody>
                  <a:tcPr marL="0" marR="0" marT="0" marB="0"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90000"/>
                        </a:lnSpc>
                        <a:spcBef>
                          <a:spcPct val="30000"/>
                        </a:spcBef>
                        <a:spcAft>
                          <a:spcPct val="0"/>
                        </a:spcAft>
                        <a:buClr>
                          <a:schemeClr val="accent2"/>
                        </a:buClr>
                        <a:buSzPct val="80000"/>
                        <a:buFont typeface="ZapfDingbats" pitchFamily="82" charset="2"/>
                        <a:buNone/>
                        <a:tabLst/>
                      </a:pPr>
                      <a:r>
                        <a:rPr kumimoji="0" lang="en-US" sz="2000" b="1" i="0" u="none" strike="noStrike" cap="none" normalizeH="0" baseline="0">
                          <a:ln>
                            <a:noFill/>
                          </a:ln>
                          <a:solidFill>
                            <a:schemeClr val="tx1"/>
                          </a:solidFill>
                          <a:effectLst/>
                          <a:latin typeface="Arial" charset="0"/>
                        </a:rPr>
                        <a:t>00:</a:t>
                      </a:r>
                    </a:p>
                  </a:txBody>
                  <a:tcPr marL="0" marR="0" marT="0" marB="0" horzOverflow="overflow">
                    <a:lnL>
                      <a:noFill/>
                    </a:lnL>
                    <a:lnR>
                      <a:noFill/>
                    </a:lnR>
                    <a:lnT>
                      <a:noFill/>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90000"/>
                        </a:lnSpc>
                        <a:spcBef>
                          <a:spcPct val="30000"/>
                        </a:spcBef>
                        <a:spcAft>
                          <a:spcPct val="0"/>
                        </a:spcAft>
                        <a:buClr>
                          <a:schemeClr val="accent2"/>
                        </a:buClr>
                        <a:buSzPct val="80000"/>
                        <a:buFont typeface="ZapfDingbats" pitchFamily="82" charset="2"/>
                        <a:buNone/>
                        <a:tabLst/>
                      </a:pPr>
                      <a:r>
                        <a:rPr kumimoji="0" lang="en-US" sz="2000" b="1" i="0" u="none" strike="noStrike" cap="none" normalizeH="0" baseline="0">
                          <a:ln>
                            <a:noFill/>
                          </a:ln>
                          <a:solidFill>
                            <a:schemeClr val="tx1"/>
                          </a:solidFill>
                          <a:effectLst/>
                          <a:latin typeface="Arial" charset="0"/>
                        </a:rPr>
                        <a:t>01:</a:t>
                      </a:r>
                    </a:p>
                  </a:txBody>
                  <a:tcPr marL="0" marR="0" marT="0" marB="0" horzOverflow="overflow">
                    <a:lnL>
                      <a:noFill/>
                    </a:lnL>
                    <a:lnR>
                      <a:noFill/>
                    </a:lnR>
                    <a:lnT>
                      <a:noFill/>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90000"/>
                        </a:lnSpc>
                        <a:spcBef>
                          <a:spcPct val="30000"/>
                        </a:spcBef>
                        <a:spcAft>
                          <a:spcPct val="0"/>
                        </a:spcAft>
                        <a:buClr>
                          <a:schemeClr val="accent2"/>
                        </a:buClr>
                        <a:buSzPct val="80000"/>
                        <a:buFont typeface="ZapfDingbats" pitchFamily="82" charset="2"/>
                        <a:buNone/>
                        <a:tabLst/>
                      </a:pPr>
                      <a:r>
                        <a:rPr kumimoji="0" lang="en-US" sz="2000" b="1" i="0" u="none" strike="noStrike" cap="none" normalizeH="0" baseline="0">
                          <a:ln>
                            <a:noFill/>
                          </a:ln>
                          <a:solidFill>
                            <a:schemeClr val="tx1"/>
                          </a:solidFill>
                          <a:effectLst/>
                          <a:latin typeface="Arial" charset="0"/>
                        </a:rPr>
                        <a:t>10:</a:t>
                      </a:r>
                    </a:p>
                  </a:txBody>
                  <a:tcPr marL="0" marR="0" marT="0" marB="0" horzOverflow="overflow">
                    <a:lnL>
                      <a:noFill/>
                    </a:lnL>
                    <a:lnR>
                      <a:noFill/>
                    </a:lnR>
                    <a:lnT>
                      <a:noFill/>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90000"/>
                        </a:lnSpc>
                        <a:spcBef>
                          <a:spcPct val="30000"/>
                        </a:spcBef>
                        <a:spcAft>
                          <a:spcPct val="0"/>
                        </a:spcAft>
                        <a:buClr>
                          <a:schemeClr val="accent2"/>
                        </a:buClr>
                        <a:buSzPct val="80000"/>
                        <a:buFont typeface="ZapfDingbats" pitchFamily="82" charset="2"/>
                        <a:buNone/>
                        <a:tabLst/>
                      </a:pPr>
                      <a:r>
                        <a:rPr kumimoji="0" lang="en-US" sz="2000" b="1" i="0" u="none" strike="noStrike" cap="none" normalizeH="0" baseline="0">
                          <a:ln>
                            <a:noFill/>
                          </a:ln>
                          <a:solidFill>
                            <a:schemeClr val="tx1"/>
                          </a:solidFill>
                          <a:effectLst/>
                          <a:latin typeface="Arial" charset="0"/>
                        </a:rPr>
                        <a:t>11:</a:t>
                      </a:r>
                    </a:p>
                  </a:txBody>
                  <a:tcPr marL="0" marR="0" marT="0" marB="0" horzOverflow="overflow">
                    <a:lnL>
                      <a:noFill/>
                    </a:lnL>
                    <a:lnR cap="flat">
                      <a:noFill/>
                    </a:lnR>
                    <a:lnT>
                      <a:noFill/>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1"/>
                  </a:ext>
                </a:extLst>
              </a:tr>
              <a:tr h="274241">
                <a:tc rowSpan="2">
                  <a:txBody>
                    <a:bodyPr/>
                    <a:lstStyle/>
                    <a:p>
                      <a:pPr marL="0" marR="0" lvl="0" indent="0" algn="ctr" defTabSz="914400" rtl="0" eaLnBrk="0" fontAlgn="base" latinLnBrk="0" hangingPunct="0">
                        <a:lnSpc>
                          <a:spcPct val="90000"/>
                        </a:lnSpc>
                        <a:spcBef>
                          <a:spcPct val="30000"/>
                        </a:spcBef>
                        <a:spcAft>
                          <a:spcPct val="0"/>
                        </a:spcAft>
                        <a:buClr>
                          <a:schemeClr val="accent2"/>
                        </a:buClr>
                        <a:buSzPct val="80000"/>
                        <a:buFont typeface="ZapfDingbats" pitchFamily="82" charset="2"/>
                        <a:buNone/>
                        <a:tabLst/>
                      </a:pPr>
                      <a:r>
                        <a:rPr kumimoji="0" lang="en-US" sz="2000" b="1" i="0" u="none" strike="noStrike" cap="none" normalizeH="0" baseline="0">
                          <a:ln>
                            <a:noFill/>
                          </a:ln>
                          <a:solidFill>
                            <a:schemeClr val="tx1"/>
                          </a:solidFill>
                          <a:effectLst/>
                          <a:latin typeface="Arial" charset="0"/>
                        </a:rPr>
                        <a:t>PC is D</a:t>
                      </a:r>
                    </a:p>
                  </a:txBody>
                  <a:tcPr marL="0" marR="0" marT="0" marB="0" anchor="ctr" horzOverflow="overflow">
                    <a:lnL cap="flat">
                      <a:noFill/>
                    </a:lnL>
                    <a:lnR>
                      <a:noFill/>
                    </a:lnR>
                    <a:lnT>
                      <a:noFill/>
                    </a:lnT>
                    <a:lnB cap="flat">
                      <a:noFill/>
                    </a:lnB>
                    <a:lnTlToBr>
                      <a:noFill/>
                    </a:lnTlToBr>
                    <a:lnBlToTr>
                      <a:noFill/>
                    </a:lnBlToTr>
                    <a:noFill/>
                  </a:tcPr>
                </a:tc>
                <a:tc>
                  <a:txBody>
                    <a:bodyPr/>
                    <a:lstStyle/>
                    <a:p>
                      <a:pPr marL="0" marR="0" lvl="0" indent="0" algn="ctr" defTabSz="914400" rtl="0" eaLnBrk="0" fontAlgn="base" latinLnBrk="0" hangingPunct="0">
                        <a:lnSpc>
                          <a:spcPct val="90000"/>
                        </a:lnSpc>
                        <a:spcBef>
                          <a:spcPct val="30000"/>
                        </a:spcBef>
                        <a:spcAft>
                          <a:spcPct val="0"/>
                        </a:spcAft>
                        <a:buClr>
                          <a:schemeClr val="accent2"/>
                        </a:buClr>
                        <a:buSzPct val="80000"/>
                        <a:buFont typeface="ZapfDingbats" pitchFamily="82" charset="2"/>
                        <a:buNone/>
                        <a:tabLst/>
                      </a:pPr>
                      <a:r>
                        <a:rPr kumimoji="0" lang="en-US" sz="2000" b="1" i="0" u="none" strike="noStrike" cap="none" normalizeH="0" baseline="0">
                          <a:ln>
                            <a:noFill/>
                          </a:ln>
                          <a:solidFill>
                            <a:schemeClr val="tx1"/>
                          </a:solidFill>
                          <a:effectLst/>
                          <a:latin typeface="Arial" charset="0"/>
                        </a:rPr>
                        <a:t>A:</a:t>
                      </a:r>
                    </a:p>
                  </a:txBody>
                  <a:tcPr marL="0" marR="0" marT="0" marB="0" horzOverflow="overflow">
                    <a:lnL>
                      <a:noFill/>
                    </a:lnL>
                    <a:lnR w="12700" cap="flat" cmpd="sng" algn="ctr">
                      <a:solidFill>
                        <a:schemeClr val="tx1"/>
                      </a:solidFill>
                      <a:prstDash val="solid"/>
                      <a:round/>
                      <a:headEnd type="none" w="sm" len="sm"/>
                      <a:tailEnd type="none" w="sm" len="sm"/>
                    </a:lnR>
                    <a:lnT>
                      <a:noFill/>
                    </a:lnT>
                    <a:lnB>
                      <a:noFill/>
                    </a:lnB>
                    <a:lnTlToBr>
                      <a:noFill/>
                    </a:lnTlToBr>
                    <a:lnBlToTr>
                      <a:noFill/>
                    </a:lnBlToTr>
                    <a:noFill/>
                  </a:tcPr>
                </a:tc>
                <a:tc>
                  <a:txBody>
                    <a:bodyPr/>
                    <a:lstStyle/>
                    <a:p>
                      <a:pPr marL="0" marR="0" lvl="0" indent="0" algn="ctr" defTabSz="914400" rtl="0" eaLnBrk="0" fontAlgn="base" latinLnBrk="0" hangingPunct="0">
                        <a:lnSpc>
                          <a:spcPct val="90000"/>
                        </a:lnSpc>
                        <a:spcBef>
                          <a:spcPct val="30000"/>
                        </a:spcBef>
                        <a:spcAft>
                          <a:spcPct val="0"/>
                        </a:spcAft>
                        <a:buClr>
                          <a:schemeClr val="accent2"/>
                        </a:buClr>
                        <a:buSzPct val="80000"/>
                        <a:buFont typeface="ZapfDingbats" pitchFamily="82" charset="2"/>
                        <a:buNone/>
                        <a:tabLst/>
                      </a:pPr>
                      <a:r>
                        <a:rPr kumimoji="0" lang="en-US" sz="2000" b="1" i="0" u="none" strike="noStrike" cap="none" normalizeH="0" baseline="0">
                          <a:ln>
                            <a:noFill/>
                          </a:ln>
                          <a:solidFill>
                            <a:schemeClr val="tx1"/>
                          </a:solidFill>
                          <a:effectLst/>
                          <a:latin typeface="Arial" charset="0"/>
                        </a:rPr>
                        <a:t>10</a:t>
                      </a:r>
                    </a:p>
                  </a:txBody>
                  <a:tcPr marL="0" marR="0" marT="0" marB="0"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90000"/>
                        </a:lnSpc>
                        <a:spcBef>
                          <a:spcPct val="30000"/>
                        </a:spcBef>
                        <a:spcAft>
                          <a:spcPct val="0"/>
                        </a:spcAft>
                        <a:buClr>
                          <a:schemeClr val="accent2"/>
                        </a:buClr>
                        <a:buSzPct val="80000"/>
                        <a:buFont typeface="ZapfDingbats" pitchFamily="82" charset="2"/>
                        <a:buNone/>
                        <a:tabLst/>
                      </a:pPr>
                      <a:r>
                        <a:rPr kumimoji="0" lang="en-US" sz="2000" b="1" i="0" u="none" strike="noStrike" cap="none" normalizeH="0" baseline="0">
                          <a:ln>
                            <a:noFill/>
                          </a:ln>
                          <a:solidFill>
                            <a:schemeClr val="tx1"/>
                          </a:solidFill>
                          <a:effectLst/>
                          <a:latin typeface="Arial" charset="0"/>
                        </a:rPr>
                        <a:t>01</a:t>
                      </a:r>
                    </a:p>
                  </a:txBody>
                  <a:tcPr marL="0" marR="0" marT="0" marB="0"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90000"/>
                        </a:lnSpc>
                        <a:spcBef>
                          <a:spcPct val="30000"/>
                        </a:spcBef>
                        <a:spcAft>
                          <a:spcPct val="0"/>
                        </a:spcAft>
                        <a:buClr>
                          <a:schemeClr val="accent2"/>
                        </a:buClr>
                        <a:buSzPct val="80000"/>
                        <a:buFont typeface="ZapfDingbats" pitchFamily="82" charset="2"/>
                        <a:buNone/>
                        <a:tabLst/>
                      </a:pPr>
                      <a:r>
                        <a:rPr kumimoji="0" lang="en-US" sz="2000" b="1" i="0" u="none" strike="noStrike" cap="none" normalizeH="0" baseline="0">
                          <a:ln>
                            <a:noFill/>
                          </a:ln>
                          <a:solidFill>
                            <a:schemeClr val="tx1"/>
                          </a:solidFill>
                          <a:effectLst/>
                          <a:latin typeface="Arial" charset="0"/>
                        </a:rPr>
                        <a:t>01</a:t>
                      </a:r>
                    </a:p>
                  </a:txBody>
                  <a:tcPr marL="0" marR="0" marT="0" marB="0"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90000"/>
                        </a:lnSpc>
                        <a:spcBef>
                          <a:spcPct val="30000"/>
                        </a:spcBef>
                        <a:spcAft>
                          <a:spcPct val="0"/>
                        </a:spcAft>
                        <a:buClr>
                          <a:schemeClr val="accent2"/>
                        </a:buClr>
                        <a:buSzPct val="80000"/>
                        <a:buFont typeface="ZapfDingbats" pitchFamily="82" charset="2"/>
                        <a:buNone/>
                        <a:tabLst/>
                      </a:pPr>
                      <a:r>
                        <a:rPr kumimoji="0" lang="en-US" sz="2000" b="1" i="0" u="none" strike="noStrike" cap="none" normalizeH="0" baseline="0">
                          <a:ln>
                            <a:noFill/>
                          </a:ln>
                          <a:solidFill>
                            <a:schemeClr val="tx1"/>
                          </a:solidFill>
                          <a:effectLst/>
                          <a:latin typeface="Arial" charset="0"/>
                        </a:rPr>
                        <a:t>00</a:t>
                      </a:r>
                    </a:p>
                  </a:txBody>
                  <a:tcPr marL="0" marR="0" marT="0" marB="0"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2"/>
                  </a:ext>
                </a:extLst>
              </a:tr>
              <a:tr h="274241">
                <a:tc vMerge="1">
                  <a:txBody>
                    <a:bodyPr/>
                    <a:lstStyle/>
                    <a:p>
                      <a:endParaRPr lang="en-US"/>
                    </a:p>
                  </a:txBody>
                  <a:tcPr/>
                </a:tc>
                <a:tc>
                  <a:txBody>
                    <a:bodyPr/>
                    <a:lstStyle/>
                    <a:p>
                      <a:pPr marL="0" marR="0" lvl="0" indent="0" algn="ctr" defTabSz="914400" rtl="0" eaLnBrk="0" fontAlgn="base" latinLnBrk="0" hangingPunct="0">
                        <a:lnSpc>
                          <a:spcPct val="90000"/>
                        </a:lnSpc>
                        <a:spcBef>
                          <a:spcPct val="30000"/>
                        </a:spcBef>
                        <a:spcAft>
                          <a:spcPct val="0"/>
                        </a:spcAft>
                        <a:buClr>
                          <a:schemeClr val="accent2"/>
                        </a:buClr>
                        <a:buSzPct val="80000"/>
                        <a:buFont typeface="ZapfDingbats" pitchFamily="82" charset="2"/>
                        <a:buNone/>
                        <a:tabLst/>
                      </a:pPr>
                      <a:r>
                        <a:rPr kumimoji="0" lang="en-US" sz="2000" b="1" i="0" u="none" strike="noStrike" cap="none" normalizeH="0" baseline="0">
                          <a:ln>
                            <a:noFill/>
                          </a:ln>
                          <a:solidFill>
                            <a:schemeClr val="tx1"/>
                          </a:solidFill>
                          <a:effectLst/>
                          <a:latin typeface="Arial" charset="0"/>
                        </a:rPr>
                        <a:t>D:</a:t>
                      </a:r>
                    </a:p>
                  </a:txBody>
                  <a:tcPr marL="0" marR="0" marT="0" marB="0" horzOverflow="overflow">
                    <a:lnL>
                      <a:noFill/>
                    </a:lnL>
                    <a:lnR w="12700" cap="flat" cmpd="sng" algn="ctr">
                      <a:solidFill>
                        <a:schemeClr val="tx1"/>
                      </a:solidFill>
                      <a:prstDash val="solid"/>
                      <a:round/>
                      <a:headEnd type="none" w="sm" len="sm"/>
                      <a:tailEnd type="none" w="sm" len="sm"/>
                    </a:lnR>
                    <a:lnT>
                      <a:noFill/>
                    </a:lnT>
                    <a:lnB cap="flat">
                      <a:noFill/>
                    </a:lnB>
                    <a:lnTlToBr>
                      <a:noFill/>
                    </a:lnTlToBr>
                    <a:lnBlToTr>
                      <a:noFill/>
                    </a:lnBlToTr>
                    <a:noFill/>
                  </a:tcPr>
                </a:tc>
                <a:tc>
                  <a:txBody>
                    <a:bodyPr/>
                    <a:lstStyle/>
                    <a:p>
                      <a:pPr marL="0" marR="0" lvl="0" indent="0" algn="ctr" defTabSz="914400" rtl="0" eaLnBrk="0" fontAlgn="base" latinLnBrk="0" hangingPunct="0">
                        <a:lnSpc>
                          <a:spcPct val="90000"/>
                        </a:lnSpc>
                        <a:spcBef>
                          <a:spcPct val="30000"/>
                        </a:spcBef>
                        <a:spcAft>
                          <a:spcPct val="0"/>
                        </a:spcAft>
                        <a:buClr>
                          <a:schemeClr val="accent2"/>
                        </a:buClr>
                        <a:buSzPct val="80000"/>
                        <a:buFont typeface="ZapfDingbats" pitchFamily="82" charset="2"/>
                        <a:buNone/>
                        <a:tabLst/>
                      </a:pPr>
                      <a:r>
                        <a:rPr kumimoji="0" lang="en-US" sz="2000" b="1" i="0" u="none" strike="noStrike" cap="none" normalizeH="0" baseline="0">
                          <a:ln>
                            <a:noFill/>
                          </a:ln>
                          <a:solidFill>
                            <a:schemeClr val="tx1"/>
                          </a:solidFill>
                          <a:effectLst/>
                          <a:latin typeface="Arial" charset="0"/>
                        </a:rPr>
                        <a:t>01</a:t>
                      </a:r>
                    </a:p>
                  </a:txBody>
                  <a:tcPr marL="0" marR="0" marT="0" marB="0"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90000"/>
                        </a:lnSpc>
                        <a:spcBef>
                          <a:spcPct val="30000"/>
                        </a:spcBef>
                        <a:spcAft>
                          <a:spcPct val="0"/>
                        </a:spcAft>
                        <a:buClr>
                          <a:schemeClr val="accent2"/>
                        </a:buClr>
                        <a:buSzPct val="80000"/>
                        <a:buFont typeface="ZapfDingbats" pitchFamily="82" charset="2"/>
                        <a:buNone/>
                        <a:tabLst/>
                      </a:pPr>
                      <a:r>
                        <a:rPr kumimoji="0" lang="en-US" sz="2000" b="1" i="0" u="none" strike="noStrike" cap="none" normalizeH="0" baseline="0">
                          <a:ln>
                            <a:noFill/>
                          </a:ln>
                          <a:solidFill>
                            <a:schemeClr val="tx1"/>
                          </a:solidFill>
                          <a:effectLst/>
                          <a:latin typeface="Arial" charset="0"/>
                        </a:rPr>
                        <a:t>10</a:t>
                      </a:r>
                    </a:p>
                  </a:txBody>
                  <a:tcPr marL="0" marR="0" marT="0" marB="0"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90000"/>
                        </a:lnSpc>
                        <a:spcBef>
                          <a:spcPct val="30000"/>
                        </a:spcBef>
                        <a:spcAft>
                          <a:spcPct val="0"/>
                        </a:spcAft>
                        <a:buClr>
                          <a:schemeClr val="accent2"/>
                        </a:buClr>
                        <a:buSzPct val="80000"/>
                        <a:buFont typeface="ZapfDingbats" pitchFamily="82" charset="2"/>
                        <a:buNone/>
                        <a:tabLst/>
                      </a:pPr>
                      <a:r>
                        <a:rPr kumimoji="0" lang="en-US" sz="2000" b="1" i="0" u="none" strike="noStrike" cap="none" normalizeH="0" baseline="0">
                          <a:ln>
                            <a:noFill/>
                          </a:ln>
                          <a:solidFill>
                            <a:schemeClr val="tx1"/>
                          </a:solidFill>
                          <a:effectLst/>
                          <a:latin typeface="Arial" charset="0"/>
                        </a:rPr>
                        <a:t>01</a:t>
                      </a:r>
                    </a:p>
                  </a:txBody>
                  <a:tcPr marL="0" marR="0" marT="0" marB="0"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folHlink"/>
                    </a:solidFill>
                  </a:tcPr>
                </a:tc>
                <a:tc>
                  <a:txBody>
                    <a:bodyPr/>
                    <a:lstStyle/>
                    <a:p>
                      <a:pPr marL="0" marR="0" lvl="0" indent="0" algn="ctr" defTabSz="914400" rtl="0" eaLnBrk="0" fontAlgn="base" latinLnBrk="0" hangingPunct="0">
                        <a:lnSpc>
                          <a:spcPct val="90000"/>
                        </a:lnSpc>
                        <a:spcBef>
                          <a:spcPct val="30000"/>
                        </a:spcBef>
                        <a:spcAft>
                          <a:spcPct val="0"/>
                        </a:spcAft>
                        <a:buClr>
                          <a:schemeClr val="accent2"/>
                        </a:buClr>
                        <a:buSzPct val="80000"/>
                        <a:buFont typeface="ZapfDingbats" pitchFamily="82" charset="2"/>
                        <a:buNone/>
                        <a:tabLst/>
                      </a:pPr>
                      <a:r>
                        <a:rPr kumimoji="0" lang="en-US" sz="2000" b="1" i="0" u="none" strike="noStrike" cap="none" normalizeH="0" baseline="0">
                          <a:ln>
                            <a:noFill/>
                          </a:ln>
                          <a:solidFill>
                            <a:schemeClr val="tx1"/>
                          </a:solidFill>
                          <a:effectLst/>
                          <a:latin typeface="Arial" charset="0"/>
                        </a:rPr>
                        <a:t>01</a:t>
                      </a:r>
                    </a:p>
                  </a:txBody>
                  <a:tcPr marL="0" marR="0" marT="0" marB="0"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3"/>
                  </a:ext>
                </a:extLst>
              </a:tr>
            </a:tbl>
          </a:graphicData>
        </a:graphic>
      </p:graphicFrame>
      <p:graphicFrame>
        <p:nvGraphicFramePr>
          <p:cNvPr id="21" name="Group 93">
            <a:extLst>
              <a:ext uri="{FF2B5EF4-FFF2-40B4-BE49-F238E27FC236}">
                <a16:creationId xmlns:a16="http://schemas.microsoft.com/office/drawing/2014/main" id="{37879E02-0F11-49A9-A039-46DB38459B04}"/>
              </a:ext>
            </a:extLst>
          </p:cNvPr>
          <p:cNvGraphicFramePr>
            <a:graphicFrameLocks noGrp="1"/>
          </p:cNvGraphicFramePr>
          <p:nvPr>
            <p:extLst>
              <p:ext uri="{D42A27DB-BD31-4B8C-83A1-F6EECF244321}">
                <p14:modId xmlns:p14="http://schemas.microsoft.com/office/powerpoint/2010/main" val="4041233167"/>
              </p:ext>
            </p:extLst>
          </p:nvPr>
        </p:nvGraphicFramePr>
        <p:xfrm>
          <a:off x="2817032" y="4187825"/>
          <a:ext cx="6007100" cy="1097280"/>
        </p:xfrm>
        <a:graphic>
          <a:graphicData uri="http://schemas.openxmlformats.org/drawingml/2006/table">
            <a:tbl>
              <a:tblPr/>
              <a:tblGrid>
                <a:gridCol w="927100">
                  <a:extLst>
                    <a:ext uri="{9D8B030D-6E8A-4147-A177-3AD203B41FA5}">
                      <a16:colId xmlns:a16="http://schemas.microsoft.com/office/drawing/2014/main" val="20000"/>
                    </a:ext>
                  </a:extLst>
                </a:gridCol>
                <a:gridCol w="1016000">
                  <a:extLst>
                    <a:ext uri="{9D8B030D-6E8A-4147-A177-3AD203B41FA5}">
                      <a16:colId xmlns:a16="http://schemas.microsoft.com/office/drawing/2014/main" val="20001"/>
                    </a:ext>
                  </a:extLst>
                </a:gridCol>
                <a:gridCol w="1016000">
                  <a:extLst>
                    <a:ext uri="{9D8B030D-6E8A-4147-A177-3AD203B41FA5}">
                      <a16:colId xmlns:a16="http://schemas.microsoft.com/office/drawing/2014/main" val="20002"/>
                    </a:ext>
                  </a:extLst>
                </a:gridCol>
                <a:gridCol w="1016000">
                  <a:extLst>
                    <a:ext uri="{9D8B030D-6E8A-4147-A177-3AD203B41FA5}">
                      <a16:colId xmlns:a16="http://schemas.microsoft.com/office/drawing/2014/main" val="20003"/>
                    </a:ext>
                  </a:extLst>
                </a:gridCol>
                <a:gridCol w="1016000">
                  <a:extLst>
                    <a:ext uri="{9D8B030D-6E8A-4147-A177-3AD203B41FA5}">
                      <a16:colId xmlns:a16="http://schemas.microsoft.com/office/drawing/2014/main" val="20004"/>
                    </a:ext>
                  </a:extLst>
                </a:gridCol>
                <a:gridCol w="1016000">
                  <a:extLst>
                    <a:ext uri="{9D8B030D-6E8A-4147-A177-3AD203B41FA5}">
                      <a16:colId xmlns:a16="http://schemas.microsoft.com/office/drawing/2014/main" val="20005"/>
                    </a:ext>
                  </a:extLst>
                </a:gridCol>
              </a:tblGrid>
              <a:tr h="274241">
                <a:tc>
                  <a:txBody>
                    <a:bodyPr/>
                    <a:lstStyle/>
                    <a:p>
                      <a:pPr marL="0" marR="0" lvl="0" indent="0" algn="ctr" defTabSz="914400" rtl="0" eaLnBrk="0" fontAlgn="base" latinLnBrk="0" hangingPunct="0">
                        <a:lnSpc>
                          <a:spcPct val="90000"/>
                        </a:lnSpc>
                        <a:spcBef>
                          <a:spcPct val="30000"/>
                        </a:spcBef>
                        <a:spcAft>
                          <a:spcPct val="0"/>
                        </a:spcAft>
                        <a:buClr>
                          <a:schemeClr val="accent2"/>
                        </a:buClr>
                        <a:buSzPct val="80000"/>
                        <a:buFont typeface="ZapfDingbats" pitchFamily="82" charset="2"/>
                        <a:buNone/>
                        <a:tabLst/>
                      </a:pPr>
                      <a:endParaRPr kumimoji="0" lang="en-US" sz="2000" b="1" i="0" u="none" strike="noStrike" cap="none" normalizeH="0" baseline="0">
                        <a:ln>
                          <a:noFill/>
                        </a:ln>
                        <a:solidFill>
                          <a:schemeClr val="tx1"/>
                        </a:solidFill>
                        <a:effectLst/>
                        <a:latin typeface="Arial" charset="0"/>
                      </a:endParaRPr>
                    </a:p>
                  </a:txBody>
                  <a:tcPr marL="0" marR="0" marT="0" marB="0" horzOverflow="overflow">
                    <a:lnL cap="flat">
                      <a:noFill/>
                    </a:lnL>
                    <a:lnR>
                      <a:noFill/>
                    </a:lnR>
                    <a:lnT cap="flat">
                      <a:noFill/>
                    </a:lnT>
                    <a:lnB>
                      <a:noFill/>
                    </a:lnB>
                    <a:lnTlToBr>
                      <a:noFill/>
                    </a:lnTlToBr>
                    <a:lnBlToTr>
                      <a:noFill/>
                    </a:lnBlToTr>
                    <a:noFill/>
                  </a:tcPr>
                </a:tc>
                <a:tc>
                  <a:txBody>
                    <a:bodyPr/>
                    <a:lstStyle/>
                    <a:p>
                      <a:pPr marL="0" marR="0" lvl="0" indent="0" algn="ctr" defTabSz="914400" rtl="0" eaLnBrk="0" fontAlgn="base" latinLnBrk="0" hangingPunct="0">
                        <a:lnSpc>
                          <a:spcPct val="90000"/>
                        </a:lnSpc>
                        <a:spcBef>
                          <a:spcPct val="30000"/>
                        </a:spcBef>
                        <a:spcAft>
                          <a:spcPct val="0"/>
                        </a:spcAft>
                        <a:buClr>
                          <a:schemeClr val="accent2"/>
                        </a:buClr>
                        <a:buSzPct val="80000"/>
                        <a:buFont typeface="ZapfDingbats" pitchFamily="82" charset="2"/>
                        <a:buNone/>
                        <a:tabLst/>
                      </a:pPr>
                      <a:endParaRPr kumimoji="0" lang="en-US" sz="2000" b="1" i="0" u="none" strike="noStrike" cap="none" normalizeH="0" baseline="0">
                        <a:ln>
                          <a:noFill/>
                        </a:ln>
                        <a:solidFill>
                          <a:schemeClr val="tx1"/>
                        </a:solidFill>
                        <a:effectLst/>
                        <a:latin typeface="Arial" charset="0"/>
                      </a:endParaRPr>
                    </a:p>
                  </a:txBody>
                  <a:tcPr marL="0" marR="0" marT="0" marB="0" horzOverflow="overflow">
                    <a:lnL>
                      <a:noFill/>
                    </a:lnL>
                    <a:lnR>
                      <a:noFill/>
                    </a:lnR>
                    <a:lnT cap="flat">
                      <a:noFill/>
                    </a:lnT>
                    <a:lnB>
                      <a:noFill/>
                    </a:lnB>
                    <a:lnTlToBr>
                      <a:noFill/>
                    </a:lnTlToBr>
                    <a:lnBlToTr>
                      <a:noFill/>
                    </a:lnBlToTr>
                    <a:noFill/>
                  </a:tcPr>
                </a:tc>
                <a:tc gridSpan="4">
                  <a:txBody>
                    <a:bodyPr/>
                    <a:lstStyle/>
                    <a:p>
                      <a:pPr marL="0" marR="0" lvl="0" indent="0" algn="ctr" defTabSz="914400" rtl="0" eaLnBrk="0" fontAlgn="base" latinLnBrk="0" hangingPunct="0">
                        <a:lnSpc>
                          <a:spcPct val="90000"/>
                        </a:lnSpc>
                        <a:spcBef>
                          <a:spcPct val="30000"/>
                        </a:spcBef>
                        <a:spcAft>
                          <a:spcPct val="0"/>
                        </a:spcAft>
                        <a:buClr>
                          <a:schemeClr val="accent2"/>
                        </a:buClr>
                        <a:buSzPct val="80000"/>
                        <a:buFont typeface="ZapfDingbats" pitchFamily="82" charset="2"/>
                        <a:buNone/>
                        <a:tabLst/>
                      </a:pPr>
                      <a:r>
                        <a:rPr kumimoji="0" lang="en-US" sz="2000" b="1" i="0" u="none" strike="noStrike" cap="none" normalizeH="0" baseline="0">
                          <a:ln>
                            <a:noFill/>
                          </a:ln>
                          <a:solidFill>
                            <a:schemeClr val="tx1"/>
                          </a:solidFill>
                          <a:effectLst/>
                          <a:latin typeface="Arial" charset="0"/>
                        </a:rPr>
                        <a:t>BHR is 10</a:t>
                      </a:r>
                    </a:p>
                  </a:txBody>
                  <a:tcPr marL="0" marR="0" marT="0" marB="0" horzOverflow="overflow">
                    <a:lnL>
                      <a:noFill/>
                    </a:lnL>
                    <a:lnR cap="flat">
                      <a:noFill/>
                    </a:lnR>
                    <a:lnT cap="flat">
                      <a:noFill/>
                    </a:lnT>
                    <a:lnB>
                      <a:noFill/>
                    </a:lnB>
                    <a:lnTlToBr>
                      <a:noFill/>
                    </a:lnTlToBr>
                    <a:lnBlToTr>
                      <a:noFill/>
                    </a:lnBlToTr>
                    <a:no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274241">
                <a:tc>
                  <a:txBody>
                    <a:bodyPr/>
                    <a:lstStyle/>
                    <a:p>
                      <a:pPr marL="0" marR="0" lvl="0" indent="0" algn="ctr" defTabSz="914400" rtl="0" eaLnBrk="0" fontAlgn="base" latinLnBrk="0" hangingPunct="0">
                        <a:lnSpc>
                          <a:spcPct val="90000"/>
                        </a:lnSpc>
                        <a:spcBef>
                          <a:spcPct val="30000"/>
                        </a:spcBef>
                        <a:spcAft>
                          <a:spcPct val="0"/>
                        </a:spcAft>
                        <a:buClr>
                          <a:schemeClr val="accent2"/>
                        </a:buClr>
                        <a:buSzPct val="80000"/>
                        <a:buFont typeface="ZapfDingbats" pitchFamily="82" charset="2"/>
                        <a:buNone/>
                        <a:tabLst/>
                      </a:pPr>
                      <a:endParaRPr kumimoji="0" lang="en-US" sz="2000" b="1" i="0" u="none" strike="noStrike" cap="none" normalizeH="0" baseline="0">
                        <a:ln>
                          <a:noFill/>
                        </a:ln>
                        <a:solidFill>
                          <a:schemeClr val="tx1"/>
                        </a:solidFill>
                        <a:effectLst/>
                        <a:latin typeface="Arial" charset="0"/>
                      </a:endParaRPr>
                    </a:p>
                  </a:txBody>
                  <a:tcPr marL="0" marR="0" marT="0" marB="0" horzOverflow="overflow">
                    <a:lnL cap="flat">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90000"/>
                        </a:lnSpc>
                        <a:spcBef>
                          <a:spcPct val="30000"/>
                        </a:spcBef>
                        <a:spcAft>
                          <a:spcPct val="0"/>
                        </a:spcAft>
                        <a:buClr>
                          <a:schemeClr val="accent2"/>
                        </a:buClr>
                        <a:buSzPct val="80000"/>
                        <a:buFont typeface="ZapfDingbats" pitchFamily="82" charset="2"/>
                        <a:buNone/>
                        <a:tabLst/>
                      </a:pPr>
                      <a:endParaRPr kumimoji="0" lang="en-US" sz="2000" b="1" i="0" u="none" strike="noStrike" cap="none" normalizeH="0" baseline="0">
                        <a:ln>
                          <a:noFill/>
                        </a:ln>
                        <a:solidFill>
                          <a:schemeClr val="tx1"/>
                        </a:solidFill>
                        <a:effectLst/>
                        <a:latin typeface="Arial" charset="0"/>
                      </a:endParaRPr>
                    </a:p>
                  </a:txBody>
                  <a:tcPr marL="0" marR="0" marT="0" marB="0"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90000"/>
                        </a:lnSpc>
                        <a:spcBef>
                          <a:spcPct val="30000"/>
                        </a:spcBef>
                        <a:spcAft>
                          <a:spcPct val="0"/>
                        </a:spcAft>
                        <a:buClr>
                          <a:schemeClr val="accent2"/>
                        </a:buClr>
                        <a:buSzPct val="80000"/>
                        <a:buFont typeface="ZapfDingbats" pitchFamily="82" charset="2"/>
                        <a:buNone/>
                        <a:tabLst/>
                      </a:pPr>
                      <a:r>
                        <a:rPr kumimoji="0" lang="en-US" sz="2000" b="1" i="0" u="none" strike="noStrike" cap="none" normalizeH="0" baseline="0">
                          <a:ln>
                            <a:noFill/>
                          </a:ln>
                          <a:solidFill>
                            <a:schemeClr val="tx1"/>
                          </a:solidFill>
                          <a:effectLst/>
                          <a:latin typeface="Arial" charset="0"/>
                        </a:rPr>
                        <a:t>00:</a:t>
                      </a:r>
                    </a:p>
                  </a:txBody>
                  <a:tcPr marL="0" marR="0" marT="0" marB="0" horzOverflow="overflow">
                    <a:lnL>
                      <a:noFill/>
                    </a:lnL>
                    <a:lnR>
                      <a:noFill/>
                    </a:lnR>
                    <a:lnT>
                      <a:noFill/>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90000"/>
                        </a:lnSpc>
                        <a:spcBef>
                          <a:spcPct val="30000"/>
                        </a:spcBef>
                        <a:spcAft>
                          <a:spcPct val="0"/>
                        </a:spcAft>
                        <a:buClr>
                          <a:schemeClr val="accent2"/>
                        </a:buClr>
                        <a:buSzPct val="80000"/>
                        <a:buFont typeface="ZapfDingbats" pitchFamily="82" charset="2"/>
                        <a:buNone/>
                        <a:tabLst/>
                      </a:pPr>
                      <a:r>
                        <a:rPr kumimoji="0" lang="en-US" sz="2000" b="1" i="0" u="none" strike="noStrike" cap="none" normalizeH="0" baseline="0">
                          <a:ln>
                            <a:noFill/>
                          </a:ln>
                          <a:solidFill>
                            <a:schemeClr val="tx1"/>
                          </a:solidFill>
                          <a:effectLst/>
                          <a:latin typeface="Arial" charset="0"/>
                        </a:rPr>
                        <a:t>01:</a:t>
                      </a:r>
                    </a:p>
                  </a:txBody>
                  <a:tcPr marL="0" marR="0" marT="0" marB="0" horzOverflow="overflow">
                    <a:lnL>
                      <a:noFill/>
                    </a:lnL>
                    <a:lnR>
                      <a:noFill/>
                    </a:lnR>
                    <a:lnT>
                      <a:noFill/>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90000"/>
                        </a:lnSpc>
                        <a:spcBef>
                          <a:spcPct val="30000"/>
                        </a:spcBef>
                        <a:spcAft>
                          <a:spcPct val="0"/>
                        </a:spcAft>
                        <a:buClr>
                          <a:schemeClr val="accent2"/>
                        </a:buClr>
                        <a:buSzPct val="80000"/>
                        <a:buFont typeface="ZapfDingbats" pitchFamily="82" charset="2"/>
                        <a:buNone/>
                        <a:tabLst/>
                      </a:pPr>
                      <a:r>
                        <a:rPr kumimoji="0" lang="en-US" sz="2000" b="1" i="0" u="none" strike="noStrike" cap="none" normalizeH="0" baseline="0">
                          <a:ln>
                            <a:noFill/>
                          </a:ln>
                          <a:solidFill>
                            <a:schemeClr val="tx1"/>
                          </a:solidFill>
                          <a:effectLst/>
                          <a:latin typeface="Arial" charset="0"/>
                        </a:rPr>
                        <a:t>10:</a:t>
                      </a:r>
                    </a:p>
                  </a:txBody>
                  <a:tcPr marL="0" marR="0" marT="0" marB="0" horzOverflow="overflow">
                    <a:lnL>
                      <a:noFill/>
                    </a:lnL>
                    <a:lnR>
                      <a:noFill/>
                    </a:lnR>
                    <a:lnT>
                      <a:noFill/>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90000"/>
                        </a:lnSpc>
                        <a:spcBef>
                          <a:spcPct val="30000"/>
                        </a:spcBef>
                        <a:spcAft>
                          <a:spcPct val="0"/>
                        </a:spcAft>
                        <a:buClr>
                          <a:schemeClr val="accent2"/>
                        </a:buClr>
                        <a:buSzPct val="80000"/>
                        <a:buFont typeface="ZapfDingbats" pitchFamily="82" charset="2"/>
                        <a:buNone/>
                        <a:tabLst/>
                      </a:pPr>
                      <a:r>
                        <a:rPr kumimoji="0" lang="en-US" sz="2000" b="1" i="0" u="none" strike="noStrike" cap="none" normalizeH="0" baseline="0">
                          <a:ln>
                            <a:noFill/>
                          </a:ln>
                          <a:solidFill>
                            <a:schemeClr val="tx1"/>
                          </a:solidFill>
                          <a:effectLst/>
                          <a:latin typeface="Arial" charset="0"/>
                        </a:rPr>
                        <a:t>11:</a:t>
                      </a:r>
                    </a:p>
                  </a:txBody>
                  <a:tcPr marL="0" marR="0" marT="0" marB="0" horzOverflow="overflow">
                    <a:lnL>
                      <a:noFill/>
                    </a:lnL>
                    <a:lnR cap="flat">
                      <a:noFill/>
                    </a:lnR>
                    <a:lnT>
                      <a:noFill/>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1"/>
                  </a:ext>
                </a:extLst>
              </a:tr>
              <a:tr h="274241">
                <a:tc rowSpan="2">
                  <a:txBody>
                    <a:bodyPr/>
                    <a:lstStyle/>
                    <a:p>
                      <a:pPr marL="0" marR="0" lvl="0" indent="0" algn="ctr" defTabSz="914400" rtl="0" eaLnBrk="0" fontAlgn="base" latinLnBrk="0" hangingPunct="0">
                        <a:lnSpc>
                          <a:spcPct val="90000"/>
                        </a:lnSpc>
                        <a:spcBef>
                          <a:spcPct val="30000"/>
                        </a:spcBef>
                        <a:spcAft>
                          <a:spcPct val="0"/>
                        </a:spcAft>
                        <a:buClr>
                          <a:schemeClr val="accent2"/>
                        </a:buClr>
                        <a:buSzPct val="80000"/>
                        <a:buFont typeface="ZapfDingbats" pitchFamily="82" charset="2"/>
                        <a:buNone/>
                        <a:tabLst/>
                      </a:pPr>
                      <a:r>
                        <a:rPr kumimoji="0" lang="en-US" sz="2000" b="1" i="0" u="none" strike="noStrike" cap="none" normalizeH="0" baseline="0">
                          <a:ln>
                            <a:noFill/>
                          </a:ln>
                          <a:solidFill>
                            <a:schemeClr val="tx1"/>
                          </a:solidFill>
                          <a:effectLst/>
                          <a:latin typeface="Arial" charset="0"/>
                        </a:rPr>
                        <a:t>PC is D</a:t>
                      </a:r>
                    </a:p>
                  </a:txBody>
                  <a:tcPr marL="0" marR="0" marT="0" marB="0" anchor="ctr" horzOverflow="overflow">
                    <a:lnL cap="flat">
                      <a:noFill/>
                    </a:lnL>
                    <a:lnR>
                      <a:noFill/>
                    </a:lnR>
                    <a:lnT>
                      <a:noFill/>
                    </a:lnT>
                    <a:lnB cap="flat">
                      <a:noFill/>
                    </a:lnB>
                    <a:lnTlToBr>
                      <a:noFill/>
                    </a:lnTlToBr>
                    <a:lnBlToTr>
                      <a:noFill/>
                    </a:lnBlToTr>
                    <a:noFill/>
                  </a:tcPr>
                </a:tc>
                <a:tc>
                  <a:txBody>
                    <a:bodyPr/>
                    <a:lstStyle/>
                    <a:p>
                      <a:pPr marL="0" marR="0" lvl="0" indent="0" algn="ctr" defTabSz="914400" rtl="0" eaLnBrk="0" fontAlgn="base" latinLnBrk="0" hangingPunct="0">
                        <a:lnSpc>
                          <a:spcPct val="90000"/>
                        </a:lnSpc>
                        <a:spcBef>
                          <a:spcPct val="30000"/>
                        </a:spcBef>
                        <a:spcAft>
                          <a:spcPct val="0"/>
                        </a:spcAft>
                        <a:buClr>
                          <a:schemeClr val="accent2"/>
                        </a:buClr>
                        <a:buSzPct val="80000"/>
                        <a:buFont typeface="ZapfDingbats" pitchFamily="82" charset="2"/>
                        <a:buNone/>
                        <a:tabLst/>
                      </a:pPr>
                      <a:r>
                        <a:rPr kumimoji="0" lang="en-US" sz="2000" b="1" i="0" u="none" strike="noStrike" cap="none" normalizeH="0" baseline="0">
                          <a:ln>
                            <a:noFill/>
                          </a:ln>
                          <a:solidFill>
                            <a:schemeClr val="tx1"/>
                          </a:solidFill>
                          <a:effectLst/>
                          <a:latin typeface="Arial" charset="0"/>
                        </a:rPr>
                        <a:t>A:</a:t>
                      </a:r>
                    </a:p>
                  </a:txBody>
                  <a:tcPr marL="0" marR="0" marT="0" marB="0" horzOverflow="overflow">
                    <a:lnL>
                      <a:noFill/>
                    </a:lnL>
                    <a:lnR w="12700" cap="flat" cmpd="sng" algn="ctr">
                      <a:solidFill>
                        <a:schemeClr val="tx1"/>
                      </a:solidFill>
                      <a:prstDash val="solid"/>
                      <a:round/>
                      <a:headEnd type="none" w="sm" len="sm"/>
                      <a:tailEnd type="none" w="sm" len="sm"/>
                    </a:lnR>
                    <a:lnT>
                      <a:noFill/>
                    </a:lnT>
                    <a:lnB>
                      <a:noFill/>
                    </a:lnB>
                    <a:lnTlToBr>
                      <a:noFill/>
                    </a:lnTlToBr>
                    <a:lnBlToTr>
                      <a:noFill/>
                    </a:lnBlToTr>
                    <a:noFill/>
                  </a:tcPr>
                </a:tc>
                <a:tc>
                  <a:txBody>
                    <a:bodyPr/>
                    <a:lstStyle/>
                    <a:p>
                      <a:pPr marL="0" marR="0" lvl="0" indent="0" algn="ctr" defTabSz="914400" rtl="0" eaLnBrk="0" fontAlgn="base" latinLnBrk="0" hangingPunct="0">
                        <a:lnSpc>
                          <a:spcPct val="90000"/>
                        </a:lnSpc>
                        <a:spcBef>
                          <a:spcPct val="30000"/>
                        </a:spcBef>
                        <a:spcAft>
                          <a:spcPct val="0"/>
                        </a:spcAft>
                        <a:buClr>
                          <a:schemeClr val="accent2"/>
                        </a:buClr>
                        <a:buSzPct val="80000"/>
                        <a:buFont typeface="ZapfDingbats" pitchFamily="82" charset="2"/>
                        <a:buNone/>
                        <a:tabLst/>
                      </a:pPr>
                      <a:r>
                        <a:rPr kumimoji="0" lang="en-US" sz="2000" b="1" i="0" u="none" strike="noStrike" cap="none" normalizeH="0" baseline="0">
                          <a:ln>
                            <a:noFill/>
                          </a:ln>
                          <a:solidFill>
                            <a:schemeClr val="tx1"/>
                          </a:solidFill>
                          <a:effectLst/>
                          <a:latin typeface="Arial" charset="0"/>
                        </a:rPr>
                        <a:t>10</a:t>
                      </a:r>
                    </a:p>
                  </a:txBody>
                  <a:tcPr marL="0" marR="0" marT="0" marB="0"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90000"/>
                        </a:lnSpc>
                        <a:spcBef>
                          <a:spcPct val="30000"/>
                        </a:spcBef>
                        <a:spcAft>
                          <a:spcPct val="0"/>
                        </a:spcAft>
                        <a:buClr>
                          <a:schemeClr val="accent2"/>
                        </a:buClr>
                        <a:buSzPct val="80000"/>
                        <a:buFont typeface="ZapfDingbats" pitchFamily="82" charset="2"/>
                        <a:buNone/>
                        <a:tabLst/>
                      </a:pPr>
                      <a:r>
                        <a:rPr kumimoji="0" lang="en-US" sz="2000" b="1" i="0" u="none" strike="noStrike" cap="none" normalizeH="0" baseline="0">
                          <a:ln>
                            <a:noFill/>
                          </a:ln>
                          <a:solidFill>
                            <a:schemeClr val="tx1"/>
                          </a:solidFill>
                          <a:effectLst/>
                          <a:latin typeface="Arial" charset="0"/>
                        </a:rPr>
                        <a:t>01</a:t>
                      </a:r>
                    </a:p>
                  </a:txBody>
                  <a:tcPr marL="0" marR="0" marT="0" marB="0"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90000"/>
                        </a:lnSpc>
                        <a:spcBef>
                          <a:spcPct val="30000"/>
                        </a:spcBef>
                        <a:spcAft>
                          <a:spcPct val="0"/>
                        </a:spcAft>
                        <a:buClr>
                          <a:schemeClr val="accent2"/>
                        </a:buClr>
                        <a:buSzPct val="80000"/>
                        <a:buFont typeface="ZapfDingbats" pitchFamily="82" charset="2"/>
                        <a:buNone/>
                        <a:tabLst/>
                      </a:pPr>
                      <a:r>
                        <a:rPr kumimoji="0" lang="en-US" sz="2000" b="1" i="0" u="none" strike="noStrike" cap="none" normalizeH="0" baseline="0">
                          <a:ln>
                            <a:noFill/>
                          </a:ln>
                          <a:solidFill>
                            <a:schemeClr val="tx1"/>
                          </a:solidFill>
                          <a:effectLst/>
                          <a:latin typeface="Arial" charset="0"/>
                        </a:rPr>
                        <a:t>01</a:t>
                      </a:r>
                    </a:p>
                  </a:txBody>
                  <a:tcPr marL="0" marR="0" marT="0" marB="0"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90000"/>
                        </a:lnSpc>
                        <a:spcBef>
                          <a:spcPct val="30000"/>
                        </a:spcBef>
                        <a:spcAft>
                          <a:spcPct val="0"/>
                        </a:spcAft>
                        <a:buClr>
                          <a:schemeClr val="accent2"/>
                        </a:buClr>
                        <a:buSzPct val="80000"/>
                        <a:buFont typeface="ZapfDingbats" pitchFamily="82" charset="2"/>
                        <a:buNone/>
                        <a:tabLst/>
                      </a:pPr>
                      <a:r>
                        <a:rPr kumimoji="0" lang="en-US" sz="2000" b="1" i="0" u="none" strike="noStrike" cap="none" normalizeH="0" baseline="0">
                          <a:ln>
                            <a:noFill/>
                          </a:ln>
                          <a:solidFill>
                            <a:schemeClr val="tx1"/>
                          </a:solidFill>
                          <a:effectLst/>
                          <a:latin typeface="Arial" charset="0"/>
                        </a:rPr>
                        <a:t>00</a:t>
                      </a:r>
                    </a:p>
                  </a:txBody>
                  <a:tcPr marL="0" marR="0" marT="0" marB="0"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2"/>
                  </a:ext>
                </a:extLst>
              </a:tr>
              <a:tr h="274241">
                <a:tc vMerge="1">
                  <a:txBody>
                    <a:bodyPr/>
                    <a:lstStyle/>
                    <a:p>
                      <a:endParaRPr lang="en-US"/>
                    </a:p>
                  </a:txBody>
                  <a:tcPr/>
                </a:tc>
                <a:tc>
                  <a:txBody>
                    <a:bodyPr/>
                    <a:lstStyle/>
                    <a:p>
                      <a:pPr marL="0" marR="0" lvl="0" indent="0" algn="ctr" defTabSz="914400" rtl="0" eaLnBrk="0" fontAlgn="base" latinLnBrk="0" hangingPunct="0">
                        <a:lnSpc>
                          <a:spcPct val="90000"/>
                        </a:lnSpc>
                        <a:spcBef>
                          <a:spcPct val="30000"/>
                        </a:spcBef>
                        <a:spcAft>
                          <a:spcPct val="0"/>
                        </a:spcAft>
                        <a:buClr>
                          <a:schemeClr val="accent2"/>
                        </a:buClr>
                        <a:buSzPct val="80000"/>
                        <a:buFont typeface="ZapfDingbats" pitchFamily="82" charset="2"/>
                        <a:buNone/>
                        <a:tabLst/>
                      </a:pPr>
                      <a:r>
                        <a:rPr kumimoji="0" lang="en-US" sz="2000" b="1" i="0" u="none" strike="noStrike" cap="none" normalizeH="0" baseline="0">
                          <a:ln>
                            <a:noFill/>
                          </a:ln>
                          <a:solidFill>
                            <a:schemeClr val="tx1"/>
                          </a:solidFill>
                          <a:effectLst/>
                          <a:latin typeface="Arial" charset="0"/>
                        </a:rPr>
                        <a:t>D:</a:t>
                      </a:r>
                    </a:p>
                  </a:txBody>
                  <a:tcPr marL="0" marR="0" marT="0" marB="0" horzOverflow="overflow">
                    <a:lnL>
                      <a:noFill/>
                    </a:lnL>
                    <a:lnR w="12700" cap="flat" cmpd="sng" algn="ctr">
                      <a:solidFill>
                        <a:schemeClr val="tx1"/>
                      </a:solidFill>
                      <a:prstDash val="solid"/>
                      <a:round/>
                      <a:headEnd type="none" w="sm" len="sm"/>
                      <a:tailEnd type="none" w="sm" len="sm"/>
                    </a:lnR>
                    <a:lnT>
                      <a:noFill/>
                    </a:lnT>
                    <a:lnB cap="flat">
                      <a:noFill/>
                    </a:lnB>
                    <a:lnTlToBr>
                      <a:noFill/>
                    </a:lnTlToBr>
                    <a:lnBlToTr>
                      <a:noFill/>
                    </a:lnBlToTr>
                    <a:noFill/>
                  </a:tcPr>
                </a:tc>
                <a:tc>
                  <a:txBody>
                    <a:bodyPr/>
                    <a:lstStyle/>
                    <a:p>
                      <a:pPr marL="0" marR="0" lvl="0" indent="0" algn="ctr" defTabSz="914400" rtl="0" eaLnBrk="0" fontAlgn="base" latinLnBrk="0" hangingPunct="0">
                        <a:lnSpc>
                          <a:spcPct val="90000"/>
                        </a:lnSpc>
                        <a:spcBef>
                          <a:spcPct val="30000"/>
                        </a:spcBef>
                        <a:spcAft>
                          <a:spcPct val="0"/>
                        </a:spcAft>
                        <a:buClr>
                          <a:schemeClr val="accent2"/>
                        </a:buClr>
                        <a:buSzPct val="80000"/>
                        <a:buFont typeface="ZapfDingbats" pitchFamily="82" charset="2"/>
                        <a:buNone/>
                        <a:tabLst/>
                      </a:pPr>
                      <a:r>
                        <a:rPr kumimoji="0" lang="en-US" sz="2000" b="1" i="0" u="none" strike="noStrike" cap="none" normalizeH="0" baseline="0">
                          <a:ln>
                            <a:noFill/>
                          </a:ln>
                          <a:solidFill>
                            <a:schemeClr val="tx1"/>
                          </a:solidFill>
                          <a:effectLst/>
                          <a:latin typeface="Arial" charset="0"/>
                        </a:rPr>
                        <a:t>01</a:t>
                      </a:r>
                    </a:p>
                  </a:txBody>
                  <a:tcPr marL="0" marR="0" marT="0" marB="0"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90000"/>
                        </a:lnSpc>
                        <a:spcBef>
                          <a:spcPct val="30000"/>
                        </a:spcBef>
                        <a:spcAft>
                          <a:spcPct val="0"/>
                        </a:spcAft>
                        <a:buClr>
                          <a:schemeClr val="accent2"/>
                        </a:buClr>
                        <a:buSzPct val="80000"/>
                        <a:buFont typeface="ZapfDingbats" pitchFamily="82" charset="2"/>
                        <a:buNone/>
                        <a:tabLst/>
                      </a:pPr>
                      <a:r>
                        <a:rPr kumimoji="0" lang="en-US" sz="2000" b="1" i="0" u="none" strike="noStrike" cap="none" normalizeH="0" baseline="0">
                          <a:ln>
                            <a:noFill/>
                          </a:ln>
                          <a:solidFill>
                            <a:schemeClr val="tx1"/>
                          </a:solidFill>
                          <a:effectLst/>
                          <a:latin typeface="Arial" charset="0"/>
                        </a:rPr>
                        <a:t>10</a:t>
                      </a:r>
                    </a:p>
                  </a:txBody>
                  <a:tcPr marL="0" marR="0" marT="0" marB="0"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90000"/>
                        </a:lnSpc>
                        <a:spcBef>
                          <a:spcPct val="30000"/>
                        </a:spcBef>
                        <a:spcAft>
                          <a:spcPct val="0"/>
                        </a:spcAft>
                        <a:buClr>
                          <a:schemeClr val="accent2"/>
                        </a:buClr>
                        <a:buSzPct val="80000"/>
                        <a:buFont typeface="ZapfDingbats" pitchFamily="82" charset="2"/>
                        <a:buNone/>
                        <a:tabLst/>
                      </a:pPr>
                      <a:r>
                        <a:rPr kumimoji="0" lang="en-US" sz="2000" b="1" i="0" u="none" strike="noStrike" cap="none" normalizeH="0" baseline="0">
                          <a:ln>
                            <a:noFill/>
                          </a:ln>
                          <a:solidFill>
                            <a:schemeClr val="tx1"/>
                          </a:solidFill>
                          <a:effectLst/>
                          <a:latin typeface="Arial" charset="0"/>
                        </a:rPr>
                        <a:t>00</a:t>
                      </a:r>
                    </a:p>
                  </a:txBody>
                  <a:tcPr marL="0" marR="0" marT="0" marB="0"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folHlink"/>
                    </a:solidFill>
                  </a:tcPr>
                </a:tc>
                <a:tc>
                  <a:txBody>
                    <a:bodyPr/>
                    <a:lstStyle/>
                    <a:p>
                      <a:pPr marL="0" marR="0" lvl="0" indent="0" algn="ctr" defTabSz="914400" rtl="0" eaLnBrk="0" fontAlgn="base" latinLnBrk="0" hangingPunct="0">
                        <a:lnSpc>
                          <a:spcPct val="90000"/>
                        </a:lnSpc>
                        <a:spcBef>
                          <a:spcPct val="30000"/>
                        </a:spcBef>
                        <a:spcAft>
                          <a:spcPct val="0"/>
                        </a:spcAft>
                        <a:buClr>
                          <a:schemeClr val="accent2"/>
                        </a:buClr>
                        <a:buSzPct val="80000"/>
                        <a:buFont typeface="ZapfDingbats" pitchFamily="82" charset="2"/>
                        <a:buNone/>
                        <a:tabLst/>
                      </a:pPr>
                      <a:r>
                        <a:rPr kumimoji="0" lang="en-US" sz="2000" b="1" i="0" u="none" strike="noStrike" cap="none" normalizeH="0" baseline="0">
                          <a:ln>
                            <a:noFill/>
                          </a:ln>
                          <a:solidFill>
                            <a:schemeClr val="tx1"/>
                          </a:solidFill>
                          <a:effectLst/>
                          <a:latin typeface="Arial" charset="0"/>
                        </a:rPr>
                        <a:t>01</a:t>
                      </a:r>
                    </a:p>
                  </a:txBody>
                  <a:tcPr marL="0" marR="0" marT="0" marB="0"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3"/>
                  </a:ext>
                </a:extLst>
              </a:tr>
            </a:tbl>
          </a:graphicData>
        </a:graphic>
      </p:graphicFrame>
      <p:sp>
        <p:nvSpPr>
          <p:cNvPr id="22" name="Rectangle 84">
            <a:extLst>
              <a:ext uri="{FF2B5EF4-FFF2-40B4-BE49-F238E27FC236}">
                <a16:creationId xmlns:a16="http://schemas.microsoft.com/office/drawing/2014/main" id="{BA26B86D-3D2F-40AD-A2E6-7BC3EAA039C2}"/>
              </a:ext>
            </a:extLst>
          </p:cNvPr>
          <p:cNvSpPr>
            <a:spLocks noChangeArrowheads="1"/>
          </p:cNvSpPr>
          <p:nvPr/>
        </p:nvSpPr>
        <p:spPr bwMode="auto">
          <a:xfrm>
            <a:off x="6850869" y="5705475"/>
            <a:ext cx="531813" cy="227013"/>
          </a:xfrm>
          <a:prstGeom prst="rect">
            <a:avLst/>
          </a:prstGeom>
          <a:solidFill>
            <a:schemeClr val="bg1"/>
          </a:solidFill>
          <a:ln w="12700">
            <a:solidFill>
              <a:schemeClr val="tx1"/>
            </a:solidFill>
            <a:miter lim="800000"/>
            <a:headEnd type="none" w="sm" len="sm"/>
            <a:tailEnd type="none" w="sm" len="sm"/>
          </a:ln>
        </p:spPr>
        <p:txBody>
          <a:bodyPr wrap="none" anchor="ct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pPr algn="ctr"/>
            <a:r>
              <a:rPr lang="en-US" altLang="zh-CN">
                <a:ea typeface="宋体" panose="02010600030101010101" pitchFamily="2" charset="-122"/>
              </a:rPr>
              <a:t>1 0</a:t>
            </a:r>
          </a:p>
        </p:txBody>
      </p:sp>
      <p:sp>
        <p:nvSpPr>
          <p:cNvPr id="23" name="Rectangle 85">
            <a:extLst>
              <a:ext uri="{FF2B5EF4-FFF2-40B4-BE49-F238E27FC236}">
                <a16:creationId xmlns:a16="http://schemas.microsoft.com/office/drawing/2014/main" id="{166EB5BA-C794-4308-8FE3-F0C88B2EED52}"/>
              </a:ext>
            </a:extLst>
          </p:cNvPr>
          <p:cNvSpPr>
            <a:spLocks noChangeArrowheads="1"/>
          </p:cNvSpPr>
          <p:nvPr/>
        </p:nvSpPr>
        <p:spPr bwMode="auto">
          <a:xfrm>
            <a:off x="6850869" y="6084888"/>
            <a:ext cx="531813" cy="227012"/>
          </a:xfrm>
          <a:prstGeom prst="rect">
            <a:avLst/>
          </a:prstGeom>
          <a:solidFill>
            <a:schemeClr val="folHlink"/>
          </a:solidFill>
          <a:ln w="12700">
            <a:solidFill>
              <a:schemeClr val="tx1"/>
            </a:solidFill>
            <a:miter lim="800000"/>
            <a:headEnd type="none" w="sm" len="sm"/>
            <a:tailEnd type="none" w="sm" len="sm"/>
          </a:ln>
        </p:spPr>
        <p:txBody>
          <a:bodyPr wrap="none" anchor="ct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pPr algn="ctr"/>
            <a:r>
              <a:rPr lang="en-US" altLang="zh-CN">
                <a:ea typeface="宋体" panose="02010600030101010101" pitchFamily="2" charset="-122"/>
              </a:rPr>
              <a:t>0 0</a:t>
            </a:r>
          </a:p>
        </p:txBody>
      </p:sp>
      <p:sp>
        <p:nvSpPr>
          <p:cNvPr id="24" name="Rectangle 86">
            <a:extLst>
              <a:ext uri="{FF2B5EF4-FFF2-40B4-BE49-F238E27FC236}">
                <a16:creationId xmlns:a16="http://schemas.microsoft.com/office/drawing/2014/main" id="{5A987BFC-8EC5-48A6-85CD-ECFFFC5865D9}"/>
              </a:ext>
            </a:extLst>
          </p:cNvPr>
          <p:cNvSpPr>
            <a:spLocks noChangeArrowheads="1"/>
          </p:cNvSpPr>
          <p:nvPr/>
        </p:nvSpPr>
        <p:spPr bwMode="auto">
          <a:xfrm>
            <a:off x="6604807" y="6008688"/>
            <a:ext cx="2825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r>
              <a:rPr lang="en-US" altLang="zh-CN">
                <a:ea typeface="宋体" panose="02010600030101010101" pitchFamily="2" charset="-122"/>
              </a:rPr>
              <a:t>1</a:t>
            </a:r>
          </a:p>
        </p:txBody>
      </p:sp>
      <p:sp>
        <p:nvSpPr>
          <p:cNvPr id="25" name="Line 87">
            <a:extLst>
              <a:ext uri="{FF2B5EF4-FFF2-40B4-BE49-F238E27FC236}">
                <a16:creationId xmlns:a16="http://schemas.microsoft.com/office/drawing/2014/main" id="{FF9F0932-046F-45D2-8547-8A8FCFF1AA35}"/>
              </a:ext>
            </a:extLst>
          </p:cNvPr>
          <p:cNvSpPr>
            <a:spLocks noChangeShapeType="1"/>
          </p:cNvSpPr>
          <p:nvPr/>
        </p:nvSpPr>
        <p:spPr bwMode="auto">
          <a:xfrm flipH="1">
            <a:off x="7382682" y="5856288"/>
            <a:ext cx="227012" cy="0"/>
          </a:xfrm>
          <a:prstGeom prst="line">
            <a:avLst/>
          </a:prstGeom>
          <a:noFill/>
          <a:ln w="12700">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a:lstStyle/>
          <a:p>
            <a:endParaRPr lang="zh-CN" altLang="en-US"/>
          </a:p>
        </p:txBody>
      </p:sp>
      <p:sp>
        <p:nvSpPr>
          <p:cNvPr id="26" name="Rectangle 88">
            <a:extLst>
              <a:ext uri="{FF2B5EF4-FFF2-40B4-BE49-F238E27FC236}">
                <a16:creationId xmlns:a16="http://schemas.microsoft.com/office/drawing/2014/main" id="{D56A5630-8E43-4C54-AAA5-1B622486AAD5}"/>
              </a:ext>
            </a:extLst>
          </p:cNvPr>
          <p:cNvSpPr>
            <a:spLocks noChangeArrowheads="1"/>
          </p:cNvSpPr>
          <p:nvPr/>
        </p:nvSpPr>
        <p:spPr bwMode="auto">
          <a:xfrm>
            <a:off x="7533494" y="5703888"/>
            <a:ext cx="25146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r>
              <a:rPr lang="en-US" altLang="zh-CN">
                <a:ea typeface="宋体" panose="02010600030101010101" pitchFamily="2" charset="-122"/>
              </a:rPr>
              <a:t>0 (D was actually not-taken)</a:t>
            </a:r>
          </a:p>
        </p:txBody>
      </p:sp>
      <p:sp>
        <p:nvSpPr>
          <p:cNvPr id="27" name="Line 89">
            <a:extLst>
              <a:ext uri="{FF2B5EF4-FFF2-40B4-BE49-F238E27FC236}">
                <a16:creationId xmlns:a16="http://schemas.microsoft.com/office/drawing/2014/main" id="{0516567F-7E6C-49E2-8A9A-CC70A49CE227}"/>
              </a:ext>
            </a:extLst>
          </p:cNvPr>
          <p:cNvSpPr>
            <a:spLocks noChangeShapeType="1"/>
          </p:cNvSpPr>
          <p:nvPr/>
        </p:nvSpPr>
        <p:spPr bwMode="auto">
          <a:xfrm flipH="1">
            <a:off x="6604807" y="5856288"/>
            <a:ext cx="227012" cy="0"/>
          </a:xfrm>
          <a:prstGeom prst="line">
            <a:avLst/>
          </a:prstGeom>
          <a:noFill/>
          <a:ln w="12700">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a:lstStyle/>
          <a:p>
            <a:endParaRPr lang="zh-CN" altLang="en-US"/>
          </a:p>
        </p:txBody>
      </p:sp>
    </p:spTree>
    <p:extLst>
      <p:ext uri="{BB962C8B-B14F-4D97-AF65-F5344CB8AC3E}">
        <p14:creationId xmlns:p14="http://schemas.microsoft.com/office/powerpoint/2010/main" val="1093028785"/>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自由: 形状 22"/>
          <p:cNvSpPr/>
          <p:nvPr/>
        </p:nvSpPr>
        <p:spPr bwMode="auto">
          <a:xfrm rot="12600000">
            <a:off x="628798" y="267712"/>
            <a:ext cx="166903" cy="731887"/>
          </a:xfrm>
          <a:custGeom>
            <a:avLst/>
            <a:gdLst>
              <a:gd name="connsiteX0" fmla="*/ 260214 w 260214"/>
              <a:gd name="connsiteY0" fmla="*/ 995963 h 1141060"/>
              <a:gd name="connsiteX1" fmla="*/ 0 w 260214"/>
              <a:gd name="connsiteY1" fmla="*/ 1141060 h 1141060"/>
              <a:gd name="connsiteX2" fmla="*/ 0 w 260214"/>
              <a:gd name="connsiteY2" fmla="*/ 146621 h 1141060"/>
              <a:gd name="connsiteX3" fmla="*/ 260214 w 260214"/>
              <a:gd name="connsiteY3" fmla="*/ 0 h 1141060"/>
            </a:gdLst>
            <a:ahLst/>
            <a:cxnLst>
              <a:cxn ang="0">
                <a:pos x="connsiteX0" y="connsiteY0"/>
              </a:cxn>
              <a:cxn ang="0">
                <a:pos x="connsiteX1" y="connsiteY1"/>
              </a:cxn>
              <a:cxn ang="0">
                <a:pos x="connsiteX2" y="connsiteY2"/>
              </a:cxn>
              <a:cxn ang="0">
                <a:pos x="connsiteX3" y="connsiteY3"/>
              </a:cxn>
            </a:cxnLst>
            <a:rect l="l" t="t" r="r" b="b"/>
            <a:pathLst>
              <a:path w="260214" h="1141060">
                <a:moveTo>
                  <a:pt x="260214" y="995963"/>
                </a:moveTo>
                <a:lnTo>
                  <a:pt x="0" y="1141060"/>
                </a:lnTo>
                <a:lnTo>
                  <a:pt x="0" y="146621"/>
                </a:lnTo>
                <a:lnTo>
                  <a:pt x="260214" y="0"/>
                </a:lnTo>
                <a:close/>
              </a:path>
            </a:pathLst>
          </a:custGeom>
          <a:solidFill>
            <a:srgbClr val="0075EA"/>
          </a:solidFill>
          <a:ln>
            <a:noFill/>
          </a:ln>
        </p:spPr>
        <p:txBody>
          <a:bodyPr vert="horz" wrap="square" lIns="91440" tIns="45720" rIns="91440" bIns="45720" numCol="1" anchor="t" anchorCtr="0" compatLnSpc="1">
            <a:noAutofit/>
          </a:bodyPr>
          <a:lstStyle/>
          <a:p>
            <a:endParaRPr lang="zh-CN" altLang="en-US" dirty="0"/>
          </a:p>
        </p:txBody>
      </p:sp>
      <p:grpSp>
        <p:nvGrpSpPr>
          <p:cNvPr id="31" name="组合 30">
            <a:extLst>
              <a:ext uri="{FF2B5EF4-FFF2-40B4-BE49-F238E27FC236}">
                <a16:creationId xmlns:a16="http://schemas.microsoft.com/office/drawing/2014/main" id="{8CA5B043-4020-4F50-98C7-D2A506D9F110}"/>
              </a:ext>
            </a:extLst>
          </p:cNvPr>
          <p:cNvGrpSpPr/>
          <p:nvPr/>
        </p:nvGrpSpPr>
        <p:grpSpPr>
          <a:xfrm>
            <a:off x="599620" y="278225"/>
            <a:ext cx="2974853" cy="742071"/>
            <a:chOff x="599618" y="278221"/>
            <a:chExt cx="2974853" cy="742070"/>
          </a:xfrm>
        </p:grpSpPr>
        <p:sp>
          <p:nvSpPr>
            <p:cNvPr id="32" name="矩形 31">
              <a:extLst>
                <a:ext uri="{FF2B5EF4-FFF2-40B4-BE49-F238E27FC236}">
                  <a16:creationId xmlns:a16="http://schemas.microsoft.com/office/drawing/2014/main" id="{BAA58CB5-AD00-4B5E-B2D0-A47992A7AFE2}"/>
                </a:ext>
              </a:extLst>
            </p:cNvPr>
            <p:cNvSpPr/>
            <p:nvPr/>
          </p:nvSpPr>
          <p:spPr>
            <a:xfrm>
              <a:off x="599618" y="712514"/>
              <a:ext cx="2974853" cy="307777"/>
            </a:xfrm>
            <a:prstGeom prst="rect">
              <a:avLst/>
            </a:prstGeom>
          </p:spPr>
          <p:txBody>
            <a:bodyPr wrap="square">
              <a:spAutoFit/>
            </a:bodyPr>
            <a:lstStyle/>
            <a:p>
              <a:pPr algn="ctr"/>
              <a:r>
                <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rPr>
                <a:t>Gselect Example</a:t>
              </a:r>
            </a:p>
          </p:txBody>
        </p:sp>
        <p:sp>
          <p:nvSpPr>
            <p:cNvPr id="33" name="矩形 32">
              <a:extLst>
                <a:ext uri="{FF2B5EF4-FFF2-40B4-BE49-F238E27FC236}">
                  <a16:creationId xmlns:a16="http://schemas.microsoft.com/office/drawing/2014/main" id="{0FDA942E-32AC-42CB-AF1A-F2BFB9A66674}"/>
                </a:ext>
              </a:extLst>
            </p:cNvPr>
            <p:cNvSpPr/>
            <p:nvPr/>
          </p:nvSpPr>
          <p:spPr>
            <a:xfrm>
              <a:off x="1197484" y="278221"/>
              <a:ext cx="2256900" cy="523219"/>
            </a:xfrm>
            <a:prstGeom prst="rect">
              <a:avLst/>
            </a:prstGeom>
          </p:spPr>
          <p:txBody>
            <a:bodyPr wrap="none">
              <a:spAutoFit/>
            </a:bodyPr>
            <a:lstStyle/>
            <a:p>
              <a:r>
                <a:rPr lang="en-US" altLang="zh-CN" sz="2800" b="1" spc="151" dirty="0">
                  <a:solidFill>
                    <a:schemeClr val="tx1">
                      <a:lumMod val="85000"/>
                      <a:lumOff val="15000"/>
                    </a:schemeClr>
                  </a:solidFill>
                  <a:latin typeface="等线" panose="02010600030101010101" pitchFamily="2" charset="-122"/>
                  <a:ea typeface="等线" panose="02010600030101010101" pitchFamily="2" charset="-122"/>
                </a:rPr>
                <a:t>Gselect</a:t>
              </a:r>
              <a:r>
                <a:rPr lang="zh-CN" altLang="en-US" sz="2800" b="1" spc="151" dirty="0">
                  <a:solidFill>
                    <a:schemeClr val="tx1">
                      <a:lumMod val="85000"/>
                      <a:lumOff val="15000"/>
                    </a:schemeClr>
                  </a:solidFill>
                  <a:latin typeface="等线" panose="02010600030101010101" pitchFamily="2" charset="-122"/>
                  <a:ea typeface="等线" panose="02010600030101010101" pitchFamily="2" charset="-122"/>
                </a:rPr>
                <a:t>示例</a:t>
              </a:r>
              <a:endParaRPr lang="en-US" altLang="zh-CN" sz="2800" b="1" spc="151" dirty="0">
                <a:solidFill>
                  <a:schemeClr val="tx1">
                    <a:lumMod val="85000"/>
                    <a:lumOff val="15000"/>
                  </a:schemeClr>
                </a:solidFill>
                <a:latin typeface="等线" panose="02010600030101010101" pitchFamily="2" charset="-122"/>
                <a:ea typeface="等线" panose="02010600030101010101" pitchFamily="2" charset="-122"/>
              </a:endParaRPr>
            </a:p>
          </p:txBody>
        </p:sp>
      </p:grpSp>
      <p:sp>
        <p:nvSpPr>
          <p:cNvPr id="28" name="Rectangle 3">
            <a:extLst>
              <a:ext uri="{FF2B5EF4-FFF2-40B4-BE49-F238E27FC236}">
                <a16:creationId xmlns:a16="http://schemas.microsoft.com/office/drawing/2014/main" id="{8587FE66-E3F9-460B-8772-FF6DF4CB561D}"/>
              </a:ext>
            </a:extLst>
          </p:cNvPr>
          <p:cNvSpPr txBox="1">
            <a:spLocks noChangeArrowheads="1"/>
          </p:cNvSpPr>
          <p:nvPr/>
        </p:nvSpPr>
        <p:spPr>
          <a:xfrm>
            <a:off x="2522516" y="1219200"/>
            <a:ext cx="7162800" cy="768350"/>
          </a:xfrm>
          <a:prstGeom prst="rect">
            <a:avLst/>
          </a:prstGeom>
        </p:spPr>
        <p:txBody>
          <a:bodyPr/>
          <a:lstStyle>
            <a:lvl1pPr marL="228600" indent="-228600" algn="l" defTabSz="913765"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3765"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3765"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defTabSz="914400">
              <a:spcBef>
                <a:spcPct val="30000"/>
              </a:spcBef>
              <a:buClr>
                <a:schemeClr val="accent2"/>
              </a:buClr>
              <a:buSzPct val="80000"/>
              <a:buFont typeface="ZapfDingbats" pitchFamily="82" charset="2"/>
              <a:buChar char="m"/>
            </a:pPr>
            <a:r>
              <a:rPr lang="en-US" altLang="zh-CN" sz="2400" b="1" dirty="0">
                <a:latin typeface="Arial" panose="020B0604020202020204" pitchFamily="34" charset="0"/>
                <a:ea typeface="宋体" panose="02010600030101010101" pitchFamily="2" charset="-122"/>
              </a:rPr>
              <a:t>Predict 3</a:t>
            </a:r>
            <a:r>
              <a:rPr lang="en-US" altLang="zh-CN" sz="2400" b="1" baseline="30000" dirty="0">
                <a:latin typeface="Arial" panose="020B0604020202020204" pitchFamily="34" charset="0"/>
                <a:ea typeface="宋体" panose="02010600030101010101" pitchFamily="2" charset="-122"/>
              </a:rPr>
              <a:t>rd</a:t>
            </a:r>
            <a:r>
              <a:rPr lang="en-US" altLang="zh-CN" sz="2400" b="1" dirty="0">
                <a:latin typeface="Arial" panose="020B0604020202020204" pitchFamily="34" charset="0"/>
                <a:ea typeface="宋体" panose="02010600030101010101" pitchFamily="2" charset="-122"/>
              </a:rPr>
              <a:t> instance of A:</a:t>
            </a:r>
          </a:p>
          <a:p>
            <a:pPr marL="742950" lvl="1" indent="-285750" defTabSz="914400">
              <a:spcBef>
                <a:spcPct val="30000"/>
              </a:spcBef>
              <a:buClr>
                <a:schemeClr val="accent2"/>
              </a:buClr>
              <a:buSzPct val="100000"/>
              <a:buFont typeface="Wingdings" panose="05000000000000000000" pitchFamily="2" charset="2"/>
              <a:buChar char="u"/>
            </a:pPr>
            <a:r>
              <a:rPr lang="en-US" altLang="zh-CN" sz="1800" b="1" dirty="0">
                <a:latin typeface="Arial" panose="020B0604020202020204" pitchFamily="34" charset="0"/>
                <a:ea typeface="宋体" panose="02010600030101010101" pitchFamily="2" charset="-122"/>
              </a:rPr>
              <a:t>Predict taken (CORRECT)</a:t>
            </a:r>
          </a:p>
        </p:txBody>
      </p:sp>
      <p:sp>
        <p:nvSpPr>
          <p:cNvPr id="29" name="Rectangle 4">
            <a:extLst>
              <a:ext uri="{FF2B5EF4-FFF2-40B4-BE49-F238E27FC236}">
                <a16:creationId xmlns:a16="http://schemas.microsoft.com/office/drawing/2014/main" id="{10CC5E5B-5D71-4447-B606-0BE11FE068BE}"/>
              </a:ext>
            </a:extLst>
          </p:cNvPr>
          <p:cNvSpPr>
            <a:spLocks noChangeArrowheads="1"/>
          </p:cNvSpPr>
          <p:nvPr/>
        </p:nvSpPr>
        <p:spPr bwMode="auto">
          <a:xfrm>
            <a:off x="2536804" y="3581400"/>
            <a:ext cx="7162800" cy="833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pPr>
              <a:lnSpc>
                <a:spcPct val="90000"/>
              </a:lnSpc>
              <a:spcBef>
                <a:spcPct val="30000"/>
              </a:spcBef>
              <a:buClr>
                <a:schemeClr val="accent2"/>
              </a:buClr>
              <a:buSzPct val="80000"/>
              <a:buFont typeface="ZapfDingbats" pitchFamily="82" charset="2"/>
              <a:buChar char="m"/>
            </a:pPr>
            <a:r>
              <a:rPr lang="en-US" altLang="zh-CN" sz="2400" dirty="0">
                <a:ea typeface="宋体" panose="02010600030101010101" pitchFamily="2" charset="-122"/>
              </a:rPr>
              <a:t>Update for 3</a:t>
            </a:r>
            <a:r>
              <a:rPr lang="en-US" altLang="zh-CN" sz="2400" baseline="30000" dirty="0">
                <a:ea typeface="宋体" panose="02010600030101010101" pitchFamily="2" charset="-122"/>
              </a:rPr>
              <a:t>rd</a:t>
            </a:r>
            <a:r>
              <a:rPr lang="en-US" altLang="zh-CN" sz="2400" dirty="0">
                <a:ea typeface="宋体" panose="02010600030101010101" pitchFamily="2" charset="-122"/>
              </a:rPr>
              <a:t> instance of A</a:t>
            </a:r>
          </a:p>
          <a:p>
            <a:pPr lvl="1">
              <a:lnSpc>
                <a:spcPct val="90000"/>
              </a:lnSpc>
              <a:spcBef>
                <a:spcPct val="30000"/>
              </a:spcBef>
              <a:buClr>
                <a:schemeClr val="accent2"/>
              </a:buClr>
              <a:buSzPct val="100000"/>
              <a:buFont typeface="Wingdings" panose="05000000000000000000" pitchFamily="2" charset="2"/>
              <a:buChar char="u"/>
            </a:pPr>
            <a:r>
              <a:rPr lang="en-US" altLang="zh-CN" sz="1800" dirty="0">
                <a:ea typeface="宋体" panose="02010600030101010101" pitchFamily="2" charset="-122"/>
              </a:rPr>
              <a:t>Actually taken</a:t>
            </a:r>
          </a:p>
        </p:txBody>
      </p:sp>
      <p:sp>
        <p:nvSpPr>
          <p:cNvPr id="30" name="Rectangle 5">
            <a:extLst>
              <a:ext uri="{FF2B5EF4-FFF2-40B4-BE49-F238E27FC236}">
                <a16:creationId xmlns:a16="http://schemas.microsoft.com/office/drawing/2014/main" id="{5989E7C6-DB46-40B4-8D50-3BC995D5C551}"/>
              </a:ext>
            </a:extLst>
          </p:cNvPr>
          <p:cNvSpPr>
            <a:spLocks noChangeArrowheads="1"/>
          </p:cNvSpPr>
          <p:nvPr/>
        </p:nvSpPr>
        <p:spPr bwMode="auto">
          <a:xfrm>
            <a:off x="2536804" y="5545138"/>
            <a:ext cx="3719512"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pPr>
              <a:lnSpc>
                <a:spcPct val="90000"/>
              </a:lnSpc>
              <a:spcBef>
                <a:spcPct val="30000"/>
              </a:spcBef>
              <a:buClr>
                <a:schemeClr val="accent2"/>
              </a:buClr>
              <a:buSzPct val="80000"/>
              <a:buFont typeface="ZapfDingbats" pitchFamily="82" charset="2"/>
              <a:buChar char="m"/>
            </a:pPr>
            <a:r>
              <a:rPr lang="en-US" altLang="zh-CN" sz="2400">
                <a:ea typeface="宋体" panose="02010600030101010101" pitchFamily="2" charset="-122"/>
              </a:rPr>
              <a:t>Update the BHR to</a:t>
            </a:r>
            <a:br>
              <a:rPr lang="en-US" altLang="zh-CN" sz="2400">
                <a:ea typeface="宋体" panose="02010600030101010101" pitchFamily="2" charset="-122"/>
              </a:rPr>
            </a:br>
            <a:r>
              <a:rPr lang="en-US" altLang="zh-CN" sz="2400">
                <a:ea typeface="宋体" panose="02010600030101010101" pitchFamily="2" charset="-122"/>
              </a:rPr>
              <a:t>set up next prediction</a:t>
            </a:r>
          </a:p>
        </p:txBody>
      </p:sp>
      <p:graphicFrame>
        <p:nvGraphicFramePr>
          <p:cNvPr id="34" name="Group 92">
            <a:extLst>
              <a:ext uri="{FF2B5EF4-FFF2-40B4-BE49-F238E27FC236}">
                <a16:creationId xmlns:a16="http://schemas.microsoft.com/office/drawing/2014/main" id="{278719E3-A9DC-4E35-8EA4-5089E8F4421F}"/>
              </a:ext>
            </a:extLst>
          </p:cNvPr>
          <p:cNvGraphicFramePr>
            <a:graphicFrameLocks noGrp="1"/>
          </p:cNvGraphicFramePr>
          <p:nvPr>
            <p:extLst>
              <p:ext uri="{D42A27DB-BD31-4B8C-83A1-F6EECF244321}">
                <p14:modId xmlns:p14="http://schemas.microsoft.com/office/powerpoint/2010/main" val="3163899248"/>
              </p:ext>
            </p:extLst>
          </p:nvPr>
        </p:nvGraphicFramePr>
        <p:xfrm>
          <a:off x="2840016" y="2062163"/>
          <a:ext cx="6007100" cy="1097280"/>
        </p:xfrm>
        <a:graphic>
          <a:graphicData uri="http://schemas.openxmlformats.org/drawingml/2006/table">
            <a:tbl>
              <a:tblPr/>
              <a:tblGrid>
                <a:gridCol w="927100">
                  <a:extLst>
                    <a:ext uri="{9D8B030D-6E8A-4147-A177-3AD203B41FA5}">
                      <a16:colId xmlns:a16="http://schemas.microsoft.com/office/drawing/2014/main" val="20000"/>
                    </a:ext>
                  </a:extLst>
                </a:gridCol>
                <a:gridCol w="1016000">
                  <a:extLst>
                    <a:ext uri="{9D8B030D-6E8A-4147-A177-3AD203B41FA5}">
                      <a16:colId xmlns:a16="http://schemas.microsoft.com/office/drawing/2014/main" val="20001"/>
                    </a:ext>
                  </a:extLst>
                </a:gridCol>
                <a:gridCol w="1016000">
                  <a:extLst>
                    <a:ext uri="{9D8B030D-6E8A-4147-A177-3AD203B41FA5}">
                      <a16:colId xmlns:a16="http://schemas.microsoft.com/office/drawing/2014/main" val="20002"/>
                    </a:ext>
                  </a:extLst>
                </a:gridCol>
                <a:gridCol w="1016000">
                  <a:extLst>
                    <a:ext uri="{9D8B030D-6E8A-4147-A177-3AD203B41FA5}">
                      <a16:colId xmlns:a16="http://schemas.microsoft.com/office/drawing/2014/main" val="20003"/>
                    </a:ext>
                  </a:extLst>
                </a:gridCol>
                <a:gridCol w="1016000">
                  <a:extLst>
                    <a:ext uri="{9D8B030D-6E8A-4147-A177-3AD203B41FA5}">
                      <a16:colId xmlns:a16="http://schemas.microsoft.com/office/drawing/2014/main" val="20004"/>
                    </a:ext>
                  </a:extLst>
                </a:gridCol>
                <a:gridCol w="1016000">
                  <a:extLst>
                    <a:ext uri="{9D8B030D-6E8A-4147-A177-3AD203B41FA5}">
                      <a16:colId xmlns:a16="http://schemas.microsoft.com/office/drawing/2014/main" val="20005"/>
                    </a:ext>
                  </a:extLst>
                </a:gridCol>
              </a:tblGrid>
              <a:tr h="274241">
                <a:tc>
                  <a:txBody>
                    <a:bodyPr/>
                    <a:lstStyle/>
                    <a:p>
                      <a:pPr marL="0" marR="0" lvl="0" indent="0" algn="ctr" defTabSz="914400" rtl="0" eaLnBrk="0" fontAlgn="base" latinLnBrk="0" hangingPunct="0">
                        <a:lnSpc>
                          <a:spcPct val="90000"/>
                        </a:lnSpc>
                        <a:spcBef>
                          <a:spcPct val="30000"/>
                        </a:spcBef>
                        <a:spcAft>
                          <a:spcPct val="0"/>
                        </a:spcAft>
                        <a:buClr>
                          <a:schemeClr val="accent2"/>
                        </a:buClr>
                        <a:buSzPct val="80000"/>
                        <a:buFont typeface="ZapfDingbats" pitchFamily="82" charset="2"/>
                        <a:buNone/>
                        <a:tabLst/>
                      </a:pPr>
                      <a:endParaRPr kumimoji="0" lang="en-US" sz="2000" b="1" i="0" u="none" strike="noStrike" cap="none" normalizeH="0" baseline="0">
                        <a:ln>
                          <a:noFill/>
                        </a:ln>
                        <a:solidFill>
                          <a:schemeClr val="tx1"/>
                        </a:solidFill>
                        <a:effectLst/>
                        <a:latin typeface="Arial" charset="0"/>
                      </a:endParaRPr>
                    </a:p>
                  </a:txBody>
                  <a:tcPr marL="0" marR="0" marT="0" marB="0" horzOverflow="overflow">
                    <a:lnL cap="flat">
                      <a:noFill/>
                    </a:lnL>
                    <a:lnR>
                      <a:noFill/>
                    </a:lnR>
                    <a:lnT cap="flat">
                      <a:noFill/>
                    </a:lnT>
                    <a:lnB>
                      <a:noFill/>
                    </a:lnB>
                    <a:lnTlToBr>
                      <a:noFill/>
                    </a:lnTlToBr>
                    <a:lnBlToTr>
                      <a:noFill/>
                    </a:lnBlToTr>
                    <a:noFill/>
                  </a:tcPr>
                </a:tc>
                <a:tc>
                  <a:txBody>
                    <a:bodyPr/>
                    <a:lstStyle/>
                    <a:p>
                      <a:pPr marL="0" marR="0" lvl="0" indent="0" algn="ctr" defTabSz="914400" rtl="0" eaLnBrk="0" fontAlgn="base" latinLnBrk="0" hangingPunct="0">
                        <a:lnSpc>
                          <a:spcPct val="90000"/>
                        </a:lnSpc>
                        <a:spcBef>
                          <a:spcPct val="30000"/>
                        </a:spcBef>
                        <a:spcAft>
                          <a:spcPct val="0"/>
                        </a:spcAft>
                        <a:buClr>
                          <a:schemeClr val="accent2"/>
                        </a:buClr>
                        <a:buSzPct val="80000"/>
                        <a:buFont typeface="ZapfDingbats" pitchFamily="82" charset="2"/>
                        <a:buNone/>
                        <a:tabLst/>
                      </a:pPr>
                      <a:endParaRPr kumimoji="0" lang="en-US" sz="2000" b="1" i="0" u="none" strike="noStrike" cap="none" normalizeH="0" baseline="0">
                        <a:ln>
                          <a:noFill/>
                        </a:ln>
                        <a:solidFill>
                          <a:schemeClr val="tx1"/>
                        </a:solidFill>
                        <a:effectLst/>
                        <a:latin typeface="Arial" charset="0"/>
                      </a:endParaRPr>
                    </a:p>
                  </a:txBody>
                  <a:tcPr marL="0" marR="0" marT="0" marB="0" horzOverflow="overflow">
                    <a:lnL>
                      <a:noFill/>
                    </a:lnL>
                    <a:lnR>
                      <a:noFill/>
                    </a:lnR>
                    <a:lnT cap="flat">
                      <a:noFill/>
                    </a:lnT>
                    <a:lnB>
                      <a:noFill/>
                    </a:lnB>
                    <a:lnTlToBr>
                      <a:noFill/>
                    </a:lnTlToBr>
                    <a:lnBlToTr>
                      <a:noFill/>
                    </a:lnBlToTr>
                    <a:noFill/>
                  </a:tcPr>
                </a:tc>
                <a:tc gridSpan="4">
                  <a:txBody>
                    <a:bodyPr/>
                    <a:lstStyle/>
                    <a:p>
                      <a:pPr marL="0" marR="0" lvl="0" indent="0" algn="ctr" defTabSz="914400" rtl="0" eaLnBrk="0" fontAlgn="base" latinLnBrk="0" hangingPunct="0">
                        <a:lnSpc>
                          <a:spcPct val="90000"/>
                        </a:lnSpc>
                        <a:spcBef>
                          <a:spcPct val="30000"/>
                        </a:spcBef>
                        <a:spcAft>
                          <a:spcPct val="0"/>
                        </a:spcAft>
                        <a:buClr>
                          <a:schemeClr val="accent2"/>
                        </a:buClr>
                        <a:buSzPct val="80000"/>
                        <a:buFont typeface="ZapfDingbats" pitchFamily="82" charset="2"/>
                        <a:buNone/>
                        <a:tabLst/>
                      </a:pPr>
                      <a:r>
                        <a:rPr kumimoji="0" lang="en-US" sz="2000" b="1" i="0" u="none" strike="noStrike" cap="none" normalizeH="0" baseline="0">
                          <a:ln>
                            <a:noFill/>
                          </a:ln>
                          <a:solidFill>
                            <a:schemeClr val="tx1"/>
                          </a:solidFill>
                          <a:effectLst/>
                          <a:latin typeface="Arial" charset="0"/>
                        </a:rPr>
                        <a:t>BHR is 00</a:t>
                      </a:r>
                    </a:p>
                  </a:txBody>
                  <a:tcPr marL="0" marR="0" marT="0" marB="0" horzOverflow="overflow">
                    <a:lnL>
                      <a:noFill/>
                    </a:lnL>
                    <a:lnR cap="flat">
                      <a:noFill/>
                    </a:lnR>
                    <a:lnT cap="flat">
                      <a:noFill/>
                    </a:lnT>
                    <a:lnB>
                      <a:noFill/>
                    </a:lnB>
                    <a:lnTlToBr>
                      <a:noFill/>
                    </a:lnTlToBr>
                    <a:lnBlToTr>
                      <a:noFill/>
                    </a:lnBlToTr>
                    <a:no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274241">
                <a:tc>
                  <a:txBody>
                    <a:bodyPr/>
                    <a:lstStyle/>
                    <a:p>
                      <a:pPr marL="0" marR="0" lvl="0" indent="0" algn="ctr" defTabSz="914400" rtl="0" eaLnBrk="0" fontAlgn="base" latinLnBrk="0" hangingPunct="0">
                        <a:lnSpc>
                          <a:spcPct val="90000"/>
                        </a:lnSpc>
                        <a:spcBef>
                          <a:spcPct val="30000"/>
                        </a:spcBef>
                        <a:spcAft>
                          <a:spcPct val="0"/>
                        </a:spcAft>
                        <a:buClr>
                          <a:schemeClr val="accent2"/>
                        </a:buClr>
                        <a:buSzPct val="80000"/>
                        <a:buFont typeface="ZapfDingbats" pitchFamily="82" charset="2"/>
                        <a:buNone/>
                        <a:tabLst/>
                      </a:pPr>
                      <a:endParaRPr kumimoji="0" lang="en-US" sz="2000" b="1" i="0" u="none" strike="noStrike" cap="none" normalizeH="0" baseline="0">
                        <a:ln>
                          <a:noFill/>
                        </a:ln>
                        <a:solidFill>
                          <a:schemeClr val="tx1"/>
                        </a:solidFill>
                        <a:effectLst/>
                        <a:latin typeface="Arial" charset="0"/>
                      </a:endParaRPr>
                    </a:p>
                  </a:txBody>
                  <a:tcPr marL="0" marR="0" marT="0" marB="0" horzOverflow="overflow">
                    <a:lnL cap="flat">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90000"/>
                        </a:lnSpc>
                        <a:spcBef>
                          <a:spcPct val="30000"/>
                        </a:spcBef>
                        <a:spcAft>
                          <a:spcPct val="0"/>
                        </a:spcAft>
                        <a:buClr>
                          <a:schemeClr val="accent2"/>
                        </a:buClr>
                        <a:buSzPct val="80000"/>
                        <a:buFont typeface="ZapfDingbats" pitchFamily="82" charset="2"/>
                        <a:buNone/>
                        <a:tabLst/>
                      </a:pPr>
                      <a:endParaRPr kumimoji="0" lang="en-US" sz="2000" b="1" i="0" u="none" strike="noStrike" cap="none" normalizeH="0" baseline="0">
                        <a:ln>
                          <a:noFill/>
                        </a:ln>
                        <a:solidFill>
                          <a:schemeClr val="tx1"/>
                        </a:solidFill>
                        <a:effectLst/>
                        <a:latin typeface="Arial" charset="0"/>
                      </a:endParaRPr>
                    </a:p>
                  </a:txBody>
                  <a:tcPr marL="0" marR="0" marT="0" marB="0"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90000"/>
                        </a:lnSpc>
                        <a:spcBef>
                          <a:spcPct val="30000"/>
                        </a:spcBef>
                        <a:spcAft>
                          <a:spcPct val="0"/>
                        </a:spcAft>
                        <a:buClr>
                          <a:schemeClr val="accent2"/>
                        </a:buClr>
                        <a:buSzPct val="80000"/>
                        <a:buFont typeface="ZapfDingbats" pitchFamily="82" charset="2"/>
                        <a:buNone/>
                        <a:tabLst/>
                      </a:pPr>
                      <a:r>
                        <a:rPr kumimoji="0" lang="en-US" sz="2000" b="1" i="0" u="none" strike="noStrike" cap="none" normalizeH="0" baseline="0">
                          <a:ln>
                            <a:noFill/>
                          </a:ln>
                          <a:solidFill>
                            <a:schemeClr val="tx1"/>
                          </a:solidFill>
                          <a:effectLst/>
                          <a:latin typeface="Arial" charset="0"/>
                        </a:rPr>
                        <a:t>00:</a:t>
                      </a:r>
                    </a:p>
                  </a:txBody>
                  <a:tcPr marL="0" marR="0" marT="0" marB="0" horzOverflow="overflow">
                    <a:lnL>
                      <a:noFill/>
                    </a:lnL>
                    <a:lnR>
                      <a:noFill/>
                    </a:lnR>
                    <a:lnT>
                      <a:noFill/>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90000"/>
                        </a:lnSpc>
                        <a:spcBef>
                          <a:spcPct val="30000"/>
                        </a:spcBef>
                        <a:spcAft>
                          <a:spcPct val="0"/>
                        </a:spcAft>
                        <a:buClr>
                          <a:schemeClr val="accent2"/>
                        </a:buClr>
                        <a:buSzPct val="80000"/>
                        <a:buFont typeface="ZapfDingbats" pitchFamily="82" charset="2"/>
                        <a:buNone/>
                        <a:tabLst/>
                      </a:pPr>
                      <a:r>
                        <a:rPr kumimoji="0" lang="en-US" sz="2000" b="1" i="0" u="none" strike="noStrike" cap="none" normalizeH="0" baseline="0">
                          <a:ln>
                            <a:noFill/>
                          </a:ln>
                          <a:solidFill>
                            <a:schemeClr val="tx1"/>
                          </a:solidFill>
                          <a:effectLst/>
                          <a:latin typeface="Arial" charset="0"/>
                        </a:rPr>
                        <a:t>01:</a:t>
                      </a:r>
                    </a:p>
                  </a:txBody>
                  <a:tcPr marL="0" marR="0" marT="0" marB="0" horzOverflow="overflow">
                    <a:lnL>
                      <a:noFill/>
                    </a:lnL>
                    <a:lnR>
                      <a:noFill/>
                    </a:lnR>
                    <a:lnT>
                      <a:noFill/>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90000"/>
                        </a:lnSpc>
                        <a:spcBef>
                          <a:spcPct val="30000"/>
                        </a:spcBef>
                        <a:spcAft>
                          <a:spcPct val="0"/>
                        </a:spcAft>
                        <a:buClr>
                          <a:schemeClr val="accent2"/>
                        </a:buClr>
                        <a:buSzPct val="80000"/>
                        <a:buFont typeface="ZapfDingbats" pitchFamily="82" charset="2"/>
                        <a:buNone/>
                        <a:tabLst/>
                      </a:pPr>
                      <a:r>
                        <a:rPr kumimoji="0" lang="en-US" sz="2000" b="1" i="0" u="none" strike="noStrike" cap="none" normalizeH="0" baseline="0">
                          <a:ln>
                            <a:noFill/>
                          </a:ln>
                          <a:solidFill>
                            <a:schemeClr val="tx1"/>
                          </a:solidFill>
                          <a:effectLst/>
                          <a:latin typeface="Arial" charset="0"/>
                        </a:rPr>
                        <a:t>10:</a:t>
                      </a:r>
                    </a:p>
                  </a:txBody>
                  <a:tcPr marL="0" marR="0" marT="0" marB="0" horzOverflow="overflow">
                    <a:lnL>
                      <a:noFill/>
                    </a:lnL>
                    <a:lnR>
                      <a:noFill/>
                    </a:lnR>
                    <a:lnT>
                      <a:noFill/>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90000"/>
                        </a:lnSpc>
                        <a:spcBef>
                          <a:spcPct val="30000"/>
                        </a:spcBef>
                        <a:spcAft>
                          <a:spcPct val="0"/>
                        </a:spcAft>
                        <a:buClr>
                          <a:schemeClr val="accent2"/>
                        </a:buClr>
                        <a:buSzPct val="80000"/>
                        <a:buFont typeface="ZapfDingbats" pitchFamily="82" charset="2"/>
                        <a:buNone/>
                        <a:tabLst/>
                      </a:pPr>
                      <a:r>
                        <a:rPr kumimoji="0" lang="en-US" sz="2000" b="1" i="0" u="none" strike="noStrike" cap="none" normalizeH="0" baseline="0">
                          <a:ln>
                            <a:noFill/>
                          </a:ln>
                          <a:solidFill>
                            <a:schemeClr val="tx1"/>
                          </a:solidFill>
                          <a:effectLst/>
                          <a:latin typeface="Arial" charset="0"/>
                        </a:rPr>
                        <a:t>11:</a:t>
                      </a:r>
                    </a:p>
                  </a:txBody>
                  <a:tcPr marL="0" marR="0" marT="0" marB="0" horzOverflow="overflow">
                    <a:lnL>
                      <a:noFill/>
                    </a:lnL>
                    <a:lnR cap="flat">
                      <a:noFill/>
                    </a:lnR>
                    <a:lnT>
                      <a:noFill/>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1"/>
                  </a:ext>
                </a:extLst>
              </a:tr>
              <a:tr h="274241">
                <a:tc rowSpan="2">
                  <a:txBody>
                    <a:bodyPr/>
                    <a:lstStyle/>
                    <a:p>
                      <a:pPr marL="0" marR="0" lvl="0" indent="0" algn="ctr" defTabSz="914400" rtl="0" eaLnBrk="0" fontAlgn="base" latinLnBrk="0" hangingPunct="0">
                        <a:lnSpc>
                          <a:spcPct val="90000"/>
                        </a:lnSpc>
                        <a:spcBef>
                          <a:spcPct val="30000"/>
                        </a:spcBef>
                        <a:spcAft>
                          <a:spcPct val="0"/>
                        </a:spcAft>
                        <a:buClr>
                          <a:schemeClr val="accent2"/>
                        </a:buClr>
                        <a:buSzPct val="80000"/>
                        <a:buFont typeface="ZapfDingbats" pitchFamily="82" charset="2"/>
                        <a:buNone/>
                        <a:tabLst/>
                      </a:pPr>
                      <a:r>
                        <a:rPr kumimoji="0" lang="en-US" sz="2000" b="1" i="0" u="none" strike="noStrike" cap="none" normalizeH="0" baseline="0">
                          <a:ln>
                            <a:noFill/>
                          </a:ln>
                          <a:solidFill>
                            <a:schemeClr val="tx1"/>
                          </a:solidFill>
                          <a:effectLst/>
                          <a:latin typeface="Arial" charset="0"/>
                        </a:rPr>
                        <a:t>PC is A</a:t>
                      </a:r>
                    </a:p>
                  </a:txBody>
                  <a:tcPr marL="0" marR="0" marT="0" marB="0" anchor="ctr" horzOverflow="overflow">
                    <a:lnL cap="flat">
                      <a:noFill/>
                    </a:lnL>
                    <a:lnR>
                      <a:noFill/>
                    </a:lnR>
                    <a:lnT>
                      <a:noFill/>
                    </a:lnT>
                    <a:lnB cap="flat">
                      <a:noFill/>
                    </a:lnB>
                    <a:lnTlToBr>
                      <a:noFill/>
                    </a:lnTlToBr>
                    <a:lnBlToTr>
                      <a:noFill/>
                    </a:lnBlToTr>
                    <a:noFill/>
                  </a:tcPr>
                </a:tc>
                <a:tc>
                  <a:txBody>
                    <a:bodyPr/>
                    <a:lstStyle/>
                    <a:p>
                      <a:pPr marL="0" marR="0" lvl="0" indent="0" algn="ctr" defTabSz="914400" rtl="0" eaLnBrk="0" fontAlgn="base" latinLnBrk="0" hangingPunct="0">
                        <a:lnSpc>
                          <a:spcPct val="90000"/>
                        </a:lnSpc>
                        <a:spcBef>
                          <a:spcPct val="30000"/>
                        </a:spcBef>
                        <a:spcAft>
                          <a:spcPct val="0"/>
                        </a:spcAft>
                        <a:buClr>
                          <a:schemeClr val="accent2"/>
                        </a:buClr>
                        <a:buSzPct val="80000"/>
                        <a:buFont typeface="ZapfDingbats" pitchFamily="82" charset="2"/>
                        <a:buNone/>
                        <a:tabLst/>
                      </a:pPr>
                      <a:r>
                        <a:rPr kumimoji="0" lang="en-US" sz="2000" b="1" i="0" u="none" strike="noStrike" cap="none" normalizeH="0" baseline="0">
                          <a:ln>
                            <a:noFill/>
                          </a:ln>
                          <a:solidFill>
                            <a:schemeClr val="tx1"/>
                          </a:solidFill>
                          <a:effectLst/>
                          <a:latin typeface="Arial" charset="0"/>
                        </a:rPr>
                        <a:t>A:</a:t>
                      </a:r>
                    </a:p>
                  </a:txBody>
                  <a:tcPr marL="0" marR="0" marT="0" marB="0" horzOverflow="overflow">
                    <a:lnL>
                      <a:noFill/>
                    </a:lnL>
                    <a:lnR w="12700" cap="flat" cmpd="sng" algn="ctr">
                      <a:solidFill>
                        <a:schemeClr val="tx1"/>
                      </a:solidFill>
                      <a:prstDash val="solid"/>
                      <a:round/>
                      <a:headEnd type="none" w="sm" len="sm"/>
                      <a:tailEnd type="none" w="sm" len="sm"/>
                    </a:lnR>
                    <a:lnT>
                      <a:noFill/>
                    </a:lnT>
                    <a:lnB>
                      <a:noFill/>
                    </a:lnB>
                    <a:lnTlToBr>
                      <a:noFill/>
                    </a:lnTlToBr>
                    <a:lnBlToTr>
                      <a:noFill/>
                    </a:lnBlToTr>
                    <a:noFill/>
                  </a:tcPr>
                </a:tc>
                <a:tc>
                  <a:txBody>
                    <a:bodyPr/>
                    <a:lstStyle/>
                    <a:p>
                      <a:pPr marL="0" marR="0" lvl="0" indent="0" algn="ctr" defTabSz="914400" rtl="0" eaLnBrk="0" fontAlgn="base" latinLnBrk="0" hangingPunct="0">
                        <a:lnSpc>
                          <a:spcPct val="90000"/>
                        </a:lnSpc>
                        <a:spcBef>
                          <a:spcPct val="30000"/>
                        </a:spcBef>
                        <a:spcAft>
                          <a:spcPct val="0"/>
                        </a:spcAft>
                        <a:buClr>
                          <a:schemeClr val="accent2"/>
                        </a:buClr>
                        <a:buSzPct val="80000"/>
                        <a:buFont typeface="ZapfDingbats" pitchFamily="82" charset="2"/>
                        <a:buNone/>
                        <a:tabLst/>
                      </a:pPr>
                      <a:r>
                        <a:rPr kumimoji="0" lang="en-US" sz="2000" b="1" i="0" u="none" strike="noStrike" cap="none" normalizeH="0" baseline="0">
                          <a:ln>
                            <a:noFill/>
                          </a:ln>
                          <a:solidFill>
                            <a:schemeClr val="tx1"/>
                          </a:solidFill>
                          <a:effectLst/>
                          <a:latin typeface="Arial" charset="0"/>
                        </a:rPr>
                        <a:t>10</a:t>
                      </a:r>
                    </a:p>
                  </a:txBody>
                  <a:tcPr marL="0" marR="0" marT="0" marB="0"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folHlink"/>
                    </a:solidFill>
                  </a:tcPr>
                </a:tc>
                <a:tc>
                  <a:txBody>
                    <a:bodyPr/>
                    <a:lstStyle/>
                    <a:p>
                      <a:pPr marL="0" marR="0" lvl="0" indent="0" algn="ctr" defTabSz="914400" rtl="0" eaLnBrk="0" fontAlgn="base" latinLnBrk="0" hangingPunct="0">
                        <a:lnSpc>
                          <a:spcPct val="90000"/>
                        </a:lnSpc>
                        <a:spcBef>
                          <a:spcPct val="30000"/>
                        </a:spcBef>
                        <a:spcAft>
                          <a:spcPct val="0"/>
                        </a:spcAft>
                        <a:buClr>
                          <a:schemeClr val="accent2"/>
                        </a:buClr>
                        <a:buSzPct val="80000"/>
                        <a:buFont typeface="ZapfDingbats" pitchFamily="82" charset="2"/>
                        <a:buNone/>
                        <a:tabLst/>
                      </a:pPr>
                      <a:r>
                        <a:rPr kumimoji="0" lang="en-US" sz="2000" b="1" i="0" u="none" strike="noStrike" cap="none" normalizeH="0" baseline="0">
                          <a:ln>
                            <a:noFill/>
                          </a:ln>
                          <a:solidFill>
                            <a:schemeClr val="tx1"/>
                          </a:solidFill>
                          <a:effectLst/>
                          <a:latin typeface="Arial" charset="0"/>
                        </a:rPr>
                        <a:t>01</a:t>
                      </a:r>
                    </a:p>
                  </a:txBody>
                  <a:tcPr marL="0" marR="0" marT="0" marB="0"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90000"/>
                        </a:lnSpc>
                        <a:spcBef>
                          <a:spcPct val="30000"/>
                        </a:spcBef>
                        <a:spcAft>
                          <a:spcPct val="0"/>
                        </a:spcAft>
                        <a:buClr>
                          <a:schemeClr val="accent2"/>
                        </a:buClr>
                        <a:buSzPct val="80000"/>
                        <a:buFont typeface="ZapfDingbats" pitchFamily="82" charset="2"/>
                        <a:buNone/>
                        <a:tabLst/>
                      </a:pPr>
                      <a:r>
                        <a:rPr kumimoji="0" lang="en-US" sz="2000" b="1" i="0" u="none" strike="noStrike" cap="none" normalizeH="0" baseline="0">
                          <a:ln>
                            <a:noFill/>
                          </a:ln>
                          <a:solidFill>
                            <a:schemeClr val="tx1"/>
                          </a:solidFill>
                          <a:effectLst/>
                          <a:latin typeface="Arial" charset="0"/>
                        </a:rPr>
                        <a:t>01</a:t>
                      </a:r>
                    </a:p>
                  </a:txBody>
                  <a:tcPr marL="0" marR="0" marT="0" marB="0"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90000"/>
                        </a:lnSpc>
                        <a:spcBef>
                          <a:spcPct val="30000"/>
                        </a:spcBef>
                        <a:spcAft>
                          <a:spcPct val="0"/>
                        </a:spcAft>
                        <a:buClr>
                          <a:schemeClr val="accent2"/>
                        </a:buClr>
                        <a:buSzPct val="80000"/>
                        <a:buFont typeface="ZapfDingbats" pitchFamily="82" charset="2"/>
                        <a:buNone/>
                        <a:tabLst/>
                      </a:pPr>
                      <a:r>
                        <a:rPr kumimoji="0" lang="en-US" sz="2000" b="1" i="0" u="none" strike="noStrike" cap="none" normalizeH="0" baseline="0">
                          <a:ln>
                            <a:noFill/>
                          </a:ln>
                          <a:solidFill>
                            <a:schemeClr val="tx1"/>
                          </a:solidFill>
                          <a:effectLst/>
                          <a:latin typeface="Arial" charset="0"/>
                        </a:rPr>
                        <a:t>00</a:t>
                      </a:r>
                    </a:p>
                  </a:txBody>
                  <a:tcPr marL="0" marR="0" marT="0" marB="0"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2"/>
                  </a:ext>
                </a:extLst>
              </a:tr>
              <a:tr h="274241">
                <a:tc vMerge="1">
                  <a:txBody>
                    <a:bodyPr/>
                    <a:lstStyle/>
                    <a:p>
                      <a:endParaRPr lang="en-US"/>
                    </a:p>
                  </a:txBody>
                  <a:tcPr/>
                </a:tc>
                <a:tc>
                  <a:txBody>
                    <a:bodyPr/>
                    <a:lstStyle/>
                    <a:p>
                      <a:pPr marL="0" marR="0" lvl="0" indent="0" algn="ctr" defTabSz="914400" rtl="0" eaLnBrk="0" fontAlgn="base" latinLnBrk="0" hangingPunct="0">
                        <a:lnSpc>
                          <a:spcPct val="90000"/>
                        </a:lnSpc>
                        <a:spcBef>
                          <a:spcPct val="30000"/>
                        </a:spcBef>
                        <a:spcAft>
                          <a:spcPct val="0"/>
                        </a:spcAft>
                        <a:buClr>
                          <a:schemeClr val="accent2"/>
                        </a:buClr>
                        <a:buSzPct val="80000"/>
                        <a:buFont typeface="ZapfDingbats" pitchFamily="82" charset="2"/>
                        <a:buNone/>
                        <a:tabLst/>
                      </a:pPr>
                      <a:r>
                        <a:rPr kumimoji="0" lang="en-US" sz="2000" b="1" i="0" u="none" strike="noStrike" cap="none" normalizeH="0" baseline="0">
                          <a:ln>
                            <a:noFill/>
                          </a:ln>
                          <a:solidFill>
                            <a:schemeClr val="tx1"/>
                          </a:solidFill>
                          <a:effectLst/>
                          <a:latin typeface="Arial" charset="0"/>
                        </a:rPr>
                        <a:t>D:</a:t>
                      </a:r>
                    </a:p>
                  </a:txBody>
                  <a:tcPr marL="0" marR="0" marT="0" marB="0" horzOverflow="overflow">
                    <a:lnL>
                      <a:noFill/>
                    </a:lnL>
                    <a:lnR w="12700" cap="flat" cmpd="sng" algn="ctr">
                      <a:solidFill>
                        <a:schemeClr val="tx1"/>
                      </a:solidFill>
                      <a:prstDash val="solid"/>
                      <a:round/>
                      <a:headEnd type="none" w="sm" len="sm"/>
                      <a:tailEnd type="none" w="sm" len="sm"/>
                    </a:lnR>
                    <a:lnT>
                      <a:noFill/>
                    </a:lnT>
                    <a:lnB cap="flat">
                      <a:noFill/>
                    </a:lnB>
                    <a:lnTlToBr>
                      <a:noFill/>
                    </a:lnTlToBr>
                    <a:lnBlToTr>
                      <a:noFill/>
                    </a:lnBlToTr>
                    <a:noFill/>
                  </a:tcPr>
                </a:tc>
                <a:tc>
                  <a:txBody>
                    <a:bodyPr/>
                    <a:lstStyle/>
                    <a:p>
                      <a:pPr marL="0" marR="0" lvl="0" indent="0" algn="ctr" defTabSz="914400" rtl="0" eaLnBrk="0" fontAlgn="base" latinLnBrk="0" hangingPunct="0">
                        <a:lnSpc>
                          <a:spcPct val="90000"/>
                        </a:lnSpc>
                        <a:spcBef>
                          <a:spcPct val="30000"/>
                        </a:spcBef>
                        <a:spcAft>
                          <a:spcPct val="0"/>
                        </a:spcAft>
                        <a:buClr>
                          <a:schemeClr val="accent2"/>
                        </a:buClr>
                        <a:buSzPct val="80000"/>
                        <a:buFont typeface="ZapfDingbats" pitchFamily="82" charset="2"/>
                        <a:buNone/>
                        <a:tabLst/>
                      </a:pPr>
                      <a:r>
                        <a:rPr kumimoji="0" lang="en-US" sz="2000" b="1" i="0" u="none" strike="noStrike" cap="none" normalizeH="0" baseline="0">
                          <a:ln>
                            <a:noFill/>
                          </a:ln>
                          <a:solidFill>
                            <a:schemeClr val="tx1"/>
                          </a:solidFill>
                          <a:effectLst/>
                          <a:latin typeface="Arial" charset="0"/>
                        </a:rPr>
                        <a:t>01</a:t>
                      </a:r>
                    </a:p>
                  </a:txBody>
                  <a:tcPr marL="0" marR="0" marT="0" marB="0"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90000"/>
                        </a:lnSpc>
                        <a:spcBef>
                          <a:spcPct val="30000"/>
                        </a:spcBef>
                        <a:spcAft>
                          <a:spcPct val="0"/>
                        </a:spcAft>
                        <a:buClr>
                          <a:schemeClr val="accent2"/>
                        </a:buClr>
                        <a:buSzPct val="80000"/>
                        <a:buFont typeface="ZapfDingbats" pitchFamily="82" charset="2"/>
                        <a:buNone/>
                        <a:tabLst/>
                      </a:pPr>
                      <a:r>
                        <a:rPr kumimoji="0" lang="en-US" sz="2000" b="1" i="0" u="none" strike="noStrike" cap="none" normalizeH="0" baseline="0" dirty="0">
                          <a:ln>
                            <a:noFill/>
                          </a:ln>
                          <a:solidFill>
                            <a:schemeClr val="tx1"/>
                          </a:solidFill>
                          <a:effectLst/>
                          <a:latin typeface="Arial" charset="0"/>
                        </a:rPr>
                        <a:t>10</a:t>
                      </a:r>
                    </a:p>
                  </a:txBody>
                  <a:tcPr marL="0" marR="0" marT="0" marB="0"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90000"/>
                        </a:lnSpc>
                        <a:spcBef>
                          <a:spcPct val="30000"/>
                        </a:spcBef>
                        <a:spcAft>
                          <a:spcPct val="0"/>
                        </a:spcAft>
                        <a:buClr>
                          <a:schemeClr val="accent2"/>
                        </a:buClr>
                        <a:buSzPct val="80000"/>
                        <a:buFont typeface="ZapfDingbats" pitchFamily="82" charset="2"/>
                        <a:buNone/>
                        <a:tabLst/>
                      </a:pPr>
                      <a:r>
                        <a:rPr kumimoji="0" lang="en-US" sz="2000" b="1" i="0" u="none" strike="noStrike" cap="none" normalizeH="0" baseline="0">
                          <a:ln>
                            <a:noFill/>
                          </a:ln>
                          <a:solidFill>
                            <a:schemeClr val="tx1"/>
                          </a:solidFill>
                          <a:effectLst/>
                          <a:latin typeface="Arial" charset="0"/>
                        </a:rPr>
                        <a:t>00</a:t>
                      </a:r>
                    </a:p>
                  </a:txBody>
                  <a:tcPr marL="0" marR="0" marT="0" marB="0"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90000"/>
                        </a:lnSpc>
                        <a:spcBef>
                          <a:spcPct val="30000"/>
                        </a:spcBef>
                        <a:spcAft>
                          <a:spcPct val="0"/>
                        </a:spcAft>
                        <a:buClr>
                          <a:schemeClr val="accent2"/>
                        </a:buClr>
                        <a:buSzPct val="80000"/>
                        <a:buFont typeface="ZapfDingbats" pitchFamily="82" charset="2"/>
                        <a:buNone/>
                        <a:tabLst/>
                      </a:pPr>
                      <a:r>
                        <a:rPr kumimoji="0" lang="en-US" sz="2000" b="1" i="0" u="none" strike="noStrike" cap="none" normalizeH="0" baseline="0" dirty="0">
                          <a:ln>
                            <a:noFill/>
                          </a:ln>
                          <a:solidFill>
                            <a:schemeClr val="tx1"/>
                          </a:solidFill>
                          <a:effectLst/>
                          <a:latin typeface="Arial" charset="0"/>
                        </a:rPr>
                        <a:t>01</a:t>
                      </a:r>
                    </a:p>
                  </a:txBody>
                  <a:tcPr marL="0" marR="0" marT="0" marB="0"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3"/>
                  </a:ext>
                </a:extLst>
              </a:tr>
            </a:tbl>
          </a:graphicData>
        </a:graphic>
      </p:graphicFrame>
      <p:graphicFrame>
        <p:nvGraphicFramePr>
          <p:cNvPr id="35" name="Group 93">
            <a:extLst>
              <a:ext uri="{FF2B5EF4-FFF2-40B4-BE49-F238E27FC236}">
                <a16:creationId xmlns:a16="http://schemas.microsoft.com/office/drawing/2014/main" id="{45C524BA-2BBE-4864-90A9-EBB951D0B847}"/>
              </a:ext>
            </a:extLst>
          </p:cNvPr>
          <p:cNvGraphicFramePr>
            <a:graphicFrameLocks noGrp="1"/>
          </p:cNvGraphicFramePr>
          <p:nvPr>
            <p:extLst>
              <p:ext uri="{D42A27DB-BD31-4B8C-83A1-F6EECF244321}">
                <p14:modId xmlns:p14="http://schemas.microsoft.com/office/powerpoint/2010/main" val="3618381207"/>
              </p:ext>
            </p:extLst>
          </p:nvPr>
        </p:nvGraphicFramePr>
        <p:xfrm>
          <a:off x="2828904" y="4187825"/>
          <a:ext cx="6007100" cy="1097280"/>
        </p:xfrm>
        <a:graphic>
          <a:graphicData uri="http://schemas.openxmlformats.org/drawingml/2006/table">
            <a:tbl>
              <a:tblPr/>
              <a:tblGrid>
                <a:gridCol w="927100">
                  <a:extLst>
                    <a:ext uri="{9D8B030D-6E8A-4147-A177-3AD203B41FA5}">
                      <a16:colId xmlns:a16="http://schemas.microsoft.com/office/drawing/2014/main" val="20000"/>
                    </a:ext>
                  </a:extLst>
                </a:gridCol>
                <a:gridCol w="1016000">
                  <a:extLst>
                    <a:ext uri="{9D8B030D-6E8A-4147-A177-3AD203B41FA5}">
                      <a16:colId xmlns:a16="http://schemas.microsoft.com/office/drawing/2014/main" val="20001"/>
                    </a:ext>
                  </a:extLst>
                </a:gridCol>
                <a:gridCol w="1016000">
                  <a:extLst>
                    <a:ext uri="{9D8B030D-6E8A-4147-A177-3AD203B41FA5}">
                      <a16:colId xmlns:a16="http://schemas.microsoft.com/office/drawing/2014/main" val="20002"/>
                    </a:ext>
                  </a:extLst>
                </a:gridCol>
                <a:gridCol w="1016000">
                  <a:extLst>
                    <a:ext uri="{9D8B030D-6E8A-4147-A177-3AD203B41FA5}">
                      <a16:colId xmlns:a16="http://schemas.microsoft.com/office/drawing/2014/main" val="20003"/>
                    </a:ext>
                  </a:extLst>
                </a:gridCol>
                <a:gridCol w="1016000">
                  <a:extLst>
                    <a:ext uri="{9D8B030D-6E8A-4147-A177-3AD203B41FA5}">
                      <a16:colId xmlns:a16="http://schemas.microsoft.com/office/drawing/2014/main" val="20004"/>
                    </a:ext>
                  </a:extLst>
                </a:gridCol>
                <a:gridCol w="1016000">
                  <a:extLst>
                    <a:ext uri="{9D8B030D-6E8A-4147-A177-3AD203B41FA5}">
                      <a16:colId xmlns:a16="http://schemas.microsoft.com/office/drawing/2014/main" val="20005"/>
                    </a:ext>
                  </a:extLst>
                </a:gridCol>
              </a:tblGrid>
              <a:tr h="274241">
                <a:tc>
                  <a:txBody>
                    <a:bodyPr/>
                    <a:lstStyle/>
                    <a:p>
                      <a:pPr marL="0" marR="0" lvl="0" indent="0" algn="ctr" defTabSz="914400" rtl="0" eaLnBrk="0" fontAlgn="base" latinLnBrk="0" hangingPunct="0">
                        <a:lnSpc>
                          <a:spcPct val="90000"/>
                        </a:lnSpc>
                        <a:spcBef>
                          <a:spcPct val="30000"/>
                        </a:spcBef>
                        <a:spcAft>
                          <a:spcPct val="0"/>
                        </a:spcAft>
                        <a:buClr>
                          <a:schemeClr val="accent2"/>
                        </a:buClr>
                        <a:buSzPct val="80000"/>
                        <a:buFont typeface="ZapfDingbats" pitchFamily="82" charset="2"/>
                        <a:buNone/>
                        <a:tabLst/>
                      </a:pPr>
                      <a:endParaRPr kumimoji="0" lang="en-US" sz="2000" b="1" i="0" u="none" strike="noStrike" cap="none" normalizeH="0" baseline="0">
                        <a:ln>
                          <a:noFill/>
                        </a:ln>
                        <a:solidFill>
                          <a:schemeClr val="tx1"/>
                        </a:solidFill>
                        <a:effectLst/>
                        <a:latin typeface="Arial" charset="0"/>
                      </a:endParaRPr>
                    </a:p>
                  </a:txBody>
                  <a:tcPr marL="0" marR="0" marT="0" marB="0" horzOverflow="overflow">
                    <a:lnL cap="flat">
                      <a:noFill/>
                    </a:lnL>
                    <a:lnR>
                      <a:noFill/>
                    </a:lnR>
                    <a:lnT cap="flat">
                      <a:noFill/>
                    </a:lnT>
                    <a:lnB>
                      <a:noFill/>
                    </a:lnB>
                    <a:lnTlToBr>
                      <a:noFill/>
                    </a:lnTlToBr>
                    <a:lnBlToTr>
                      <a:noFill/>
                    </a:lnBlToTr>
                    <a:noFill/>
                  </a:tcPr>
                </a:tc>
                <a:tc>
                  <a:txBody>
                    <a:bodyPr/>
                    <a:lstStyle/>
                    <a:p>
                      <a:pPr marL="0" marR="0" lvl="0" indent="0" algn="ctr" defTabSz="914400" rtl="0" eaLnBrk="0" fontAlgn="base" latinLnBrk="0" hangingPunct="0">
                        <a:lnSpc>
                          <a:spcPct val="90000"/>
                        </a:lnSpc>
                        <a:spcBef>
                          <a:spcPct val="30000"/>
                        </a:spcBef>
                        <a:spcAft>
                          <a:spcPct val="0"/>
                        </a:spcAft>
                        <a:buClr>
                          <a:schemeClr val="accent2"/>
                        </a:buClr>
                        <a:buSzPct val="80000"/>
                        <a:buFont typeface="ZapfDingbats" pitchFamily="82" charset="2"/>
                        <a:buNone/>
                        <a:tabLst/>
                      </a:pPr>
                      <a:endParaRPr kumimoji="0" lang="en-US" sz="2000" b="1" i="0" u="none" strike="noStrike" cap="none" normalizeH="0" baseline="0">
                        <a:ln>
                          <a:noFill/>
                        </a:ln>
                        <a:solidFill>
                          <a:schemeClr val="tx1"/>
                        </a:solidFill>
                        <a:effectLst/>
                        <a:latin typeface="Arial" charset="0"/>
                      </a:endParaRPr>
                    </a:p>
                  </a:txBody>
                  <a:tcPr marL="0" marR="0" marT="0" marB="0" horzOverflow="overflow">
                    <a:lnL>
                      <a:noFill/>
                    </a:lnL>
                    <a:lnR>
                      <a:noFill/>
                    </a:lnR>
                    <a:lnT cap="flat">
                      <a:noFill/>
                    </a:lnT>
                    <a:lnB>
                      <a:noFill/>
                    </a:lnB>
                    <a:lnTlToBr>
                      <a:noFill/>
                    </a:lnTlToBr>
                    <a:lnBlToTr>
                      <a:noFill/>
                    </a:lnBlToTr>
                    <a:noFill/>
                  </a:tcPr>
                </a:tc>
                <a:tc gridSpan="4">
                  <a:txBody>
                    <a:bodyPr/>
                    <a:lstStyle/>
                    <a:p>
                      <a:pPr marL="0" marR="0" lvl="0" indent="0" algn="ctr" defTabSz="914400" rtl="0" eaLnBrk="0" fontAlgn="base" latinLnBrk="0" hangingPunct="0">
                        <a:lnSpc>
                          <a:spcPct val="90000"/>
                        </a:lnSpc>
                        <a:spcBef>
                          <a:spcPct val="30000"/>
                        </a:spcBef>
                        <a:spcAft>
                          <a:spcPct val="0"/>
                        </a:spcAft>
                        <a:buClr>
                          <a:schemeClr val="accent2"/>
                        </a:buClr>
                        <a:buSzPct val="80000"/>
                        <a:buFont typeface="ZapfDingbats" pitchFamily="82" charset="2"/>
                        <a:buNone/>
                        <a:tabLst/>
                      </a:pPr>
                      <a:r>
                        <a:rPr kumimoji="0" lang="en-US" sz="2000" b="1" i="0" u="none" strike="noStrike" cap="none" normalizeH="0" baseline="0">
                          <a:ln>
                            <a:noFill/>
                          </a:ln>
                          <a:solidFill>
                            <a:schemeClr val="tx1"/>
                          </a:solidFill>
                          <a:effectLst/>
                          <a:latin typeface="Arial" charset="0"/>
                        </a:rPr>
                        <a:t>BHR is 00</a:t>
                      </a:r>
                    </a:p>
                  </a:txBody>
                  <a:tcPr marL="0" marR="0" marT="0" marB="0" horzOverflow="overflow">
                    <a:lnL>
                      <a:noFill/>
                    </a:lnL>
                    <a:lnR cap="flat">
                      <a:noFill/>
                    </a:lnR>
                    <a:lnT cap="flat">
                      <a:noFill/>
                    </a:lnT>
                    <a:lnB>
                      <a:noFill/>
                    </a:lnB>
                    <a:lnTlToBr>
                      <a:noFill/>
                    </a:lnTlToBr>
                    <a:lnBlToTr>
                      <a:noFill/>
                    </a:lnBlToTr>
                    <a:no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274241">
                <a:tc>
                  <a:txBody>
                    <a:bodyPr/>
                    <a:lstStyle/>
                    <a:p>
                      <a:pPr marL="0" marR="0" lvl="0" indent="0" algn="ctr" defTabSz="914400" rtl="0" eaLnBrk="0" fontAlgn="base" latinLnBrk="0" hangingPunct="0">
                        <a:lnSpc>
                          <a:spcPct val="90000"/>
                        </a:lnSpc>
                        <a:spcBef>
                          <a:spcPct val="30000"/>
                        </a:spcBef>
                        <a:spcAft>
                          <a:spcPct val="0"/>
                        </a:spcAft>
                        <a:buClr>
                          <a:schemeClr val="accent2"/>
                        </a:buClr>
                        <a:buSzPct val="80000"/>
                        <a:buFont typeface="ZapfDingbats" pitchFamily="82" charset="2"/>
                        <a:buNone/>
                        <a:tabLst/>
                      </a:pPr>
                      <a:endParaRPr kumimoji="0" lang="en-US" sz="2000" b="1" i="0" u="none" strike="noStrike" cap="none" normalizeH="0" baseline="0">
                        <a:ln>
                          <a:noFill/>
                        </a:ln>
                        <a:solidFill>
                          <a:schemeClr val="tx1"/>
                        </a:solidFill>
                        <a:effectLst/>
                        <a:latin typeface="Arial" charset="0"/>
                      </a:endParaRPr>
                    </a:p>
                  </a:txBody>
                  <a:tcPr marL="0" marR="0" marT="0" marB="0" horzOverflow="overflow">
                    <a:lnL cap="flat">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90000"/>
                        </a:lnSpc>
                        <a:spcBef>
                          <a:spcPct val="30000"/>
                        </a:spcBef>
                        <a:spcAft>
                          <a:spcPct val="0"/>
                        </a:spcAft>
                        <a:buClr>
                          <a:schemeClr val="accent2"/>
                        </a:buClr>
                        <a:buSzPct val="80000"/>
                        <a:buFont typeface="ZapfDingbats" pitchFamily="82" charset="2"/>
                        <a:buNone/>
                        <a:tabLst/>
                      </a:pPr>
                      <a:endParaRPr kumimoji="0" lang="en-US" sz="2000" b="1" i="0" u="none" strike="noStrike" cap="none" normalizeH="0" baseline="0">
                        <a:ln>
                          <a:noFill/>
                        </a:ln>
                        <a:solidFill>
                          <a:schemeClr val="tx1"/>
                        </a:solidFill>
                        <a:effectLst/>
                        <a:latin typeface="Arial" charset="0"/>
                      </a:endParaRPr>
                    </a:p>
                  </a:txBody>
                  <a:tcPr marL="0" marR="0" marT="0" marB="0"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90000"/>
                        </a:lnSpc>
                        <a:spcBef>
                          <a:spcPct val="30000"/>
                        </a:spcBef>
                        <a:spcAft>
                          <a:spcPct val="0"/>
                        </a:spcAft>
                        <a:buClr>
                          <a:schemeClr val="accent2"/>
                        </a:buClr>
                        <a:buSzPct val="80000"/>
                        <a:buFont typeface="ZapfDingbats" pitchFamily="82" charset="2"/>
                        <a:buNone/>
                        <a:tabLst/>
                      </a:pPr>
                      <a:r>
                        <a:rPr kumimoji="0" lang="en-US" sz="2000" b="1" i="0" u="none" strike="noStrike" cap="none" normalizeH="0" baseline="0">
                          <a:ln>
                            <a:noFill/>
                          </a:ln>
                          <a:solidFill>
                            <a:schemeClr val="tx1"/>
                          </a:solidFill>
                          <a:effectLst/>
                          <a:latin typeface="Arial" charset="0"/>
                        </a:rPr>
                        <a:t>00:</a:t>
                      </a:r>
                    </a:p>
                  </a:txBody>
                  <a:tcPr marL="0" marR="0" marT="0" marB="0" horzOverflow="overflow">
                    <a:lnL>
                      <a:noFill/>
                    </a:lnL>
                    <a:lnR>
                      <a:noFill/>
                    </a:lnR>
                    <a:lnT>
                      <a:noFill/>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90000"/>
                        </a:lnSpc>
                        <a:spcBef>
                          <a:spcPct val="30000"/>
                        </a:spcBef>
                        <a:spcAft>
                          <a:spcPct val="0"/>
                        </a:spcAft>
                        <a:buClr>
                          <a:schemeClr val="accent2"/>
                        </a:buClr>
                        <a:buSzPct val="80000"/>
                        <a:buFont typeface="ZapfDingbats" pitchFamily="82" charset="2"/>
                        <a:buNone/>
                        <a:tabLst/>
                      </a:pPr>
                      <a:r>
                        <a:rPr kumimoji="0" lang="en-US" sz="2000" b="1" i="0" u="none" strike="noStrike" cap="none" normalizeH="0" baseline="0">
                          <a:ln>
                            <a:noFill/>
                          </a:ln>
                          <a:solidFill>
                            <a:schemeClr val="tx1"/>
                          </a:solidFill>
                          <a:effectLst/>
                          <a:latin typeface="Arial" charset="0"/>
                        </a:rPr>
                        <a:t>01:</a:t>
                      </a:r>
                    </a:p>
                  </a:txBody>
                  <a:tcPr marL="0" marR="0" marT="0" marB="0" horzOverflow="overflow">
                    <a:lnL>
                      <a:noFill/>
                    </a:lnL>
                    <a:lnR>
                      <a:noFill/>
                    </a:lnR>
                    <a:lnT>
                      <a:noFill/>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90000"/>
                        </a:lnSpc>
                        <a:spcBef>
                          <a:spcPct val="30000"/>
                        </a:spcBef>
                        <a:spcAft>
                          <a:spcPct val="0"/>
                        </a:spcAft>
                        <a:buClr>
                          <a:schemeClr val="accent2"/>
                        </a:buClr>
                        <a:buSzPct val="80000"/>
                        <a:buFont typeface="ZapfDingbats" pitchFamily="82" charset="2"/>
                        <a:buNone/>
                        <a:tabLst/>
                      </a:pPr>
                      <a:r>
                        <a:rPr kumimoji="0" lang="en-US" sz="2000" b="1" i="0" u="none" strike="noStrike" cap="none" normalizeH="0" baseline="0">
                          <a:ln>
                            <a:noFill/>
                          </a:ln>
                          <a:solidFill>
                            <a:schemeClr val="tx1"/>
                          </a:solidFill>
                          <a:effectLst/>
                          <a:latin typeface="Arial" charset="0"/>
                        </a:rPr>
                        <a:t>10:</a:t>
                      </a:r>
                    </a:p>
                  </a:txBody>
                  <a:tcPr marL="0" marR="0" marT="0" marB="0" horzOverflow="overflow">
                    <a:lnL>
                      <a:noFill/>
                    </a:lnL>
                    <a:lnR>
                      <a:noFill/>
                    </a:lnR>
                    <a:lnT>
                      <a:noFill/>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90000"/>
                        </a:lnSpc>
                        <a:spcBef>
                          <a:spcPct val="30000"/>
                        </a:spcBef>
                        <a:spcAft>
                          <a:spcPct val="0"/>
                        </a:spcAft>
                        <a:buClr>
                          <a:schemeClr val="accent2"/>
                        </a:buClr>
                        <a:buSzPct val="80000"/>
                        <a:buFont typeface="ZapfDingbats" pitchFamily="82" charset="2"/>
                        <a:buNone/>
                        <a:tabLst/>
                      </a:pPr>
                      <a:r>
                        <a:rPr kumimoji="0" lang="en-US" sz="2000" b="1" i="0" u="none" strike="noStrike" cap="none" normalizeH="0" baseline="0">
                          <a:ln>
                            <a:noFill/>
                          </a:ln>
                          <a:solidFill>
                            <a:schemeClr val="tx1"/>
                          </a:solidFill>
                          <a:effectLst/>
                          <a:latin typeface="Arial" charset="0"/>
                        </a:rPr>
                        <a:t>11:</a:t>
                      </a:r>
                    </a:p>
                  </a:txBody>
                  <a:tcPr marL="0" marR="0" marT="0" marB="0" horzOverflow="overflow">
                    <a:lnL>
                      <a:noFill/>
                    </a:lnL>
                    <a:lnR cap="flat">
                      <a:noFill/>
                    </a:lnR>
                    <a:lnT>
                      <a:noFill/>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1"/>
                  </a:ext>
                </a:extLst>
              </a:tr>
              <a:tr h="274241">
                <a:tc rowSpan="2">
                  <a:txBody>
                    <a:bodyPr/>
                    <a:lstStyle/>
                    <a:p>
                      <a:pPr marL="0" marR="0" lvl="0" indent="0" algn="ctr" defTabSz="914400" rtl="0" eaLnBrk="0" fontAlgn="base" latinLnBrk="0" hangingPunct="0">
                        <a:lnSpc>
                          <a:spcPct val="90000"/>
                        </a:lnSpc>
                        <a:spcBef>
                          <a:spcPct val="30000"/>
                        </a:spcBef>
                        <a:spcAft>
                          <a:spcPct val="0"/>
                        </a:spcAft>
                        <a:buClr>
                          <a:schemeClr val="accent2"/>
                        </a:buClr>
                        <a:buSzPct val="80000"/>
                        <a:buFont typeface="ZapfDingbats" pitchFamily="82" charset="2"/>
                        <a:buNone/>
                        <a:tabLst/>
                      </a:pPr>
                      <a:r>
                        <a:rPr kumimoji="0" lang="en-US" sz="2000" b="1" i="0" u="none" strike="noStrike" cap="none" normalizeH="0" baseline="0">
                          <a:ln>
                            <a:noFill/>
                          </a:ln>
                          <a:solidFill>
                            <a:schemeClr val="tx1"/>
                          </a:solidFill>
                          <a:effectLst/>
                          <a:latin typeface="Arial" charset="0"/>
                        </a:rPr>
                        <a:t>PC is A</a:t>
                      </a:r>
                    </a:p>
                  </a:txBody>
                  <a:tcPr marL="0" marR="0" marT="0" marB="0" anchor="ctr" horzOverflow="overflow">
                    <a:lnL cap="flat">
                      <a:noFill/>
                    </a:lnL>
                    <a:lnR>
                      <a:noFill/>
                    </a:lnR>
                    <a:lnT>
                      <a:noFill/>
                    </a:lnT>
                    <a:lnB cap="flat">
                      <a:noFill/>
                    </a:lnB>
                    <a:lnTlToBr>
                      <a:noFill/>
                    </a:lnTlToBr>
                    <a:lnBlToTr>
                      <a:noFill/>
                    </a:lnBlToTr>
                    <a:noFill/>
                  </a:tcPr>
                </a:tc>
                <a:tc>
                  <a:txBody>
                    <a:bodyPr/>
                    <a:lstStyle/>
                    <a:p>
                      <a:pPr marL="0" marR="0" lvl="0" indent="0" algn="ctr" defTabSz="914400" rtl="0" eaLnBrk="0" fontAlgn="base" latinLnBrk="0" hangingPunct="0">
                        <a:lnSpc>
                          <a:spcPct val="90000"/>
                        </a:lnSpc>
                        <a:spcBef>
                          <a:spcPct val="30000"/>
                        </a:spcBef>
                        <a:spcAft>
                          <a:spcPct val="0"/>
                        </a:spcAft>
                        <a:buClr>
                          <a:schemeClr val="accent2"/>
                        </a:buClr>
                        <a:buSzPct val="80000"/>
                        <a:buFont typeface="ZapfDingbats" pitchFamily="82" charset="2"/>
                        <a:buNone/>
                        <a:tabLst/>
                      </a:pPr>
                      <a:r>
                        <a:rPr kumimoji="0" lang="en-US" sz="2000" b="1" i="0" u="none" strike="noStrike" cap="none" normalizeH="0" baseline="0">
                          <a:ln>
                            <a:noFill/>
                          </a:ln>
                          <a:solidFill>
                            <a:schemeClr val="tx1"/>
                          </a:solidFill>
                          <a:effectLst/>
                          <a:latin typeface="Arial" charset="0"/>
                        </a:rPr>
                        <a:t>A:</a:t>
                      </a:r>
                    </a:p>
                  </a:txBody>
                  <a:tcPr marL="0" marR="0" marT="0" marB="0" horzOverflow="overflow">
                    <a:lnL>
                      <a:noFill/>
                    </a:lnL>
                    <a:lnR w="12700" cap="flat" cmpd="sng" algn="ctr">
                      <a:solidFill>
                        <a:schemeClr val="tx1"/>
                      </a:solidFill>
                      <a:prstDash val="solid"/>
                      <a:round/>
                      <a:headEnd type="none" w="sm" len="sm"/>
                      <a:tailEnd type="none" w="sm" len="sm"/>
                    </a:lnR>
                    <a:lnT>
                      <a:noFill/>
                    </a:lnT>
                    <a:lnB>
                      <a:noFill/>
                    </a:lnB>
                    <a:lnTlToBr>
                      <a:noFill/>
                    </a:lnTlToBr>
                    <a:lnBlToTr>
                      <a:noFill/>
                    </a:lnBlToTr>
                    <a:noFill/>
                  </a:tcPr>
                </a:tc>
                <a:tc>
                  <a:txBody>
                    <a:bodyPr/>
                    <a:lstStyle/>
                    <a:p>
                      <a:pPr marL="0" marR="0" lvl="0" indent="0" algn="ctr" defTabSz="914400" rtl="0" eaLnBrk="0" fontAlgn="base" latinLnBrk="0" hangingPunct="0">
                        <a:lnSpc>
                          <a:spcPct val="90000"/>
                        </a:lnSpc>
                        <a:spcBef>
                          <a:spcPct val="30000"/>
                        </a:spcBef>
                        <a:spcAft>
                          <a:spcPct val="0"/>
                        </a:spcAft>
                        <a:buClr>
                          <a:schemeClr val="accent2"/>
                        </a:buClr>
                        <a:buSzPct val="80000"/>
                        <a:buFont typeface="ZapfDingbats" pitchFamily="82" charset="2"/>
                        <a:buNone/>
                        <a:tabLst/>
                      </a:pPr>
                      <a:r>
                        <a:rPr kumimoji="0" lang="en-US" sz="2000" b="1" i="0" u="none" strike="noStrike" cap="none" normalizeH="0" baseline="0">
                          <a:ln>
                            <a:noFill/>
                          </a:ln>
                          <a:solidFill>
                            <a:schemeClr val="tx1"/>
                          </a:solidFill>
                          <a:effectLst/>
                          <a:latin typeface="Arial" charset="0"/>
                        </a:rPr>
                        <a:t>11</a:t>
                      </a:r>
                    </a:p>
                  </a:txBody>
                  <a:tcPr marL="0" marR="0" marT="0" marB="0"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folHlink"/>
                    </a:solidFill>
                  </a:tcPr>
                </a:tc>
                <a:tc>
                  <a:txBody>
                    <a:bodyPr/>
                    <a:lstStyle/>
                    <a:p>
                      <a:pPr marL="0" marR="0" lvl="0" indent="0" algn="ctr" defTabSz="914400" rtl="0" eaLnBrk="0" fontAlgn="base" latinLnBrk="0" hangingPunct="0">
                        <a:lnSpc>
                          <a:spcPct val="90000"/>
                        </a:lnSpc>
                        <a:spcBef>
                          <a:spcPct val="30000"/>
                        </a:spcBef>
                        <a:spcAft>
                          <a:spcPct val="0"/>
                        </a:spcAft>
                        <a:buClr>
                          <a:schemeClr val="accent2"/>
                        </a:buClr>
                        <a:buSzPct val="80000"/>
                        <a:buFont typeface="ZapfDingbats" pitchFamily="82" charset="2"/>
                        <a:buNone/>
                        <a:tabLst/>
                      </a:pPr>
                      <a:r>
                        <a:rPr kumimoji="0" lang="en-US" sz="2000" b="1" i="0" u="none" strike="noStrike" cap="none" normalizeH="0" baseline="0">
                          <a:ln>
                            <a:noFill/>
                          </a:ln>
                          <a:solidFill>
                            <a:schemeClr val="tx1"/>
                          </a:solidFill>
                          <a:effectLst/>
                          <a:latin typeface="Arial" charset="0"/>
                        </a:rPr>
                        <a:t>01</a:t>
                      </a:r>
                    </a:p>
                  </a:txBody>
                  <a:tcPr marL="0" marR="0" marT="0" marB="0"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90000"/>
                        </a:lnSpc>
                        <a:spcBef>
                          <a:spcPct val="30000"/>
                        </a:spcBef>
                        <a:spcAft>
                          <a:spcPct val="0"/>
                        </a:spcAft>
                        <a:buClr>
                          <a:schemeClr val="accent2"/>
                        </a:buClr>
                        <a:buSzPct val="80000"/>
                        <a:buFont typeface="ZapfDingbats" pitchFamily="82" charset="2"/>
                        <a:buNone/>
                        <a:tabLst/>
                      </a:pPr>
                      <a:r>
                        <a:rPr kumimoji="0" lang="en-US" sz="2000" b="1" i="0" u="none" strike="noStrike" cap="none" normalizeH="0" baseline="0">
                          <a:ln>
                            <a:noFill/>
                          </a:ln>
                          <a:solidFill>
                            <a:schemeClr val="tx1"/>
                          </a:solidFill>
                          <a:effectLst/>
                          <a:latin typeface="Arial" charset="0"/>
                        </a:rPr>
                        <a:t>01</a:t>
                      </a:r>
                    </a:p>
                  </a:txBody>
                  <a:tcPr marL="0" marR="0" marT="0" marB="0"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90000"/>
                        </a:lnSpc>
                        <a:spcBef>
                          <a:spcPct val="30000"/>
                        </a:spcBef>
                        <a:spcAft>
                          <a:spcPct val="0"/>
                        </a:spcAft>
                        <a:buClr>
                          <a:schemeClr val="accent2"/>
                        </a:buClr>
                        <a:buSzPct val="80000"/>
                        <a:buFont typeface="ZapfDingbats" pitchFamily="82" charset="2"/>
                        <a:buNone/>
                        <a:tabLst/>
                      </a:pPr>
                      <a:r>
                        <a:rPr kumimoji="0" lang="en-US" sz="2000" b="1" i="0" u="none" strike="noStrike" cap="none" normalizeH="0" baseline="0">
                          <a:ln>
                            <a:noFill/>
                          </a:ln>
                          <a:solidFill>
                            <a:schemeClr val="tx1"/>
                          </a:solidFill>
                          <a:effectLst/>
                          <a:latin typeface="Arial" charset="0"/>
                        </a:rPr>
                        <a:t>00</a:t>
                      </a:r>
                    </a:p>
                  </a:txBody>
                  <a:tcPr marL="0" marR="0" marT="0" marB="0"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2"/>
                  </a:ext>
                </a:extLst>
              </a:tr>
              <a:tr h="274241">
                <a:tc vMerge="1">
                  <a:txBody>
                    <a:bodyPr/>
                    <a:lstStyle/>
                    <a:p>
                      <a:endParaRPr lang="en-US"/>
                    </a:p>
                  </a:txBody>
                  <a:tcPr/>
                </a:tc>
                <a:tc>
                  <a:txBody>
                    <a:bodyPr/>
                    <a:lstStyle/>
                    <a:p>
                      <a:pPr marL="0" marR="0" lvl="0" indent="0" algn="ctr" defTabSz="914400" rtl="0" eaLnBrk="0" fontAlgn="base" latinLnBrk="0" hangingPunct="0">
                        <a:lnSpc>
                          <a:spcPct val="90000"/>
                        </a:lnSpc>
                        <a:spcBef>
                          <a:spcPct val="30000"/>
                        </a:spcBef>
                        <a:spcAft>
                          <a:spcPct val="0"/>
                        </a:spcAft>
                        <a:buClr>
                          <a:schemeClr val="accent2"/>
                        </a:buClr>
                        <a:buSzPct val="80000"/>
                        <a:buFont typeface="ZapfDingbats" pitchFamily="82" charset="2"/>
                        <a:buNone/>
                        <a:tabLst/>
                      </a:pPr>
                      <a:r>
                        <a:rPr kumimoji="0" lang="en-US" sz="2000" b="1" i="0" u="none" strike="noStrike" cap="none" normalizeH="0" baseline="0">
                          <a:ln>
                            <a:noFill/>
                          </a:ln>
                          <a:solidFill>
                            <a:schemeClr val="tx1"/>
                          </a:solidFill>
                          <a:effectLst/>
                          <a:latin typeface="Arial" charset="0"/>
                        </a:rPr>
                        <a:t>D:</a:t>
                      </a:r>
                    </a:p>
                  </a:txBody>
                  <a:tcPr marL="0" marR="0" marT="0" marB="0" horzOverflow="overflow">
                    <a:lnL>
                      <a:noFill/>
                    </a:lnL>
                    <a:lnR w="12700" cap="flat" cmpd="sng" algn="ctr">
                      <a:solidFill>
                        <a:schemeClr val="tx1"/>
                      </a:solidFill>
                      <a:prstDash val="solid"/>
                      <a:round/>
                      <a:headEnd type="none" w="sm" len="sm"/>
                      <a:tailEnd type="none" w="sm" len="sm"/>
                    </a:lnR>
                    <a:lnT>
                      <a:noFill/>
                    </a:lnT>
                    <a:lnB cap="flat">
                      <a:noFill/>
                    </a:lnB>
                    <a:lnTlToBr>
                      <a:noFill/>
                    </a:lnTlToBr>
                    <a:lnBlToTr>
                      <a:noFill/>
                    </a:lnBlToTr>
                    <a:noFill/>
                  </a:tcPr>
                </a:tc>
                <a:tc>
                  <a:txBody>
                    <a:bodyPr/>
                    <a:lstStyle/>
                    <a:p>
                      <a:pPr marL="0" marR="0" lvl="0" indent="0" algn="ctr" defTabSz="914400" rtl="0" eaLnBrk="0" fontAlgn="base" latinLnBrk="0" hangingPunct="0">
                        <a:lnSpc>
                          <a:spcPct val="90000"/>
                        </a:lnSpc>
                        <a:spcBef>
                          <a:spcPct val="30000"/>
                        </a:spcBef>
                        <a:spcAft>
                          <a:spcPct val="0"/>
                        </a:spcAft>
                        <a:buClr>
                          <a:schemeClr val="accent2"/>
                        </a:buClr>
                        <a:buSzPct val="80000"/>
                        <a:buFont typeface="ZapfDingbats" pitchFamily="82" charset="2"/>
                        <a:buNone/>
                        <a:tabLst/>
                      </a:pPr>
                      <a:r>
                        <a:rPr kumimoji="0" lang="en-US" sz="2000" b="1" i="0" u="none" strike="noStrike" cap="none" normalizeH="0" baseline="0">
                          <a:ln>
                            <a:noFill/>
                          </a:ln>
                          <a:solidFill>
                            <a:schemeClr val="tx1"/>
                          </a:solidFill>
                          <a:effectLst/>
                          <a:latin typeface="Arial" charset="0"/>
                        </a:rPr>
                        <a:t>01</a:t>
                      </a:r>
                    </a:p>
                  </a:txBody>
                  <a:tcPr marL="0" marR="0" marT="0" marB="0"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90000"/>
                        </a:lnSpc>
                        <a:spcBef>
                          <a:spcPct val="30000"/>
                        </a:spcBef>
                        <a:spcAft>
                          <a:spcPct val="0"/>
                        </a:spcAft>
                        <a:buClr>
                          <a:schemeClr val="accent2"/>
                        </a:buClr>
                        <a:buSzPct val="80000"/>
                        <a:buFont typeface="ZapfDingbats" pitchFamily="82" charset="2"/>
                        <a:buNone/>
                        <a:tabLst/>
                      </a:pPr>
                      <a:r>
                        <a:rPr kumimoji="0" lang="en-US" sz="2000" b="1" i="0" u="none" strike="noStrike" cap="none" normalizeH="0" baseline="0">
                          <a:ln>
                            <a:noFill/>
                          </a:ln>
                          <a:solidFill>
                            <a:schemeClr val="tx1"/>
                          </a:solidFill>
                          <a:effectLst/>
                          <a:latin typeface="Arial" charset="0"/>
                        </a:rPr>
                        <a:t>10</a:t>
                      </a:r>
                    </a:p>
                  </a:txBody>
                  <a:tcPr marL="0" marR="0" marT="0" marB="0"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90000"/>
                        </a:lnSpc>
                        <a:spcBef>
                          <a:spcPct val="30000"/>
                        </a:spcBef>
                        <a:spcAft>
                          <a:spcPct val="0"/>
                        </a:spcAft>
                        <a:buClr>
                          <a:schemeClr val="accent2"/>
                        </a:buClr>
                        <a:buSzPct val="80000"/>
                        <a:buFont typeface="ZapfDingbats" pitchFamily="82" charset="2"/>
                        <a:buNone/>
                        <a:tabLst/>
                      </a:pPr>
                      <a:r>
                        <a:rPr kumimoji="0" lang="en-US" sz="2000" b="1" i="0" u="none" strike="noStrike" cap="none" normalizeH="0" baseline="0">
                          <a:ln>
                            <a:noFill/>
                          </a:ln>
                          <a:solidFill>
                            <a:schemeClr val="tx1"/>
                          </a:solidFill>
                          <a:effectLst/>
                          <a:latin typeface="Arial" charset="0"/>
                        </a:rPr>
                        <a:t>00</a:t>
                      </a:r>
                    </a:p>
                  </a:txBody>
                  <a:tcPr marL="0" marR="0" marT="0" marB="0"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90000"/>
                        </a:lnSpc>
                        <a:spcBef>
                          <a:spcPct val="30000"/>
                        </a:spcBef>
                        <a:spcAft>
                          <a:spcPct val="0"/>
                        </a:spcAft>
                        <a:buClr>
                          <a:schemeClr val="accent2"/>
                        </a:buClr>
                        <a:buSzPct val="80000"/>
                        <a:buFont typeface="ZapfDingbats" pitchFamily="82" charset="2"/>
                        <a:buNone/>
                        <a:tabLst/>
                      </a:pPr>
                      <a:r>
                        <a:rPr kumimoji="0" lang="en-US" sz="2000" b="1" i="0" u="none" strike="noStrike" cap="none" normalizeH="0" baseline="0" dirty="0">
                          <a:ln>
                            <a:noFill/>
                          </a:ln>
                          <a:solidFill>
                            <a:schemeClr val="tx1"/>
                          </a:solidFill>
                          <a:effectLst/>
                          <a:latin typeface="Arial" charset="0"/>
                        </a:rPr>
                        <a:t>01</a:t>
                      </a:r>
                    </a:p>
                  </a:txBody>
                  <a:tcPr marL="0" marR="0" marT="0" marB="0"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3"/>
                  </a:ext>
                </a:extLst>
              </a:tr>
            </a:tbl>
          </a:graphicData>
        </a:graphic>
      </p:graphicFrame>
      <p:sp>
        <p:nvSpPr>
          <p:cNvPr id="36" name="Rectangle 84">
            <a:extLst>
              <a:ext uri="{FF2B5EF4-FFF2-40B4-BE49-F238E27FC236}">
                <a16:creationId xmlns:a16="http://schemas.microsoft.com/office/drawing/2014/main" id="{3188CF84-81DE-460C-B32D-3C0BF7461280}"/>
              </a:ext>
            </a:extLst>
          </p:cNvPr>
          <p:cNvSpPr>
            <a:spLocks noChangeArrowheads="1"/>
          </p:cNvSpPr>
          <p:nvPr/>
        </p:nvSpPr>
        <p:spPr bwMode="auto">
          <a:xfrm>
            <a:off x="6862741" y="5705475"/>
            <a:ext cx="531813" cy="227013"/>
          </a:xfrm>
          <a:prstGeom prst="rect">
            <a:avLst/>
          </a:prstGeom>
          <a:solidFill>
            <a:schemeClr val="bg1"/>
          </a:solidFill>
          <a:ln w="12700">
            <a:solidFill>
              <a:schemeClr val="tx1"/>
            </a:solidFill>
            <a:miter lim="800000"/>
            <a:headEnd type="none" w="sm" len="sm"/>
            <a:tailEnd type="none" w="sm" len="sm"/>
          </a:ln>
        </p:spPr>
        <p:txBody>
          <a:bodyPr wrap="none" anchor="ct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pPr algn="ctr"/>
            <a:r>
              <a:rPr lang="en-US" altLang="zh-CN">
                <a:ea typeface="宋体" panose="02010600030101010101" pitchFamily="2" charset="-122"/>
              </a:rPr>
              <a:t>0 0</a:t>
            </a:r>
          </a:p>
        </p:txBody>
      </p:sp>
      <p:sp>
        <p:nvSpPr>
          <p:cNvPr id="37" name="Rectangle 85">
            <a:extLst>
              <a:ext uri="{FF2B5EF4-FFF2-40B4-BE49-F238E27FC236}">
                <a16:creationId xmlns:a16="http://schemas.microsoft.com/office/drawing/2014/main" id="{3332EE6F-B175-4089-BFFC-F9A9CC5D98A2}"/>
              </a:ext>
            </a:extLst>
          </p:cNvPr>
          <p:cNvSpPr>
            <a:spLocks noChangeArrowheads="1"/>
          </p:cNvSpPr>
          <p:nvPr/>
        </p:nvSpPr>
        <p:spPr bwMode="auto">
          <a:xfrm>
            <a:off x="6862741" y="6084888"/>
            <a:ext cx="531813" cy="227012"/>
          </a:xfrm>
          <a:prstGeom prst="rect">
            <a:avLst/>
          </a:prstGeom>
          <a:solidFill>
            <a:schemeClr val="folHlink"/>
          </a:solidFill>
          <a:ln w="12700">
            <a:solidFill>
              <a:schemeClr val="tx1"/>
            </a:solidFill>
            <a:miter lim="800000"/>
            <a:headEnd type="none" w="sm" len="sm"/>
            <a:tailEnd type="none" w="sm" len="sm"/>
          </a:ln>
        </p:spPr>
        <p:txBody>
          <a:bodyPr wrap="none" anchor="ct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pPr algn="ctr"/>
            <a:r>
              <a:rPr lang="en-US" altLang="zh-CN">
                <a:ea typeface="宋体" panose="02010600030101010101" pitchFamily="2" charset="-122"/>
              </a:rPr>
              <a:t>0 1</a:t>
            </a:r>
          </a:p>
        </p:txBody>
      </p:sp>
      <p:sp>
        <p:nvSpPr>
          <p:cNvPr id="38" name="Rectangle 86">
            <a:extLst>
              <a:ext uri="{FF2B5EF4-FFF2-40B4-BE49-F238E27FC236}">
                <a16:creationId xmlns:a16="http://schemas.microsoft.com/office/drawing/2014/main" id="{63950421-2B4D-421C-9A21-38182454EA53}"/>
              </a:ext>
            </a:extLst>
          </p:cNvPr>
          <p:cNvSpPr>
            <a:spLocks noChangeArrowheads="1"/>
          </p:cNvSpPr>
          <p:nvPr/>
        </p:nvSpPr>
        <p:spPr bwMode="auto">
          <a:xfrm>
            <a:off x="6616679" y="6008688"/>
            <a:ext cx="2825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r>
              <a:rPr lang="en-US" altLang="zh-CN">
                <a:ea typeface="宋体" panose="02010600030101010101" pitchFamily="2" charset="-122"/>
              </a:rPr>
              <a:t>0</a:t>
            </a:r>
          </a:p>
        </p:txBody>
      </p:sp>
      <p:sp>
        <p:nvSpPr>
          <p:cNvPr id="39" name="Line 87">
            <a:extLst>
              <a:ext uri="{FF2B5EF4-FFF2-40B4-BE49-F238E27FC236}">
                <a16:creationId xmlns:a16="http://schemas.microsoft.com/office/drawing/2014/main" id="{9FA32D13-10C4-4E0A-ABEF-ED6081DDA94D}"/>
              </a:ext>
            </a:extLst>
          </p:cNvPr>
          <p:cNvSpPr>
            <a:spLocks noChangeShapeType="1"/>
          </p:cNvSpPr>
          <p:nvPr/>
        </p:nvSpPr>
        <p:spPr bwMode="auto">
          <a:xfrm flipH="1">
            <a:off x="7394554" y="5856288"/>
            <a:ext cx="227012" cy="0"/>
          </a:xfrm>
          <a:prstGeom prst="line">
            <a:avLst/>
          </a:prstGeom>
          <a:noFill/>
          <a:ln w="12700">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a:lstStyle/>
          <a:p>
            <a:endParaRPr lang="zh-CN" altLang="en-US"/>
          </a:p>
        </p:txBody>
      </p:sp>
      <p:sp>
        <p:nvSpPr>
          <p:cNvPr id="41" name="Rectangle 88">
            <a:extLst>
              <a:ext uri="{FF2B5EF4-FFF2-40B4-BE49-F238E27FC236}">
                <a16:creationId xmlns:a16="http://schemas.microsoft.com/office/drawing/2014/main" id="{FED8FFBC-88A3-4EDF-8ED1-F12E1AACF539}"/>
              </a:ext>
            </a:extLst>
          </p:cNvPr>
          <p:cNvSpPr>
            <a:spLocks noChangeArrowheads="1"/>
          </p:cNvSpPr>
          <p:nvPr/>
        </p:nvSpPr>
        <p:spPr bwMode="auto">
          <a:xfrm>
            <a:off x="7545366" y="5703888"/>
            <a:ext cx="21812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r>
              <a:rPr lang="en-US" altLang="zh-CN">
                <a:ea typeface="宋体" panose="02010600030101010101" pitchFamily="2" charset="-122"/>
              </a:rPr>
              <a:t>1 (A was actually taken)</a:t>
            </a:r>
          </a:p>
        </p:txBody>
      </p:sp>
      <p:sp>
        <p:nvSpPr>
          <p:cNvPr id="42" name="Line 89">
            <a:extLst>
              <a:ext uri="{FF2B5EF4-FFF2-40B4-BE49-F238E27FC236}">
                <a16:creationId xmlns:a16="http://schemas.microsoft.com/office/drawing/2014/main" id="{A285BE3D-317A-4C57-BD48-34E4B1EB9C59}"/>
              </a:ext>
            </a:extLst>
          </p:cNvPr>
          <p:cNvSpPr>
            <a:spLocks noChangeShapeType="1"/>
          </p:cNvSpPr>
          <p:nvPr/>
        </p:nvSpPr>
        <p:spPr bwMode="auto">
          <a:xfrm flipH="1">
            <a:off x="6616679" y="5856288"/>
            <a:ext cx="227012" cy="0"/>
          </a:xfrm>
          <a:prstGeom prst="line">
            <a:avLst/>
          </a:prstGeom>
          <a:noFill/>
          <a:ln w="12700">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a:lstStyle/>
          <a:p>
            <a:endParaRPr lang="zh-CN" altLang="en-US"/>
          </a:p>
        </p:txBody>
      </p:sp>
    </p:spTree>
    <p:extLst>
      <p:ext uri="{BB962C8B-B14F-4D97-AF65-F5344CB8AC3E}">
        <p14:creationId xmlns:p14="http://schemas.microsoft.com/office/powerpoint/2010/main" val="2902874139"/>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自由: 形状 22"/>
          <p:cNvSpPr/>
          <p:nvPr/>
        </p:nvSpPr>
        <p:spPr bwMode="auto">
          <a:xfrm rot="12600000">
            <a:off x="628798" y="267712"/>
            <a:ext cx="166903" cy="731887"/>
          </a:xfrm>
          <a:custGeom>
            <a:avLst/>
            <a:gdLst>
              <a:gd name="connsiteX0" fmla="*/ 260214 w 260214"/>
              <a:gd name="connsiteY0" fmla="*/ 995963 h 1141060"/>
              <a:gd name="connsiteX1" fmla="*/ 0 w 260214"/>
              <a:gd name="connsiteY1" fmla="*/ 1141060 h 1141060"/>
              <a:gd name="connsiteX2" fmla="*/ 0 w 260214"/>
              <a:gd name="connsiteY2" fmla="*/ 146621 h 1141060"/>
              <a:gd name="connsiteX3" fmla="*/ 260214 w 260214"/>
              <a:gd name="connsiteY3" fmla="*/ 0 h 1141060"/>
            </a:gdLst>
            <a:ahLst/>
            <a:cxnLst>
              <a:cxn ang="0">
                <a:pos x="connsiteX0" y="connsiteY0"/>
              </a:cxn>
              <a:cxn ang="0">
                <a:pos x="connsiteX1" y="connsiteY1"/>
              </a:cxn>
              <a:cxn ang="0">
                <a:pos x="connsiteX2" y="connsiteY2"/>
              </a:cxn>
              <a:cxn ang="0">
                <a:pos x="connsiteX3" y="connsiteY3"/>
              </a:cxn>
            </a:cxnLst>
            <a:rect l="l" t="t" r="r" b="b"/>
            <a:pathLst>
              <a:path w="260214" h="1141060">
                <a:moveTo>
                  <a:pt x="260214" y="995963"/>
                </a:moveTo>
                <a:lnTo>
                  <a:pt x="0" y="1141060"/>
                </a:lnTo>
                <a:lnTo>
                  <a:pt x="0" y="146621"/>
                </a:lnTo>
                <a:lnTo>
                  <a:pt x="260214" y="0"/>
                </a:lnTo>
                <a:close/>
              </a:path>
            </a:pathLst>
          </a:custGeom>
          <a:solidFill>
            <a:srgbClr val="0075EA"/>
          </a:solidFill>
          <a:ln>
            <a:noFill/>
          </a:ln>
        </p:spPr>
        <p:txBody>
          <a:bodyPr vert="horz" wrap="square" lIns="91440" tIns="45720" rIns="91440" bIns="45720" numCol="1" anchor="t" anchorCtr="0" compatLnSpc="1">
            <a:noAutofit/>
          </a:bodyPr>
          <a:lstStyle/>
          <a:p>
            <a:endParaRPr lang="zh-CN" altLang="en-US" dirty="0"/>
          </a:p>
        </p:txBody>
      </p:sp>
      <p:grpSp>
        <p:nvGrpSpPr>
          <p:cNvPr id="31" name="组合 30">
            <a:extLst>
              <a:ext uri="{FF2B5EF4-FFF2-40B4-BE49-F238E27FC236}">
                <a16:creationId xmlns:a16="http://schemas.microsoft.com/office/drawing/2014/main" id="{8CA5B043-4020-4F50-98C7-D2A506D9F110}"/>
              </a:ext>
            </a:extLst>
          </p:cNvPr>
          <p:cNvGrpSpPr/>
          <p:nvPr/>
        </p:nvGrpSpPr>
        <p:grpSpPr>
          <a:xfrm>
            <a:off x="599620" y="278225"/>
            <a:ext cx="2974853" cy="742071"/>
            <a:chOff x="599618" y="278221"/>
            <a:chExt cx="2974853" cy="742070"/>
          </a:xfrm>
        </p:grpSpPr>
        <p:sp>
          <p:nvSpPr>
            <p:cNvPr id="32" name="矩形 31">
              <a:extLst>
                <a:ext uri="{FF2B5EF4-FFF2-40B4-BE49-F238E27FC236}">
                  <a16:creationId xmlns:a16="http://schemas.microsoft.com/office/drawing/2014/main" id="{BAA58CB5-AD00-4B5E-B2D0-A47992A7AFE2}"/>
                </a:ext>
              </a:extLst>
            </p:cNvPr>
            <p:cNvSpPr/>
            <p:nvPr/>
          </p:nvSpPr>
          <p:spPr>
            <a:xfrm>
              <a:off x="599618" y="712514"/>
              <a:ext cx="2974853" cy="307777"/>
            </a:xfrm>
            <a:prstGeom prst="rect">
              <a:avLst/>
            </a:prstGeom>
          </p:spPr>
          <p:txBody>
            <a:bodyPr wrap="square">
              <a:spAutoFit/>
            </a:bodyPr>
            <a:lstStyle/>
            <a:p>
              <a:pPr algn="ctr"/>
              <a:r>
                <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rPr>
                <a:t>Gselect Example</a:t>
              </a:r>
            </a:p>
          </p:txBody>
        </p:sp>
        <p:sp>
          <p:nvSpPr>
            <p:cNvPr id="33" name="矩形 32">
              <a:extLst>
                <a:ext uri="{FF2B5EF4-FFF2-40B4-BE49-F238E27FC236}">
                  <a16:creationId xmlns:a16="http://schemas.microsoft.com/office/drawing/2014/main" id="{0FDA942E-32AC-42CB-AF1A-F2BFB9A66674}"/>
                </a:ext>
              </a:extLst>
            </p:cNvPr>
            <p:cNvSpPr/>
            <p:nvPr/>
          </p:nvSpPr>
          <p:spPr>
            <a:xfrm>
              <a:off x="1197484" y="278221"/>
              <a:ext cx="2256900" cy="523219"/>
            </a:xfrm>
            <a:prstGeom prst="rect">
              <a:avLst/>
            </a:prstGeom>
          </p:spPr>
          <p:txBody>
            <a:bodyPr wrap="none">
              <a:spAutoFit/>
            </a:bodyPr>
            <a:lstStyle/>
            <a:p>
              <a:r>
                <a:rPr lang="en-US" altLang="zh-CN" sz="2800" b="1" spc="151" dirty="0">
                  <a:solidFill>
                    <a:schemeClr val="tx1">
                      <a:lumMod val="85000"/>
                      <a:lumOff val="15000"/>
                    </a:schemeClr>
                  </a:solidFill>
                  <a:latin typeface="等线" panose="02010600030101010101" pitchFamily="2" charset="-122"/>
                  <a:ea typeface="等线" panose="02010600030101010101" pitchFamily="2" charset="-122"/>
                </a:rPr>
                <a:t>Gselect</a:t>
              </a:r>
              <a:r>
                <a:rPr lang="zh-CN" altLang="en-US" sz="2800" b="1" spc="151" dirty="0">
                  <a:solidFill>
                    <a:schemeClr val="tx1">
                      <a:lumMod val="85000"/>
                      <a:lumOff val="15000"/>
                    </a:schemeClr>
                  </a:solidFill>
                  <a:latin typeface="等线" panose="02010600030101010101" pitchFamily="2" charset="-122"/>
                  <a:ea typeface="等线" panose="02010600030101010101" pitchFamily="2" charset="-122"/>
                </a:rPr>
                <a:t>示例</a:t>
              </a:r>
              <a:endParaRPr lang="en-US" altLang="zh-CN" sz="2800" b="1" spc="151" dirty="0">
                <a:solidFill>
                  <a:schemeClr val="tx1">
                    <a:lumMod val="85000"/>
                    <a:lumOff val="15000"/>
                  </a:schemeClr>
                </a:solidFill>
                <a:latin typeface="等线" panose="02010600030101010101" pitchFamily="2" charset="-122"/>
                <a:ea typeface="等线" panose="02010600030101010101" pitchFamily="2" charset="-122"/>
              </a:endParaRPr>
            </a:p>
          </p:txBody>
        </p:sp>
      </p:grpSp>
      <p:sp>
        <p:nvSpPr>
          <p:cNvPr id="17" name="Rectangle 3">
            <a:extLst>
              <a:ext uri="{FF2B5EF4-FFF2-40B4-BE49-F238E27FC236}">
                <a16:creationId xmlns:a16="http://schemas.microsoft.com/office/drawing/2014/main" id="{466B5310-BCBB-44D8-B300-C26CCB82358B}"/>
              </a:ext>
            </a:extLst>
          </p:cNvPr>
          <p:cNvSpPr txBox="1">
            <a:spLocks noChangeArrowheads="1"/>
          </p:cNvSpPr>
          <p:nvPr/>
        </p:nvSpPr>
        <p:spPr>
          <a:xfrm>
            <a:off x="2510645" y="1219200"/>
            <a:ext cx="7162800" cy="768350"/>
          </a:xfrm>
          <a:prstGeom prst="rect">
            <a:avLst/>
          </a:prstGeom>
        </p:spPr>
        <p:txBody>
          <a:bodyPr/>
          <a:lstStyle>
            <a:lvl1pPr marL="228600" indent="-228600" algn="l" defTabSz="913765"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3765"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3765"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defTabSz="914400">
              <a:spcBef>
                <a:spcPct val="30000"/>
              </a:spcBef>
              <a:buClr>
                <a:schemeClr val="accent2"/>
              </a:buClr>
              <a:buSzPct val="80000"/>
              <a:buFont typeface="ZapfDingbats" pitchFamily="82" charset="2"/>
              <a:buChar char="m"/>
            </a:pPr>
            <a:r>
              <a:rPr lang="en-US" altLang="zh-CN" sz="2400" b="1" dirty="0">
                <a:latin typeface="Arial" panose="020B0604020202020204" pitchFamily="34" charset="0"/>
                <a:ea typeface="宋体" panose="02010600030101010101" pitchFamily="2" charset="-122"/>
              </a:rPr>
              <a:t>Predict 3</a:t>
            </a:r>
            <a:r>
              <a:rPr lang="en-US" altLang="zh-CN" sz="2400" b="1" baseline="30000" dirty="0">
                <a:latin typeface="Arial" panose="020B0604020202020204" pitchFamily="34" charset="0"/>
                <a:ea typeface="宋体" panose="02010600030101010101" pitchFamily="2" charset="-122"/>
              </a:rPr>
              <a:t>rd</a:t>
            </a:r>
            <a:r>
              <a:rPr lang="en-US" altLang="zh-CN" sz="2400" b="1" dirty="0">
                <a:latin typeface="Arial" panose="020B0604020202020204" pitchFamily="34" charset="0"/>
                <a:ea typeface="宋体" panose="02010600030101010101" pitchFamily="2" charset="-122"/>
              </a:rPr>
              <a:t> instance of D:</a:t>
            </a:r>
          </a:p>
          <a:p>
            <a:pPr marL="742950" lvl="1" indent="-285750" defTabSz="914400">
              <a:spcBef>
                <a:spcPct val="30000"/>
              </a:spcBef>
              <a:buClr>
                <a:schemeClr val="accent2"/>
              </a:buClr>
              <a:buSzPct val="100000"/>
              <a:buFont typeface="Wingdings" panose="05000000000000000000" pitchFamily="2" charset="2"/>
              <a:buChar char="u"/>
            </a:pPr>
            <a:r>
              <a:rPr lang="en-US" altLang="zh-CN" sz="1800" b="1" dirty="0">
                <a:latin typeface="Arial" panose="020B0604020202020204" pitchFamily="34" charset="0"/>
                <a:ea typeface="宋体" panose="02010600030101010101" pitchFamily="2" charset="-122"/>
              </a:rPr>
              <a:t>Predict taken (CORRECT)</a:t>
            </a:r>
          </a:p>
        </p:txBody>
      </p:sp>
      <p:sp>
        <p:nvSpPr>
          <p:cNvPr id="18" name="Rectangle 4">
            <a:extLst>
              <a:ext uri="{FF2B5EF4-FFF2-40B4-BE49-F238E27FC236}">
                <a16:creationId xmlns:a16="http://schemas.microsoft.com/office/drawing/2014/main" id="{ABCDF78F-5F98-4AC0-9581-3836C4F1E721}"/>
              </a:ext>
            </a:extLst>
          </p:cNvPr>
          <p:cNvSpPr>
            <a:spLocks noChangeArrowheads="1"/>
          </p:cNvSpPr>
          <p:nvPr/>
        </p:nvSpPr>
        <p:spPr bwMode="auto">
          <a:xfrm>
            <a:off x="2524933" y="3581400"/>
            <a:ext cx="7162800" cy="833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pPr>
              <a:lnSpc>
                <a:spcPct val="90000"/>
              </a:lnSpc>
              <a:spcBef>
                <a:spcPct val="30000"/>
              </a:spcBef>
              <a:buClr>
                <a:schemeClr val="accent2"/>
              </a:buClr>
              <a:buSzPct val="80000"/>
              <a:buFont typeface="ZapfDingbats" pitchFamily="82" charset="2"/>
              <a:buChar char="m"/>
            </a:pPr>
            <a:r>
              <a:rPr lang="en-US" altLang="zh-CN" sz="2400" dirty="0">
                <a:ea typeface="宋体" panose="02010600030101010101" pitchFamily="2" charset="-122"/>
              </a:rPr>
              <a:t>Update for 3</a:t>
            </a:r>
            <a:r>
              <a:rPr lang="en-US" altLang="zh-CN" sz="2400" baseline="30000" dirty="0">
                <a:ea typeface="宋体" panose="02010600030101010101" pitchFamily="2" charset="-122"/>
              </a:rPr>
              <a:t>rd</a:t>
            </a:r>
            <a:r>
              <a:rPr lang="en-US" altLang="zh-CN" sz="2400" dirty="0">
                <a:ea typeface="宋体" panose="02010600030101010101" pitchFamily="2" charset="-122"/>
              </a:rPr>
              <a:t> instance of D</a:t>
            </a:r>
          </a:p>
          <a:p>
            <a:pPr lvl="1">
              <a:lnSpc>
                <a:spcPct val="90000"/>
              </a:lnSpc>
              <a:spcBef>
                <a:spcPct val="30000"/>
              </a:spcBef>
              <a:buClr>
                <a:schemeClr val="accent2"/>
              </a:buClr>
              <a:buSzPct val="100000"/>
              <a:buFont typeface="Wingdings" panose="05000000000000000000" pitchFamily="2" charset="2"/>
              <a:buChar char="u"/>
            </a:pPr>
            <a:r>
              <a:rPr lang="en-US" altLang="zh-CN" sz="1800" dirty="0">
                <a:ea typeface="宋体" panose="02010600030101010101" pitchFamily="2" charset="-122"/>
              </a:rPr>
              <a:t>Actually taken</a:t>
            </a:r>
          </a:p>
        </p:txBody>
      </p:sp>
      <p:sp>
        <p:nvSpPr>
          <p:cNvPr id="19" name="Rectangle 5">
            <a:extLst>
              <a:ext uri="{FF2B5EF4-FFF2-40B4-BE49-F238E27FC236}">
                <a16:creationId xmlns:a16="http://schemas.microsoft.com/office/drawing/2014/main" id="{02B36FCF-568A-4948-AE76-A0A21403107A}"/>
              </a:ext>
            </a:extLst>
          </p:cNvPr>
          <p:cNvSpPr>
            <a:spLocks noChangeArrowheads="1"/>
          </p:cNvSpPr>
          <p:nvPr/>
        </p:nvSpPr>
        <p:spPr bwMode="auto">
          <a:xfrm>
            <a:off x="2524933" y="5545138"/>
            <a:ext cx="3719512"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pPr>
              <a:lnSpc>
                <a:spcPct val="90000"/>
              </a:lnSpc>
              <a:spcBef>
                <a:spcPct val="30000"/>
              </a:spcBef>
              <a:buClr>
                <a:schemeClr val="accent2"/>
              </a:buClr>
              <a:buSzPct val="80000"/>
              <a:buFont typeface="ZapfDingbats" pitchFamily="82" charset="2"/>
              <a:buChar char="m"/>
            </a:pPr>
            <a:r>
              <a:rPr lang="en-US" altLang="zh-CN" sz="2400">
                <a:ea typeface="宋体" panose="02010600030101010101" pitchFamily="2" charset="-122"/>
              </a:rPr>
              <a:t>Update the BHR to</a:t>
            </a:r>
            <a:br>
              <a:rPr lang="en-US" altLang="zh-CN" sz="2400">
                <a:ea typeface="宋体" panose="02010600030101010101" pitchFamily="2" charset="-122"/>
              </a:rPr>
            </a:br>
            <a:r>
              <a:rPr lang="en-US" altLang="zh-CN" sz="2400">
                <a:ea typeface="宋体" panose="02010600030101010101" pitchFamily="2" charset="-122"/>
              </a:rPr>
              <a:t>set up next prediction</a:t>
            </a:r>
          </a:p>
        </p:txBody>
      </p:sp>
      <p:graphicFrame>
        <p:nvGraphicFramePr>
          <p:cNvPr id="20" name="Group 92">
            <a:extLst>
              <a:ext uri="{FF2B5EF4-FFF2-40B4-BE49-F238E27FC236}">
                <a16:creationId xmlns:a16="http://schemas.microsoft.com/office/drawing/2014/main" id="{EAFEC00A-7315-4F26-BB31-C87EC8BBBFED}"/>
              </a:ext>
            </a:extLst>
          </p:cNvPr>
          <p:cNvGraphicFramePr>
            <a:graphicFrameLocks noGrp="1"/>
          </p:cNvGraphicFramePr>
          <p:nvPr>
            <p:extLst>
              <p:ext uri="{D42A27DB-BD31-4B8C-83A1-F6EECF244321}">
                <p14:modId xmlns:p14="http://schemas.microsoft.com/office/powerpoint/2010/main" val="2024004139"/>
              </p:ext>
            </p:extLst>
          </p:nvPr>
        </p:nvGraphicFramePr>
        <p:xfrm>
          <a:off x="2828145" y="2062163"/>
          <a:ext cx="6007100" cy="1097280"/>
        </p:xfrm>
        <a:graphic>
          <a:graphicData uri="http://schemas.openxmlformats.org/drawingml/2006/table">
            <a:tbl>
              <a:tblPr/>
              <a:tblGrid>
                <a:gridCol w="927100">
                  <a:extLst>
                    <a:ext uri="{9D8B030D-6E8A-4147-A177-3AD203B41FA5}">
                      <a16:colId xmlns:a16="http://schemas.microsoft.com/office/drawing/2014/main" val="20000"/>
                    </a:ext>
                  </a:extLst>
                </a:gridCol>
                <a:gridCol w="1016000">
                  <a:extLst>
                    <a:ext uri="{9D8B030D-6E8A-4147-A177-3AD203B41FA5}">
                      <a16:colId xmlns:a16="http://schemas.microsoft.com/office/drawing/2014/main" val="20001"/>
                    </a:ext>
                  </a:extLst>
                </a:gridCol>
                <a:gridCol w="1016000">
                  <a:extLst>
                    <a:ext uri="{9D8B030D-6E8A-4147-A177-3AD203B41FA5}">
                      <a16:colId xmlns:a16="http://schemas.microsoft.com/office/drawing/2014/main" val="20002"/>
                    </a:ext>
                  </a:extLst>
                </a:gridCol>
                <a:gridCol w="1016000">
                  <a:extLst>
                    <a:ext uri="{9D8B030D-6E8A-4147-A177-3AD203B41FA5}">
                      <a16:colId xmlns:a16="http://schemas.microsoft.com/office/drawing/2014/main" val="20003"/>
                    </a:ext>
                  </a:extLst>
                </a:gridCol>
                <a:gridCol w="1016000">
                  <a:extLst>
                    <a:ext uri="{9D8B030D-6E8A-4147-A177-3AD203B41FA5}">
                      <a16:colId xmlns:a16="http://schemas.microsoft.com/office/drawing/2014/main" val="20004"/>
                    </a:ext>
                  </a:extLst>
                </a:gridCol>
                <a:gridCol w="1016000">
                  <a:extLst>
                    <a:ext uri="{9D8B030D-6E8A-4147-A177-3AD203B41FA5}">
                      <a16:colId xmlns:a16="http://schemas.microsoft.com/office/drawing/2014/main" val="20005"/>
                    </a:ext>
                  </a:extLst>
                </a:gridCol>
              </a:tblGrid>
              <a:tr h="274241">
                <a:tc>
                  <a:txBody>
                    <a:bodyPr/>
                    <a:lstStyle/>
                    <a:p>
                      <a:pPr marL="0" marR="0" lvl="0" indent="0" algn="ctr" defTabSz="914400" rtl="0" eaLnBrk="0" fontAlgn="base" latinLnBrk="0" hangingPunct="0">
                        <a:lnSpc>
                          <a:spcPct val="90000"/>
                        </a:lnSpc>
                        <a:spcBef>
                          <a:spcPct val="30000"/>
                        </a:spcBef>
                        <a:spcAft>
                          <a:spcPct val="0"/>
                        </a:spcAft>
                        <a:buClr>
                          <a:schemeClr val="accent2"/>
                        </a:buClr>
                        <a:buSzPct val="80000"/>
                        <a:buFont typeface="ZapfDingbats" pitchFamily="82" charset="2"/>
                        <a:buNone/>
                        <a:tabLst/>
                      </a:pPr>
                      <a:endParaRPr kumimoji="0" lang="en-US" sz="2000" b="1" i="0" u="none" strike="noStrike" cap="none" normalizeH="0" baseline="0">
                        <a:ln>
                          <a:noFill/>
                        </a:ln>
                        <a:solidFill>
                          <a:schemeClr val="tx1"/>
                        </a:solidFill>
                        <a:effectLst/>
                        <a:latin typeface="Arial" charset="0"/>
                      </a:endParaRPr>
                    </a:p>
                  </a:txBody>
                  <a:tcPr marL="0" marR="0" marT="0" marB="0" horzOverflow="overflow">
                    <a:lnL cap="flat">
                      <a:noFill/>
                    </a:lnL>
                    <a:lnR>
                      <a:noFill/>
                    </a:lnR>
                    <a:lnT cap="flat">
                      <a:noFill/>
                    </a:lnT>
                    <a:lnB>
                      <a:noFill/>
                    </a:lnB>
                    <a:lnTlToBr>
                      <a:noFill/>
                    </a:lnTlToBr>
                    <a:lnBlToTr>
                      <a:noFill/>
                    </a:lnBlToTr>
                    <a:noFill/>
                  </a:tcPr>
                </a:tc>
                <a:tc>
                  <a:txBody>
                    <a:bodyPr/>
                    <a:lstStyle/>
                    <a:p>
                      <a:pPr marL="0" marR="0" lvl="0" indent="0" algn="ctr" defTabSz="914400" rtl="0" eaLnBrk="0" fontAlgn="base" latinLnBrk="0" hangingPunct="0">
                        <a:lnSpc>
                          <a:spcPct val="90000"/>
                        </a:lnSpc>
                        <a:spcBef>
                          <a:spcPct val="30000"/>
                        </a:spcBef>
                        <a:spcAft>
                          <a:spcPct val="0"/>
                        </a:spcAft>
                        <a:buClr>
                          <a:schemeClr val="accent2"/>
                        </a:buClr>
                        <a:buSzPct val="80000"/>
                        <a:buFont typeface="ZapfDingbats" pitchFamily="82" charset="2"/>
                        <a:buNone/>
                        <a:tabLst/>
                      </a:pPr>
                      <a:endParaRPr kumimoji="0" lang="en-US" sz="2000" b="1" i="0" u="none" strike="noStrike" cap="none" normalizeH="0" baseline="0">
                        <a:ln>
                          <a:noFill/>
                        </a:ln>
                        <a:solidFill>
                          <a:schemeClr val="tx1"/>
                        </a:solidFill>
                        <a:effectLst/>
                        <a:latin typeface="Arial" charset="0"/>
                      </a:endParaRPr>
                    </a:p>
                  </a:txBody>
                  <a:tcPr marL="0" marR="0" marT="0" marB="0" horzOverflow="overflow">
                    <a:lnL>
                      <a:noFill/>
                    </a:lnL>
                    <a:lnR>
                      <a:noFill/>
                    </a:lnR>
                    <a:lnT cap="flat">
                      <a:noFill/>
                    </a:lnT>
                    <a:lnB>
                      <a:noFill/>
                    </a:lnB>
                    <a:lnTlToBr>
                      <a:noFill/>
                    </a:lnTlToBr>
                    <a:lnBlToTr>
                      <a:noFill/>
                    </a:lnBlToTr>
                    <a:noFill/>
                  </a:tcPr>
                </a:tc>
                <a:tc gridSpan="4">
                  <a:txBody>
                    <a:bodyPr/>
                    <a:lstStyle/>
                    <a:p>
                      <a:pPr marL="0" marR="0" lvl="0" indent="0" algn="ctr" defTabSz="914400" rtl="0" eaLnBrk="0" fontAlgn="base" latinLnBrk="0" hangingPunct="0">
                        <a:lnSpc>
                          <a:spcPct val="90000"/>
                        </a:lnSpc>
                        <a:spcBef>
                          <a:spcPct val="30000"/>
                        </a:spcBef>
                        <a:spcAft>
                          <a:spcPct val="0"/>
                        </a:spcAft>
                        <a:buClr>
                          <a:schemeClr val="accent2"/>
                        </a:buClr>
                        <a:buSzPct val="80000"/>
                        <a:buFont typeface="ZapfDingbats" pitchFamily="82" charset="2"/>
                        <a:buNone/>
                        <a:tabLst/>
                      </a:pPr>
                      <a:r>
                        <a:rPr kumimoji="0" lang="en-US" sz="2000" b="1" i="0" u="none" strike="noStrike" cap="none" normalizeH="0" baseline="0">
                          <a:ln>
                            <a:noFill/>
                          </a:ln>
                          <a:solidFill>
                            <a:schemeClr val="tx1"/>
                          </a:solidFill>
                          <a:effectLst/>
                          <a:latin typeface="Arial" charset="0"/>
                        </a:rPr>
                        <a:t>BHR is 01</a:t>
                      </a:r>
                    </a:p>
                  </a:txBody>
                  <a:tcPr marL="0" marR="0" marT="0" marB="0" horzOverflow="overflow">
                    <a:lnL>
                      <a:noFill/>
                    </a:lnL>
                    <a:lnR cap="flat">
                      <a:noFill/>
                    </a:lnR>
                    <a:lnT cap="flat">
                      <a:noFill/>
                    </a:lnT>
                    <a:lnB>
                      <a:noFill/>
                    </a:lnB>
                    <a:lnTlToBr>
                      <a:noFill/>
                    </a:lnTlToBr>
                    <a:lnBlToTr>
                      <a:noFill/>
                    </a:lnBlToTr>
                    <a:no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274241">
                <a:tc>
                  <a:txBody>
                    <a:bodyPr/>
                    <a:lstStyle/>
                    <a:p>
                      <a:pPr marL="0" marR="0" lvl="0" indent="0" algn="ctr" defTabSz="914400" rtl="0" eaLnBrk="0" fontAlgn="base" latinLnBrk="0" hangingPunct="0">
                        <a:lnSpc>
                          <a:spcPct val="90000"/>
                        </a:lnSpc>
                        <a:spcBef>
                          <a:spcPct val="30000"/>
                        </a:spcBef>
                        <a:spcAft>
                          <a:spcPct val="0"/>
                        </a:spcAft>
                        <a:buClr>
                          <a:schemeClr val="accent2"/>
                        </a:buClr>
                        <a:buSzPct val="80000"/>
                        <a:buFont typeface="ZapfDingbats" pitchFamily="82" charset="2"/>
                        <a:buNone/>
                        <a:tabLst/>
                      </a:pPr>
                      <a:endParaRPr kumimoji="0" lang="en-US" sz="2000" b="1" i="0" u="none" strike="noStrike" cap="none" normalizeH="0" baseline="0">
                        <a:ln>
                          <a:noFill/>
                        </a:ln>
                        <a:solidFill>
                          <a:schemeClr val="tx1"/>
                        </a:solidFill>
                        <a:effectLst/>
                        <a:latin typeface="Arial" charset="0"/>
                      </a:endParaRPr>
                    </a:p>
                  </a:txBody>
                  <a:tcPr marL="0" marR="0" marT="0" marB="0" horzOverflow="overflow">
                    <a:lnL cap="flat">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90000"/>
                        </a:lnSpc>
                        <a:spcBef>
                          <a:spcPct val="30000"/>
                        </a:spcBef>
                        <a:spcAft>
                          <a:spcPct val="0"/>
                        </a:spcAft>
                        <a:buClr>
                          <a:schemeClr val="accent2"/>
                        </a:buClr>
                        <a:buSzPct val="80000"/>
                        <a:buFont typeface="ZapfDingbats" pitchFamily="82" charset="2"/>
                        <a:buNone/>
                        <a:tabLst/>
                      </a:pPr>
                      <a:endParaRPr kumimoji="0" lang="en-US" sz="2000" b="1" i="0" u="none" strike="noStrike" cap="none" normalizeH="0" baseline="0">
                        <a:ln>
                          <a:noFill/>
                        </a:ln>
                        <a:solidFill>
                          <a:schemeClr val="tx1"/>
                        </a:solidFill>
                        <a:effectLst/>
                        <a:latin typeface="Arial" charset="0"/>
                      </a:endParaRPr>
                    </a:p>
                  </a:txBody>
                  <a:tcPr marL="0" marR="0" marT="0" marB="0"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90000"/>
                        </a:lnSpc>
                        <a:spcBef>
                          <a:spcPct val="30000"/>
                        </a:spcBef>
                        <a:spcAft>
                          <a:spcPct val="0"/>
                        </a:spcAft>
                        <a:buClr>
                          <a:schemeClr val="accent2"/>
                        </a:buClr>
                        <a:buSzPct val="80000"/>
                        <a:buFont typeface="ZapfDingbats" pitchFamily="82" charset="2"/>
                        <a:buNone/>
                        <a:tabLst/>
                      </a:pPr>
                      <a:r>
                        <a:rPr kumimoji="0" lang="en-US" sz="2000" b="1" i="0" u="none" strike="noStrike" cap="none" normalizeH="0" baseline="0">
                          <a:ln>
                            <a:noFill/>
                          </a:ln>
                          <a:solidFill>
                            <a:schemeClr val="tx1"/>
                          </a:solidFill>
                          <a:effectLst/>
                          <a:latin typeface="Arial" charset="0"/>
                        </a:rPr>
                        <a:t>00:</a:t>
                      </a:r>
                    </a:p>
                  </a:txBody>
                  <a:tcPr marL="0" marR="0" marT="0" marB="0" horzOverflow="overflow">
                    <a:lnL>
                      <a:noFill/>
                    </a:lnL>
                    <a:lnR>
                      <a:noFill/>
                    </a:lnR>
                    <a:lnT>
                      <a:noFill/>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90000"/>
                        </a:lnSpc>
                        <a:spcBef>
                          <a:spcPct val="30000"/>
                        </a:spcBef>
                        <a:spcAft>
                          <a:spcPct val="0"/>
                        </a:spcAft>
                        <a:buClr>
                          <a:schemeClr val="accent2"/>
                        </a:buClr>
                        <a:buSzPct val="80000"/>
                        <a:buFont typeface="ZapfDingbats" pitchFamily="82" charset="2"/>
                        <a:buNone/>
                        <a:tabLst/>
                      </a:pPr>
                      <a:r>
                        <a:rPr kumimoji="0" lang="en-US" sz="2000" b="1" i="0" u="none" strike="noStrike" cap="none" normalizeH="0" baseline="0">
                          <a:ln>
                            <a:noFill/>
                          </a:ln>
                          <a:solidFill>
                            <a:schemeClr val="tx1"/>
                          </a:solidFill>
                          <a:effectLst/>
                          <a:latin typeface="Arial" charset="0"/>
                        </a:rPr>
                        <a:t>01:</a:t>
                      </a:r>
                    </a:p>
                  </a:txBody>
                  <a:tcPr marL="0" marR="0" marT="0" marB="0" horzOverflow="overflow">
                    <a:lnL>
                      <a:noFill/>
                    </a:lnL>
                    <a:lnR>
                      <a:noFill/>
                    </a:lnR>
                    <a:lnT>
                      <a:noFill/>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90000"/>
                        </a:lnSpc>
                        <a:spcBef>
                          <a:spcPct val="30000"/>
                        </a:spcBef>
                        <a:spcAft>
                          <a:spcPct val="0"/>
                        </a:spcAft>
                        <a:buClr>
                          <a:schemeClr val="accent2"/>
                        </a:buClr>
                        <a:buSzPct val="80000"/>
                        <a:buFont typeface="ZapfDingbats" pitchFamily="82" charset="2"/>
                        <a:buNone/>
                        <a:tabLst/>
                      </a:pPr>
                      <a:r>
                        <a:rPr kumimoji="0" lang="en-US" sz="2000" b="1" i="0" u="none" strike="noStrike" cap="none" normalizeH="0" baseline="0">
                          <a:ln>
                            <a:noFill/>
                          </a:ln>
                          <a:solidFill>
                            <a:schemeClr val="tx1"/>
                          </a:solidFill>
                          <a:effectLst/>
                          <a:latin typeface="Arial" charset="0"/>
                        </a:rPr>
                        <a:t>10:</a:t>
                      </a:r>
                    </a:p>
                  </a:txBody>
                  <a:tcPr marL="0" marR="0" marT="0" marB="0" horzOverflow="overflow">
                    <a:lnL>
                      <a:noFill/>
                    </a:lnL>
                    <a:lnR>
                      <a:noFill/>
                    </a:lnR>
                    <a:lnT>
                      <a:noFill/>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90000"/>
                        </a:lnSpc>
                        <a:spcBef>
                          <a:spcPct val="30000"/>
                        </a:spcBef>
                        <a:spcAft>
                          <a:spcPct val="0"/>
                        </a:spcAft>
                        <a:buClr>
                          <a:schemeClr val="accent2"/>
                        </a:buClr>
                        <a:buSzPct val="80000"/>
                        <a:buFont typeface="ZapfDingbats" pitchFamily="82" charset="2"/>
                        <a:buNone/>
                        <a:tabLst/>
                      </a:pPr>
                      <a:r>
                        <a:rPr kumimoji="0" lang="en-US" sz="2000" b="1" i="0" u="none" strike="noStrike" cap="none" normalizeH="0" baseline="0">
                          <a:ln>
                            <a:noFill/>
                          </a:ln>
                          <a:solidFill>
                            <a:schemeClr val="tx1"/>
                          </a:solidFill>
                          <a:effectLst/>
                          <a:latin typeface="Arial" charset="0"/>
                        </a:rPr>
                        <a:t>11:</a:t>
                      </a:r>
                    </a:p>
                  </a:txBody>
                  <a:tcPr marL="0" marR="0" marT="0" marB="0" horzOverflow="overflow">
                    <a:lnL>
                      <a:noFill/>
                    </a:lnL>
                    <a:lnR cap="flat">
                      <a:noFill/>
                    </a:lnR>
                    <a:lnT>
                      <a:noFill/>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1"/>
                  </a:ext>
                </a:extLst>
              </a:tr>
              <a:tr h="274241">
                <a:tc rowSpan="2">
                  <a:txBody>
                    <a:bodyPr/>
                    <a:lstStyle/>
                    <a:p>
                      <a:pPr marL="0" marR="0" lvl="0" indent="0" algn="ctr" defTabSz="914400" rtl="0" eaLnBrk="0" fontAlgn="base" latinLnBrk="0" hangingPunct="0">
                        <a:lnSpc>
                          <a:spcPct val="90000"/>
                        </a:lnSpc>
                        <a:spcBef>
                          <a:spcPct val="30000"/>
                        </a:spcBef>
                        <a:spcAft>
                          <a:spcPct val="0"/>
                        </a:spcAft>
                        <a:buClr>
                          <a:schemeClr val="accent2"/>
                        </a:buClr>
                        <a:buSzPct val="80000"/>
                        <a:buFont typeface="ZapfDingbats" pitchFamily="82" charset="2"/>
                        <a:buNone/>
                        <a:tabLst/>
                      </a:pPr>
                      <a:r>
                        <a:rPr kumimoji="0" lang="en-US" sz="2000" b="1" i="0" u="none" strike="noStrike" cap="none" normalizeH="0" baseline="0">
                          <a:ln>
                            <a:noFill/>
                          </a:ln>
                          <a:solidFill>
                            <a:schemeClr val="tx1"/>
                          </a:solidFill>
                          <a:effectLst/>
                          <a:latin typeface="Arial" charset="0"/>
                        </a:rPr>
                        <a:t>PC is D</a:t>
                      </a:r>
                    </a:p>
                  </a:txBody>
                  <a:tcPr marL="0" marR="0" marT="0" marB="0" anchor="ctr" horzOverflow="overflow">
                    <a:lnL cap="flat">
                      <a:noFill/>
                    </a:lnL>
                    <a:lnR>
                      <a:noFill/>
                    </a:lnR>
                    <a:lnT>
                      <a:noFill/>
                    </a:lnT>
                    <a:lnB cap="flat">
                      <a:noFill/>
                    </a:lnB>
                    <a:lnTlToBr>
                      <a:noFill/>
                    </a:lnTlToBr>
                    <a:lnBlToTr>
                      <a:noFill/>
                    </a:lnBlToTr>
                    <a:noFill/>
                  </a:tcPr>
                </a:tc>
                <a:tc>
                  <a:txBody>
                    <a:bodyPr/>
                    <a:lstStyle/>
                    <a:p>
                      <a:pPr marL="0" marR="0" lvl="0" indent="0" algn="ctr" defTabSz="914400" rtl="0" eaLnBrk="0" fontAlgn="base" latinLnBrk="0" hangingPunct="0">
                        <a:lnSpc>
                          <a:spcPct val="90000"/>
                        </a:lnSpc>
                        <a:spcBef>
                          <a:spcPct val="30000"/>
                        </a:spcBef>
                        <a:spcAft>
                          <a:spcPct val="0"/>
                        </a:spcAft>
                        <a:buClr>
                          <a:schemeClr val="accent2"/>
                        </a:buClr>
                        <a:buSzPct val="80000"/>
                        <a:buFont typeface="ZapfDingbats" pitchFamily="82" charset="2"/>
                        <a:buNone/>
                        <a:tabLst/>
                      </a:pPr>
                      <a:r>
                        <a:rPr kumimoji="0" lang="en-US" sz="2000" b="1" i="0" u="none" strike="noStrike" cap="none" normalizeH="0" baseline="0">
                          <a:ln>
                            <a:noFill/>
                          </a:ln>
                          <a:solidFill>
                            <a:schemeClr val="tx1"/>
                          </a:solidFill>
                          <a:effectLst/>
                          <a:latin typeface="Arial" charset="0"/>
                        </a:rPr>
                        <a:t>A:</a:t>
                      </a:r>
                    </a:p>
                  </a:txBody>
                  <a:tcPr marL="0" marR="0" marT="0" marB="0" horzOverflow="overflow">
                    <a:lnL>
                      <a:noFill/>
                    </a:lnL>
                    <a:lnR w="12700" cap="flat" cmpd="sng" algn="ctr">
                      <a:solidFill>
                        <a:schemeClr val="tx1"/>
                      </a:solidFill>
                      <a:prstDash val="solid"/>
                      <a:round/>
                      <a:headEnd type="none" w="sm" len="sm"/>
                      <a:tailEnd type="none" w="sm" len="sm"/>
                    </a:lnR>
                    <a:lnT>
                      <a:noFill/>
                    </a:lnT>
                    <a:lnB>
                      <a:noFill/>
                    </a:lnB>
                    <a:lnTlToBr>
                      <a:noFill/>
                    </a:lnTlToBr>
                    <a:lnBlToTr>
                      <a:noFill/>
                    </a:lnBlToTr>
                    <a:noFill/>
                  </a:tcPr>
                </a:tc>
                <a:tc>
                  <a:txBody>
                    <a:bodyPr/>
                    <a:lstStyle/>
                    <a:p>
                      <a:pPr marL="0" marR="0" lvl="0" indent="0" algn="ctr" defTabSz="914400" rtl="0" eaLnBrk="0" fontAlgn="base" latinLnBrk="0" hangingPunct="0">
                        <a:lnSpc>
                          <a:spcPct val="90000"/>
                        </a:lnSpc>
                        <a:spcBef>
                          <a:spcPct val="30000"/>
                        </a:spcBef>
                        <a:spcAft>
                          <a:spcPct val="0"/>
                        </a:spcAft>
                        <a:buClr>
                          <a:schemeClr val="accent2"/>
                        </a:buClr>
                        <a:buSzPct val="80000"/>
                        <a:buFont typeface="ZapfDingbats" pitchFamily="82" charset="2"/>
                        <a:buNone/>
                        <a:tabLst/>
                      </a:pPr>
                      <a:r>
                        <a:rPr kumimoji="0" lang="en-US" sz="2000" b="1" i="0" u="none" strike="noStrike" cap="none" normalizeH="0" baseline="0">
                          <a:ln>
                            <a:noFill/>
                          </a:ln>
                          <a:solidFill>
                            <a:schemeClr val="tx1"/>
                          </a:solidFill>
                          <a:effectLst/>
                          <a:latin typeface="Arial" charset="0"/>
                        </a:rPr>
                        <a:t>11</a:t>
                      </a:r>
                    </a:p>
                  </a:txBody>
                  <a:tcPr marL="0" marR="0" marT="0" marB="0"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90000"/>
                        </a:lnSpc>
                        <a:spcBef>
                          <a:spcPct val="30000"/>
                        </a:spcBef>
                        <a:spcAft>
                          <a:spcPct val="0"/>
                        </a:spcAft>
                        <a:buClr>
                          <a:schemeClr val="accent2"/>
                        </a:buClr>
                        <a:buSzPct val="80000"/>
                        <a:buFont typeface="ZapfDingbats" pitchFamily="82" charset="2"/>
                        <a:buNone/>
                        <a:tabLst/>
                      </a:pPr>
                      <a:r>
                        <a:rPr kumimoji="0" lang="en-US" sz="2000" b="1" i="0" u="none" strike="noStrike" cap="none" normalizeH="0" baseline="0">
                          <a:ln>
                            <a:noFill/>
                          </a:ln>
                          <a:solidFill>
                            <a:schemeClr val="tx1"/>
                          </a:solidFill>
                          <a:effectLst/>
                          <a:latin typeface="Arial" charset="0"/>
                        </a:rPr>
                        <a:t>01</a:t>
                      </a:r>
                    </a:p>
                  </a:txBody>
                  <a:tcPr marL="0" marR="0" marT="0" marB="0"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90000"/>
                        </a:lnSpc>
                        <a:spcBef>
                          <a:spcPct val="30000"/>
                        </a:spcBef>
                        <a:spcAft>
                          <a:spcPct val="0"/>
                        </a:spcAft>
                        <a:buClr>
                          <a:schemeClr val="accent2"/>
                        </a:buClr>
                        <a:buSzPct val="80000"/>
                        <a:buFont typeface="ZapfDingbats" pitchFamily="82" charset="2"/>
                        <a:buNone/>
                        <a:tabLst/>
                      </a:pPr>
                      <a:r>
                        <a:rPr kumimoji="0" lang="en-US" sz="2000" b="1" i="0" u="none" strike="noStrike" cap="none" normalizeH="0" baseline="0">
                          <a:ln>
                            <a:noFill/>
                          </a:ln>
                          <a:solidFill>
                            <a:schemeClr val="tx1"/>
                          </a:solidFill>
                          <a:effectLst/>
                          <a:latin typeface="Arial" charset="0"/>
                        </a:rPr>
                        <a:t>01</a:t>
                      </a:r>
                    </a:p>
                  </a:txBody>
                  <a:tcPr marL="0" marR="0" marT="0" marB="0"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90000"/>
                        </a:lnSpc>
                        <a:spcBef>
                          <a:spcPct val="30000"/>
                        </a:spcBef>
                        <a:spcAft>
                          <a:spcPct val="0"/>
                        </a:spcAft>
                        <a:buClr>
                          <a:schemeClr val="accent2"/>
                        </a:buClr>
                        <a:buSzPct val="80000"/>
                        <a:buFont typeface="ZapfDingbats" pitchFamily="82" charset="2"/>
                        <a:buNone/>
                        <a:tabLst/>
                      </a:pPr>
                      <a:r>
                        <a:rPr kumimoji="0" lang="en-US" sz="2000" b="1" i="0" u="none" strike="noStrike" cap="none" normalizeH="0" baseline="0">
                          <a:ln>
                            <a:noFill/>
                          </a:ln>
                          <a:solidFill>
                            <a:schemeClr val="tx1"/>
                          </a:solidFill>
                          <a:effectLst/>
                          <a:latin typeface="Arial" charset="0"/>
                        </a:rPr>
                        <a:t>00</a:t>
                      </a:r>
                    </a:p>
                  </a:txBody>
                  <a:tcPr marL="0" marR="0" marT="0" marB="0"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2"/>
                  </a:ext>
                </a:extLst>
              </a:tr>
              <a:tr h="274241">
                <a:tc vMerge="1">
                  <a:txBody>
                    <a:bodyPr/>
                    <a:lstStyle/>
                    <a:p>
                      <a:endParaRPr lang="en-US"/>
                    </a:p>
                  </a:txBody>
                  <a:tcPr/>
                </a:tc>
                <a:tc>
                  <a:txBody>
                    <a:bodyPr/>
                    <a:lstStyle/>
                    <a:p>
                      <a:pPr marL="0" marR="0" lvl="0" indent="0" algn="ctr" defTabSz="914400" rtl="0" eaLnBrk="0" fontAlgn="base" latinLnBrk="0" hangingPunct="0">
                        <a:lnSpc>
                          <a:spcPct val="90000"/>
                        </a:lnSpc>
                        <a:spcBef>
                          <a:spcPct val="30000"/>
                        </a:spcBef>
                        <a:spcAft>
                          <a:spcPct val="0"/>
                        </a:spcAft>
                        <a:buClr>
                          <a:schemeClr val="accent2"/>
                        </a:buClr>
                        <a:buSzPct val="80000"/>
                        <a:buFont typeface="ZapfDingbats" pitchFamily="82" charset="2"/>
                        <a:buNone/>
                        <a:tabLst/>
                      </a:pPr>
                      <a:r>
                        <a:rPr kumimoji="0" lang="en-US" sz="2000" b="1" i="0" u="none" strike="noStrike" cap="none" normalizeH="0" baseline="0">
                          <a:ln>
                            <a:noFill/>
                          </a:ln>
                          <a:solidFill>
                            <a:schemeClr val="tx1"/>
                          </a:solidFill>
                          <a:effectLst/>
                          <a:latin typeface="Arial" charset="0"/>
                        </a:rPr>
                        <a:t>D:</a:t>
                      </a:r>
                    </a:p>
                  </a:txBody>
                  <a:tcPr marL="0" marR="0" marT="0" marB="0" horzOverflow="overflow">
                    <a:lnL>
                      <a:noFill/>
                    </a:lnL>
                    <a:lnR w="12700" cap="flat" cmpd="sng" algn="ctr">
                      <a:solidFill>
                        <a:schemeClr val="tx1"/>
                      </a:solidFill>
                      <a:prstDash val="solid"/>
                      <a:round/>
                      <a:headEnd type="none" w="sm" len="sm"/>
                      <a:tailEnd type="none" w="sm" len="sm"/>
                    </a:lnR>
                    <a:lnT>
                      <a:noFill/>
                    </a:lnT>
                    <a:lnB cap="flat">
                      <a:noFill/>
                    </a:lnB>
                    <a:lnTlToBr>
                      <a:noFill/>
                    </a:lnTlToBr>
                    <a:lnBlToTr>
                      <a:noFill/>
                    </a:lnBlToTr>
                    <a:noFill/>
                  </a:tcPr>
                </a:tc>
                <a:tc>
                  <a:txBody>
                    <a:bodyPr/>
                    <a:lstStyle/>
                    <a:p>
                      <a:pPr marL="0" marR="0" lvl="0" indent="0" algn="ctr" defTabSz="914400" rtl="0" eaLnBrk="0" fontAlgn="base" latinLnBrk="0" hangingPunct="0">
                        <a:lnSpc>
                          <a:spcPct val="90000"/>
                        </a:lnSpc>
                        <a:spcBef>
                          <a:spcPct val="30000"/>
                        </a:spcBef>
                        <a:spcAft>
                          <a:spcPct val="0"/>
                        </a:spcAft>
                        <a:buClr>
                          <a:schemeClr val="accent2"/>
                        </a:buClr>
                        <a:buSzPct val="80000"/>
                        <a:buFont typeface="ZapfDingbats" pitchFamily="82" charset="2"/>
                        <a:buNone/>
                        <a:tabLst/>
                      </a:pPr>
                      <a:r>
                        <a:rPr kumimoji="0" lang="en-US" sz="2000" b="1" i="0" u="none" strike="noStrike" cap="none" normalizeH="0" baseline="0">
                          <a:ln>
                            <a:noFill/>
                          </a:ln>
                          <a:solidFill>
                            <a:schemeClr val="tx1"/>
                          </a:solidFill>
                          <a:effectLst/>
                          <a:latin typeface="Arial" charset="0"/>
                        </a:rPr>
                        <a:t>01</a:t>
                      </a:r>
                    </a:p>
                  </a:txBody>
                  <a:tcPr marL="0" marR="0" marT="0" marB="0"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90000"/>
                        </a:lnSpc>
                        <a:spcBef>
                          <a:spcPct val="30000"/>
                        </a:spcBef>
                        <a:spcAft>
                          <a:spcPct val="0"/>
                        </a:spcAft>
                        <a:buClr>
                          <a:schemeClr val="accent2"/>
                        </a:buClr>
                        <a:buSzPct val="80000"/>
                        <a:buFont typeface="ZapfDingbats" pitchFamily="82" charset="2"/>
                        <a:buNone/>
                        <a:tabLst/>
                      </a:pPr>
                      <a:r>
                        <a:rPr kumimoji="0" lang="en-US" sz="2000" b="1" i="0" u="none" strike="noStrike" cap="none" normalizeH="0" baseline="0">
                          <a:ln>
                            <a:noFill/>
                          </a:ln>
                          <a:solidFill>
                            <a:schemeClr val="tx1"/>
                          </a:solidFill>
                          <a:effectLst/>
                          <a:latin typeface="Arial" charset="0"/>
                        </a:rPr>
                        <a:t>10</a:t>
                      </a:r>
                    </a:p>
                  </a:txBody>
                  <a:tcPr marL="0" marR="0" marT="0" marB="0"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folHlink"/>
                    </a:solidFill>
                  </a:tcPr>
                </a:tc>
                <a:tc>
                  <a:txBody>
                    <a:bodyPr/>
                    <a:lstStyle/>
                    <a:p>
                      <a:pPr marL="0" marR="0" lvl="0" indent="0" algn="ctr" defTabSz="914400" rtl="0" eaLnBrk="0" fontAlgn="base" latinLnBrk="0" hangingPunct="0">
                        <a:lnSpc>
                          <a:spcPct val="90000"/>
                        </a:lnSpc>
                        <a:spcBef>
                          <a:spcPct val="30000"/>
                        </a:spcBef>
                        <a:spcAft>
                          <a:spcPct val="0"/>
                        </a:spcAft>
                        <a:buClr>
                          <a:schemeClr val="accent2"/>
                        </a:buClr>
                        <a:buSzPct val="80000"/>
                        <a:buFont typeface="ZapfDingbats" pitchFamily="82" charset="2"/>
                        <a:buNone/>
                        <a:tabLst/>
                      </a:pPr>
                      <a:r>
                        <a:rPr kumimoji="0" lang="en-US" sz="2000" b="1" i="0" u="none" strike="noStrike" cap="none" normalizeH="0" baseline="0">
                          <a:ln>
                            <a:noFill/>
                          </a:ln>
                          <a:solidFill>
                            <a:schemeClr val="tx1"/>
                          </a:solidFill>
                          <a:effectLst/>
                          <a:latin typeface="Arial" charset="0"/>
                        </a:rPr>
                        <a:t>00</a:t>
                      </a:r>
                    </a:p>
                  </a:txBody>
                  <a:tcPr marL="0" marR="0" marT="0" marB="0"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90000"/>
                        </a:lnSpc>
                        <a:spcBef>
                          <a:spcPct val="30000"/>
                        </a:spcBef>
                        <a:spcAft>
                          <a:spcPct val="0"/>
                        </a:spcAft>
                        <a:buClr>
                          <a:schemeClr val="accent2"/>
                        </a:buClr>
                        <a:buSzPct val="80000"/>
                        <a:buFont typeface="ZapfDingbats" pitchFamily="82" charset="2"/>
                        <a:buNone/>
                        <a:tabLst/>
                      </a:pPr>
                      <a:r>
                        <a:rPr kumimoji="0" lang="en-US" sz="2000" b="1" i="0" u="none" strike="noStrike" cap="none" normalizeH="0" baseline="0">
                          <a:ln>
                            <a:noFill/>
                          </a:ln>
                          <a:solidFill>
                            <a:schemeClr val="tx1"/>
                          </a:solidFill>
                          <a:effectLst/>
                          <a:latin typeface="Arial" charset="0"/>
                        </a:rPr>
                        <a:t>01</a:t>
                      </a:r>
                    </a:p>
                  </a:txBody>
                  <a:tcPr marL="0" marR="0" marT="0" marB="0"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3"/>
                  </a:ext>
                </a:extLst>
              </a:tr>
            </a:tbl>
          </a:graphicData>
        </a:graphic>
      </p:graphicFrame>
      <p:graphicFrame>
        <p:nvGraphicFramePr>
          <p:cNvPr id="21" name="Group 93">
            <a:extLst>
              <a:ext uri="{FF2B5EF4-FFF2-40B4-BE49-F238E27FC236}">
                <a16:creationId xmlns:a16="http://schemas.microsoft.com/office/drawing/2014/main" id="{9F0C1258-743C-416D-B630-E6EAB20223F6}"/>
              </a:ext>
            </a:extLst>
          </p:cNvPr>
          <p:cNvGraphicFramePr>
            <a:graphicFrameLocks noGrp="1"/>
          </p:cNvGraphicFramePr>
          <p:nvPr>
            <p:extLst>
              <p:ext uri="{D42A27DB-BD31-4B8C-83A1-F6EECF244321}">
                <p14:modId xmlns:p14="http://schemas.microsoft.com/office/powerpoint/2010/main" val="2923634815"/>
              </p:ext>
            </p:extLst>
          </p:nvPr>
        </p:nvGraphicFramePr>
        <p:xfrm>
          <a:off x="2817033" y="4187825"/>
          <a:ext cx="6007100" cy="1097280"/>
        </p:xfrm>
        <a:graphic>
          <a:graphicData uri="http://schemas.openxmlformats.org/drawingml/2006/table">
            <a:tbl>
              <a:tblPr/>
              <a:tblGrid>
                <a:gridCol w="927100">
                  <a:extLst>
                    <a:ext uri="{9D8B030D-6E8A-4147-A177-3AD203B41FA5}">
                      <a16:colId xmlns:a16="http://schemas.microsoft.com/office/drawing/2014/main" val="20000"/>
                    </a:ext>
                  </a:extLst>
                </a:gridCol>
                <a:gridCol w="1016000">
                  <a:extLst>
                    <a:ext uri="{9D8B030D-6E8A-4147-A177-3AD203B41FA5}">
                      <a16:colId xmlns:a16="http://schemas.microsoft.com/office/drawing/2014/main" val="20001"/>
                    </a:ext>
                  </a:extLst>
                </a:gridCol>
                <a:gridCol w="1016000">
                  <a:extLst>
                    <a:ext uri="{9D8B030D-6E8A-4147-A177-3AD203B41FA5}">
                      <a16:colId xmlns:a16="http://schemas.microsoft.com/office/drawing/2014/main" val="20002"/>
                    </a:ext>
                  </a:extLst>
                </a:gridCol>
                <a:gridCol w="1016000">
                  <a:extLst>
                    <a:ext uri="{9D8B030D-6E8A-4147-A177-3AD203B41FA5}">
                      <a16:colId xmlns:a16="http://schemas.microsoft.com/office/drawing/2014/main" val="20003"/>
                    </a:ext>
                  </a:extLst>
                </a:gridCol>
                <a:gridCol w="1016000">
                  <a:extLst>
                    <a:ext uri="{9D8B030D-6E8A-4147-A177-3AD203B41FA5}">
                      <a16:colId xmlns:a16="http://schemas.microsoft.com/office/drawing/2014/main" val="20004"/>
                    </a:ext>
                  </a:extLst>
                </a:gridCol>
                <a:gridCol w="1016000">
                  <a:extLst>
                    <a:ext uri="{9D8B030D-6E8A-4147-A177-3AD203B41FA5}">
                      <a16:colId xmlns:a16="http://schemas.microsoft.com/office/drawing/2014/main" val="20005"/>
                    </a:ext>
                  </a:extLst>
                </a:gridCol>
              </a:tblGrid>
              <a:tr h="274241">
                <a:tc>
                  <a:txBody>
                    <a:bodyPr/>
                    <a:lstStyle/>
                    <a:p>
                      <a:pPr marL="0" marR="0" lvl="0" indent="0" algn="ctr" defTabSz="914400" rtl="0" eaLnBrk="0" fontAlgn="base" latinLnBrk="0" hangingPunct="0">
                        <a:lnSpc>
                          <a:spcPct val="90000"/>
                        </a:lnSpc>
                        <a:spcBef>
                          <a:spcPct val="30000"/>
                        </a:spcBef>
                        <a:spcAft>
                          <a:spcPct val="0"/>
                        </a:spcAft>
                        <a:buClr>
                          <a:schemeClr val="accent2"/>
                        </a:buClr>
                        <a:buSzPct val="80000"/>
                        <a:buFont typeface="ZapfDingbats" pitchFamily="82" charset="2"/>
                        <a:buNone/>
                        <a:tabLst/>
                      </a:pPr>
                      <a:endParaRPr kumimoji="0" lang="en-US" sz="2000" b="1" i="0" u="none" strike="noStrike" cap="none" normalizeH="0" baseline="0">
                        <a:ln>
                          <a:noFill/>
                        </a:ln>
                        <a:solidFill>
                          <a:schemeClr val="tx1"/>
                        </a:solidFill>
                        <a:effectLst/>
                        <a:latin typeface="Arial" charset="0"/>
                      </a:endParaRPr>
                    </a:p>
                  </a:txBody>
                  <a:tcPr marL="0" marR="0" marT="0" marB="0" horzOverflow="overflow">
                    <a:lnL cap="flat">
                      <a:noFill/>
                    </a:lnL>
                    <a:lnR>
                      <a:noFill/>
                    </a:lnR>
                    <a:lnT cap="flat">
                      <a:noFill/>
                    </a:lnT>
                    <a:lnB>
                      <a:noFill/>
                    </a:lnB>
                    <a:lnTlToBr>
                      <a:noFill/>
                    </a:lnTlToBr>
                    <a:lnBlToTr>
                      <a:noFill/>
                    </a:lnBlToTr>
                    <a:noFill/>
                  </a:tcPr>
                </a:tc>
                <a:tc>
                  <a:txBody>
                    <a:bodyPr/>
                    <a:lstStyle/>
                    <a:p>
                      <a:pPr marL="0" marR="0" lvl="0" indent="0" algn="ctr" defTabSz="914400" rtl="0" eaLnBrk="0" fontAlgn="base" latinLnBrk="0" hangingPunct="0">
                        <a:lnSpc>
                          <a:spcPct val="90000"/>
                        </a:lnSpc>
                        <a:spcBef>
                          <a:spcPct val="30000"/>
                        </a:spcBef>
                        <a:spcAft>
                          <a:spcPct val="0"/>
                        </a:spcAft>
                        <a:buClr>
                          <a:schemeClr val="accent2"/>
                        </a:buClr>
                        <a:buSzPct val="80000"/>
                        <a:buFont typeface="ZapfDingbats" pitchFamily="82" charset="2"/>
                        <a:buNone/>
                        <a:tabLst/>
                      </a:pPr>
                      <a:endParaRPr kumimoji="0" lang="en-US" sz="2000" b="1" i="0" u="none" strike="noStrike" cap="none" normalizeH="0" baseline="0">
                        <a:ln>
                          <a:noFill/>
                        </a:ln>
                        <a:solidFill>
                          <a:schemeClr val="tx1"/>
                        </a:solidFill>
                        <a:effectLst/>
                        <a:latin typeface="Arial" charset="0"/>
                      </a:endParaRPr>
                    </a:p>
                  </a:txBody>
                  <a:tcPr marL="0" marR="0" marT="0" marB="0" horzOverflow="overflow">
                    <a:lnL>
                      <a:noFill/>
                    </a:lnL>
                    <a:lnR>
                      <a:noFill/>
                    </a:lnR>
                    <a:lnT cap="flat">
                      <a:noFill/>
                    </a:lnT>
                    <a:lnB>
                      <a:noFill/>
                    </a:lnB>
                    <a:lnTlToBr>
                      <a:noFill/>
                    </a:lnTlToBr>
                    <a:lnBlToTr>
                      <a:noFill/>
                    </a:lnBlToTr>
                    <a:noFill/>
                  </a:tcPr>
                </a:tc>
                <a:tc gridSpan="4">
                  <a:txBody>
                    <a:bodyPr/>
                    <a:lstStyle/>
                    <a:p>
                      <a:pPr marL="0" marR="0" lvl="0" indent="0" algn="ctr" defTabSz="914400" rtl="0" eaLnBrk="0" fontAlgn="base" latinLnBrk="0" hangingPunct="0">
                        <a:lnSpc>
                          <a:spcPct val="90000"/>
                        </a:lnSpc>
                        <a:spcBef>
                          <a:spcPct val="30000"/>
                        </a:spcBef>
                        <a:spcAft>
                          <a:spcPct val="0"/>
                        </a:spcAft>
                        <a:buClr>
                          <a:schemeClr val="accent2"/>
                        </a:buClr>
                        <a:buSzPct val="80000"/>
                        <a:buFont typeface="ZapfDingbats" pitchFamily="82" charset="2"/>
                        <a:buNone/>
                        <a:tabLst/>
                      </a:pPr>
                      <a:r>
                        <a:rPr kumimoji="0" lang="en-US" sz="2000" b="1" i="0" u="none" strike="noStrike" cap="none" normalizeH="0" baseline="0">
                          <a:ln>
                            <a:noFill/>
                          </a:ln>
                          <a:solidFill>
                            <a:schemeClr val="tx1"/>
                          </a:solidFill>
                          <a:effectLst/>
                          <a:latin typeface="Arial" charset="0"/>
                        </a:rPr>
                        <a:t>BHR is 01</a:t>
                      </a:r>
                    </a:p>
                  </a:txBody>
                  <a:tcPr marL="0" marR="0" marT="0" marB="0" horzOverflow="overflow">
                    <a:lnL>
                      <a:noFill/>
                    </a:lnL>
                    <a:lnR cap="flat">
                      <a:noFill/>
                    </a:lnR>
                    <a:lnT cap="flat">
                      <a:noFill/>
                    </a:lnT>
                    <a:lnB>
                      <a:noFill/>
                    </a:lnB>
                    <a:lnTlToBr>
                      <a:noFill/>
                    </a:lnTlToBr>
                    <a:lnBlToTr>
                      <a:noFill/>
                    </a:lnBlToTr>
                    <a:no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274241">
                <a:tc>
                  <a:txBody>
                    <a:bodyPr/>
                    <a:lstStyle/>
                    <a:p>
                      <a:pPr marL="0" marR="0" lvl="0" indent="0" algn="ctr" defTabSz="914400" rtl="0" eaLnBrk="0" fontAlgn="base" latinLnBrk="0" hangingPunct="0">
                        <a:lnSpc>
                          <a:spcPct val="90000"/>
                        </a:lnSpc>
                        <a:spcBef>
                          <a:spcPct val="30000"/>
                        </a:spcBef>
                        <a:spcAft>
                          <a:spcPct val="0"/>
                        </a:spcAft>
                        <a:buClr>
                          <a:schemeClr val="accent2"/>
                        </a:buClr>
                        <a:buSzPct val="80000"/>
                        <a:buFont typeface="ZapfDingbats" pitchFamily="82" charset="2"/>
                        <a:buNone/>
                        <a:tabLst/>
                      </a:pPr>
                      <a:endParaRPr kumimoji="0" lang="en-US" sz="2000" b="1" i="0" u="none" strike="noStrike" cap="none" normalizeH="0" baseline="0">
                        <a:ln>
                          <a:noFill/>
                        </a:ln>
                        <a:solidFill>
                          <a:schemeClr val="tx1"/>
                        </a:solidFill>
                        <a:effectLst/>
                        <a:latin typeface="Arial" charset="0"/>
                      </a:endParaRPr>
                    </a:p>
                  </a:txBody>
                  <a:tcPr marL="0" marR="0" marT="0" marB="0" horzOverflow="overflow">
                    <a:lnL cap="flat">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90000"/>
                        </a:lnSpc>
                        <a:spcBef>
                          <a:spcPct val="30000"/>
                        </a:spcBef>
                        <a:spcAft>
                          <a:spcPct val="0"/>
                        </a:spcAft>
                        <a:buClr>
                          <a:schemeClr val="accent2"/>
                        </a:buClr>
                        <a:buSzPct val="80000"/>
                        <a:buFont typeface="ZapfDingbats" pitchFamily="82" charset="2"/>
                        <a:buNone/>
                        <a:tabLst/>
                      </a:pPr>
                      <a:endParaRPr kumimoji="0" lang="en-US" sz="2000" b="1" i="0" u="none" strike="noStrike" cap="none" normalizeH="0" baseline="0">
                        <a:ln>
                          <a:noFill/>
                        </a:ln>
                        <a:solidFill>
                          <a:schemeClr val="tx1"/>
                        </a:solidFill>
                        <a:effectLst/>
                        <a:latin typeface="Arial" charset="0"/>
                      </a:endParaRPr>
                    </a:p>
                  </a:txBody>
                  <a:tcPr marL="0" marR="0" marT="0" marB="0"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90000"/>
                        </a:lnSpc>
                        <a:spcBef>
                          <a:spcPct val="30000"/>
                        </a:spcBef>
                        <a:spcAft>
                          <a:spcPct val="0"/>
                        </a:spcAft>
                        <a:buClr>
                          <a:schemeClr val="accent2"/>
                        </a:buClr>
                        <a:buSzPct val="80000"/>
                        <a:buFont typeface="ZapfDingbats" pitchFamily="82" charset="2"/>
                        <a:buNone/>
                        <a:tabLst/>
                      </a:pPr>
                      <a:r>
                        <a:rPr kumimoji="0" lang="en-US" sz="2000" b="1" i="0" u="none" strike="noStrike" cap="none" normalizeH="0" baseline="0">
                          <a:ln>
                            <a:noFill/>
                          </a:ln>
                          <a:solidFill>
                            <a:schemeClr val="tx1"/>
                          </a:solidFill>
                          <a:effectLst/>
                          <a:latin typeface="Arial" charset="0"/>
                        </a:rPr>
                        <a:t>00:</a:t>
                      </a:r>
                    </a:p>
                  </a:txBody>
                  <a:tcPr marL="0" marR="0" marT="0" marB="0" horzOverflow="overflow">
                    <a:lnL>
                      <a:noFill/>
                    </a:lnL>
                    <a:lnR>
                      <a:noFill/>
                    </a:lnR>
                    <a:lnT>
                      <a:noFill/>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90000"/>
                        </a:lnSpc>
                        <a:spcBef>
                          <a:spcPct val="30000"/>
                        </a:spcBef>
                        <a:spcAft>
                          <a:spcPct val="0"/>
                        </a:spcAft>
                        <a:buClr>
                          <a:schemeClr val="accent2"/>
                        </a:buClr>
                        <a:buSzPct val="80000"/>
                        <a:buFont typeface="ZapfDingbats" pitchFamily="82" charset="2"/>
                        <a:buNone/>
                        <a:tabLst/>
                      </a:pPr>
                      <a:r>
                        <a:rPr kumimoji="0" lang="en-US" sz="2000" b="1" i="0" u="none" strike="noStrike" cap="none" normalizeH="0" baseline="0">
                          <a:ln>
                            <a:noFill/>
                          </a:ln>
                          <a:solidFill>
                            <a:schemeClr val="tx1"/>
                          </a:solidFill>
                          <a:effectLst/>
                          <a:latin typeface="Arial" charset="0"/>
                        </a:rPr>
                        <a:t>01:</a:t>
                      </a:r>
                    </a:p>
                  </a:txBody>
                  <a:tcPr marL="0" marR="0" marT="0" marB="0" horzOverflow="overflow">
                    <a:lnL>
                      <a:noFill/>
                    </a:lnL>
                    <a:lnR>
                      <a:noFill/>
                    </a:lnR>
                    <a:lnT>
                      <a:noFill/>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90000"/>
                        </a:lnSpc>
                        <a:spcBef>
                          <a:spcPct val="30000"/>
                        </a:spcBef>
                        <a:spcAft>
                          <a:spcPct val="0"/>
                        </a:spcAft>
                        <a:buClr>
                          <a:schemeClr val="accent2"/>
                        </a:buClr>
                        <a:buSzPct val="80000"/>
                        <a:buFont typeface="ZapfDingbats" pitchFamily="82" charset="2"/>
                        <a:buNone/>
                        <a:tabLst/>
                      </a:pPr>
                      <a:r>
                        <a:rPr kumimoji="0" lang="en-US" sz="2000" b="1" i="0" u="none" strike="noStrike" cap="none" normalizeH="0" baseline="0">
                          <a:ln>
                            <a:noFill/>
                          </a:ln>
                          <a:solidFill>
                            <a:schemeClr val="tx1"/>
                          </a:solidFill>
                          <a:effectLst/>
                          <a:latin typeface="Arial" charset="0"/>
                        </a:rPr>
                        <a:t>10:</a:t>
                      </a:r>
                    </a:p>
                  </a:txBody>
                  <a:tcPr marL="0" marR="0" marT="0" marB="0" horzOverflow="overflow">
                    <a:lnL>
                      <a:noFill/>
                    </a:lnL>
                    <a:lnR>
                      <a:noFill/>
                    </a:lnR>
                    <a:lnT>
                      <a:noFill/>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90000"/>
                        </a:lnSpc>
                        <a:spcBef>
                          <a:spcPct val="30000"/>
                        </a:spcBef>
                        <a:spcAft>
                          <a:spcPct val="0"/>
                        </a:spcAft>
                        <a:buClr>
                          <a:schemeClr val="accent2"/>
                        </a:buClr>
                        <a:buSzPct val="80000"/>
                        <a:buFont typeface="ZapfDingbats" pitchFamily="82" charset="2"/>
                        <a:buNone/>
                        <a:tabLst/>
                      </a:pPr>
                      <a:r>
                        <a:rPr kumimoji="0" lang="en-US" sz="2000" b="1" i="0" u="none" strike="noStrike" cap="none" normalizeH="0" baseline="0">
                          <a:ln>
                            <a:noFill/>
                          </a:ln>
                          <a:solidFill>
                            <a:schemeClr val="tx1"/>
                          </a:solidFill>
                          <a:effectLst/>
                          <a:latin typeface="Arial" charset="0"/>
                        </a:rPr>
                        <a:t>11:</a:t>
                      </a:r>
                    </a:p>
                  </a:txBody>
                  <a:tcPr marL="0" marR="0" marT="0" marB="0" horzOverflow="overflow">
                    <a:lnL>
                      <a:noFill/>
                    </a:lnL>
                    <a:lnR cap="flat">
                      <a:noFill/>
                    </a:lnR>
                    <a:lnT>
                      <a:noFill/>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1"/>
                  </a:ext>
                </a:extLst>
              </a:tr>
              <a:tr h="274241">
                <a:tc rowSpan="2">
                  <a:txBody>
                    <a:bodyPr/>
                    <a:lstStyle/>
                    <a:p>
                      <a:pPr marL="0" marR="0" lvl="0" indent="0" algn="ctr" defTabSz="914400" rtl="0" eaLnBrk="0" fontAlgn="base" latinLnBrk="0" hangingPunct="0">
                        <a:lnSpc>
                          <a:spcPct val="90000"/>
                        </a:lnSpc>
                        <a:spcBef>
                          <a:spcPct val="30000"/>
                        </a:spcBef>
                        <a:spcAft>
                          <a:spcPct val="0"/>
                        </a:spcAft>
                        <a:buClr>
                          <a:schemeClr val="accent2"/>
                        </a:buClr>
                        <a:buSzPct val="80000"/>
                        <a:buFont typeface="ZapfDingbats" pitchFamily="82" charset="2"/>
                        <a:buNone/>
                        <a:tabLst/>
                      </a:pPr>
                      <a:r>
                        <a:rPr kumimoji="0" lang="en-US" sz="2000" b="1" i="0" u="none" strike="noStrike" cap="none" normalizeH="0" baseline="0">
                          <a:ln>
                            <a:noFill/>
                          </a:ln>
                          <a:solidFill>
                            <a:schemeClr val="tx1"/>
                          </a:solidFill>
                          <a:effectLst/>
                          <a:latin typeface="Arial" charset="0"/>
                        </a:rPr>
                        <a:t>PC is D</a:t>
                      </a:r>
                    </a:p>
                  </a:txBody>
                  <a:tcPr marL="0" marR="0" marT="0" marB="0" anchor="ctr" horzOverflow="overflow">
                    <a:lnL cap="flat">
                      <a:noFill/>
                    </a:lnL>
                    <a:lnR>
                      <a:noFill/>
                    </a:lnR>
                    <a:lnT>
                      <a:noFill/>
                    </a:lnT>
                    <a:lnB cap="flat">
                      <a:noFill/>
                    </a:lnB>
                    <a:lnTlToBr>
                      <a:noFill/>
                    </a:lnTlToBr>
                    <a:lnBlToTr>
                      <a:noFill/>
                    </a:lnBlToTr>
                    <a:noFill/>
                  </a:tcPr>
                </a:tc>
                <a:tc>
                  <a:txBody>
                    <a:bodyPr/>
                    <a:lstStyle/>
                    <a:p>
                      <a:pPr marL="0" marR="0" lvl="0" indent="0" algn="ctr" defTabSz="914400" rtl="0" eaLnBrk="0" fontAlgn="base" latinLnBrk="0" hangingPunct="0">
                        <a:lnSpc>
                          <a:spcPct val="90000"/>
                        </a:lnSpc>
                        <a:spcBef>
                          <a:spcPct val="30000"/>
                        </a:spcBef>
                        <a:spcAft>
                          <a:spcPct val="0"/>
                        </a:spcAft>
                        <a:buClr>
                          <a:schemeClr val="accent2"/>
                        </a:buClr>
                        <a:buSzPct val="80000"/>
                        <a:buFont typeface="ZapfDingbats" pitchFamily="82" charset="2"/>
                        <a:buNone/>
                        <a:tabLst/>
                      </a:pPr>
                      <a:r>
                        <a:rPr kumimoji="0" lang="en-US" sz="2000" b="1" i="0" u="none" strike="noStrike" cap="none" normalizeH="0" baseline="0">
                          <a:ln>
                            <a:noFill/>
                          </a:ln>
                          <a:solidFill>
                            <a:schemeClr val="tx1"/>
                          </a:solidFill>
                          <a:effectLst/>
                          <a:latin typeface="Arial" charset="0"/>
                        </a:rPr>
                        <a:t>A:</a:t>
                      </a:r>
                    </a:p>
                  </a:txBody>
                  <a:tcPr marL="0" marR="0" marT="0" marB="0" horzOverflow="overflow">
                    <a:lnL>
                      <a:noFill/>
                    </a:lnL>
                    <a:lnR w="12700" cap="flat" cmpd="sng" algn="ctr">
                      <a:solidFill>
                        <a:schemeClr val="tx1"/>
                      </a:solidFill>
                      <a:prstDash val="solid"/>
                      <a:round/>
                      <a:headEnd type="none" w="sm" len="sm"/>
                      <a:tailEnd type="none" w="sm" len="sm"/>
                    </a:lnR>
                    <a:lnT>
                      <a:noFill/>
                    </a:lnT>
                    <a:lnB>
                      <a:noFill/>
                    </a:lnB>
                    <a:lnTlToBr>
                      <a:noFill/>
                    </a:lnTlToBr>
                    <a:lnBlToTr>
                      <a:noFill/>
                    </a:lnBlToTr>
                    <a:noFill/>
                  </a:tcPr>
                </a:tc>
                <a:tc>
                  <a:txBody>
                    <a:bodyPr/>
                    <a:lstStyle/>
                    <a:p>
                      <a:pPr marL="0" marR="0" lvl="0" indent="0" algn="ctr" defTabSz="914400" rtl="0" eaLnBrk="0" fontAlgn="base" latinLnBrk="0" hangingPunct="0">
                        <a:lnSpc>
                          <a:spcPct val="90000"/>
                        </a:lnSpc>
                        <a:spcBef>
                          <a:spcPct val="30000"/>
                        </a:spcBef>
                        <a:spcAft>
                          <a:spcPct val="0"/>
                        </a:spcAft>
                        <a:buClr>
                          <a:schemeClr val="accent2"/>
                        </a:buClr>
                        <a:buSzPct val="80000"/>
                        <a:buFont typeface="ZapfDingbats" pitchFamily="82" charset="2"/>
                        <a:buNone/>
                        <a:tabLst/>
                      </a:pPr>
                      <a:r>
                        <a:rPr kumimoji="0" lang="en-US" sz="2000" b="1" i="0" u="none" strike="noStrike" cap="none" normalizeH="0" baseline="0">
                          <a:ln>
                            <a:noFill/>
                          </a:ln>
                          <a:solidFill>
                            <a:schemeClr val="tx1"/>
                          </a:solidFill>
                          <a:effectLst/>
                          <a:latin typeface="Arial" charset="0"/>
                        </a:rPr>
                        <a:t>11</a:t>
                      </a:r>
                    </a:p>
                  </a:txBody>
                  <a:tcPr marL="0" marR="0" marT="0" marB="0"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90000"/>
                        </a:lnSpc>
                        <a:spcBef>
                          <a:spcPct val="30000"/>
                        </a:spcBef>
                        <a:spcAft>
                          <a:spcPct val="0"/>
                        </a:spcAft>
                        <a:buClr>
                          <a:schemeClr val="accent2"/>
                        </a:buClr>
                        <a:buSzPct val="80000"/>
                        <a:buFont typeface="ZapfDingbats" pitchFamily="82" charset="2"/>
                        <a:buNone/>
                        <a:tabLst/>
                      </a:pPr>
                      <a:r>
                        <a:rPr kumimoji="0" lang="en-US" sz="2000" b="1" i="0" u="none" strike="noStrike" cap="none" normalizeH="0" baseline="0">
                          <a:ln>
                            <a:noFill/>
                          </a:ln>
                          <a:solidFill>
                            <a:schemeClr val="tx1"/>
                          </a:solidFill>
                          <a:effectLst/>
                          <a:latin typeface="Arial" charset="0"/>
                        </a:rPr>
                        <a:t>01</a:t>
                      </a:r>
                    </a:p>
                  </a:txBody>
                  <a:tcPr marL="0" marR="0" marT="0" marB="0"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90000"/>
                        </a:lnSpc>
                        <a:spcBef>
                          <a:spcPct val="30000"/>
                        </a:spcBef>
                        <a:spcAft>
                          <a:spcPct val="0"/>
                        </a:spcAft>
                        <a:buClr>
                          <a:schemeClr val="accent2"/>
                        </a:buClr>
                        <a:buSzPct val="80000"/>
                        <a:buFont typeface="ZapfDingbats" pitchFamily="82" charset="2"/>
                        <a:buNone/>
                        <a:tabLst/>
                      </a:pPr>
                      <a:r>
                        <a:rPr kumimoji="0" lang="en-US" sz="2000" b="1" i="0" u="none" strike="noStrike" cap="none" normalizeH="0" baseline="0">
                          <a:ln>
                            <a:noFill/>
                          </a:ln>
                          <a:solidFill>
                            <a:schemeClr val="tx1"/>
                          </a:solidFill>
                          <a:effectLst/>
                          <a:latin typeface="Arial" charset="0"/>
                        </a:rPr>
                        <a:t>01</a:t>
                      </a:r>
                    </a:p>
                  </a:txBody>
                  <a:tcPr marL="0" marR="0" marT="0" marB="0"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90000"/>
                        </a:lnSpc>
                        <a:spcBef>
                          <a:spcPct val="30000"/>
                        </a:spcBef>
                        <a:spcAft>
                          <a:spcPct val="0"/>
                        </a:spcAft>
                        <a:buClr>
                          <a:schemeClr val="accent2"/>
                        </a:buClr>
                        <a:buSzPct val="80000"/>
                        <a:buFont typeface="ZapfDingbats" pitchFamily="82" charset="2"/>
                        <a:buNone/>
                        <a:tabLst/>
                      </a:pPr>
                      <a:r>
                        <a:rPr kumimoji="0" lang="en-US" sz="2000" b="1" i="0" u="none" strike="noStrike" cap="none" normalizeH="0" baseline="0">
                          <a:ln>
                            <a:noFill/>
                          </a:ln>
                          <a:solidFill>
                            <a:schemeClr val="tx1"/>
                          </a:solidFill>
                          <a:effectLst/>
                          <a:latin typeface="Arial" charset="0"/>
                        </a:rPr>
                        <a:t>00</a:t>
                      </a:r>
                    </a:p>
                  </a:txBody>
                  <a:tcPr marL="0" marR="0" marT="0" marB="0"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2"/>
                  </a:ext>
                </a:extLst>
              </a:tr>
              <a:tr h="274241">
                <a:tc vMerge="1">
                  <a:txBody>
                    <a:bodyPr/>
                    <a:lstStyle/>
                    <a:p>
                      <a:endParaRPr lang="en-US"/>
                    </a:p>
                  </a:txBody>
                  <a:tcPr/>
                </a:tc>
                <a:tc>
                  <a:txBody>
                    <a:bodyPr/>
                    <a:lstStyle/>
                    <a:p>
                      <a:pPr marL="0" marR="0" lvl="0" indent="0" algn="ctr" defTabSz="914400" rtl="0" eaLnBrk="0" fontAlgn="base" latinLnBrk="0" hangingPunct="0">
                        <a:lnSpc>
                          <a:spcPct val="90000"/>
                        </a:lnSpc>
                        <a:spcBef>
                          <a:spcPct val="30000"/>
                        </a:spcBef>
                        <a:spcAft>
                          <a:spcPct val="0"/>
                        </a:spcAft>
                        <a:buClr>
                          <a:schemeClr val="accent2"/>
                        </a:buClr>
                        <a:buSzPct val="80000"/>
                        <a:buFont typeface="ZapfDingbats" pitchFamily="82" charset="2"/>
                        <a:buNone/>
                        <a:tabLst/>
                      </a:pPr>
                      <a:r>
                        <a:rPr kumimoji="0" lang="en-US" sz="2000" b="1" i="0" u="none" strike="noStrike" cap="none" normalizeH="0" baseline="0" dirty="0">
                          <a:ln>
                            <a:noFill/>
                          </a:ln>
                          <a:solidFill>
                            <a:schemeClr val="tx1"/>
                          </a:solidFill>
                          <a:effectLst/>
                          <a:latin typeface="Arial" charset="0"/>
                        </a:rPr>
                        <a:t>D:</a:t>
                      </a:r>
                    </a:p>
                  </a:txBody>
                  <a:tcPr marL="0" marR="0" marT="0" marB="0" horzOverflow="overflow">
                    <a:lnL>
                      <a:noFill/>
                    </a:lnL>
                    <a:lnR w="12700" cap="flat" cmpd="sng" algn="ctr">
                      <a:solidFill>
                        <a:schemeClr val="tx1"/>
                      </a:solidFill>
                      <a:prstDash val="solid"/>
                      <a:round/>
                      <a:headEnd type="none" w="sm" len="sm"/>
                      <a:tailEnd type="none" w="sm" len="sm"/>
                    </a:lnR>
                    <a:lnT>
                      <a:noFill/>
                    </a:lnT>
                    <a:lnB cap="flat">
                      <a:noFill/>
                    </a:lnB>
                    <a:lnTlToBr>
                      <a:noFill/>
                    </a:lnTlToBr>
                    <a:lnBlToTr>
                      <a:noFill/>
                    </a:lnBlToTr>
                    <a:noFill/>
                  </a:tcPr>
                </a:tc>
                <a:tc>
                  <a:txBody>
                    <a:bodyPr/>
                    <a:lstStyle/>
                    <a:p>
                      <a:pPr marL="0" marR="0" lvl="0" indent="0" algn="ctr" defTabSz="914400" rtl="0" eaLnBrk="0" fontAlgn="base" latinLnBrk="0" hangingPunct="0">
                        <a:lnSpc>
                          <a:spcPct val="90000"/>
                        </a:lnSpc>
                        <a:spcBef>
                          <a:spcPct val="30000"/>
                        </a:spcBef>
                        <a:spcAft>
                          <a:spcPct val="0"/>
                        </a:spcAft>
                        <a:buClr>
                          <a:schemeClr val="accent2"/>
                        </a:buClr>
                        <a:buSzPct val="80000"/>
                        <a:buFont typeface="ZapfDingbats" pitchFamily="82" charset="2"/>
                        <a:buNone/>
                        <a:tabLst/>
                      </a:pPr>
                      <a:r>
                        <a:rPr kumimoji="0" lang="en-US" sz="2000" b="1" i="0" u="none" strike="noStrike" cap="none" normalizeH="0" baseline="0">
                          <a:ln>
                            <a:noFill/>
                          </a:ln>
                          <a:solidFill>
                            <a:schemeClr val="tx1"/>
                          </a:solidFill>
                          <a:effectLst/>
                          <a:latin typeface="Arial" charset="0"/>
                        </a:rPr>
                        <a:t>01</a:t>
                      </a:r>
                    </a:p>
                  </a:txBody>
                  <a:tcPr marL="0" marR="0" marT="0" marB="0"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90000"/>
                        </a:lnSpc>
                        <a:spcBef>
                          <a:spcPct val="30000"/>
                        </a:spcBef>
                        <a:spcAft>
                          <a:spcPct val="0"/>
                        </a:spcAft>
                        <a:buClr>
                          <a:schemeClr val="accent2"/>
                        </a:buClr>
                        <a:buSzPct val="80000"/>
                        <a:buFont typeface="ZapfDingbats" pitchFamily="82" charset="2"/>
                        <a:buNone/>
                        <a:tabLst/>
                      </a:pPr>
                      <a:r>
                        <a:rPr kumimoji="0" lang="en-US" sz="2000" b="1" i="0" u="none" strike="noStrike" cap="none" normalizeH="0" baseline="0">
                          <a:ln>
                            <a:noFill/>
                          </a:ln>
                          <a:solidFill>
                            <a:schemeClr val="tx1"/>
                          </a:solidFill>
                          <a:effectLst/>
                          <a:latin typeface="Arial" charset="0"/>
                        </a:rPr>
                        <a:t>11</a:t>
                      </a:r>
                    </a:p>
                  </a:txBody>
                  <a:tcPr marL="0" marR="0" marT="0" marB="0"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folHlink"/>
                    </a:solidFill>
                  </a:tcPr>
                </a:tc>
                <a:tc>
                  <a:txBody>
                    <a:bodyPr/>
                    <a:lstStyle/>
                    <a:p>
                      <a:pPr marL="0" marR="0" lvl="0" indent="0" algn="ctr" defTabSz="914400" rtl="0" eaLnBrk="0" fontAlgn="base" latinLnBrk="0" hangingPunct="0">
                        <a:lnSpc>
                          <a:spcPct val="90000"/>
                        </a:lnSpc>
                        <a:spcBef>
                          <a:spcPct val="30000"/>
                        </a:spcBef>
                        <a:spcAft>
                          <a:spcPct val="0"/>
                        </a:spcAft>
                        <a:buClr>
                          <a:schemeClr val="accent2"/>
                        </a:buClr>
                        <a:buSzPct val="80000"/>
                        <a:buFont typeface="ZapfDingbats" pitchFamily="82" charset="2"/>
                        <a:buNone/>
                        <a:tabLst/>
                      </a:pPr>
                      <a:r>
                        <a:rPr kumimoji="0" lang="en-US" sz="2000" b="1" i="0" u="none" strike="noStrike" cap="none" normalizeH="0" baseline="0">
                          <a:ln>
                            <a:noFill/>
                          </a:ln>
                          <a:solidFill>
                            <a:schemeClr val="tx1"/>
                          </a:solidFill>
                          <a:effectLst/>
                          <a:latin typeface="Arial" charset="0"/>
                        </a:rPr>
                        <a:t>00</a:t>
                      </a:r>
                    </a:p>
                  </a:txBody>
                  <a:tcPr marL="0" marR="0" marT="0" marB="0"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90000"/>
                        </a:lnSpc>
                        <a:spcBef>
                          <a:spcPct val="30000"/>
                        </a:spcBef>
                        <a:spcAft>
                          <a:spcPct val="0"/>
                        </a:spcAft>
                        <a:buClr>
                          <a:schemeClr val="accent2"/>
                        </a:buClr>
                        <a:buSzPct val="80000"/>
                        <a:buFont typeface="ZapfDingbats" pitchFamily="82" charset="2"/>
                        <a:buNone/>
                        <a:tabLst/>
                      </a:pPr>
                      <a:r>
                        <a:rPr kumimoji="0" lang="en-US" sz="2000" b="1" i="0" u="none" strike="noStrike" cap="none" normalizeH="0" baseline="0" dirty="0">
                          <a:ln>
                            <a:noFill/>
                          </a:ln>
                          <a:solidFill>
                            <a:schemeClr val="tx1"/>
                          </a:solidFill>
                          <a:effectLst/>
                          <a:latin typeface="Arial" charset="0"/>
                        </a:rPr>
                        <a:t>01</a:t>
                      </a:r>
                    </a:p>
                  </a:txBody>
                  <a:tcPr marL="0" marR="0" marT="0" marB="0"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3"/>
                  </a:ext>
                </a:extLst>
              </a:tr>
            </a:tbl>
          </a:graphicData>
        </a:graphic>
      </p:graphicFrame>
      <p:sp>
        <p:nvSpPr>
          <p:cNvPr id="22" name="Rectangle 84">
            <a:extLst>
              <a:ext uri="{FF2B5EF4-FFF2-40B4-BE49-F238E27FC236}">
                <a16:creationId xmlns:a16="http://schemas.microsoft.com/office/drawing/2014/main" id="{13897A4A-88CC-4AA4-B762-1D94546F622B}"/>
              </a:ext>
            </a:extLst>
          </p:cNvPr>
          <p:cNvSpPr>
            <a:spLocks noChangeArrowheads="1"/>
          </p:cNvSpPr>
          <p:nvPr/>
        </p:nvSpPr>
        <p:spPr bwMode="auto">
          <a:xfrm>
            <a:off x="6850870" y="5705475"/>
            <a:ext cx="531813" cy="227013"/>
          </a:xfrm>
          <a:prstGeom prst="rect">
            <a:avLst/>
          </a:prstGeom>
          <a:solidFill>
            <a:schemeClr val="bg1"/>
          </a:solidFill>
          <a:ln w="12700">
            <a:solidFill>
              <a:schemeClr val="tx1"/>
            </a:solidFill>
            <a:miter lim="800000"/>
            <a:headEnd type="none" w="sm" len="sm"/>
            <a:tailEnd type="none" w="sm" len="sm"/>
          </a:ln>
        </p:spPr>
        <p:txBody>
          <a:bodyPr wrap="none" anchor="ct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pPr algn="ctr"/>
            <a:r>
              <a:rPr lang="en-US" altLang="zh-CN">
                <a:ea typeface="宋体" panose="02010600030101010101" pitchFamily="2" charset="-122"/>
              </a:rPr>
              <a:t>0 1</a:t>
            </a:r>
          </a:p>
        </p:txBody>
      </p:sp>
      <p:sp>
        <p:nvSpPr>
          <p:cNvPr id="23" name="Rectangle 85">
            <a:extLst>
              <a:ext uri="{FF2B5EF4-FFF2-40B4-BE49-F238E27FC236}">
                <a16:creationId xmlns:a16="http://schemas.microsoft.com/office/drawing/2014/main" id="{94CCEB95-ED6C-4EFD-B319-764436A30090}"/>
              </a:ext>
            </a:extLst>
          </p:cNvPr>
          <p:cNvSpPr>
            <a:spLocks noChangeArrowheads="1"/>
          </p:cNvSpPr>
          <p:nvPr/>
        </p:nvSpPr>
        <p:spPr bwMode="auto">
          <a:xfrm>
            <a:off x="6850870" y="6084888"/>
            <a:ext cx="531813" cy="227012"/>
          </a:xfrm>
          <a:prstGeom prst="rect">
            <a:avLst/>
          </a:prstGeom>
          <a:solidFill>
            <a:schemeClr val="folHlink"/>
          </a:solidFill>
          <a:ln w="12700">
            <a:solidFill>
              <a:schemeClr val="tx1"/>
            </a:solidFill>
            <a:miter lim="800000"/>
            <a:headEnd type="none" w="sm" len="sm"/>
            <a:tailEnd type="none" w="sm" len="sm"/>
          </a:ln>
        </p:spPr>
        <p:txBody>
          <a:bodyPr wrap="none" anchor="ct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pPr algn="ctr"/>
            <a:r>
              <a:rPr lang="en-US" altLang="zh-CN">
                <a:ea typeface="宋体" panose="02010600030101010101" pitchFamily="2" charset="-122"/>
              </a:rPr>
              <a:t>1 1</a:t>
            </a:r>
          </a:p>
        </p:txBody>
      </p:sp>
      <p:sp>
        <p:nvSpPr>
          <p:cNvPr id="24" name="Rectangle 86">
            <a:extLst>
              <a:ext uri="{FF2B5EF4-FFF2-40B4-BE49-F238E27FC236}">
                <a16:creationId xmlns:a16="http://schemas.microsoft.com/office/drawing/2014/main" id="{990FF4D5-ECE2-48B4-819E-0B88F1284ECA}"/>
              </a:ext>
            </a:extLst>
          </p:cNvPr>
          <p:cNvSpPr>
            <a:spLocks noChangeArrowheads="1"/>
          </p:cNvSpPr>
          <p:nvPr/>
        </p:nvSpPr>
        <p:spPr bwMode="auto">
          <a:xfrm>
            <a:off x="6604808" y="6008688"/>
            <a:ext cx="2825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r>
              <a:rPr lang="en-US" altLang="zh-CN">
                <a:ea typeface="宋体" panose="02010600030101010101" pitchFamily="2" charset="-122"/>
              </a:rPr>
              <a:t>0</a:t>
            </a:r>
          </a:p>
        </p:txBody>
      </p:sp>
      <p:sp>
        <p:nvSpPr>
          <p:cNvPr id="25" name="Line 87">
            <a:extLst>
              <a:ext uri="{FF2B5EF4-FFF2-40B4-BE49-F238E27FC236}">
                <a16:creationId xmlns:a16="http://schemas.microsoft.com/office/drawing/2014/main" id="{FD1949B5-9C9D-4545-AFA2-FE48AD7036D3}"/>
              </a:ext>
            </a:extLst>
          </p:cNvPr>
          <p:cNvSpPr>
            <a:spLocks noChangeShapeType="1"/>
          </p:cNvSpPr>
          <p:nvPr/>
        </p:nvSpPr>
        <p:spPr bwMode="auto">
          <a:xfrm flipH="1">
            <a:off x="7382683" y="5856288"/>
            <a:ext cx="227012" cy="0"/>
          </a:xfrm>
          <a:prstGeom prst="line">
            <a:avLst/>
          </a:prstGeom>
          <a:noFill/>
          <a:ln w="12700">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a:lstStyle/>
          <a:p>
            <a:endParaRPr lang="zh-CN" altLang="en-US"/>
          </a:p>
        </p:txBody>
      </p:sp>
      <p:sp>
        <p:nvSpPr>
          <p:cNvPr id="26" name="Rectangle 88">
            <a:extLst>
              <a:ext uri="{FF2B5EF4-FFF2-40B4-BE49-F238E27FC236}">
                <a16:creationId xmlns:a16="http://schemas.microsoft.com/office/drawing/2014/main" id="{1F56C7CC-F405-4263-9E6C-19442804F6CB}"/>
              </a:ext>
            </a:extLst>
          </p:cNvPr>
          <p:cNvSpPr>
            <a:spLocks noChangeArrowheads="1"/>
          </p:cNvSpPr>
          <p:nvPr/>
        </p:nvSpPr>
        <p:spPr bwMode="auto">
          <a:xfrm>
            <a:off x="7533495" y="5703888"/>
            <a:ext cx="21812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r>
              <a:rPr lang="en-US" altLang="zh-CN">
                <a:ea typeface="宋体" panose="02010600030101010101" pitchFamily="2" charset="-122"/>
              </a:rPr>
              <a:t>1 (D was actually taken)</a:t>
            </a:r>
          </a:p>
        </p:txBody>
      </p:sp>
      <p:sp>
        <p:nvSpPr>
          <p:cNvPr id="27" name="Line 89">
            <a:extLst>
              <a:ext uri="{FF2B5EF4-FFF2-40B4-BE49-F238E27FC236}">
                <a16:creationId xmlns:a16="http://schemas.microsoft.com/office/drawing/2014/main" id="{236B7BEC-6875-4B56-849B-B5C09FC77A56}"/>
              </a:ext>
            </a:extLst>
          </p:cNvPr>
          <p:cNvSpPr>
            <a:spLocks noChangeShapeType="1"/>
          </p:cNvSpPr>
          <p:nvPr/>
        </p:nvSpPr>
        <p:spPr bwMode="auto">
          <a:xfrm flipH="1">
            <a:off x="6604808" y="5856288"/>
            <a:ext cx="227012" cy="0"/>
          </a:xfrm>
          <a:prstGeom prst="line">
            <a:avLst/>
          </a:prstGeom>
          <a:noFill/>
          <a:ln w="12700">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a:lstStyle/>
          <a:p>
            <a:endParaRPr lang="zh-CN" altLang="en-US"/>
          </a:p>
        </p:txBody>
      </p:sp>
    </p:spTree>
    <p:extLst>
      <p:ext uri="{BB962C8B-B14F-4D97-AF65-F5344CB8AC3E}">
        <p14:creationId xmlns:p14="http://schemas.microsoft.com/office/powerpoint/2010/main" val="4291612399"/>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自由: 形状 22"/>
          <p:cNvSpPr/>
          <p:nvPr/>
        </p:nvSpPr>
        <p:spPr bwMode="auto">
          <a:xfrm rot="12600000">
            <a:off x="628798" y="267712"/>
            <a:ext cx="166903" cy="731887"/>
          </a:xfrm>
          <a:custGeom>
            <a:avLst/>
            <a:gdLst>
              <a:gd name="connsiteX0" fmla="*/ 260214 w 260214"/>
              <a:gd name="connsiteY0" fmla="*/ 995963 h 1141060"/>
              <a:gd name="connsiteX1" fmla="*/ 0 w 260214"/>
              <a:gd name="connsiteY1" fmla="*/ 1141060 h 1141060"/>
              <a:gd name="connsiteX2" fmla="*/ 0 w 260214"/>
              <a:gd name="connsiteY2" fmla="*/ 146621 h 1141060"/>
              <a:gd name="connsiteX3" fmla="*/ 260214 w 260214"/>
              <a:gd name="connsiteY3" fmla="*/ 0 h 1141060"/>
            </a:gdLst>
            <a:ahLst/>
            <a:cxnLst>
              <a:cxn ang="0">
                <a:pos x="connsiteX0" y="connsiteY0"/>
              </a:cxn>
              <a:cxn ang="0">
                <a:pos x="connsiteX1" y="connsiteY1"/>
              </a:cxn>
              <a:cxn ang="0">
                <a:pos x="connsiteX2" y="connsiteY2"/>
              </a:cxn>
              <a:cxn ang="0">
                <a:pos x="connsiteX3" y="connsiteY3"/>
              </a:cxn>
            </a:cxnLst>
            <a:rect l="l" t="t" r="r" b="b"/>
            <a:pathLst>
              <a:path w="260214" h="1141060">
                <a:moveTo>
                  <a:pt x="260214" y="995963"/>
                </a:moveTo>
                <a:lnTo>
                  <a:pt x="0" y="1141060"/>
                </a:lnTo>
                <a:lnTo>
                  <a:pt x="0" y="146621"/>
                </a:lnTo>
                <a:lnTo>
                  <a:pt x="260214" y="0"/>
                </a:lnTo>
                <a:close/>
              </a:path>
            </a:pathLst>
          </a:custGeom>
          <a:solidFill>
            <a:srgbClr val="0075EA"/>
          </a:solidFill>
          <a:ln>
            <a:noFill/>
          </a:ln>
        </p:spPr>
        <p:txBody>
          <a:bodyPr vert="horz" wrap="square" lIns="91440" tIns="45720" rIns="91440" bIns="45720" numCol="1" anchor="t" anchorCtr="0" compatLnSpc="1">
            <a:noAutofit/>
          </a:bodyPr>
          <a:lstStyle/>
          <a:p>
            <a:endParaRPr lang="zh-CN" altLang="en-US" dirty="0"/>
          </a:p>
        </p:txBody>
      </p:sp>
      <p:grpSp>
        <p:nvGrpSpPr>
          <p:cNvPr id="31" name="组合 30">
            <a:extLst>
              <a:ext uri="{FF2B5EF4-FFF2-40B4-BE49-F238E27FC236}">
                <a16:creationId xmlns:a16="http://schemas.microsoft.com/office/drawing/2014/main" id="{8CA5B043-4020-4F50-98C7-D2A506D9F110}"/>
              </a:ext>
            </a:extLst>
          </p:cNvPr>
          <p:cNvGrpSpPr/>
          <p:nvPr/>
        </p:nvGrpSpPr>
        <p:grpSpPr>
          <a:xfrm>
            <a:off x="599620" y="278225"/>
            <a:ext cx="2974853" cy="742071"/>
            <a:chOff x="599618" y="278221"/>
            <a:chExt cx="2974853" cy="742070"/>
          </a:xfrm>
        </p:grpSpPr>
        <p:sp>
          <p:nvSpPr>
            <p:cNvPr id="32" name="矩形 31">
              <a:extLst>
                <a:ext uri="{FF2B5EF4-FFF2-40B4-BE49-F238E27FC236}">
                  <a16:creationId xmlns:a16="http://schemas.microsoft.com/office/drawing/2014/main" id="{BAA58CB5-AD00-4B5E-B2D0-A47992A7AFE2}"/>
                </a:ext>
              </a:extLst>
            </p:cNvPr>
            <p:cNvSpPr/>
            <p:nvPr/>
          </p:nvSpPr>
          <p:spPr>
            <a:xfrm>
              <a:off x="599618" y="712514"/>
              <a:ext cx="2974853" cy="307777"/>
            </a:xfrm>
            <a:prstGeom prst="rect">
              <a:avLst/>
            </a:prstGeom>
          </p:spPr>
          <p:txBody>
            <a:bodyPr wrap="square">
              <a:spAutoFit/>
            </a:bodyPr>
            <a:lstStyle/>
            <a:p>
              <a:pPr algn="ctr"/>
              <a:r>
                <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rPr>
                <a:t>Gselect Example</a:t>
              </a:r>
            </a:p>
          </p:txBody>
        </p:sp>
        <p:sp>
          <p:nvSpPr>
            <p:cNvPr id="33" name="矩形 32">
              <a:extLst>
                <a:ext uri="{FF2B5EF4-FFF2-40B4-BE49-F238E27FC236}">
                  <a16:creationId xmlns:a16="http://schemas.microsoft.com/office/drawing/2014/main" id="{0FDA942E-32AC-42CB-AF1A-F2BFB9A66674}"/>
                </a:ext>
              </a:extLst>
            </p:cNvPr>
            <p:cNvSpPr/>
            <p:nvPr/>
          </p:nvSpPr>
          <p:spPr>
            <a:xfrm>
              <a:off x="1197484" y="278221"/>
              <a:ext cx="2256900" cy="523219"/>
            </a:xfrm>
            <a:prstGeom prst="rect">
              <a:avLst/>
            </a:prstGeom>
          </p:spPr>
          <p:txBody>
            <a:bodyPr wrap="none">
              <a:spAutoFit/>
            </a:bodyPr>
            <a:lstStyle/>
            <a:p>
              <a:r>
                <a:rPr lang="en-US" altLang="zh-CN" sz="2800" b="1" spc="151" dirty="0">
                  <a:solidFill>
                    <a:schemeClr val="tx1">
                      <a:lumMod val="85000"/>
                      <a:lumOff val="15000"/>
                    </a:schemeClr>
                  </a:solidFill>
                  <a:latin typeface="等线" panose="02010600030101010101" pitchFamily="2" charset="-122"/>
                  <a:ea typeface="等线" panose="02010600030101010101" pitchFamily="2" charset="-122"/>
                </a:rPr>
                <a:t>Gselect</a:t>
              </a:r>
              <a:r>
                <a:rPr lang="zh-CN" altLang="en-US" sz="2800" b="1" spc="151" dirty="0">
                  <a:solidFill>
                    <a:schemeClr val="tx1">
                      <a:lumMod val="85000"/>
                      <a:lumOff val="15000"/>
                    </a:schemeClr>
                  </a:solidFill>
                  <a:latin typeface="等线" panose="02010600030101010101" pitchFamily="2" charset="-122"/>
                  <a:ea typeface="等线" panose="02010600030101010101" pitchFamily="2" charset="-122"/>
                </a:rPr>
                <a:t>示例</a:t>
              </a:r>
              <a:endParaRPr lang="en-US" altLang="zh-CN" sz="2800" b="1" spc="151" dirty="0">
                <a:solidFill>
                  <a:schemeClr val="tx1">
                    <a:lumMod val="85000"/>
                    <a:lumOff val="15000"/>
                  </a:schemeClr>
                </a:solidFill>
                <a:latin typeface="等线" panose="02010600030101010101" pitchFamily="2" charset="-122"/>
                <a:ea typeface="等线" panose="02010600030101010101" pitchFamily="2" charset="-122"/>
              </a:endParaRPr>
            </a:p>
          </p:txBody>
        </p:sp>
      </p:grpSp>
      <p:sp>
        <p:nvSpPr>
          <p:cNvPr id="42" name="Rectangle 3">
            <a:extLst>
              <a:ext uri="{FF2B5EF4-FFF2-40B4-BE49-F238E27FC236}">
                <a16:creationId xmlns:a16="http://schemas.microsoft.com/office/drawing/2014/main" id="{B2A1927E-1BC0-4F03-B950-809D43B9FCC4}"/>
              </a:ext>
            </a:extLst>
          </p:cNvPr>
          <p:cNvSpPr txBox="1">
            <a:spLocks noChangeArrowheads="1"/>
          </p:cNvSpPr>
          <p:nvPr/>
        </p:nvSpPr>
        <p:spPr>
          <a:xfrm>
            <a:off x="2510642" y="1219200"/>
            <a:ext cx="7162800" cy="768350"/>
          </a:xfrm>
          <a:prstGeom prst="rect">
            <a:avLst/>
          </a:prstGeom>
        </p:spPr>
        <p:txBody>
          <a:bodyPr/>
          <a:lstStyle>
            <a:lvl1pPr marL="228600" indent="-228600" algn="l" defTabSz="913765"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3765"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3765"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defTabSz="914400">
              <a:spcBef>
                <a:spcPct val="30000"/>
              </a:spcBef>
              <a:buClr>
                <a:schemeClr val="accent2"/>
              </a:buClr>
              <a:buSzPct val="80000"/>
              <a:buFont typeface="ZapfDingbats" pitchFamily="82" charset="2"/>
              <a:buChar char="m"/>
            </a:pPr>
            <a:r>
              <a:rPr lang="en-US" altLang="zh-CN" sz="2400" b="1" dirty="0">
                <a:latin typeface="Arial" panose="020B0604020202020204" pitchFamily="34" charset="0"/>
                <a:ea typeface="宋体" panose="02010600030101010101" pitchFamily="2" charset="-122"/>
              </a:rPr>
              <a:t>Predict 4</a:t>
            </a:r>
            <a:r>
              <a:rPr lang="en-US" altLang="zh-CN" sz="2400" b="1" baseline="30000" dirty="0">
                <a:latin typeface="Arial" panose="020B0604020202020204" pitchFamily="34" charset="0"/>
                <a:ea typeface="宋体" panose="02010600030101010101" pitchFamily="2" charset="-122"/>
              </a:rPr>
              <a:t>th</a:t>
            </a:r>
            <a:r>
              <a:rPr lang="en-US" altLang="zh-CN" sz="2400" b="1" dirty="0">
                <a:latin typeface="Arial" panose="020B0604020202020204" pitchFamily="34" charset="0"/>
                <a:ea typeface="宋体" panose="02010600030101010101" pitchFamily="2" charset="-122"/>
              </a:rPr>
              <a:t> instance of A:</a:t>
            </a:r>
          </a:p>
          <a:p>
            <a:pPr marL="742950" lvl="1" indent="-285750" defTabSz="914400">
              <a:spcBef>
                <a:spcPct val="30000"/>
              </a:spcBef>
              <a:buClr>
                <a:schemeClr val="accent2"/>
              </a:buClr>
              <a:buSzPct val="100000"/>
              <a:buFont typeface="Wingdings" panose="05000000000000000000" pitchFamily="2" charset="2"/>
              <a:buChar char="u"/>
            </a:pPr>
            <a:r>
              <a:rPr lang="en-US" altLang="zh-CN" sz="1800" b="1" dirty="0">
                <a:latin typeface="Arial" panose="020B0604020202020204" pitchFamily="34" charset="0"/>
                <a:ea typeface="宋体" panose="02010600030101010101" pitchFamily="2" charset="-122"/>
              </a:rPr>
              <a:t>Predict not-taken (CORRECT)</a:t>
            </a:r>
          </a:p>
        </p:txBody>
      </p:sp>
      <p:sp>
        <p:nvSpPr>
          <p:cNvPr id="43" name="Rectangle 4">
            <a:extLst>
              <a:ext uri="{FF2B5EF4-FFF2-40B4-BE49-F238E27FC236}">
                <a16:creationId xmlns:a16="http://schemas.microsoft.com/office/drawing/2014/main" id="{8B3E7038-EC11-4E7D-BF62-F3ACFDCBDC30}"/>
              </a:ext>
            </a:extLst>
          </p:cNvPr>
          <p:cNvSpPr>
            <a:spLocks noChangeArrowheads="1"/>
          </p:cNvSpPr>
          <p:nvPr/>
        </p:nvSpPr>
        <p:spPr bwMode="auto">
          <a:xfrm>
            <a:off x="2524930" y="3581400"/>
            <a:ext cx="7162800" cy="833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pPr>
              <a:lnSpc>
                <a:spcPct val="90000"/>
              </a:lnSpc>
              <a:spcBef>
                <a:spcPct val="30000"/>
              </a:spcBef>
              <a:buClr>
                <a:schemeClr val="accent2"/>
              </a:buClr>
              <a:buSzPct val="80000"/>
              <a:buFont typeface="ZapfDingbats" pitchFamily="82" charset="2"/>
              <a:buChar char="m"/>
            </a:pPr>
            <a:r>
              <a:rPr lang="en-US" altLang="zh-CN" sz="2400" dirty="0">
                <a:ea typeface="宋体" panose="02010600030101010101" pitchFamily="2" charset="-122"/>
              </a:rPr>
              <a:t>Update for 4</a:t>
            </a:r>
            <a:r>
              <a:rPr lang="en-US" altLang="zh-CN" sz="2400" baseline="30000" dirty="0">
                <a:ea typeface="宋体" panose="02010600030101010101" pitchFamily="2" charset="-122"/>
              </a:rPr>
              <a:t>th</a:t>
            </a:r>
            <a:r>
              <a:rPr lang="en-US" altLang="zh-CN" sz="2400" dirty="0">
                <a:ea typeface="宋体" panose="02010600030101010101" pitchFamily="2" charset="-122"/>
              </a:rPr>
              <a:t> instance of A</a:t>
            </a:r>
          </a:p>
          <a:p>
            <a:pPr lvl="1">
              <a:lnSpc>
                <a:spcPct val="90000"/>
              </a:lnSpc>
              <a:spcBef>
                <a:spcPct val="30000"/>
              </a:spcBef>
              <a:buClr>
                <a:schemeClr val="accent2"/>
              </a:buClr>
              <a:buSzPct val="100000"/>
              <a:buFont typeface="Wingdings" panose="05000000000000000000" pitchFamily="2" charset="2"/>
              <a:buChar char="u"/>
            </a:pPr>
            <a:r>
              <a:rPr lang="en-US" altLang="zh-CN" sz="1800" dirty="0">
                <a:ea typeface="宋体" panose="02010600030101010101" pitchFamily="2" charset="-122"/>
              </a:rPr>
              <a:t>Actually not-taken</a:t>
            </a:r>
          </a:p>
        </p:txBody>
      </p:sp>
      <p:sp>
        <p:nvSpPr>
          <p:cNvPr id="44" name="Rectangle 5">
            <a:extLst>
              <a:ext uri="{FF2B5EF4-FFF2-40B4-BE49-F238E27FC236}">
                <a16:creationId xmlns:a16="http://schemas.microsoft.com/office/drawing/2014/main" id="{449E331A-707C-4F31-8036-5B3DAE3D332C}"/>
              </a:ext>
            </a:extLst>
          </p:cNvPr>
          <p:cNvSpPr>
            <a:spLocks noChangeArrowheads="1"/>
          </p:cNvSpPr>
          <p:nvPr/>
        </p:nvSpPr>
        <p:spPr bwMode="auto">
          <a:xfrm>
            <a:off x="2524930" y="5545138"/>
            <a:ext cx="3719512"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pPr>
              <a:lnSpc>
                <a:spcPct val="90000"/>
              </a:lnSpc>
              <a:spcBef>
                <a:spcPct val="30000"/>
              </a:spcBef>
              <a:buClr>
                <a:schemeClr val="accent2"/>
              </a:buClr>
              <a:buSzPct val="80000"/>
              <a:buFont typeface="ZapfDingbats" pitchFamily="82" charset="2"/>
              <a:buChar char="m"/>
            </a:pPr>
            <a:r>
              <a:rPr lang="en-US" altLang="zh-CN" sz="2400">
                <a:ea typeface="宋体" panose="02010600030101010101" pitchFamily="2" charset="-122"/>
              </a:rPr>
              <a:t>Update the BHR to</a:t>
            </a:r>
            <a:br>
              <a:rPr lang="en-US" altLang="zh-CN" sz="2400">
                <a:ea typeface="宋体" panose="02010600030101010101" pitchFamily="2" charset="-122"/>
              </a:rPr>
            </a:br>
            <a:r>
              <a:rPr lang="en-US" altLang="zh-CN" sz="2400">
                <a:ea typeface="宋体" panose="02010600030101010101" pitchFamily="2" charset="-122"/>
              </a:rPr>
              <a:t>set up next prediction</a:t>
            </a:r>
          </a:p>
        </p:txBody>
      </p:sp>
      <p:graphicFrame>
        <p:nvGraphicFramePr>
          <p:cNvPr id="45" name="Group 92">
            <a:extLst>
              <a:ext uri="{FF2B5EF4-FFF2-40B4-BE49-F238E27FC236}">
                <a16:creationId xmlns:a16="http://schemas.microsoft.com/office/drawing/2014/main" id="{DF0B52A1-3174-499E-AFBB-3D7E73598866}"/>
              </a:ext>
            </a:extLst>
          </p:cNvPr>
          <p:cNvGraphicFramePr>
            <a:graphicFrameLocks noGrp="1"/>
          </p:cNvGraphicFramePr>
          <p:nvPr>
            <p:extLst>
              <p:ext uri="{D42A27DB-BD31-4B8C-83A1-F6EECF244321}">
                <p14:modId xmlns:p14="http://schemas.microsoft.com/office/powerpoint/2010/main" val="303705863"/>
              </p:ext>
            </p:extLst>
          </p:nvPr>
        </p:nvGraphicFramePr>
        <p:xfrm>
          <a:off x="2828142" y="2062163"/>
          <a:ext cx="6007100" cy="1097280"/>
        </p:xfrm>
        <a:graphic>
          <a:graphicData uri="http://schemas.openxmlformats.org/drawingml/2006/table">
            <a:tbl>
              <a:tblPr/>
              <a:tblGrid>
                <a:gridCol w="927100">
                  <a:extLst>
                    <a:ext uri="{9D8B030D-6E8A-4147-A177-3AD203B41FA5}">
                      <a16:colId xmlns:a16="http://schemas.microsoft.com/office/drawing/2014/main" val="20000"/>
                    </a:ext>
                  </a:extLst>
                </a:gridCol>
                <a:gridCol w="1016000">
                  <a:extLst>
                    <a:ext uri="{9D8B030D-6E8A-4147-A177-3AD203B41FA5}">
                      <a16:colId xmlns:a16="http://schemas.microsoft.com/office/drawing/2014/main" val="20001"/>
                    </a:ext>
                  </a:extLst>
                </a:gridCol>
                <a:gridCol w="1016000">
                  <a:extLst>
                    <a:ext uri="{9D8B030D-6E8A-4147-A177-3AD203B41FA5}">
                      <a16:colId xmlns:a16="http://schemas.microsoft.com/office/drawing/2014/main" val="20002"/>
                    </a:ext>
                  </a:extLst>
                </a:gridCol>
                <a:gridCol w="1016000">
                  <a:extLst>
                    <a:ext uri="{9D8B030D-6E8A-4147-A177-3AD203B41FA5}">
                      <a16:colId xmlns:a16="http://schemas.microsoft.com/office/drawing/2014/main" val="20003"/>
                    </a:ext>
                  </a:extLst>
                </a:gridCol>
                <a:gridCol w="1016000">
                  <a:extLst>
                    <a:ext uri="{9D8B030D-6E8A-4147-A177-3AD203B41FA5}">
                      <a16:colId xmlns:a16="http://schemas.microsoft.com/office/drawing/2014/main" val="20004"/>
                    </a:ext>
                  </a:extLst>
                </a:gridCol>
                <a:gridCol w="1016000">
                  <a:extLst>
                    <a:ext uri="{9D8B030D-6E8A-4147-A177-3AD203B41FA5}">
                      <a16:colId xmlns:a16="http://schemas.microsoft.com/office/drawing/2014/main" val="20005"/>
                    </a:ext>
                  </a:extLst>
                </a:gridCol>
              </a:tblGrid>
              <a:tr h="274241">
                <a:tc>
                  <a:txBody>
                    <a:bodyPr/>
                    <a:lstStyle/>
                    <a:p>
                      <a:pPr marL="0" marR="0" lvl="0" indent="0" algn="ctr" defTabSz="914400" rtl="0" eaLnBrk="0" fontAlgn="base" latinLnBrk="0" hangingPunct="0">
                        <a:lnSpc>
                          <a:spcPct val="90000"/>
                        </a:lnSpc>
                        <a:spcBef>
                          <a:spcPct val="30000"/>
                        </a:spcBef>
                        <a:spcAft>
                          <a:spcPct val="0"/>
                        </a:spcAft>
                        <a:buClr>
                          <a:schemeClr val="accent2"/>
                        </a:buClr>
                        <a:buSzPct val="80000"/>
                        <a:buFont typeface="ZapfDingbats" pitchFamily="82" charset="2"/>
                        <a:buNone/>
                        <a:tabLst/>
                      </a:pPr>
                      <a:endParaRPr kumimoji="0" lang="en-US" sz="2000" b="1" i="0" u="none" strike="noStrike" cap="none" normalizeH="0" baseline="0">
                        <a:ln>
                          <a:noFill/>
                        </a:ln>
                        <a:solidFill>
                          <a:schemeClr val="tx1"/>
                        </a:solidFill>
                        <a:effectLst/>
                        <a:latin typeface="Arial" charset="0"/>
                      </a:endParaRPr>
                    </a:p>
                  </a:txBody>
                  <a:tcPr marL="0" marR="0" marT="0" marB="0" horzOverflow="overflow">
                    <a:lnL cap="flat">
                      <a:noFill/>
                    </a:lnL>
                    <a:lnR>
                      <a:noFill/>
                    </a:lnR>
                    <a:lnT cap="flat">
                      <a:noFill/>
                    </a:lnT>
                    <a:lnB>
                      <a:noFill/>
                    </a:lnB>
                    <a:lnTlToBr>
                      <a:noFill/>
                    </a:lnTlToBr>
                    <a:lnBlToTr>
                      <a:noFill/>
                    </a:lnBlToTr>
                    <a:noFill/>
                  </a:tcPr>
                </a:tc>
                <a:tc>
                  <a:txBody>
                    <a:bodyPr/>
                    <a:lstStyle/>
                    <a:p>
                      <a:pPr marL="0" marR="0" lvl="0" indent="0" algn="ctr" defTabSz="914400" rtl="0" eaLnBrk="0" fontAlgn="base" latinLnBrk="0" hangingPunct="0">
                        <a:lnSpc>
                          <a:spcPct val="90000"/>
                        </a:lnSpc>
                        <a:spcBef>
                          <a:spcPct val="30000"/>
                        </a:spcBef>
                        <a:spcAft>
                          <a:spcPct val="0"/>
                        </a:spcAft>
                        <a:buClr>
                          <a:schemeClr val="accent2"/>
                        </a:buClr>
                        <a:buSzPct val="80000"/>
                        <a:buFont typeface="ZapfDingbats" pitchFamily="82" charset="2"/>
                        <a:buNone/>
                        <a:tabLst/>
                      </a:pPr>
                      <a:endParaRPr kumimoji="0" lang="en-US" sz="2000" b="1" i="0" u="none" strike="noStrike" cap="none" normalizeH="0" baseline="0">
                        <a:ln>
                          <a:noFill/>
                        </a:ln>
                        <a:solidFill>
                          <a:schemeClr val="tx1"/>
                        </a:solidFill>
                        <a:effectLst/>
                        <a:latin typeface="Arial" charset="0"/>
                      </a:endParaRPr>
                    </a:p>
                  </a:txBody>
                  <a:tcPr marL="0" marR="0" marT="0" marB="0" horzOverflow="overflow">
                    <a:lnL>
                      <a:noFill/>
                    </a:lnL>
                    <a:lnR>
                      <a:noFill/>
                    </a:lnR>
                    <a:lnT cap="flat">
                      <a:noFill/>
                    </a:lnT>
                    <a:lnB>
                      <a:noFill/>
                    </a:lnB>
                    <a:lnTlToBr>
                      <a:noFill/>
                    </a:lnTlToBr>
                    <a:lnBlToTr>
                      <a:noFill/>
                    </a:lnBlToTr>
                    <a:noFill/>
                  </a:tcPr>
                </a:tc>
                <a:tc gridSpan="4">
                  <a:txBody>
                    <a:bodyPr/>
                    <a:lstStyle/>
                    <a:p>
                      <a:pPr marL="0" marR="0" lvl="0" indent="0" algn="ctr" defTabSz="914400" rtl="0" eaLnBrk="0" fontAlgn="base" latinLnBrk="0" hangingPunct="0">
                        <a:lnSpc>
                          <a:spcPct val="90000"/>
                        </a:lnSpc>
                        <a:spcBef>
                          <a:spcPct val="30000"/>
                        </a:spcBef>
                        <a:spcAft>
                          <a:spcPct val="0"/>
                        </a:spcAft>
                        <a:buClr>
                          <a:schemeClr val="accent2"/>
                        </a:buClr>
                        <a:buSzPct val="80000"/>
                        <a:buFont typeface="ZapfDingbats" pitchFamily="82" charset="2"/>
                        <a:buNone/>
                        <a:tabLst/>
                      </a:pPr>
                      <a:r>
                        <a:rPr kumimoji="0" lang="en-US" sz="2000" b="1" i="0" u="none" strike="noStrike" cap="none" normalizeH="0" baseline="0">
                          <a:ln>
                            <a:noFill/>
                          </a:ln>
                          <a:solidFill>
                            <a:schemeClr val="tx1"/>
                          </a:solidFill>
                          <a:effectLst/>
                          <a:latin typeface="Arial" charset="0"/>
                        </a:rPr>
                        <a:t>BHR is 11</a:t>
                      </a:r>
                    </a:p>
                  </a:txBody>
                  <a:tcPr marL="0" marR="0" marT="0" marB="0" horzOverflow="overflow">
                    <a:lnL>
                      <a:noFill/>
                    </a:lnL>
                    <a:lnR cap="flat">
                      <a:noFill/>
                    </a:lnR>
                    <a:lnT cap="flat">
                      <a:noFill/>
                    </a:lnT>
                    <a:lnB>
                      <a:noFill/>
                    </a:lnB>
                    <a:lnTlToBr>
                      <a:noFill/>
                    </a:lnTlToBr>
                    <a:lnBlToTr>
                      <a:noFill/>
                    </a:lnBlToTr>
                    <a:no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274241">
                <a:tc>
                  <a:txBody>
                    <a:bodyPr/>
                    <a:lstStyle/>
                    <a:p>
                      <a:pPr marL="0" marR="0" lvl="0" indent="0" algn="ctr" defTabSz="914400" rtl="0" eaLnBrk="0" fontAlgn="base" latinLnBrk="0" hangingPunct="0">
                        <a:lnSpc>
                          <a:spcPct val="90000"/>
                        </a:lnSpc>
                        <a:spcBef>
                          <a:spcPct val="30000"/>
                        </a:spcBef>
                        <a:spcAft>
                          <a:spcPct val="0"/>
                        </a:spcAft>
                        <a:buClr>
                          <a:schemeClr val="accent2"/>
                        </a:buClr>
                        <a:buSzPct val="80000"/>
                        <a:buFont typeface="ZapfDingbats" pitchFamily="82" charset="2"/>
                        <a:buNone/>
                        <a:tabLst/>
                      </a:pPr>
                      <a:endParaRPr kumimoji="0" lang="en-US" sz="2000" b="1" i="0" u="none" strike="noStrike" cap="none" normalizeH="0" baseline="0">
                        <a:ln>
                          <a:noFill/>
                        </a:ln>
                        <a:solidFill>
                          <a:schemeClr val="tx1"/>
                        </a:solidFill>
                        <a:effectLst/>
                        <a:latin typeface="Arial" charset="0"/>
                      </a:endParaRPr>
                    </a:p>
                  </a:txBody>
                  <a:tcPr marL="0" marR="0" marT="0" marB="0" horzOverflow="overflow">
                    <a:lnL cap="flat">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90000"/>
                        </a:lnSpc>
                        <a:spcBef>
                          <a:spcPct val="30000"/>
                        </a:spcBef>
                        <a:spcAft>
                          <a:spcPct val="0"/>
                        </a:spcAft>
                        <a:buClr>
                          <a:schemeClr val="accent2"/>
                        </a:buClr>
                        <a:buSzPct val="80000"/>
                        <a:buFont typeface="ZapfDingbats" pitchFamily="82" charset="2"/>
                        <a:buNone/>
                        <a:tabLst/>
                      </a:pPr>
                      <a:endParaRPr kumimoji="0" lang="en-US" sz="2000" b="1" i="0" u="none" strike="noStrike" cap="none" normalizeH="0" baseline="0">
                        <a:ln>
                          <a:noFill/>
                        </a:ln>
                        <a:solidFill>
                          <a:schemeClr val="tx1"/>
                        </a:solidFill>
                        <a:effectLst/>
                        <a:latin typeface="Arial" charset="0"/>
                      </a:endParaRPr>
                    </a:p>
                  </a:txBody>
                  <a:tcPr marL="0" marR="0" marT="0" marB="0"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90000"/>
                        </a:lnSpc>
                        <a:spcBef>
                          <a:spcPct val="30000"/>
                        </a:spcBef>
                        <a:spcAft>
                          <a:spcPct val="0"/>
                        </a:spcAft>
                        <a:buClr>
                          <a:schemeClr val="accent2"/>
                        </a:buClr>
                        <a:buSzPct val="80000"/>
                        <a:buFont typeface="ZapfDingbats" pitchFamily="82" charset="2"/>
                        <a:buNone/>
                        <a:tabLst/>
                      </a:pPr>
                      <a:r>
                        <a:rPr kumimoji="0" lang="en-US" sz="2000" b="1" i="0" u="none" strike="noStrike" cap="none" normalizeH="0" baseline="0">
                          <a:ln>
                            <a:noFill/>
                          </a:ln>
                          <a:solidFill>
                            <a:schemeClr val="tx1"/>
                          </a:solidFill>
                          <a:effectLst/>
                          <a:latin typeface="Arial" charset="0"/>
                        </a:rPr>
                        <a:t>00:</a:t>
                      </a:r>
                    </a:p>
                  </a:txBody>
                  <a:tcPr marL="0" marR="0" marT="0" marB="0" horzOverflow="overflow">
                    <a:lnL>
                      <a:noFill/>
                    </a:lnL>
                    <a:lnR>
                      <a:noFill/>
                    </a:lnR>
                    <a:lnT>
                      <a:noFill/>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90000"/>
                        </a:lnSpc>
                        <a:spcBef>
                          <a:spcPct val="30000"/>
                        </a:spcBef>
                        <a:spcAft>
                          <a:spcPct val="0"/>
                        </a:spcAft>
                        <a:buClr>
                          <a:schemeClr val="accent2"/>
                        </a:buClr>
                        <a:buSzPct val="80000"/>
                        <a:buFont typeface="ZapfDingbats" pitchFamily="82" charset="2"/>
                        <a:buNone/>
                        <a:tabLst/>
                      </a:pPr>
                      <a:r>
                        <a:rPr kumimoji="0" lang="en-US" sz="2000" b="1" i="0" u="none" strike="noStrike" cap="none" normalizeH="0" baseline="0">
                          <a:ln>
                            <a:noFill/>
                          </a:ln>
                          <a:solidFill>
                            <a:schemeClr val="tx1"/>
                          </a:solidFill>
                          <a:effectLst/>
                          <a:latin typeface="Arial" charset="0"/>
                        </a:rPr>
                        <a:t>01:</a:t>
                      </a:r>
                    </a:p>
                  </a:txBody>
                  <a:tcPr marL="0" marR="0" marT="0" marB="0" horzOverflow="overflow">
                    <a:lnL>
                      <a:noFill/>
                    </a:lnL>
                    <a:lnR>
                      <a:noFill/>
                    </a:lnR>
                    <a:lnT>
                      <a:noFill/>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90000"/>
                        </a:lnSpc>
                        <a:spcBef>
                          <a:spcPct val="30000"/>
                        </a:spcBef>
                        <a:spcAft>
                          <a:spcPct val="0"/>
                        </a:spcAft>
                        <a:buClr>
                          <a:schemeClr val="accent2"/>
                        </a:buClr>
                        <a:buSzPct val="80000"/>
                        <a:buFont typeface="ZapfDingbats" pitchFamily="82" charset="2"/>
                        <a:buNone/>
                        <a:tabLst/>
                      </a:pPr>
                      <a:r>
                        <a:rPr kumimoji="0" lang="en-US" sz="2000" b="1" i="0" u="none" strike="noStrike" cap="none" normalizeH="0" baseline="0">
                          <a:ln>
                            <a:noFill/>
                          </a:ln>
                          <a:solidFill>
                            <a:schemeClr val="tx1"/>
                          </a:solidFill>
                          <a:effectLst/>
                          <a:latin typeface="Arial" charset="0"/>
                        </a:rPr>
                        <a:t>10:</a:t>
                      </a:r>
                    </a:p>
                  </a:txBody>
                  <a:tcPr marL="0" marR="0" marT="0" marB="0" horzOverflow="overflow">
                    <a:lnL>
                      <a:noFill/>
                    </a:lnL>
                    <a:lnR>
                      <a:noFill/>
                    </a:lnR>
                    <a:lnT>
                      <a:noFill/>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90000"/>
                        </a:lnSpc>
                        <a:spcBef>
                          <a:spcPct val="30000"/>
                        </a:spcBef>
                        <a:spcAft>
                          <a:spcPct val="0"/>
                        </a:spcAft>
                        <a:buClr>
                          <a:schemeClr val="accent2"/>
                        </a:buClr>
                        <a:buSzPct val="80000"/>
                        <a:buFont typeface="ZapfDingbats" pitchFamily="82" charset="2"/>
                        <a:buNone/>
                        <a:tabLst/>
                      </a:pPr>
                      <a:r>
                        <a:rPr kumimoji="0" lang="en-US" sz="2000" b="1" i="0" u="none" strike="noStrike" cap="none" normalizeH="0" baseline="0">
                          <a:ln>
                            <a:noFill/>
                          </a:ln>
                          <a:solidFill>
                            <a:schemeClr val="tx1"/>
                          </a:solidFill>
                          <a:effectLst/>
                          <a:latin typeface="Arial" charset="0"/>
                        </a:rPr>
                        <a:t>11:</a:t>
                      </a:r>
                    </a:p>
                  </a:txBody>
                  <a:tcPr marL="0" marR="0" marT="0" marB="0" horzOverflow="overflow">
                    <a:lnL>
                      <a:noFill/>
                    </a:lnL>
                    <a:lnR cap="flat">
                      <a:noFill/>
                    </a:lnR>
                    <a:lnT>
                      <a:noFill/>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1"/>
                  </a:ext>
                </a:extLst>
              </a:tr>
              <a:tr h="274241">
                <a:tc rowSpan="2">
                  <a:txBody>
                    <a:bodyPr/>
                    <a:lstStyle/>
                    <a:p>
                      <a:pPr marL="0" marR="0" lvl="0" indent="0" algn="ctr" defTabSz="914400" rtl="0" eaLnBrk="0" fontAlgn="base" latinLnBrk="0" hangingPunct="0">
                        <a:lnSpc>
                          <a:spcPct val="90000"/>
                        </a:lnSpc>
                        <a:spcBef>
                          <a:spcPct val="30000"/>
                        </a:spcBef>
                        <a:spcAft>
                          <a:spcPct val="0"/>
                        </a:spcAft>
                        <a:buClr>
                          <a:schemeClr val="accent2"/>
                        </a:buClr>
                        <a:buSzPct val="80000"/>
                        <a:buFont typeface="ZapfDingbats" pitchFamily="82" charset="2"/>
                        <a:buNone/>
                        <a:tabLst/>
                      </a:pPr>
                      <a:r>
                        <a:rPr kumimoji="0" lang="en-US" sz="2000" b="1" i="0" u="none" strike="noStrike" cap="none" normalizeH="0" baseline="0">
                          <a:ln>
                            <a:noFill/>
                          </a:ln>
                          <a:solidFill>
                            <a:schemeClr val="tx1"/>
                          </a:solidFill>
                          <a:effectLst/>
                          <a:latin typeface="Arial" charset="0"/>
                        </a:rPr>
                        <a:t>PC is A</a:t>
                      </a:r>
                    </a:p>
                  </a:txBody>
                  <a:tcPr marL="0" marR="0" marT="0" marB="0" anchor="ctr" horzOverflow="overflow">
                    <a:lnL cap="flat">
                      <a:noFill/>
                    </a:lnL>
                    <a:lnR>
                      <a:noFill/>
                    </a:lnR>
                    <a:lnT>
                      <a:noFill/>
                    </a:lnT>
                    <a:lnB cap="flat">
                      <a:noFill/>
                    </a:lnB>
                    <a:lnTlToBr>
                      <a:noFill/>
                    </a:lnTlToBr>
                    <a:lnBlToTr>
                      <a:noFill/>
                    </a:lnBlToTr>
                    <a:noFill/>
                  </a:tcPr>
                </a:tc>
                <a:tc>
                  <a:txBody>
                    <a:bodyPr/>
                    <a:lstStyle/>
                    <a:p>
                      <a:pPr marL="0" marR="0" lvl="0" indent="0" algn="ctr" defTabSz="914400" rtl="0" eaLnBrk="0" fontAlgn="base" latinLnBrk="0" hangingPunct="0">
                        <a:lnSpc>
                          <a:spcPct val="90000"/>
                        </a:lnSpc>
                        <a:spcBef>
                          <a:spcPct val="30000"/>
                        </a:spcBef>
                        <a:spcAft>
                          <a:spcPct val="0"/>
                        </a:spcAft>
                        <a:buClr>
                          <a:schemeClr val="accent2"/>
                        </a:buClr>
                        <a:buSzPct val="80000"/>
                        <a:buFont typeface="ZapfDingbats" pitchFamily="82" charset="2"/>
                        <a:buNone/>
                        <a:tabLst/>
                      </a:pPr>
                      <a:r>
                        <a:rPr kumimoji="0" lang="en-US" sz="2000" b="1" i="0" u="none" strike="noStrike" cap="none" normalizeH="0" baseline="0">
                          <a:ln>
                            <a:noFill/>
                          </a:ln>
                          <a:solidFill>
                            <a:schemeClr val="tx1"/>
                          </a:solidFill>
                          <a:effectLst/>
                          <a:latin typeface="Arial" charset="0"/>
                        </a:rPr>
                        <a:t>A:</a:t>
                      </a:r>
                    </a:p>
                  </a:txBody>
                  <a:tcPr marL="0" marR="0" marT="0" marB="0" horzOverflow="overflow">
                    <a:lnL>
                      <a:noFill/>
                    </a:lnL>
                    <a:lnR w="12700" cap="flat" cmpd="sng" algn="ctr">
                      <a:solidFill>
                        <a:schemeClr val="tx1"/>
                      </a:solidFill>
                      <a:prstDash val="solid"/>
                      <a:round/>
                      <a:headEnd type="none" w="sm" len="sm"/>
                      <a:tailEnd type="none" w="sm" len="sm"/>
                    </a:lnR>
                    <a:lnT>
                      <a:noFill/>
                    </a:lnT>
                    <a:lnB>
                      <a:noFill/>
                    </a:lnB>
                    <a:lnTlToBr>
                      <a:noFill/>
                    </a:lnTlToBr>
                    <a:lnBlToTr>
                      <a:noFill/>
                    </a:lnBlToTr>
                    <a:noFill/>
                  </a:tcPr>
                </a:tc>
                <a:tc>
                  <a:txBody>
                    <a:bodyPr/>
                    <a:lstStyle/>
                    <a:p>
                      <a:pPr marL="0" marR="0" lvl="0" indent="0" algn="ctr" defTabSz="914400" rtl="0" eaLnBrk="0" fontAlgn="base" latinLnBrk="0" hangingPunct="0">
                        <a:lnSpc>
                          <a:spcPct val="90000"/>
                        </a:lnSpc>
                        <a:spcBef>
                          <a:spcPct val="30000"/>
                        </a:spcBef>
                        <a:spcAft>
                          <a:spcPct val="0"/>
                        </a:spcAft>
                        <a:buClr>
                          <a:schemeClr val="accent2"/>
                        </a:buClr>
                        <a:buSzPct val="80000"/>
                        <a:buFont typeface="ZapfDingbats" pitchFamily="82" charset="2"/>
                        <a:buNone/>
                        <a:tabLst/>
                      </a:pPr>
                      <a:r>
                        <a:rPr kumimoji="0" lang="en-US" sz="2000" b="1" i="0" u="none" strike="noStrike" cap="none" normalizeH="0" baseline="0">
                          <a:ln>
                            <a:noFill/>
                          </a:ln>
                          <a:solidFill>
                            <a:schemeClr val="tx1"/>
                          </a:solidFill>
                          <a:effectLst/>
                          <a:latin typeface="Arial" charset="0"/>
                        </a:rPr>
                        <a:t>11</a:t>
                      </a:r>
                    </a:p>
                  </a:txBody>
                  <a:tcPr marL="0" marR="0" marT="0" marB="0"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90000"/>
                        </a:lnSpc>
                        <a:spcBef>
                          <a:spcPct val="30000"/>
                        </a:spcBef>
                        <a:spcAft>
                          <a:spcPct val="0"/>
                        </a:spcAft>
                        <a:buClr>
                          <a:schemeClr val="accent2"/>
                        </a:buClr>
                        <a:buSzPct val="80000"/>
                        <a:buFont typeface="ZapfDingbats" pitchFamily="82" charset="2"/>
                        <a:buNone/>
                        <a:tabLst/>
                      </a:pPr>
                      <a:r>
                        <a:rPr kumimoji="0" lang="en-US" sz="2000" b="1" i="0" u="none" strike="noStrike" cap="none" normalizeH="0" baseline="0">
                          <a:ln>
                            <a:noFill/>
                          </a:ln>
                          <a:solidFill>
                            <a:schemeClr val="tx1"/>
                          </a:solidFill>
                          <a:effectLst/>
                          <a:latin typeface="Arial" charset="0"/>
                        </a:rPr>
                        <a:t>01</a:t>
                      </a:r>
                    </a:p>
                  </a:txBody>
                  <a:tcPr marL="0" marR="0" marT="0" marB="0"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90000"/>
                        </a:lnSpc>
                        <a:spcBef>
                          <a:spcPct val="30000"/>
                        </a:spcBef>
                        <a:spcAft>
                          <a:spcPct val="0"/>
                        </a:spcAft>
                        <a:buClr>
                          <a:schemeClr val="accent2"/>
                        </a:buClr>
                        <a:buSzPct val="80000"/>
                        <a:buFont typeface="ZapfDingbats" pitchFamily="82" charset="2"/>
                        <a:buNone/>
                        <a:tabLst/>
                      </a:pPr>
                      <a:r>
                        <a:rPr kumimoji="0" lang="en-US" sz="2000" b="1" i="0" u="none" strike="noStrike" cap="none" normalizeH="0" baseline="0">
                          <a:ln>
                            <a:noFill/>
                          </a:ln>
                          <a:solidFill>
                            <a:schemeClr val="tx1"/>
                          </a:solidFill>
                          <a:effectLst/>
                          <a:latin typeface="Arial" charset="0"/>
                        </a:rPr>
                        <a:t>01</a:t>
                      </a:r>
                    </a:p>
                  </a:txBody>
                  <a:tcPr marL="0" marR="0" marT="0" marB="0"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90000"/>
                        </a:lnSpc>
                        <a:spcBef>
                          <a:spcPct val="30000"/>
                        </a:spcBef>
                        <a:spcAft>
                          <a:spcPct val="0"/>
                        </a:spcAft>
                        <a:buClr>
                          <a:schemeClr val="accent2"/>
                        </a:buClr>
                        <a:buSzPct val="80000"/>
                        <a:buFont typeface="ZapfDingbats" pitchFamily="82" charset="2"/>
                        <a:buNone/>
                        <a:tabLst/>
                      </a:pPr>
                      <a:r>
                        <a:rPr kumimoji="0" lang="en-US" sz="2000" b="1" i="0" u="none" strike="noStrike" cap="none" normalizeH="0" baseline="0">
                          <a:ln>
                            <a:noFill/>
                          </a:ln>
                          <a:solidFill>
                            <a:schemeClr val="tx1"/>
                          </a:solidFill>
                          <a:effectLst/>
                          <a:latin typeface="Arial" charset="0"/>
                        </a:rPr>
                        <a:t>00</a:t>
                      </a:r>
                    </a:p>
                  </a:txBody>
                  <a:tcPr marL="0" marR="0" marT="0" marB="0"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folHlink"/>
                    </a:solidFill>
                  </a:tcPr>
                </a:tc>
                <a:extLst>
                  <a:ext uri="{0D108BD9-81ED-4DB2-BD59-A6C34878D82A}">
                    <a16:rowId xmlns:a16="http://schemas.microsoft.com/office/drawing/2014/main" val="10002"/>
                  </a:ext>
                </a:extLst>
              </a:tr>
              <a:tr h="274241">
                <a:tc vMerge="1">
                  <a:txBody>
                    <a:bodyPr/>
                    <a:lstStyle/>
                    <a:p>
                      <a:endParaRPr lang="en-US"/>
                    </a:p>
                  </a:txBody>
                  <a:tcPr/>
                </a:tc>
                <a:tc>
                  <a:txBody>
                    <a:bodyPr/>
                    <a:lstStyle/>
                    <a:p>
                      <a:pPr marL="0" marR="0" lvl="0" indent="0" algn="ctr" defTabSz="914400" rtl="0" eaLnBrk="0" fontAlgn="base" latinLnBrk="0" hangingPunct="0">
                        <a:lnSpc>
                          <a:spcPct val="90000"/>
                        </a:lnSpc>
                        <a:spcBef>
                          <a:spcPct val="30000"/>
                        </a:spcBef>
                        <a:spcAft>
                          <a:spcPct val="0"/>
                        </a:spcAft>
                        <a:buClr>
                          <a:schemeClr val="accent2"/>
                        </a:buClr>
                        <a:buSzPct val="80000"/>
                        <a:buFont typeface="ZapfDingbats" pitchFamily="82" charset="2"/>
                        <a:buNone/>
                        <a:tabLst/>
                      </a:pPr>
                      <a:r>
                        <a:rPr kumimoji="0" lang="en-US" sz="2000" b="1" i="0" u="none" strike="noStrike" cap="none" normalizeH="0" baseline="0">
                          <a:ln>
                            <a:noFill/>
                          </a:ln>
                          <a:solidFill>
                            <a:schemeClr val="tx1"/>
                          </a:solidFill>
                          <a:effectLst/>
                          <a:latin typeface="Arial" charset="0"/>
                        </a:rPr>
                        <a:t>D:</a:t>
                      </a:r>
                    </a:p>
                  </a:txBody>
                  <a:tcPr marL="0" marR="0" marT="0" marB="0" horzOverflow="overflow">
                    <a:lnL>
                      <a:noFill/>
                    </a:lnL>
                    <a:lnR w="12700" cap="flat" cmpd="sng" algn="ctr">
                      <a:solidFill>
                        <a:schemeClr val="tx1"/>
                      </a:solidFill>
                      <a:prstDash val="solid"/>
                      <a:round/>
                      <a:headEnd type="none" w="sm" len="sm"/>
                      <a:tailEnd type="none" w="sm" len="sm"/>
                    </a:lnR>
                    <a:lnT>
                      <a:noFill/>
                    </a:lnT>
                    <a:lnB cap="flat">
                      <a:noFill/>
                    </a:lnB>
                    <a:lnTlToBr>
                      <a:noFill/>
                    </a:lnTlToBr>
                    <a:lnBlToTr>
                      <a:noFill/>
                    </a:lnBlToTr>
                    <a:noFill/>
                  </a:tcPr>
                </a:tc>
                <a:tc>
                  <a:txBody>
                    <a:bodyPr/>
                    <a:lstStyle/>
                    <a:p>
                      <a:pPr marL="0" marR="0" lvl="0" indent="0" algn="ctr" defTabSz="914400" rtl="0" eaLnBrk="0" fontAlgn="base" latinLnBrk="0" hangingPunct="0">
                        <a:lnSpc>
                          <a:spcPct val="90000"/>
                        </a:lnSpc>
                        <a:spcBef>
                          <a:spcPct val="30000"/>
                        </a:spcBef>
                        <a:spcAft>
                          <a:spcPct val="0"/>
                        </a:spcAft>
                        <a:buClr>
                          <a:schemeClr val="accent2"/>
                        </a:buClr>
                        <a:buSzPct val="80000"/>
                        <a:buFont typeface="ZapfDingbats" pitchFamily="82" charset="2"/>
                        <a:buNone/>
                        <a:tabLst/>
                      </a:pPr>
                      <a:r>
                        <a:rPr kumimoji="0" lang="en-US" sz="2000" b="1" i="0" u="none" strike="noStrike" cap="none" normalizeH="0" baseline="0">
                          <a:ln>
                            <a:noFill/>
                          </a:ln>
                          <a:solidFill>
                            <a:schemeClr val="tx1"/>
                          </a:solidFill>
                          <a:effectLst/>
                          <a:latin typeface="Arial" charset="0"/>
                        </a:rPr>
                        <a:t>01</a:t>
                      </a:r>
                    </a:p>
                  </a:txBody>
                  <a:tcPr marL="0" marR="0" marT="0" marB="0"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90000"/>
                        </a:lnSpc>
                        <a:spcBef>
                          <a:spcPct val="30000"/>
                        </a:spcBef>
                        <a:spcAft>
                          <a:spcPct val="0"/>
                        </a:spcAft>
                        <a:buClr>
                          <a:schemeClr val="accent2"/>
                        </a:buClr>
                        <a:buSzPct val="80000"/>
                        <a:buFont typeface="ZapfDingbats" pitchFamily="82" charset="2"/>
                        <a:buNone/>
                        <a:tabLst/>
                      </a:pPr>
                      <a:r>
                        <a:rPr kumimoji="0" lang="en-US" sz="2000" b="1" i="0" u="none" strike="noStrike" cap="none" normalizeH="0" baseline="0">
                          <a:ln>
                            <a:noFill/>
                          </a:ln>
                          <a:solidFill>
                            <a:schemeClr val="tx1"/>
                          </a:solidFill>
                          <a:effectLst/>
                          <a:latin typeface="Arial" charset="0"/>
                        </a:rPr>
                        <a:t>11</a:t>
                      </a:r>
                    </a:p>
                  </a:txBody>
                  <a:tcPr marL="0" marR="0" marT="0" marB="0"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90000"/>
                        </a:lnSpc>
                        <a:spcBef>
                          <a:spcPct val="30000"/>
                        </a:spcBef>
                        <a:spcAft>
                          <a:spcPct val="0"/>
                        </a:spcAft>
                        <a:buClr>
                          <a:schemeClr val="accent2"/>
                        </a:buClr>
                        <a:buSzPct val="80000"/>
                        <a:buFont typeface="ZapfDingbats" pitchFamily="82" charset="2"/>
                        <a:buNone/>
                        <a:tabLst/>
                      </a:pPr>
                      <a:r>
                        <a:rPr kumimoji="0" lang="en-US" sz="2000" b="1" i="0" u="none" strike="noStrike" cap="none" normalizeH="0" baseline="0">
                          <a:ln>
                            <a:noFill/>
                          </a:ln>
                          <a:solidFill>
                            <a:schemeClr val="tx1"/>
                          </a:solidFill>
                          <a:effectLst/>
                          <a:latin typeface="Arial" charset="0"/>
                        </a:rPr>
                        <a:t>00</a:t>
                      </a:r>
                    </a:p>
                  </a:txBody>
                  <a:tcPr marL="0" marR="0" marT="0" marB="0"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90000"/>
                        </a:lnSpc>
                        <a:spcBef>
                          <a:spcPct val="30000"/>
                        </a:spcBef>
                        <a:spcAft>
                          <a:spcPct val="0"/>
                        </a:spcAft>
                        <a:buClr>
                          <a:schemeClr val="accent2"/>
                        </a:buClr>
                        <a:buSzPct val="80000"/>
                        <a:buFont typeface="ZapfDingbats" pitchFamily="82" charset="2"/>
                        <a:buNone/>
                        <a:tabLst/>
                      </a:pPr>
                      <a:r>
                        <a:rPr kumimoji="0" lang="en-US" sz="2000" b="1" i="0" u="none" strike="noStrike" cap="none" normalizeH="0" baseline="0">
                          <a:ln>
                            <a:noFill/>
                          </a:ln>
                          <a:solidFill>
                            <a:schemeClr val="tx1"/>
                          </a:solidFill>
                          <a:effectLst/>
                          <a:latin typeface="Arial" charset="0"/>
                        </a:rPr>
                        <a:t>01</a:t>
                      </a:r>
                    </a:p>
                  </a:txBody>
                  <a:tcPr marL="0" marR="0" marT="0" marB="0"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3"/>
                  </a:ext>
                </a:extLst>
              </a:tr>
            </a:tbl>
          </a:graphicData>
        </a:graphic>
      </p:graphicFrame>
      <p:graphicFrame>
        <p:nvGraphicFramePr>
          <p:cNvPr id="46" name="Group 93">
            <a:extLst>
              <a:ext uri="{FF2B5EF4-FFF2-40B4-BE49-F238E27FC236}">
                <a16:creationId xmlns:a16="http://schemas.microsoft.com/office/drawing/2014/main" id="{1F1B053B-4D1A-4C2F-A3F4-D9E14C050384}"/>
              </a:ext>
            </a:extLst>
          </p:cNvPr>
          <p:cNvGraphicFramePr>
            <a:graphicFrameLocks noGrp="1"/>
          </p:cNvGraphicFramePr>
          <p:nvPr>
            <p:extLst>
              <p:ext uri="{D42A27DB-BD31-4B8C-83A1-F6EECF244321}">
                <p14:modId xmlns:p14="http://schemas.microsoft.com/office/powerpoint/2010/main" val="1044503636"/>
              </p:ext>
            </p:extLst>
          </p:nvPr>
        </p:nvGraphicFramePr>
        <p:xfrm>
          <a:off x="2817030" y="4187825"/>
          <a:ext cx="6007100" cy="1097280"/>
        </p:xfrm>
        <a:graphic>
          <a:graphicData uri="http://schemas.openxmlformats.org/drawingml/2006/table">
            <a:tbl>
              <a:tblPr/>
              <a:tblGrid>
                <a:gridCol w="927100">
                  <a:extLst>
                    <a:ext uri="{9D8B030D-6E8A-4147-A177-3AD203B41FA5}">
                      <a16:colId xmlns:a16="http://schemas.microsoft.com/office/drawing/2014/main" val="20000"/>
                    </a:ext>
                  </a:extLst>
                </a:gridCol>
                <a:gridCol w="1016000">
                  <a:extLst>
                    <a:ext uri="{9D8B030D-6E8A-4147-A177-3AD203B41FA5}">
                      <a16:colId xmlns:a16="http://schemas.microsoft.com/office/drawing/2014/main" val="20001"/>
                    </a:ext>
                  </a:extLst>
                </a:gridCol>
                <a:gridCol w="1016000">
                  <a:extLst>
                    <a:ext uri="{9D8B030D-6E8A-4147-A177-3AD203B41FA5}">
                      <a16:colId xmlns:a16="http://schemas.microsoft.com/office/drawing/2014/main" val="20002"/>
                    </a:ext>
                  </a:extLst>
                </a:gridCol>
                <a:gridCol w="1016000">
                  <a:extLst>
                    <a:ext uri="{9D8B030D-6E8A-4147-A177-3AD203B41FA5}">
                      <a16:colId xmlns:a16="http://schemas.microsoft.com/office/drawing/2014/main" val="20003"/>
                    </a:ext>
                  </a:extLst>
                </a:gridCol>
                <a:gridCol w="1016000">
                  <a:extLst>
                    <a:ext uri="{9D8B030D-6E8A-4147-A177-3AD203B41FA5}">
                      <a16:colId xmlns:a16="http://schemas.microsoft.com/office/drawing/2014/main" val="20004"/>
                    </a:ext>
                  </a:extLst>
                </a:gridCol>
                <a:gridCol w="1016000">
                  <a:extLst>
                    <a:ext uri="{9D8B030D-6E8A-4147-A177-3AD203B41FA5}">
                      <a16:colId xmlns:a16="http://schemas.microsoft.com/office/drawing/2014/main" val="20005"/>
                    </a:ext>
                  </a:extLst>
                </a:gridCol>
              </a:tblGrid>
              <a:tr h="274241">
                <a:tc>
                  <a:txBody>
                    <a:bodyPr/>
                    <a:lstStyle/>
                    <a:p>
                      <a:pPr marL="0" marR="0" lvl="0" indent="0" algn="ctr" defTabSz="914400" rtl="0" eaLnBrk="0" fontAlgn="base" latinLnBrk="0" hangingPunct="0">
                        <a:lnSpc>
                          <a:spcPct val="90000"/>
                        </a:lnSpc>
                        <a:spcBef>
                          <a:spcPct val="30000"/>
                        </a:spcBef>
                        <a:spcAft>
                          <a:spcPct val="0"/>
                        </a:spcAft>
                        <a:buClr>
                          <a:schemeClr val="accent2"/>
                        </a:buClr>
                        <a:buSzPct val="80000"/>
                        <a:buFont typeface="ZapfDingbats" pitchFamily="82" charset="2"/>
                        <a:buNone/>
                        <a:tabLst/>
                      </a:pPr>
                      <a:endParaRPr kumimoji="0" lang="en-US" sz="2000" b="1" i="0" u="none" strike="noStrike" cap="none" normalizeH="0" baseline="0">
                        <a:ln>
                          <a:noFill/>
                        </a:ln>
                        <a:solidFill>
                          <a:schemeClr val="tx1"/>
                        </a:solidFill>
                        <a:effectLst/>
                        <a:latin typeface="Arial" charset="0"/>
                      </a:endParaRPr>
                    </a:p>
                  </a:txBody>
                  <a:tcPr marL="0" marR="0" marT="0" marB="0" horzOverflow="overflow">
                    <a:lnL cap="flat">
                      <a:noFill/>
                    </a:lnL>
                    <a:lnR>
                      <a:noFill/>
                    </a:lnR>
                    <a:lnT cap="flat">
                      <a:noFill/>
                    </a:lnT>
                    <a:lnB>
                      <a:noFill/>
                    </a:lnB>
                    <a:lnTlToBr>
                      <a:noFill/>
                    </a:lnTlToBr>
                    <a:lnBlToTr>
                      <a:noFill/>
                    </a:lnBlToTr>
                    <a:noFill/>
                  </a:tcPr>
                </a:tc>
                <a:tc>
                  <a:txBody>
                    <a:bodyPr/>
                    <a:lstStyle/>
                    <a:p>
                      <a:pPr marL="0" marR="0" lvl="0" indent="0" algn="ctr" defTabSz="914400" rtl="0" eaLnBrk="0" fontAlgn="base" latinLnBrk="0" hangingPunct="0">
                        <a:lnSpc>
                          <a:spcPct val="90000"/>
                        </a:lnSpc>
                        <a:spcBef>
                          <a:spcPct val="30000"/>
                        </a:spcBef>
                        <a:spcAft>
                          <a:spcPct val="0"/>
                        </a:spcAft>
                        <a:buClr>
                          <a:schemeClr val="accent2"/>
                        </a:buClr>
                        <a:buSzPct val="80000"/>
                        <a:buFont typeface="ZapfDingbats" pitchFamily="82" charset="2"/>
                        <a:buNone/>
                        <a:tabLst/>
                      </a:pPr>
                      <a:endParaRPr kumimoji="0" lang="en-US" sz="2000" b="1" i="0" u="none" strike="noStrike" cap="none" normalizeH="0" baseline="0">
                        <a:ln>
                          <a:noFill/>
                        </a:ln>
                        <a:solidFill>
                          <a:schemeClr val="tx1"/>
                        </a:solidFill>
                        <a:effectLst/>
                        <a:latin typeface="Arial" charset="0"/>
                      </a:endParaRPr>
                    </a:p>
                  </a:txBody>
                  <a:tcPr marL="0" marR="0" marT="0" marB="0" horzOverflow="overflow">
                    <a:lnL>
                      <a:noFill/>
                    </a:lnL>
                    <a:lnR>
                      <a:noFill/>
                    </a:lnR>
                    <a:lnT cap="flat">
                      <a:noFill/>
                    </a:lnT>
                    <a:lnB>
                      <a:noFill/>
                    </a:lnB>
                    <a:lnTlToBr>
                      <a:noFill/>
                    </a:lnTlToBr>
                    <a:lnBlToTr>
                      <a:noFill/>
                    </a:lnBlToTr>
                    <a:noFill/>
                  </a:tcPr>
                </a:tc>
                <a:tc gridSpan="4">
                  <a:txBody>
                    <a:bodyPr/>
                    <a:lstStyle/>
                    <a:p>
                      <a:pPr marL="0" marR="0" lvl="0" indent="0" algn="ctr" defTabSz="914400" rtl="0" eaLnBrk="0" fontAlgn="base" latinLnBrk="0" hangingPunct="0">
                        <a:lnSpc>
                          <a:spcPct val="90000"/>
                        </a:lnSpc>
                        <a:spcBef>
                          <a:spcPct val="30000"/>
                        </a:spcBef>
                        <a:spcAft>
                          <a:spcPct val="0"/>
                        </a:spcAft>
                        <a:buClr>
                          <a:schemeClr val="accent2"/>
                        </a:buClr>
                        <a:buSzPct val="80000"/>
                        <a:buFont typeface="ZapfDingbats" pitchFamily="82" charset="2"/>
                        <a:buNone/>
                        <a:tabLst/>
                      </a:pPr>
                      <a:r>
                        <a:rPr kumimoji="0" lang="en-US" sz="2000" b="1" i="0" u="none" strike="noStrike" cap="none" normalizeH="0" baseline="0">
                          <a:ln>
                            <a:noFill/>
                          </a:ln>
                          <a:solidFill>
                            <a:schemeClr val="tx1"/>
                          </a:solidFill>
                          <a:effectLst/>
                          <a:latin typeface="Arial" charset="0"/>
                        </a:rPr>
                        <a:t>BHR is 11</a:t>
                      </a:r>
                    </a:p>
                  </a:txBody>
                  <a:tcPr marL="0" marR="0" marT="0" marB="0" horzOverflow="overflow">
                    <a:lnL>
                      <a:noFill/>
                    </a:lnL>
                    <a:lnR cap="flat">
                      <a:noFill/>
                    </a:lnR>
                    <a:lnT cap="flat">
                      <a:noFill/>
                    </a:lnT>
                    <a:lnB>
                      <a:noFill/>
                    </a:lnB>
                    <a:lnTlToBr>
                      <a:noFill/>
                    </a:lnTlToBr>
                    <a:lnBlToTr>
                      <a:noFill/>
                    </a:lnBlToTr>
                    <a:no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274241">
                <a:tc>
                  <a:txBody>
                    <a:bodyPr/>
                    <a:lstStyle/>
                    <a:p>
                      <a:pPr marL="0" marR="0" lvl="0" indent="0" algn="ctr" defTabSz="914400" rtl="0" eaLnBrk="0" fontAlgn="base" latinLnBrk="0" hangingPunct="0">
                        <a:lnSpc>
                          <a:spcPct val="90000"/>
                        </a:lnSpc>
                        <a:spcBef>
                          <a:spcPct val="30000"/>
                        </a:spcBef>
                        <a:spcAft>
                          <a:spcPct val="0"/>
                        </a:spcAft>
                        <a:buClr>
                          <a:schemeClr val="accent2"/>
                        </a:buClr>
                        <a:buSzPct val="80000"/>
                        <a:buFont typeface="ZapfDingbats" pitchFamily="82" charset="2"/>
                        <a:buNone/>
                        <a:tabLst/>
                      </a:pPr>
                      <a:endParaRPr kumimoji="0" lang="en-US" sz="2000" b="1" i="0" u="none" strike="noStrike" cap="none" normalizeH="0" baseline="0">
                        <a:ln>
                          <a:noFill/>
                        </a:ln>
                        <a:solidFill>
                          <a:schemeClr val="tx1"/>
                        </a:solidFill>
                        <a:effectLst/>
                        <a:latin typeface="Arial" charset="0"/>
                      </a:endParaRPr>
                    </a:p>
                  </a:txBody>
                  <a:tcPr marL="0" marR="0" marT="0" marB="0" horzOverflow="overflow">
                    <a:lnL cap="flat">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90000"/>
                        </a:lnSpc>
                        <a:spcBef>
                          <a:spcPct val="30000"/>
                        </a:spcBef>
                        <a:spcAft>
                          <a:spcPct val="0"/>
                        </a:spcAft>
                        <a:buClr>
                          <a:schemeClr val="accent2"/>
                        </a:buClr>
                        <a:buSzPct val="80000"/>
                        <a:buFont typeface="ZapfDingbats" pitchFamily="82" charset="2"/>
                        <a:buNone/>
                        <a:tabLst/>
                      </a:pPr>
                      <a:endParaRPr kumimoji="0" lang="en-US" sz="2000" b="1" i="0" u="none" strike="noStrike" cap="none" normalizeH="0" baseline="0">
                        <a:ln>
                          <a:noFill/>
                        </a:ln>
                        <a:solidFill>
                          <a:schemeClr val="tx1"/>
                        </a:solidFill>
                        <a:effectLst/>
                        <a:latin typeface="Arial" charset="0"/>
                      </a:endParaRPr>
                    </a:p>
                  </a:txBody>
                  <a:tcPr marL="0" marR="0" marT="0" marB="0"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90000"/>
                        </a:lnSpc>
                        <a:spcBef>
                          <a:spcPct val="30000"/>
                        </a:spcBef>
                        <a:spcAft>
                          <a:spcPct val="0"/>
                        </a:spcAft>
                        <a:buClr>
                          <a:schemeClr val="accent2"/>
                        </a:buClr>
                        <a:buSzPct val="80000"/>
                        <a:buFont typeface="ZapfDingbats" pitchFamily="82" charset="2"/>
                        <a:buNone/>
                        <a:tabLst/>
                      </a:pPr>
                      <a:r>
                        <a:rPr kumimoji="0" lang="en-US" sz="2000" b="1" i="0" u="none" strike="noStrike" cap="none" normalizeH="0" baseline="0">
                          <a:ln>
                            <a:noFill/>
                          </a:ln>
                          <a:solidFill>
                            <a:schemeClr val="tx1"/>
                          </a:solidFill>
                          <a:effectLst/>
                          <a:latin typeface="Arial" charset="0"/>
                        </a:rPr>
                        <a:t>00:</a:t>
                      </a:r>
                    </a:p>
                  </a:txBody>
                  <a:tcPr marL="0" marR="0" marT="0" marB="0" horzOverflow="overflow">
                    <a:lnL>
                      <a:noFill/>
                    </a:lnL>
                    <a:lnR>
                      <a:noFill/>
                    </a:lnR>
                    <a:lnT>
                      <a:noFill/>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90000"/>
                        </a:lnSpc>
                        <a:spcBef>
                          <a:spcPct val="30000"/>
                        </a:spcBef>
                        <a:spcAft>
                          <a:spcPct val="0"/>
                        </a:spcAft>
                        <a:buClr>
                          <a:schemeClr val="accent2"/>
                        </a:buClr>
                        <a:buSzPct val="80000"/>
                        <a:buFont typeface="ZapfDingbats" pitchFamily="82" charset="2"/>
                        <a:buNone/>
                        <a:tabLst/>
                      </a:pPr>
                      <a:r>
                        <a:rPr kumimoji="0" lang="en-US" sz="2000" b="1" i="0" u="none" strike="noStrike" cap="none" normalizeH="0" baseline="0">
                          <a:ln>
                            <a:noFill/>
                          </a:ln>
                          <a:solidFill>
                            <a:schemeClr val="tx1"/>
                          </a:solidFill>
                          <a:effectLst/>
                          <a:latin typeface="Arial" charset="0"/>
                        </a:rPr>
                        <a:t>01:</a:t>
                      </a:r>
                    </a:p>
                  </a:txBody>
                  <a:tcPr marL="0" marR="0" marT="0" marB="0" horzOverflow="overflow">
                    <a:lnL>
                      <a:noFill/>
                    </a:lnL>
                    <a:lnR>
                      <a:noFill/>
                    </a:lnR>
                    <a:lnT>
                      <a:noFill/>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90000"/>
                        </a:lnSpc>
                        <a:spcBef>
                          <a:spcPct val="30000"/>
                        </a:spcBef>
                        <a:spcAft>
                          <a:spcPct val="0"/>
                        </a:spcAft>
                        <a:buClr>
                          <a:schemeClr val="accent2"/>
                        </a:buClr>
                        <a:buSzPct val="80000"/>
                        <a:buFont typeface="ZapfDingbats" pitchFamily="82" charset="2"/>
                        <a:buNone/>
                        <a:tabLst/>
                      </a:pPr>
                      <a:r>
                        <a:rPr kumimoji="0" lang="en-US" sz="2000" b="1" i="0" u="none" strike="noStrike" cap="none" normalizeH="0" baseline="0">
                          <a:ln>
                            <a:noFill/>
                          </a:ln>
                          <a:solidFill>
                            <a:schemeClr val="tx1"/>
                          </a:solidFill>
                          <a:effectLst/>
                          <a:latin typeface="Arial" charset="0"/>
                        </a:rPr>
                        <a:t>10:</a:t>
                      </a:r>
                    </a:p>
                  </a:txBody>
                  <a:tcPr marL="0" marR="0" marT="0" marB="0" horzOverflow="overflow">
                    <a:lnL>
                      <a:noFill/>
                    </a:lnL>
                    <a:lnR>
                      <a:noFill/>
                    </a:lnR>
                    <a:lnT>
                      <a:noFill/>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90000"/>
                        </a:lnSpc>
                        <a:spcBef>
                          <a:spcPct val="30000"/>
                        </a:spcBef>
                        <a:spcAft>
                          <a:spcPct val="0"/>
                        </a:spcAft>
                        <a:buClr>
                          <a:schemeClr val="accent2"/>
                        </a:buClr>
                        <a:buSzPct val="80000"/>
                        <a:buFont typeface="ZapfDingbats" pitchFamily="82" charset="2"/>
                        <a:buNone/>
                        <a:tabLst/>
                      </a:pPr>
                      <a:r>
                        <a:rPr kumimoji="0" lang="en-US" sz="2000" b="1" i="0" u="none" strike="noStrike" cap="none" normalizeH="0" baseline="0">
                          <a:ln>
                            <a:noFill/>
                          </a:ln>
                          <a:solidFill>
                            <a:schemeClr val="tx1"/>
                          </a:solidFill>
                          <a:effectLst/>
                          <a:latin typeface="Arial" charset="0"/>
                        </a:rPr>
                        <a:t>11:</a:t>
                      </a:r>
                    </a:p>
                  </a:txBody>
                  <a:tcPr marL="0" marR="0" marT="0" marB="0" horzOverflow="overflow">
                    <a:lnL>
                      <a:noFill/>
                    </a:lnL>
                    <a:lnR cap="flat">
                      <a:noFill/>
                    </a:lnR>
                    <a:lnT>
                      <a:noFill/>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1"/>
                  </a:ext>
                </a:extLst>
              </a:tr>
              <a:tr h="274241">
                <a:tc rowSpan="2">
                  <a:txBody>
                    <a:bodyPr/>
                    <a:lstStyle/>
                    <a:p>
                      <a:pPr marL="0" marR="0" lvl="0" indent="0" algn="ctr" defTabSz="914400" rtl="0" eaLnBrk="0" fontAlgn="base" latinLnBrk="0" hangingPunct="0">
                        <a:lnSpc>
                          <a:spcPct val="90000"/>
                        </a:lnSpc>
                        <a:spcBef>
                          <a:spcPct val="30000"/>
                        </a:spcBef>
                        <a:spcAft>
                          <a:spcPct val="0"/>
                        </a:spcAft>
                        <a:buClr>
                          <a:schemeClr val="accent2"/>
                        </a:buClr>
                        <a:buSzPct val="80000"/>
                        <a:buFont typeface="ZapfDingbats" pitchFamily="82" charset="2"/>
                        <a:buNone/>
                        <a:tabLst/>
                      </a:pPr>
                      <a:r>
                        <a:rPr kumimoji="0" lang="en-US" sz="2000" b="1" i="0" u="none" strike="noStrike" cap="none" normalizeH="0" baseline="0">
                          <a:ln>
                            <a:noFill/>
                          </a:ln>
                          <a:solidFill>
                            <a:schemeClr val="tx1"/>
                          </a:solidFill>
                          <a:effectLst/>
                          <a:latin typeface="Arial" charset="0"/>
                        </a:rPr>
                        <a:t>PC is A</a:t>
                      </a:r>
                    </a:p>
                  </a:txBody>
                  <a:tcPr marL="0" marR="0" marT="0" marB="0" anchor="ctr" horzOverflow="overflow">
                    <a:lnL cap="flat">
                      <a:noFill/>
                    </a:lnL>
                    <a:lnR>
                      <a:noFill/>
                    </a:lnR>
                    <a:lnT>
                      <a:noFill/>
                    </a:lnT>
                    <a:lnB cap="flat">
                      <a:noFill/>
                    </a:lnB>
                    <a:lnTlToBr>
                      <a:noFill/>
                    </a:lnTlToBr>
                    <a:lnBlToTr>
                      <a:noFill/>
                    </a:lnBlToTr>
                    <a:noFill/>
                  </a:tcPr>
                </a:tc>
                <a:tc>
                  <a:txBody>
                    <a:bodyPr/>
                    <a:lstStyle/>
                    <a:p>
                      <a:pPr marL="0" marR="0" lvl="0" indent="0" algn="ctr" defTabSz="914400" rtl="0" eaLnBrk="0" fontAlgn="base" latinLnBrk="0" hangingPunct="0">
                        <a:lnSpc>
                          <a:spcPct val="90000"/>
                        </a:lnSpc>
                        <a:spcBef>
                          <a:spcPct val="30000"/>
                        </a:spcBef>
                        <a:spcAft>
                          <a:spcPct val="0"/>
                        </a:spcAft>
                        <a:buClr>
                          <a:schemeClr val="accent2"/>
                        </a:buClr>
                        <a:buSzPct val="80000"/>
                        <a:buFont typeface="ZapfDingbats" pitchFamily="82" charset="2"/>
                        <a:buNone/>
                        <a:tabLst/>
                      </a:pPr>
                      <a:r>
                        <a:rPr kumimoji="0" lang="en-US" sz="2000" b="1" i="0" u="none" strike="noStrike" cap="none" normalizeH="0" baseline="0">
                          <a:ln>
                            <a:noFill/>
                          </a:ln>
                          <a:solidFill>
                            <a:schemeClr val="tx1"/>
                          </a:solidFill>
                          <a:effectLst/>
                          <a:latin typeface="Arial" charset="0"/>
                        </a:rPr>
                        <a:t>A:</a:t>
                      </a:r>
                    </a:p>
                  </a:txBody>
                  <a:tcPr marL="0" marR="0" marT="0" marB="0" horzOverflow="overflow">
                    <a:lnL>
                      <a:noFill/>
                    </a:lnL>
                    <a:lnR w="12700" cap="flat" cmpd="sng" algn="ctr">
                      <a:solidFill>
                        <a:schemeClr val="tx1"/>
                      </a:solidFill>
                      <a:prstDash val="solid"/>
                      <a:round/>
                      <a:headEnd type="none" w="sm" len="sm"/>
                      <a:tailEnd type="none" w="sm" len="sm"/>
                    </a:lnR>
                    <a:lnT>
                      <a:noFill/>
                    </a:lnT>
                    <a:lnB>
                      <a:noFill/>
                    </a:lnB>
                    <a:lnTlToBr>
                      <a:noFill/>
                    </a:lnTlToBr>
                    <a:lnBlToTr>
                      <a:noFill/>
                    </a:lnBlToTr>
                    <a:noFill/>
                  </a:tcPr>
                </a:tc>
                <a:tc>
                  <a:txBody>
                    <a:bodyPr/>
                    <a:lstStyle/>
                    <a:p>
                      <a:pPr marL="0" marR="0" lvl="0" indent="0" algn="ctr" defTabSz="914400" rtl="0" eaLnBrk="0" fontAlgn="base" latinLnBrk="0" hangingPunct="0">
                        <a:lnSpc>
                          <a:spcPct val="90000"/>
                        </a:lnSpc>
                        <a:spcBef>
                          <a:spcPct val="30000"/>
                        </a:spcBef>
                        <a:spcAft>
                          <a:spcPct val="0"/>
                        </a:spcAft>
                        <a:buClr>
                          <a:schemeClr val="accent2"/>
                        </a:buClr>
                        <a:buSzPct val="80000"/>
                        <a:buFont typeface="ZapfDingbats" pitchFamily="82" charset="2"/>
                        <a:buNone/>
                        <a:tabLst/>
                      </a:pPr>
                      <a:r>
                        <a:rPr kumimoji="0" lang="en-US" sz="2000" b="1" i="0" u="none" strike="noStrike" cap="none" normalizeH="0" baseline="0">
                          <a:ln>
                            <a:noFill/>
                          </a:ln>
                          <a:solidFill>
                            <a:schemeClr val="tx1"/>
                          </a:solidFill>
                          <a:effectLst/>
                          <a:latin typeface="Arial" charset="0"/>
                        </a:rPr>
                        <a:t>11</a:t>
                      </a:r>
                    </a:p>
                  </a:txBody>
                  <a:tcPr marL="0" marR="0" marT="0" marB="0"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90000"/>
                        </a:lnSpc>
                        <a:spcBef>
                          <a:spcPct val="30000"/>
                        </a:spcBef>
                        <a:spcAft>
                          <a:spcPct val="0"/>
                        </a:spcAft>
                        <a:buClr>
                          <a:schemeClr val="accent2"/>
                        </a:buClr>
                        <a:buSzPct val="80000"/>
                        <a:buFont typeface="ZapfDingbats" pitchFamily="82" charset="2"/>
                        <a:buNone/>
                        <a:tabLst/>
                      </a:pPr>
                      <a:r>
                        <a:rPr kumimoji="0" lang="en-US" sz="2000" b="1" i="0" u="none" strike="noStrike" cap="none" normalizeH="0" baseline="0">
                          <a:ln>
                            <a:noFill/>
                          </a:ln>
                          <a:solidFill>
                            <a:schemeClr val="tx1"/>
                          </a:solidFill>
                          <a:effectLst/>
                          <a:latin typeface="Arial" charset="0"/>
                        </a:rPr>
                        <a:t>01</a:t>
                      </a:r>
                    </a:p>
                  </a:txBody>
                  <a:tcPr marL="0" marR="0" marT="0" marB="0"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90000"/>
                        </a:lnSpc>
                        <a:spcBef>
                          <a:spcPct val="30000"/>
                        </a:spcBef>
                        <a:spcAft>
                          <a:spcPct val="0"/>
                        </a:spcAft>
                        <a:buClr>
                          <a:schemeClr val="accent2"/>
                        </a:buClr>
                        <a:buSzPct val="80000"/>
                        <a:buFont typeface="ZapfDingbats" pitchFamily="82" charset="2"/>
                        <a:buNone/>
                        <a:tabLst/>
                      </a:pPr>
                      <a:r>
                        <a:rPr kumimoji="0" lang="en-US" sz="2000" b="1" i="0" u="none" strike="noStrike" cap="none" normalizeH="0" baseline="0">
                          <a:ln>
                            <a:noFill/>
                          </a:ln>
                          <a:solidFill>
                            <a:schemeClr val="tx1"/>
                          </a:solidFill>
                          <a:effectLst/>
                          <a:latin typeface="Arial" charset="0"/>
                        </a:rPr>
                        <a:t>01</a:t>
                      </a:r>
                    </a:p>
                  </a:txBody>
                  <a:tcPr marL="0" marR="0" marT="0" marB="0"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90000"/>
                        </a:lnSpc>
                        <a:spcBef>
                          <a:spcPct val="30000"/>
                        </a:spcBef>
                        <a:spcAft>
                          <a:spcPct val="0"/>
                        </a:spcAft>
                        <a:buClr>
                          <a:schemeClr val="accent2"/>
                        </a:buClr>
                        <a:buSzPct val="80000"/>
                        <a:buFont typeface="ZapfDingbats" pitchFamily="82" charset="2"/>
                        <a:buNone/>
                        <a:tabLst/>
                      </a:pPr>
                      <a:r>
                        <a:rPr kumimoji="0" lang="en-US" sz="2000" b="1" i="0" u="none" strike="noStrike" cap="none" normalizeH="0" baseline="0">
                          <a:ln>
                            <a:noFill/>
                          </a:ln>
                          <a:solidFill>
                            <a:schemeClr val="tx1"/>
                          </a:solidFill>
                          <a:effectLst/>
                          <a:latin typeface="Arial" charset="0"/>
                        </a:rPr>
                        <a:t>00</a:t>
                      </a:r>
                    </a:p>
                  </a:txBody>
                  <a:tcPr marL="0" marR="0" marT="0" marB="0"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folHlink"/>
                    </a:solidFill>
                  </a:tcPr>
                </a:tc>
                <a:extLst>
                  <a:ext uri="{0D108BD9-81ED-4DB2-BD59-A6C34878D82A}">
                    <a16:rowId xmlns:a16="http://schemas.microsoft.com/office/drawing/2014/main" val="10002"/>
                  </a:ext>
                </a:extLst>
              </a:tr>
              <a:tr h="274241">
                <a:tc vMerge="1">
                  <a:txBody>
                    <a:bodyPr/>
                    <a:lstStyle/>
                    <a:p>
                      <a:endParaRPr lang="en-US"/>
                    </a:p>
                  </a:txBody>
                  <a:tcPr/>
                </a:tc>
                <a:tc>
                  <a:txBody>
                    <a:bodyPr/>
                    <a:lstStyle/>
                    <a:p>
                      <a:pPr marL="0" marR="0" lvl="0" indent="0" algn="ctr" defTabSz="914400" rtl="0" eaLnBrk="0" fontAlgn="base" latinLnBrk="0" hangingPunct="0">
                        <a:lnSpc>
                          <a:spcPct val="90000"/>
                        </a:lnSpc>
                        <a:spcBef>
                          <a:spcPct val="30000"/>
                        </a:spcBef>
                        <a:spcAft>
                          <a:spcPct val="0"/>
                        </a:spcAft>
                        <a:buClr>
                          <a:schemeClr val="accent2"/>
                        </a:buClr>
                        <a:buSzPct val="80000"/>
                        <a:buFont typeface="ZapfDingbats" pitchFamily="82" charset="2"/>
                        <a:buNone/>
                        <a:tabLst/>
                      </a:pPr>
                      <a:r>
                        <a:rPr kumimoji="0" lang="en-US" sz="2000" b="1" i="0" u="none" strike="noStrike" cap="none" normalizeH="0" baseline="0">
                          <a:ln>
                            <a:noFill/>
                          </a:ln>
                          <a:solidFill>
                            <a:schemeClr val="tx1"/>
                          </a:solidFill>
                          <a:effectLst/>
                          <a:latin typeface="Arial" charset="0"/>
                        </a:rPr>
                        <a:t>D:</a:t>
                      </a:r>
                    </a:p>
                  </a:txBody>
                  <a:tcPr marL="0" marR="0" marT="0" marB="0" horzOverflow="overflow">
                    <a:lnL>
                      <a:noFill/>
                    </a:lnL>
                    <a:lnR w="12700" cap="flat" cmpd="sng" algn="ctr">
                      <a:solidFill>
                        <a:schemeClr val="tx1"/>
                      </a:solidFill>
                      <a:prstDash val="solid"/>
                      <a:round/>
                      <a:headEnd type="none" w="sm" len="sm"/>
                      <a:tailEnd type="none" w="sm" len="sm"/>
                    </a:lnR>
                    <a:lnT>
                      <a:noFill/>
                    </a:lnT>
                    <a:lnB cap="flat">
                      <a:noFill/>
                    </a:lnB>
                    <a:lnTlToBr>
                      <a:noFill/>
                    </a:lnTlToBr>
                    <a:lnBlToTr>
                      <a:noFill/>
                    </a:lnBlToTr>
                    <a:noFill/>
                  </a:tcPr>
                </a:tc>
                <a:tc>
                  <a:txBody>
                    <a:bodyPr/>
                    <a:lstStyle/>
                    <a:p>
                      <a:pPr marL="0" marR="0" lvl="0" indent="0" algn="ctr" defTabSz="914400" rtl="0" eaLnBrk="0" fontAlgn="base" latinLnBrk="0" hangingPunct="0">
                        <a:lnSpc>
                          <a:spcPct val="90000"/>
                        </a:lnSpc>
                        <a:spcBef>
                          <a:spcPct val="30000"/>
                        </a:spcBef>
                        <a:spcAft>
                          <a:spcPct val="0"/>
                        </a:spcAft>
                        <a:buClr>
                          <a:schemeClr val="accent2"/>
                        </a:buClr>
                        <a:buSzPct val="80000"/>
                        <a:buFont typeface="ZapfDingbats" pitchFamily="82" charset="2"/>
                        <a:buNone/>
                        <a:tabLst/>
                      </a:pPr>
                      <a:r>
                        <a:rPr kumimoji="0" lang="en-US" sz="2000" b="1" i="0" u="none" strike="noStrike" cap="none" normalizeH="0" baseline="0" dirty="0">
                          <a:ln>
                            <a:noFill/>
                          </a:ln>
                          <a:solidFill>
                            <a:schemeClr val="tx1"/>
                          </a:solidFill>
                          <a:effectLst/>
                          <a:latin typeface="Arial" charset="0"/>
                        </a:rPr>
                        <a:t>01</a:t>
                      </a:r>
                    </a:p>
                  </a:txBody>
                  <a:tcPr marL="0" marR="0" marT="0" marB="0"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90000"/>
                        </a:lnSpc>
                        <a:spcBef>
                          <a:spcPct val="30000"/>
                        </a:spcBef>
                        <a:spcAft>
                          <a:spcPct val="0"/>
                        </a:spcAft>
                        <a:buClr>
                          <a:schemeClr val="accent2"/>
                        </a:buClr>
                        <a:buSzPct val="80000"/>
                        <a:buFont typeface="ZapfDingbats" pitchFamily="82" charset="2"/>
                        <a:buNone/>
                        <a:tabLst/>
                      </a:pPr>
                      <a:r>
                        <a:rPr kumimoji="0" lang="en-US" sz="2000" b="1" i="0" u="none" strike="noStrike" cap="none" normalizeH="0" baseline="0">
                          <a:ln>
                            <a:noFill/>
                          </a:ln>
                          <a:solidFill>
                            <a:schemeClr val="tx1"/>
                          </a:solidFill>
                          <a:effectLst/>
                          <a:latin typeface="Arial" charset="0"/>
                        </a:rPr>
                        <a:t>11</a:t>
                      </a:r>
                    </a:p>
                  </a:txBody>
                  <a:tcPr marL="0" marR="0" marT="0" marB="0"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90000"/>
                        </a:lnSpc>
                        <a:spcBef>
                          <a:spcPct val="30000"/>
                        </a:spcBef>
                        <a:spcAft>
                          <a:spcPct val="0"/>
                        </a:spcAft>
                        <a:buClr>
                          <a:schemeClr val="accent2"/>
                        </a:buClr>
                        <a:buSzPct val="80000"/>
                        <a:buFont typeface="ZapfDingbats" pitchFamily="82" charset="2"/>
                        <a:buNone/>
                        <a:tabLst/>
                      </a:pPr>
                      <a:r>
                        <a:rPr kumimoji="0" lang="en-US" sz="2000" b="1" i="0" u="none" strike="noStrike" cap="none" normalizeH="0" baseline="0">
                          <a:ln>
                            <a:noFill/>
                          </a:ln>
                          <a:solidFill>
                            <a:schemeClr val="tx1"/>
                          </a:solidFill>
                          <a:effectLst/>
                          <a:latin typeface="Arial" charset="0"/>
                        </a:rPr>
                        <a:t>00</a:t>
                      </a:r>
                    </a:p>
                  </a:txBody>
                  <a:tcPr marL="0" marR="0" marT="0" marB="0"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90000"/>
                        </a:lnSpc>
                        <a:spcBef>
                          <a:spcPct val="30000"/>
                        </a:spcBef>
                        <a:spcAft>
                          <a:spcPct val="0"/>
                        </a:spcAft>
                        <a:buClr>
                          <a:schemeClr val="accent2"/>
                        </a:buClr>
                        <a:buSzPct val="80000"/>
                        <a:buFont typeface="ZapfDingbats" pitchFamily="82" charset="2"/>
                        <a:buNone/>
                        <a:tabLst/>
                      </a:pPr>
                      <a:r>
                        <a:rPr kumimoji="0" lang="en-US" sz="2000" b="1" i="0" u="none" strike="noStrike" cap="none" normalizeH="0" baseline="0" dirty="0">
                          <a:ln>
                            <a:noFill/>
                          </a:ln>
                          <a:solidFill>
                            <a:schemeClr val="tx1"/>
                          </a:solidFill>
                          <a:effectLst/>
                          <a:latin typeface="Arial" charset="0"/>
                        </a:rPr>
                        <a:t>01</a:t>
                      </a:r>
                    </a:p>
                  </a:txBody>
                  <a:tcPr marL="0" marR="0" marT="0" marB="0"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3"/>
                  </a:ext>
                </a:extLst>
              </a:tr>
            </a:tbl>
          </a:graphicData>
        </a:graphic>
      </p:graphicFrame>
      <p:sp>
        <p:nvSpPr>
          <p:cNvPr id="47" name="Rectangle 84">
            <a:extLst>
              <a:ext uri="{FF2B5EF4-FFF2-40B4-BE49-F238E27FC236}">
                <a16:creationId xmlns:a16="http://schemas.microsoft.com/office/drawing/2014/main" id="{3211523C-5A14-4311-B51E-B20CC190A23C}"/>
              </a:ext>
            </a:extLst>
          </p:cNvPr>
          <p:cNvSpPr>
            <a:spLocks noChangeArrowheads="1"/>
          </p:cNvSpPr>
          <p:nvPr/>
        </p:nvSpPr>
        <p:spPr bwMode="auto">
          <a:xfrm>
            <a:off x="6850867" y="5705475"/>
            <a:ext cx="531813" cy="227013"/>
          </a:xfrm>
          <a:prstGeom prst="rect">
            <a:avLst/>
          </a:prstGeom>
          <a:solidFill>
            <a:schemeClr val="bg1"/>
          </a:solidFill>
          <a:ln w="12700">
            <a:solidFill>
              <a:schemeClr val="tx1"/>
            </a:solidFill>
            <a:miter lim="800000"/>
            <a:headEnd type="none" w="sm" len="sm"/>
            <a:tailEnd type="none" w="sm" len="sm"/>
          </a:ln>
        </p:spPr>
        <p:txBody>
          <a:bodyPr wrap="none" anchor="ct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pPr algn="ctr"/>
            <a:r>
              <a:rPr lang="en-US" altLang="zh-CN">
                <a:ea typeface="宋体" panose="02010600030101010101" pitchFamily="2" charset="-122"/>
              </a:rPr>
              <a:t>1 1</a:t>
            </a:r>
          </a:p>
        </p:txBody>
      </p:sp>
      <p:sp>
        <p:nvSpPr>
          <p:cNvPr id="48" name="Rectangle 85">
            <a:extLst>
              <a:ext uri="{FF2B5EF4-FFF2-40B4-BE49-F238E27FC236}">
                <a16:creationId xmlns:a16="http://schemas.microsoft.com/office/drawing/2014/main" id="{3C0A82FA-CD7F-4581-A743-4E94463E4AC7}"/>
              </a:ext>
            </a:extLst>
          </p:cNvPr>
          <p:cNvSpPr>
            <a:spLocks noChangeArrowheads="1"/>
          </p:cNvSpPr>
          <p:nvPr/>
        </p:nvSpPr>
        <p:spPr bwMode="auto">
          <a:xfrm>
            <a:off x="6850867" y="6084888"/>
            <a:ext cx="531813" cy="227012"/>
          </a:xfrm>
          <a:prstGeom prst="rect">
            <a:avLst/>
          </a:prstGeom>
          <a:solidFill>
            <a:schemeClr val="folHlink"/>
          </a:solidFill>
          <a:ln w="12700">
            <a:solidFill>
              <a:schemeClr val="tx1"/>
            </a:solidFill>
            <a:miter lim="800000"/>
            <a:headEnd type="none" w="sm" len="sm"/>
            <a:tailEnd type="none" w="sm" len="sm"/>
          </a:ln>
        </p:spPr>
        <p:txBody>
          <a:bodyPr wrap="none" anchor="ct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pPr algn="ctr"/>
            <a:r>
              <a:rPr lang="en-US" altLang="zh-CN">
                <a:ea typeface="宋体" panose="02010600030101010101" pitchFamily="2" charset="-122"/>
              </a:rPr>
              <a:t>1 0</a:t>
            </a:r>
          </a:p>
        </p:txBody>
      </p:sp>
      <p:sp>
        <p:nvSpPr>
          <p:cNvPr id="49" name="Rectangle 86">
            <a:extLst>
              <a:ext uri="{FF2B5EF4-FFF2-40B4-BE49-F238E27FC236}">
                <a16:creationId xmlns:a16="http://schemas.microsoft.com/office/drawing/2014/main" id="{505CA5D9-DEAB-4AF0-A510-D3822F4D1668}"/>
              </a:ext>
            </a:extLst>
          </p:cNvPr>
          <p:cNvSpPr>
            <a:spLocks noChangeArrowheads="1"/>
          </p:cNvSpPr>
          <p:nvPr/>
        </p:nvSpPr>
        <p:spPr bwMode="auto">
          <a:xfrm>
            <a:off x="6604805" y="6008688"/>
            <a:ext cx="2825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r>
              <a:rPr lang="en-US" altLang="zh-CN">
                <a:ea typeface="宋体" panose="02010600030101010101" pitchFamily="2" charset="-122"/>
              </a:rPr>
              <a:t>1</a:t>
            </a:r>
          </a:p>
        </p:txBody>
      </p:sp>
      <p:sp>
        <p:nvSpPr>
          <p:cNvPr id="50" name="Line 87">
            <a:extLst>
              <a:ext uri="{FF2B5EF4-FFF2-40B4-BE49-F238E27FC236}">
                <a16:creationId xmlns:a16="http://schemas.microsoft.com/office/drawing/2014/main" id="{BB5526CA-CFD3-4253-8FDE-689D0BC20AD5}"/>
              </a:ext>
            </a:extLst>
          </p:cNvPr>
          <p:cNvSpPr>
            <a:spLocks noChangeShapeType="1"/>
          </p:cNvSpPr>
          <p:nvPr/>
        </p:nvSpPr>
        <p:spPr bwMode="auto">
          <a:xfrm flipH="1">
            <a:off x="7382680" y="5856288"/>
            <a:ext cx="227012" cy="0"/>
          </a:xfrm>
          <a:prstGeom prst="line">
            <a:avLst/>
          </a:prstGeom>
          <a:noFill/>
          <a:ln w="12700">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a:lstStyle/>
          <a:p>
            <a:endParaRPr lang="zh-CN" altLang="en-US"/>
          </a:p>
        </p:txBody>
      </p:sp>
      <p:sp>
        <p:nvSpPr>
          <p:cNvPr id="51" name="Rectangle 88">
            <a:extLst>
              <a:ext uri="{FF2B5EF4-FFF2-40B4-BE49-F238E27FC236}">
                <a16:creationId xmlns:a16="http://schemas.microsoft.com/office/drawing/2014/main" id="{4FCADFF2-255C-467F-90AB-891957552C1A}"/>
              </a:ext>
            </a:extLst>
          </p:cNvPr>
          <p:cNvSpPr>
            <a:spLocks noChangeArrowheads="1"/>
          </p:cNvSpPr>
          <p:nvPr/>
        </p:nvSpPr>
        <p:spPr bwMode="auto">
          <a:xfrm>
            <a:off x="7533492" y="5703888"/>
            <a:ext cx="25146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r>
              <a:rPr lang="en-US" altLang="zh-CN">
                <a:ea typeface="宋体" panose="02010600030101010101" pitchFamily="2" charset="-122"/>
              </a:rPr>
              <a:t>0 (A was actually not-taken)</a:t>
            </a:r>
          </a:p>
        </p:txBody>
      </p:sp>
      <p:sp>
        <p:nvSpPr>
          <p:cNvPr id="52" name="Line 89">
            <a:extLst>
              <a:ext uri="{FF2B5EF4-FFF2-40B4-BE49-F238E27FC236}">
                <a16:creationId xmlns:a16="http://schemas.microsoft.com/office/drawing/2014/main" id="{0F3111DC-5BE3-475F-B2D1-CCBDAD021C96}"/>
              </a:ext>
            </a:extLst>
          </p:cNvPr>
          <p:cNvSpPr>
            <a:spLocks noChangeShapeType="1"/>
          </p:cNvSpPr>
          <p:nvPr/>
        </p:nvSpPr>
        <p:spPr bwMode="auto">
          <a:xfrm flipH="1">
            <a:off x="6604805" y="5856288"/>
            <a:ext cx="227012" cy="0"/>
          </a:xfrm>
          <a:prstGeom prst="line">
            <a:avLst/>
          </a:prstGeom>
          <a:noFill/>
          <a:ln w="12700">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a:lstStyle/>
          <a:p>
            <a:endParaRPr lang="zh-CN" altLang="en-US"/>
          </a:p>
        </p:txBody>
      </p:sp>
    </p:spTree>
    <p:extLst>
      <p:ext uri="{BB962C8B-B14F-4D97-AF65-F5344CB8AC3E}">
        <p14:creationId xmlns:p14="http://schemas.microsoft.com/office/powerpoint/2010/main" val="4269410309"/>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自由: 形状 22"/>
          <p:cNvSpPr/>
          <p:nvPr/>
        </p:nvSpPr>
        <p:spPr bwMode="auto">
          <a:xfrm rot="12600000">
            <a:off x="628798" y="267712"/>
            <a:ext cx="166903" cy="731887"/>
          </a:xfrm>
          <a:custGeom>
            <a:avLst/>
            <a:gdLst>
              <a:gd name="connsiteX0" fmla="*/ 260214 w 260214"/>
              <a:gd name="connsiteY0" fmla="*/ 995963 h 1141060"/>
              <a:gd name="connsiteX1" fmla="*/ 0 w 260214"/>
              <a:gd name="connsiteY1" fmla="*/ 1141060 h 1141060"/>
              <a:gd name="connsiteX2" fmla="*/ 0 w 260214"/>
              <a:gd name="connsiteY2" fmla="*/ 146621 h 1141060"/>
              <a:gd name="connsiteX3" fmla="*/ 260214 w 260214"/>
              <a:gd name="connsiteY3" fmla="*/ 0 h 1141060"/>
            </a:gdLst>
            <a:ahLst/>
            <a:cxnLst>
              <a:cxn ang="0">
                <a:pos x="connsiteX0" y="connsiteY0"/>
              </a:cxn>
              <a:cxn ang="0">
                <a:pos x="connsiteX1" y="connsiteY1"/>
              </a:cxn>
              <a:cxn ang="0">
                <a:pos x="connsiteX2" y="connsiteY2"/>
              </a:cxn>
              <a:cxn ang="0">
                <a:pos x="connsiteX3" y="connsiteY3"/>
              </a:cxn>
            </a:cxnLst>
            <a:rect l="l" t="t" r="r" b="b"/>
            <a:pathLst>
              <a:path w="260214" h="1141060">
                <a:moveTo>
                  <a:pt x="260214" y="995963"/>
                </a:moveTo>
                <a:lnTo>
                  <a:pt x="0" y="1141060"/>
                </a:lnTo>
                <a:lnTo>
                  <a:pt x="0" y="146621"/>
                </a:lnTo>
                <a:lnTo>
                  <a:pt x="260214" y="0"/>
                </a:lnTo>
                <a:close/>
              </a:path>
            </a:pathLst>
          </a:custGeom>
          <a:solidFill>
            <a:srgbClr val="0075EA"/>
          </a:solidFill>
          <a:ln>
            <a:noFill/>
          </a:ln>
        </p:spPr>
        <p:txBody>
          <a:bodyPr vert="horz" wrap="square" lIns="91440" tIns="45720" rIns="91440" bIns="45720" numCol="1" anchor="t" anchorCtr="0" compatLnSpc="1">
            <a:noAutofit/>
          </a:bodyPr>
          <a:lstStyle/>
          <a:p>
            <a:endParaRPr lang="zh-CN" altLang="en-US" dirty="0"/>
          </a:p>
        </p:txBody>
      </p:sp>
      <p:grpSp>
        <p:nvGrpSpPr>
          <p:cNvPr id="31" name="组合 30">
            <a:extLst>
              <a:ext uri="{FF2B5EF4-FFF2-40B4-BE49-F238E27FC236}">
                <a16:creationId xmlns:a16="http://schemas.microsoft.com/office/drawing/2014/main" id="{8CA5B043-4020-4F50-98C7-D2A506D9F110}"/>
              </a:ext>
            </a:extLst>
          </p:cNvPr>
          <p:cNvGrpSpPr/>
          <p:nvPr/>
        </p:nvGrpSpPr>
        <p:grpSpPr>
          <a:xfrm>
            <a:off x="599620" y="278225"/>
            <a:ext cx="2974853" cy="742071"/>
            <a:chOff x="599618" y="278221"/>
            <a:chExt cx="2974853" cy="742070"/>
          </a:xfrm>
        </p:grpSpPr>
        <p:sp>
          <p:nvSpPr>
            <p:cNvPr id="32" name="矩形 31">
              <a:extLst>
                <a:ext uri="{FF2B5EF4-FFF2-40B4-BE49-F238E27FC236}">
                  <a16:creationId xmlns:a16="http://schemas.microsoft.com/office/drawing/2014/main" id="{BAA58CB5-AD00-4B5E-B2D0-A47992A7AFE2}"/>
                </a:ext>
              </a:extLst>
            </p:cNvPr>
            <p:cNvSpPr/>
            <p:nvPr/>
          </p:nvSpPr>
          <p:spPr>
            <a:xfrm>
              <a:off x="599618" y="712514"/>
              <a:ext cx="2974853" cy="307777"/>
            </a:xfrm>
            <a:prstGeom prst="rect">
              <a:avLst/>
            </a:prstGeom>
          </p:spPr>
          <p:txBody>
            <a:bodyPr wrap="square">
              <a:spAutoFit/>
            </a:bodyPr>
            <a:lstStyle/>
            <a:p>
              <a:pPr algn="ctr"/>
              <a:r>
                <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rPr>
                <a:t>Gselect Example</a:t>
              </a:r>
            </a:p>
          </p:txBody>
        </p:sp>
        <p:sp>
          <p:nvSpPr>
            <p:cNvPr id="33" name="矩形 32">
              <a:extLst>
                <a:ext uri="{FF2B5EF4-FFF2-40B4-BE49-F238E27FC236}">
                  <a16:creationId xmlns:a16="http://schemas.microsoft.com/office/drawing/2014/main" id="{0FDA942E-32AC-42CB-AF1A-F2BFB9A66674}"/>
                </a:ext>
              </a:extLst>
            </p:cNvPr>
            <p:cNvSpPr/>
            <p:nvPr/>
          </p:nvSpPr>
          <p:spPr>
            <a:xfrm>
              <a:off x="1197484" y="278221"/>
              <a:ext cx="2256900" cy="523219"/>
            </a:xfrm>
            <a:prstGeom prst="rect">
              <a:avLst/>
            </a:prstGeom>
          </p:spPr>
          <p:txBody>
            <a:bodyPr wrap="none">
              <a:spAutoFit/>
            </a:bodyPr>
            <a:lstStyle/>
            <a:p>
              <a:r>
                <a:rPr lang="en-US" altLang="zh-CN" sz="2800" b="1" spc="151" dirty="0">
                  <a:solidFill>
                    <a:schemeClr val="tx1">
                      <a:lumMod val="85000"/>
                      <a:lumOff val="15000"/>
                    </a:schemeClr>
                  </a:solidFill>
                  <a:latin typeface="等线" panose="02010600030101010101" pitchFamily="2" charset="-122"/>
                  <a:ea typeface="等线" panose="02010600030101010101" pitchFamily="2" charset="-122"/>
                </a:rPr>
                <a:t>Gselect</a:t>
              </a:r>
              <a:r>
                <a:rPr lang="zh-CN" altLang="en-US" sz="2800" b="1" spc="151" dirty="0">
                  <a:solidFill>
                    <a:schemeClr val="tx1">
                      <a:lumMod val="85000"/>
                      <a:lumOff val="15000"/>
                    </a:schemeClr>
                  </a:solidFill>
                  <a:latin typeface="等线" panose="02010600030101010101" pitchFamily="2" charset="-122"/>
                  <a:ea typeface="等线" panose="02010600030101010101" pitchFamily="2" charset="-122"/>
                </a:rPr>
                <a:t>示例</a:t>
              </a:r>
              <a:endParaRPr lang="en-US" altLang="zh-CN" sz="2800" b="1" spc="151" dirty="0">
                <a:solidFill>
                  <a:schemeClr val="tx1">
                    <a:lumMod val="85000"/>
                    <a:lumOff val="15000"/>
                  </a:schemeClr>
                </a:solidFill>
                <a:latin typeface="等线" panose="02010600030101010101" pitchFamily="2" charset="-122"/>
                <a:ea typeface="等线" panose="02010600030101010101" pitchFamily="2" charset="-122"/>
              </a:endParaRPr>
            </a:p>
          </p:txBody>
        </p:sp>
      </p:grpSp>
      <p:sp>
        <p:nvSpPr>
          <p:cNvPr id="17" name="Rectangle 3">
            <a:extLst>
              <a:ext uri="{FF2B5EF4-FFF2-40B4-BE49-F238E27FC236}">
                <a16:creationId xmlns:a16="http://schemas.microsoft.com/office/drawing/2014/main" id="{91951F7D-BC8B-44CD-B7E2-0A78B699BF1C}"/>
              </a:ext>
            </a:extLst>
          </p:cNvPr>
          <p:cNvSpPr txBox="1">
            <a:spLocks noChangeArrowheads="1"/>
          </p:cNvSpPr>
          <p:nvPr/>
        </p:nvSpPr>
        <p:spPr>
          <a:xfrm>
            <a:off x="2522514" y="1219200"/>
            <a:ext cx="7162800" cy="768350"/>
          </a:xfrm>
          <a:prstGeom prst="rect">
            <a:avLst/>
          </a:prstGeom>
        </p:spPr>
        <p:txBody>
          <a:bodyPr/>
          <a:lstStyle>
            <a:lvl1pPr marL="228600" indent="-228600" algn="l" defTabSz="913765"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3765"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3765"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defTabSz="914400">
              <a:spcBef>
                <a:spcPct val="30000"/>
              </a:spcBef>
              <a:buClr>
                <a:schemeClr val="accent2"/>
              </a:buClr>
              <a:buSzPct val="80000"/>
              <a:buFont typeface="ZapfDingbats" pitchFamily="82" charset="2"/>
              <a:buChar char="m"/>
            </a:pPr>
            <a:r>
              <a:rPr lang="en-US" altLang="zh-CN" sz="2400" b="1" dirty="0">
                <a:latin typeface="Arial" panose="020B0604020202020204" pitchFamily="34" charset="0"/>
                <a:ea typeface="宋体" panose="02010600030101010101" pitchFamily="2" charset="-122"/>
              </a:rPr>
              <a:t>Predict 4</a:t>
            </a:r>
            <a:r>
              <a:rPr lang="en-US" altLang="zh-CN" sz="2400" b="1" baseline="30000" dirty="0">
                <a:latin typeface="Arial" panose="020B0604020202020204" pitchFamily="34" charset="0"/>
                <a:ea typeface="宋体" panose="02010600030101010101" pitchFamily="2" charset="-122"/>
              </a:rPr>
              <a:t>th</a:t>
            </a:r>
            <a:r>
              <a:rPr lang="en-US" altLang="zh-CN" sz="2400" b="1" dirty="0">
                <a:latin typeface="Arial" panose="020B0604020202020204" pitchFamily="34" charset="0"/>
                <a:ea typeface="宋体" panose="02010600030101010101" pitchFamily="2" charset="-122"/>
              </a:rPr>
              <a:t> instance of D:</a:t>
            </a:r>
          </a:p>
          <a:p>
            <a:pPr marL="742950" lvl="1" indent="-285750" defTabSz="914400">
              <a:spcBef>
                <a:spcPct val="30000"/>
              </a:spcBef>
              <a:buClr>
                <a:schemeClr val="accent2"/>
              </a:buClr>
              <a:buSzPct val="100000"/>
              <a:buFont typeface="Wingdings" panose="05000000000000000000" pitchFamily="2" charset="2"/>
              <a:buChar char="u"/>
            </a:pPr>
            <a:r>
              <a:rPr lang="en-US" altLang="zh-CN" sz="1800" b="1" dirty="0">
                <a:latin typeface="Arial" panose="020B0604020202020204" pitchFamily="34" charset="0"/>
                <a:ea typeface="宋体" panose="02010600030101010101" pitchFamily="2" charset="-122"/>
              </a:rPr>
              <a:t>Predict not-taken (CORRECT)</a:t>
            </a:r>
          </a:p>
        </p:txBody>
      </p:sp>
      <p:sp>
        <p:nvSpPr>
          <p:cNvPr id="18" name="Rectangle 4">
            <a:extLst>
              <a:ext uri="{FF2B5EF4-FFF2-40B4-BE49-F238E27FC236}">
                <a16:creationId xmlns:a16="http://schemas.microsoft.com/office/drawing/2014/main" id="{A9732841-D163-45E9-A13F-A618F710372B}"/>
              </a:ext>
            </a:extLst>
          </p:cNvPr>
          <p:cNvSpPr>
            <a:spLocks noChangeArrowheads="1"/>
          </p:cNvSpPr>
          <p:nvPr/>
        </p:nvSpPr>
        <p:spPr bwMode="auto">
          <a:xfrm>
            <a:off x="2536802" y="3581400"/>
            <a:ext cx="7162800" cy="833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pPr>
              <a:lnSpc>
                <a:spcPct val="90000"/>
              </a:lnSpc>
              <a:spcBef>
                <a:spcPct val="30000"/>
              </a:spcBef>
              <a:buClr>
                <a:schemeClr val="accent2"/>
              </a:buClr>
              <a:buSzPct val="80000"/>
              <a:buFont typeface="ZapfDingbats" pitchFamily="82" charset="2"/>
              <a:buChar char="m"/>
            </a:pPr>
            <a:r>
              <a:rPr lang="en-US" altLang="zh-CN" sz="2400" dirty="0">
                <a:ea typeface="宋体" panose="02010600030101010101" pitchFamily="2" charset="-122"/>
              </a:rPr>
              <a:t>Update for 4</a:t>
            </a:r>
            <a:r>
              <a:rPr lang="en-US" altLang="zh-CN" sz="2400" baseline="30000" dirty="0">
                <a:ea typeface="宋体" panose="02010600030101010101" pitchFamily="2" charset="-122"/>
              </a:rPr>
              <a:t>th</a:t>
            </a:r>
            <a:r>
              <a:rPr lang="en-US" altLang="zh-CN" sz="2400" dirty="0">
                <a:ea typeface="宋体" panose="02010600030101010101" pitchFamily="2" charset="-122"/>
              </a:rPr>
              <a:t> instance of D</a:t>
            </a:r>
          </a:p>
          <a:p>
            <a:pPr lvl="1">
              <a:lnSpc>
                <a:spcPct val="90000"/>
              </a:lnSpc>
              <a:spcBef>
                <a:spcPct val="30000"/>
              </a:spcBef>
              <a:buClr>
                <a:schemeClr val="accent2"/>
              </a:buClr>
              <a:buSzPct val="100000"/>
              <a:buFont typeface="Wingdings" panose="05000000000000000000" pitchFamily="2" charset="2"/>
              <a:buChar char="u"/>
            </a:pPr>
            <a:r>
              <a:rPr lang="en-US" altLang="zh-CN" sz="1800" dirty="0">
                <a:ea typeface="宋体" panose="02010600030101010101" pitchFamily="2" charset="-122"/>
              </a:rPr>
              <a:t>Actually not-taken</a:t>
            </a:r>
          </a:p>
        </p:txBody>
      </p:sp>
      <p:sp>
        <p:nvSpPr>
          <p:cNvPr id="19" name="Rectangle 5">
            <a:extLst>
              <a:ext uri="{FF2B5EF4-FFF2-40B4-BE49-F238E27FC236}">
                <a16:creationId xmlns:a16="http://schemas.microsoft.com/office/drawing/2014/main" id="{D9BFFF1D-451E-4EAA-9500-08464EB9D2A7}"/>
              </a:ext>
            </a:extLst>
          </p:cNvPr>
          <p:cNvSpPr>
            <a:spLocks noChangeArrowheads="1"/>
          </p:cNvSpPr>
          <p:nvPr/>
        </p:nvSpPr>
        <p:spPr bwMode="auto">
          <a:xfrm>
            <a:off x="2536802" y="5545138"/>
            <a:ext cx="3719512"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pPr>
              <a:lnSpc>
                <a:spcPct val="90000"/>
              </a:lnSpc>
              <a:spcBef>
                <a:spcPct val="30000"/>
              </a:spcBef>
              <a:buClr>
                <a:schemeClr val="accent2"/>
              </a:buClr>
              <a:buSzPct val="80000"/>
              <a:buFont typeface="ZapfDingbats" pitchFamily="82" charset="2"/>
              <a:buChar char="m"/>
            </a:pPr>
            <a:r>
              <a:rPr lang="en-US" altLang="zh-CN" sz="2400">
                <a:ea typeface="宋体" panose="02010600030101010101" pitchFamily="2" charset="-122"/>
              </a:rPr>
              <a:t>Update the BHR to</a:t>
            </a:r>
            <a:br>
              <a:rPr lang="en-US" altLang="zh-CN" sz="2400">
                <a:ea typeface="宋体" panose="02010600030101010101" pitchFamily="2" charset="-122"/>
              </a:rPr>
            </a:br>
            <a:r>
              <a:rPr lang="en-US" altLang="zh-CN" sz="2400">
                <a:ea typeface="宋体" panose="02010600030101010101" pitchFamily="2" charset="-122"/>
              </a:rPr>
              <a:t>set up next prediction</a:t>
            </a:r>
          </a:p>
        </p:txBody>
      </p:sp>
      <p:graphicFrame>
        <p:nvGraphicFramePr>
          <p:cNvPr id="20" name="Group 92">
            <a:extLst>
              <a:ext uri="{FF2B5EF4-FFF2-40B4-BE49-F238E27FC236}">
                <a16:creationId xmlns:a16="http://schemas.microsoft.com/office/drawing/2014/main" id="{7826AB5C-34A8-4B61-A7C4-D6D2EB58626F}"/>
              </a:ext>
            </a:extLst>
          </p:cNvPr>
          <p:cNvGraphicFramePr>
            <a:graphicFrameLocks noGrp="1"/>
          </p:cNvGraphicFramePr>
          <p:nvPr>
            <p:extLst>
              <p:ext uri="{D42A27DB-BD31-4B8C-83A1-F6EECF244321}">
                <p14:modId xmlns:p14="http://schemas.microsoft.com/office/powerpoint/2010/main" val="4271824400"/>
              </p:ext>
            </p:extLst>
          </p:nvPr>
        </p:nvGraphicFramePr>
        <p:xfrm>
          <a:off x="2840014" y="2062163"/>
          <a:ext cx="6007100" cy="1097280"/>
        </p:xfrm>
        <a:graphic>
          <a:graphicData uri="http://schemas.openxmlformats.org/drawingml/2006/table">
            <a:tbl>
              <a:tblPr/>
              <a:tblGrid>
                <a:gridCol w="927100">
                  <a:extLst>
                    <a:ext uri="{9D8B030D-6E8A-4147-A177-3AD203B41FA5}">
                      <a16:colId xmlns:a16="http://schemas.microsoft.com/office/drawing/2014/main" val="20000"/>
                    </a:ext>
                  </a:extLst>
                </a:gridCol>
                <a:gridCol w="1016000">
                  <a:extLst>
                    <a:ext uri="{9D8B030D-6E8A-4147-A177-3AD203B41FA5}">
                      <a16:colId xmlns:a16="http://schemas.microsoft.com/office/drawing/2014/main" val="20001"/>
                    </a:ext>
                  </a:extLst>
                </a:gridCol>
                <a:gridCol w="1016000">
                  <a:extLst>
                    <a:ext uri="{9D8B030D-6E8A-4147-A177-3AD203B41FA5}">
                      <a16:colId xmlns:a16="http://schemas.microsoft.com/office/drawing/2014/main" val="20002"/>
                    </a:ext>
                  </a:extLst>
                </a:gridCol>
                <a:gridCol w="1016000">
                  <a:extLst>
                    <a:ext uri="{9D8B030D-6E8A-4147-A177-3AD203B41FA5}">
                      <a16:colId xmlns:a16="http://schemas.microsoft.com/office/drawing/2014/main" val="20003"/>
                    </a:ext>
                  </a:extLst>
                </a:gridCol>
                <a:gridCol w="1016000">
                  <a:extLst>
                    <a:ext uri="{9D8B030D-6E8A-4147-A177-3AD203B41FA5}">
                      <a16:colId xmlns:a16="http://schemas.microsoft.com/office/drawing/2014/main" val="20004"/>
                    </a:ext>
                  </a:extLst>
                </a:gridCol>
                <a:gridCol w="1016000">
                  <a:extLst>
                    <a:ext uri="{9D8B030D-6E8A-4147-A177-3AD203B41FA5}">
                      <a16:colId xmlns:a16="http://schemas.microsoft.com/office/drawing/2014/main" val="20005"/>
                    </a:ext>
                  </a:extLst>
                </a:gridCol>
              </a:tblGrid>
              <a:tr h="274241">
                <a:tc>
                  <a:txBody>
                    <a:bodyPr/>
                    <a:lstStyle/>
                    <a:p>
                      <a:pPr marL="0" marR="0" lvl="0" indent="0" algn="ctr" defTabSz="914400" rtl="0" eaLnBrk="0" fontAlgn="base" latinLnBrk="0" hangingPunct="0">
                        <a:lnSpc>
                          <a:spcPct val="90000"/>
                        </a:lnSpc>
                        <a:spcBef>
                          <a:spcPct val="30000"/>
                        </a:spcBef>
                        <a:spcAft>
                          <a:spcPct val="0"/>
                        </a:spcAft>
                        <a:buClr>
                          <a:schemeClr val="accent2"/>
                        </a:buClr>
                        <a:buSzPct val="80000"/>
                        <a:buFont typeface="ZapfDingbats" pitchFamily="82" charset="2"/>
                        <a:buNone/>
                        <a:tabLst/>
                      </a:pPr>
                      <a:endParaRPr kumimoji="0" lang="en-US" sz="2000" b="1" i="0" u="none" strike="noStrike" cap="none" normalizeH="0" baseline="0">
                        <a:ln>
                          <a:noFill/>
                        </a:ln>
                        <a:solidFill>
                          <a:schemeClr val="tx1"/>
                        </a:solidFill>
                        <a:effectLst/>
                        <a:latin typeface="Arial" charset="0"/>
                      </a:endParaRPr>
                    </a:p>
                  </a:txBody>
                  <a:tcPr marL="0" marR="0" marT="0" marB="0" horzOverflow="overflow">
                    <a:lnL cap="flat">
                      <a:noFill/>
                    </a:lnL>
                    <a:lnR>
                      <a:noFill/>
                    </a:lnR>
                    <a:lnT cap="flat">
                      <a:noFill/>
                    </a:lnT>
                    <a:lnB>
                      <a:noFill/>
                    </a:lnB>
                    <a:lnTlToBr>
                      <a:noFill/>
                    </a:lnTlToBr>
                    <a:lnBlToTr>
                      <a:noFill/>
                    </a:lnBlToTr>
                    <a:noFill/>
                  </a:tcPr>
                </a:tc>
                <a:tc>
                  <a:txBody>
                    <a:bodyPr/>
                    <a:lstStyle/>
                    <a:p>
                      <a:pPr marL="0" marR="0" lvl="0" indent="0" algn="ctr" defTabSz="914400" rtl="0" eaLnBrk="0" fontAlgn="base" latinLnBrk="0" hangingPunct="0">
                        <a:lnSpc>
                          <a:spcPct val="90000"/>
                        </a:lnSpc>
                        <a:spcBef>
                          <a:spcPct val="30000"/>
                        </a:spcBef>
                        <a:spcAft>
                          <a:spcPct val="0"/>
                        </a:spcAft>
                        <a:buClr>
                          <a:schemeClr val="accent2"/>
                        </a:buClr>
                        <a:buSzPct val="80000"/>
                        <a:buFont typeface="ZapfDingbats" pitchFamily="82" charset="2"/>
                        <a:buNone/>
                        <a:tabLst/>
                      </a:pPr>
                      <a:endParaRPr kumimoji="0" lang="en-US" sz="2000" b="1" i="0" u="none" strike="noStrike" cap="none" normalizeH="0" baseline="0">
                        <a:ln>
                          <a:noFill/>
                        </a:ln>
                        <a:solidFill>
                          <a:schemeClr val="tx1"/>
                        </a:solidFill>
                        <a:effectLst/>
                        <a:latin typeface="Arial" charset="0"/>
                      </a:endParaRPr>
                    </a:p>
                  </a:txBody>
                  <a:tcPr marL="0" marR="0" marT="0" marB="0" horzOverflow="overflow">
                    <a:lnL>
                      <a:noFill/>
                    </a:lnL>
                    <a:lnR>
                      <a:noFill/>
                    </a:lnR>
                    <a:lnT cap="flat">
                      <a:noFill/>
                    </a:lnT>
                    <a:lnB>
                      <a:noFill/>
                    </a:lnB>
                    <a:lnTlToBr>
                      <a:noFill/>
                    </a:lnTlToBr>
                    <a:lnBlToTr>
                      <a:noFill/>
                    </a:lnBlToTr>
                    <a:noFill/>
                  </a:tcPr>
                </a:tc>
                <a:tc gridSpan="4">
                  <a:txBody>
                    <a:bodyPr/>
                    <a:lstStyle/>
                    <a:p>
                      <a:pPr marL="0" marR="0" lvl="0" indent="0" algn="ctr" defTabSz="914400" rtl="0" eaLnBrk="0" fontAlgn="base" latinLnBrk="0" hangingPunct="0">
                        <a:lnSpc>
                          <a:spcPct val="90000"/>
                        </a:lnSpc>
                        <a:spcBef>
                          <a:spcPct val="30000"/>
                        </a:spcBef>
                        <a:spcAft>
                          <a:spcPct val="0"/>
                        </a:spcAft>
                        <a:buClr>
                          <a:schemeClr val="accent2"/>
                        </a:buClr>
                        <a:buSzPct val="80000"/>
                        <a:buFont typeface="ZapfDingbats" pitchFamily="82" charset="2"/>
                        <a:buNone/>
                        <a:tabLst/>
                      </a:pPr>
                      <a:r>
                        <a:rPr kumimoji="0" lang="en-US" sz="2000" b="1" i="0" u="none" strike="noStrike" cap="none" normalizeH="0" baseline="0">
                          <a:ln>
                            <a:noFill/>
                          </a:ln>
                          <a:solidFill>
                            <a:schemeClr val="tx1"/>
                          </a:solidFill>
                          <a:effectLst/>
                          <a:latin typeface="Arial" charset="0"/>
                        </a:rPr>
                        <a:t>BHR is 10</a:t>
                      </a:r>
                    </a:p>
                  </a:txBody>
                  <a:tcPr marL="0" marR="0" marT="0" marB="0" horzOverflow="overflow">
                    <a:lnL>
                      <a:noFill/>
                    </a:lnL>
                    <a:lnR cap="flat">
                      <a:noFill/>
                    </a:lnR>
                    <a:lnT cap="flat">
                      <a:noFill/>
                    </a:lnT>
                    <a:lnB>
                      <a:noFill/>
                    </a:lnB>
                    <a:lnTlToBr>
                      <a:noFill/>
                    </a:lnTlToBr>
                    <a:lnBlToTr>
                      <a:noFill/>
                    </a:lnBlToTr>
                    <a:no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274241">
                <a:tc>
                  <a:txBody>
                    <a:bodyPr/>
                    <a:lstStyle/>
                    <a:p>
                      <a:pPr marL="0" marR="0" lvl="0" indent="0" algn="ctr" defTabSz="914400" rtl="0" eaLnBrk="0" fontAlgn="base" latinLnBrk="0" hangingPunct="0">
                        <a:lnSpc>
                          <a:spcPct val="90000"/>
                        </a:lnSpc>
                        <a:spcBef>
                          <a:spcPct val="30000"/>
                        </a:spcBef>
                        <a:spcAft>
                          <a:spcPct val="0"/>
                        </a:spcAft>
                        <a:buClr>
                          <a:schemeClr val="accent2"/>
                        </a:buClr>
                        <a:buSzPct val="80000"/>
                        <a:buFont typeface="ZapfDingbats" pitchFamily="82" charset="2"/>
                        <a:buNone/>
                        <a:tabLst/>
                      </a:pPr>
                      <a:endParaRPr kumimoji="0" lang="en-US" sz="2000" b="1" i="0" u="none" strike="noStrike" cap="none" normalizeH="0" baseline="0">
                        <a:ln>
                          <a:noFill/>
                        </a:ln>
                        <a:solidFill>
                          <a:schemeClr val="tx1"/>
                        </a:solidFill>
                        <a:effectLst/>
                        <a:latin typeface="Arial" charset="0"/>
                      </a:endParaRPr>
                    </a:p>
                  </a:txBody>
                  <a:tcPr marL="0" marR="0" marT="0" marB="0" horzOverflow="overflow">
                    <a:lnL cap="flat">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90000"/>
                        </a:lnSpc>
                        <a:spcBef>
                          <a:spcPct val="30000"/>
                        </a:spcBef>
                        <a:spcAft>
                          <a:spcPct val="0"/>
                        </a:spcAft>
                        <a:buClr>
                          <a:schemeClr val="accent2"/>
                        </a:buClr>
                        <a:buSzPct val="80000"/>
                        <a:buFont typeface="ZapfDingbats" pitchFamily="82" charset="2"/>
                        <a:buNone/>
                        <a:tabLst/>
                      </a:pPr>
                      <a:endParaRPr kumimoji="0" lang="en-US" sz="2000" b="1" i="0" u="none" strike="noStrike" cap="none" normalizeH="0" baseline="0">
                        <a:ln>
                          <a:noFill/>
                        </a:ln>
                        <a:solidFill>
                          <a:schemeClr val="tx1"/>
                        </a:solidFill>
                        <a:effectLst/>
                        <a:latin typeface="Arial" charset="0"/>
                      </a:endParaRPr>
                    </a:p>
                  </a:txBody>
                  <a:tcPr marL="0" marR="0" marT="0" marB="0"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90000"/>
                        </a:lnSpc>
                        <a:spcBef>
                          <a:spcPct val="30000"/>
                        </a:spcBef>
                        <a:spcAft>
                          <a:spcPct val="0"/>
                        </a:spcAft>
                        <a:buClr>
                          <a:schemeClr val="accent2"/>
                        </a:buClr>
                        <a:buSzPct val="80000"/>
                        <a:buFont typeface="ZapfDingbats" pitchFamily="82" charset="2"/>
                        <a:buNone/>
                        <a:tabLst/>
                      </a:pPr>
                      <a:r>
                        <a:rPr kumimoji="0" lang="en-US" sz="2000" b="1" i="0" u="none" strike="noStrike" cap="none" normalizeH="0" baseline="0">
                          <a:ln>
                            <a:noFill/>
                          </a:ln>
                          <a:solidFill>
                            <a:schemeClr val="tx1"/>
                          </a:solidFill>
                          <a:effectLst/>
                          <a:latin typeface="Arial" charset="0"/>
                        </a:rPr>
                        <a:t>00:</a:t>
                      </a:r>
                    </a:p>
                  </a:txBody>
                  <a:tcPr marL="0" marR="0" marT="0" marB="0" horzOverflow="overflow">
                    <a:lnL>
                      <a:noFill/>
                    </a:lnL>
                    <a:lnR>
                      <a:noFill/>
                    </a:lnR>
                    <a:lnT>
                      <a:noFill/>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90000"/>
                        </a:lnSpc>
                        <a:spcBef>
                          <a:spcPct val="30000"/>
                        </a:spcBef>
                        <a:spcAft>
                          <a:spcPct val="0"/>
                        </a:spcAft>
                        <a:buClr>
                          <a:schemeClr val="accent2"/>
                        </a:buClr>
                        <a:buSzPct val="80000"/>
                        <a:buFont typeface="ZapfDingbats" pitchFamily="82" charset="2"/>
                        <a:buNone/>
                        <a:tabLst/>
                      </a:pPr>
                      <a:r>
                        <a:rPr kumimoji="0" lang="en-US" sz="2000" b="1" i="0" u="none" strike="noStrike" cap="none" normalizeH="0" baseline="0">
                          <a:ln>
                            <a:noFill/>
                          </a:ln>
                          <a:solidFill>
                            <a:schemeClr val="tx1"/>
                          </a:solidFill>
                          <a:effectLst/>
                          <a:latin typeface="Arial" charset="0"/>
                        </a:rPr>
                        <a:t>01:</a:t>
                      </a:r>
                    </a:p>
                  </a:txBody>
                  <a:tcPr marL="0" marR="0" marT="0" marB="0" horzOverflow="overflow">
                    <a:lnL>
                      <a:noFill/>
                    </a:lnL>
                    <a:lnR>
                      <a:noFill/>
                    </a:lnR>
                    <a:lnT>
                      <a:noFill/>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90000"/>
                        </a:lnSpc>
                        <a:spcBef>
                          <a:spcPct val="30000"/>
                        </a:spcBef>
                        <a:spcAft>
                          <a:spcPct val="0"/>
                        </a:spcAft>
                        <a:buClr>
                          <a:schemeClr val="accent2"/>
                        </a:buClr>
                        <a:buSzPct val="80000"/>
                        <a:buFont typeface="ZapfDingbats" pitchFamily="82" charset="2"/>
                        <a:buNone/>
                        <a:tabLst/>
                      </a:pPr>
                      <a:r>
                        <a:rPr kumimoji="0" lang="en-US" sz="2000" b="1" i="0" u="none" strike="noStrike" cap="none" normalizeH="0" baseline="0">
                          <a:ln>
                            <a:noFill/>
                          </a:ln>
                          <a:solidFill>
                            <a:schemeClr val="tx1"/>
                          </a:solidFill>
                          <a:effectLst/>
                          <a:latin typeface="Arial" charset="0"/>
                        </a:rPr>
                        <a:t>10:</a:t>
                      </a:r>
                    </a:p>
                  </a:txBody>
                  <a:tcPr marL="0" marR="0" marT="0" marB="0" horzOverflow="overflow">
                    <a:lnL>
                      <a:noFill/>
                    </a:lnL>
                    <a:lnR>
                      <a:noFill/>
                    </a:lnR>
                    <a:lnT>
                      <a:noFill/>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90000"/>
                        </a:lnSpc>
                        <a:spcBef>
                          <a:spcPct val="30000"/>
                        </a:spcBef>
                        <a:spcAft>
                          <a:spcPct val="0"/>
                        </a:spcAft>
                        <a:buClr>
                          <a:schemeClr val="accent2"/>
                        </a:buClr>
                        <a:buSzPct val="80000"/>
                        <a:buFont typeface="ZapfDingbats" pitchFamily="82" charset="2"/>
                        <a:buNone/>
                        <a:tabLst/>
                      </a:pPr>
                      <a:r>
                        <a:rPr kumimoji="0" lang="en-US" sz="2000" b="1" i="0" u="none" strike="noStrike" cap="none" normalizeH="0" baseline="0">
                          <a:ln>
                            <a:noFill/>
                          </a:ln>
                          <a:solidFill>
                            <a:schemeClr val="tx1"/>
                          </a:solidFill>
                          <a:effectLst/>
                          <a:latin typeface="Arial" charset="0"/>
                        </a:rPr>
                        <a:t>11:</a:t>
                      </a:r>
                    </a:p>
                  </a:txBody>
                  <a:tcPr marL="0" marR="0" marT="0" marB="0" horzOverflow="overflow">
                    <a:lnL>
                      <a:noFill/>
                    </a:lnL>
                    <a:lnR cap="flat">
                      <a:noFill/>
                    </a:lnR>
                    <a:lnT>
                      <a:noFill/>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1"/>
                  </a:ext>
                </a:extLst>
              </a:tr>
              <a:tr h="274241">
                <a:tc rowSpan="2">
                  <a:txBody>
                    <a:bodyPr/>
                    <a:lstStyle/>
                    <a:p>
                      <a:pPr marL="0" marR="0" lvl="0" indent="0" algn="ctr" defTabSz="914400" rtl="0" eaLnBrk="0" fontAlgn="base" latinLnBrk="0" hangingPunct="0">
                        <a:lnSpc>
                          <a:spcPct val="90000"/>
                        </a:lnSpc>
                        <a:spcBef>
                          <a:spcPct val="30000"/>
                        </a:spcBef>
                        <a:spcAft>
                          <a:spcPct val="0"/>
                        </a:spcAft>
                        <a:buClr>
                          <a:schemeClr val="accent2"/>
                        </a:buClr>
                        <a:buSzPct val="80000"/>
                        <a:buFont typeface="ZapfDingbats" pitchFamily="82" charset="2"/>
                        <a:buNone/>
                        <a:tabLst/>
                      </a:pPr>
                      <a:r>
                        <a:rPr kumimoji="0" lang="en-US" sz="2000" b="1" i="0" u="none" strike="noStrike" cap="none" normalizeH="0" baseline="0">
                          <a:ln>
                            <a:noFill/>
                          </a:ln>
                          <a:solidFill>
                            <a:schemeClr val="tx1"/>
                          </a:solidFill>
                          <a:effectLst/>
                          <a:latin typeface="Arial" charset="0"/>
                        </a:rPr>
                        <a:t>PC is D</a:t>
                      </a:r>
                    </a:p>
                  </a:txBody>
                  <a:tcPr marL="0" marR="0" marT="0" marB="0" anchor="ctr" horzOverflow="overflow">
                    <a:lnL cap="flat">
                      <a:noFill/>
                    </a:lnL>
                    <a:lnR>
                      <a:noFill/>
                    </a:lnR>
                    <a:lnT>
                      <a:noFill/>
                    </a:lnT>
                    <a:lnB cap="flat">
                      <a:noFill/>
                    </a:lnB>
                    <a:lnTlToBr>
                      <a:noFill/>
                    </a:lnTlToBr>
                    <a:lnBlToTr>
                      <a:noFill/>
                    </a:lnBlToTr>
                    <a:noFill/>
                  </a:tcPr>
                </a:tc>
                <a:tc>
                  <a:txBody>
                    <a:bodyPr/>
                    <a:lstStyle/>
                    <a:p>
                      <a:pPr marL="0" marR="0" lvl="0" indent="0" algn="ctr" defTabSz="914400" rtl="0" eaLnBrk="0" fontAlgn="base" latinLnBrk="0" hangingPunct="0">
                        <a:lnSpc>
                          <a:spcPct val="90000"/>
                        </a:lnSpc>
                        <a:spcBef>
                          <a:spcPct val="30000"/>
                        </a:spcBef>
                        <a:spcAft>
                          <a:spcPct val="0"/>
                        </a:spcAft>
                        <a:buClr>
                          <a:schemeClr val="accent2"/>
                        </a:buClr>
                        <a:buSzPct val="80000"/>
                        <a:buFont typeface="ZapfDingbats" pitchFamily="82" charset="2"/>
                        <a:buNone/>
                        <a:tabLst/>
                      </a:pPr>
                      <a:r>
                        <a:rPr kumimoji="0" lang="en-US" sz="2000" b="1" i="0" u="none" strike="noStrike" cap="none" normalizeH="0" baseline="0">
                          <a:ln>
                            <a:noFill/>
                          </a:ln>
                          <a:solidFill>
                            <a:schemeClr val="tx1"/>
                          </a:solidFill>
                          <a:effectLst/>
                          <a:latin typeface="Arial" charset="0"/>
                        </a:rPr>
                        <a:t>A:</a:t>
                      </a:r>
                    </a:p>
                  </a:txBody>
                  <a:tcPr marL="0" marR="0" marT="0" marB="0" horzOverflow="overflow">
                    <a:lnL>
                      <a:noFill/>
                    </a:lnL>
                    <a:lnR w="12700" cap="flat" cmpd="sng" algn="ctr">
                      <a:solidFill>
                        <a:schemeClr val="tx1"/>
                      </a:solidFill>
                      <a:prstDash val="solid"/>
                      <a:round/>
                      <a:headEnd type="none" w="sm" len="sm"/>
                      <a:tailEnd type="none" w="sm" len="sm"/>
                    </a:lnR>
                    <a:lnT>
                      <a:noFill/>
                    </a:lnT>
                    <a:lnB>
                      <a:noFill/>
                    </a:lnB>
                    <a:lnTlToBr>
                      <a:noFill/>
                    </a:lnTlToBr>
                    <a:lnBlToTr>
                      <a:noFill/>
                    </a:lnBlToTr>
                    <a:noFill/>
                  </a:tcPr>
                </a:tc>
                <a:tc>
                  <a:txBody>
                    <a:bodyPr/>
                    <a:lstStyle/>
                    <a:p>
                      <a:pPr marL="0" marR="0" lvl="0" indent="0" algn="ctr" defTabSz="914400" rtl="0" eaLnBrk="0" fontAlgn="base" latinLnBrk="0" hangingPunct="0">
                        <a:lnSpc>
                          <a:spcPct val="90000"/>
                        </a:lnSpc>
                        <a:spcBef>
                          <a:spcPct val="30000"/>
                        </a:spcBef>
                        <a:spcAft>
                          <a:spcPct val="0"/>
                        </a:spcAft>
                        <a:buClr>
                          <a:schemeClr val="accent2"/>
                        </a:buClr>
                        <a:buSzPct val="80000"/>
                        <a:buFont typeface="ZapfDingbats" pitchFamily="82" charset="2"/>
                        <a:buNone/>
                        <a:tabLst/>
                      </a:pPr>
                      <a:r>
                        <a:rPr kumimoji="0" lang="en-US" sz="2000" b="1" i="0" u="none" strike="noStrike" cap="none" normalizeH="0" baseline="0">
                          <a:ln>
                            <a:noFill/>
                          </a:ln>
                          <a:solidFill>
                            <a:schemeClr val="tx1"/>
                          </a:solidFill>
                          <a:effectLst/>
                          <a:latin typeface="Arial" charset="0"/>
                        </a:rPr>
                        <a:t>11</a:t>
                      </a:r>
                    </a:p>
                  </a:txBody>
                  <a:tcPr marL="0" marR="0" marT="0" marB="0"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90000"/>
                        </a:lnSpc>
                        <a:spcBef>
                          <a:spcPct val="30000"/>
                        </a:spcBef>
                        <a:spcAft>
                          <a:spcPct val="0"/>
                        </a:spcAft>
                        <a:buClr>
                          <a:schemeClr val="accent2"/>
                        </a:buClr>
                        <a:buSzPct val="80000"/>
                        <a:buFont typeface="ZapfDingbats" pitchFamily="82" charset="2"/>
                        <a:buNone/>
                        <a:tabLst/>
                      </a:pPr>
                      <a:r>
                        <a:rPr kumimoji="0" lang="en-US" sz="2000" b="1" i="0" u="none" strike="noStrike" cap="none" normalizeH="0" baseline="0">
                          <a:ln>
                            <a:noFill/>
                          </a:ln>
                          <a:solidFill>
                            <a:schemeClr val="tx1"/>
                          </a:solidFill>
                          <a:effectLst/>
                          <a:latin typeface="Arial" charset="0"/>
                        </a:rPr>
                        <a:t>01</a:t>
                      </a:r>
                    </a:p>
                  </a:txBody>
                  <a:tcPr marL="0" marR="0" marT="0" marB="0"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90000"/>
                        </a:lnSpc>
                        <a:spcBef>
                          <a:spcPct val="30000"/>
                        </a:spcBef>
                        <a:spcAft>
                          <a:spcPct val="0"/>
                        </a:spcAft>
                        <a:buClr>
                          <a:schemeClr val="accent2"/>
                        </a:buClr>
                        <a:buSzPct val="80000"/>
                        <a:buFont typeface="ZapfDingbats" pitchFamily="82" charset="2"/>
                        <a:buNone/>
                        <a:tabLst/>
                      </a:pPr>
                      <a:r>
                        <a:rPr kumimoji="0" lang="en-US" sz="2000" b="1" i="0" u="none" strike="noStrike" cap="none" normalizeH="0" baseline="0">
                          <a:ln>
                            <a:noFill/>
                          </a:ln>
                          <a:solidFill>
                            <a:schemeClr val="tx1"/>
                          </a:solidFill>
                          <a:effectLst/>
                          <a:latin typeface="Arial" charset="0"/>
                        </a:rPr>
                        <a:t>01</a:t>
                      </a:r>
                    </a:p>
                  </a:txBody>
                  <a:tcPr marL="0" marR="0" marT="0" marB="0"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90000"/>
                        </a:lnSpc>
                        <a:spcBef>
                          <a:spcPct val="30000"/>
                        </a:spcBef>
                        <a:spcAft>
                          <a:spcPct val="0"/>
                        </a:spcAft>
                        <a:buClr>
                          <a:schemeClr val="accent2"/>
                        </a:buClr>
                        <a:buSzPct val="80000"/>
                        <a:buFont typeface="ZapfDingbats" pitchFamily="82" charset="2"/>
                        <a:buNone/>
                        <a:tabLst/>
                      </a:pPr>
                      <a:r>
                        <a:rPr kumimoji="0" lang="en-US" sz="2000" b="1" i="0" u="none" strike="noStrike" cap="none" normalizeH="0" baseline="0">
                          <a:ln>
                            <a:noFill/>
                          </a:ln>
                          <a:solidFill>
                            <a:schemeClr val="tx1"/>
                          </a:solidFill>
                          <a:effectLst/>
                          <a:latin typeface="Arial" charset="0"/>
                        </a:rPr>
                        <a:t>00</a:t>
                      </a:r>
                    </a:p>
                  </a:txBody>
                  <a:tcPr marL="0" marR="0" marT="0" marB="0"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2"/>
                  </a:ext>
                </a:extLst>
              </a:tr>
              <a:tr h="274241">
                <a:tc vMerge="1">
                  <a:txBody>
                    <a:bodyPr/>
                    <a:lstStyle/>
                    <a:p>
                      <a:endParaRPr lang="en-US"/>
                    </a:p>
                  </a:txBody>
                  <a:tcPr/>
                </a:tc>
                <a:tc>
                  <a:txBody>
                    <a:bodyPr/>
                    <a:lstStyle/>
                    <a:p>
                      <a:pPr marL="0" marR="0" lvl="0" indent="0" algn="ctr" defTabSz="914400" rtl="0" eaLnBrk="0" fontAlgn="base" latinLnBrk="0" hangingPunct="0">
                        <a:lnSpc>
                          <a:spcPct val="90000"/>
                        </a:lnSpc>
                        <a:spcBef>
                          <a:spcPct val="30000"/>
                        </a:spcBef>
                        <a:spcAft>
                          <a:spcPct val="0"/>
                        </a:spcAft>
                        <a:buClr>
                          <a:schemeClr val="accent2"/>
                        </a:buClr>
                        <a:buSzPct val="80000"/>
                        <a:buFont typeface="ZapfDingbats" pitchFamily="82" charset="2"/>
                        <a:buNone/>
                        <a:tabLst/>
                      </a:pPr>
                      <a:r>
                        <a:rPr kumimoji="0" lang="en-US" sz="2000" b="1" i="0" u="none" strike="noStrike" cap="none" normalizeH="0" baseline="0">
                          <a:ln>
                            <a:noFill/>
                          </a:ln>
                          <a:solidFill>
                            <a:schemeClr val="tx1"/>
                          </a:solidFill>
                          <a:effectLst/>
                          <a:latin typeface="Arial" charset="0"/>
                        </a:rPr>
                        <a:t>D:</a:t>
                      </a:r>
                    </a:p>
                  </a:txBody>
                  <a:tcPr marL="0" marR="0" marT="0" marB="0" horzOverflow="overflow">
                    <a:lnL>
                      <a:noFill/>
                    </a:lnL>
                    <a:lnR w="12700" cap="flat" cmpd="sng" algn="ctr">
                      <a:solidFill>
                        <a:schemeClr val="tx1"/>
                      </a:solidFill>
                      <a:prstDash val="solid"/>
                      <a:round/>
                      <a:headEnd type="none" w="sm" len="sm"/>
                      <a:tailEnd type="none" w="sm" len="sm"/>
                    </a:lnR>
                    <a:lnT>
                      <a:noFill/>
                    </a:lnT>
                    <a:lnB cap="flat">
                      <a:noFill/>
                    </a:lnB>
                    <a:lnTlToBr>
                      <a:noFill/>
                    </a:lnTlToBr>
                    <a:lnBlToTr>
                      <a:noFill/>
                    </a:lnBlToTr>
                    <a:noFill/>
                  </a:tcPr>
                </a:tc>
                <a:tc>
                  <a:txBody>
                    <a:bodyPr/>
                    <a:lstStyle/>
                    <a:p>
                      <a:pPr marL="0" marR="0" lvl="0" indent="0" algn="ctr" defTabSz="914400" rtl="0" eaLnBrk="0" fontAlgn="base" latinLnBrk="0" hangingPunct="0">
                        <a:lnSpc>
                          <a:spcPct val="90000"/>
                        </a:lnSpc>
                        <a:spcBef>
                          <a:spcPct val="30000"/>
                        </a:spcBef>
                        <a:spcAft>
                          <a:spcPct val="0"/>
                        </a:spcAft>
                        <a:buClr>
                          <a:schemeClr val="accent2"/>
                        </a:buClr>
                        <a:buSzPct val="80000"/>
                        <a:buFont typeface="ZapfDingbats" pitchFamily="82" charset="2"/>
                        <a:buNone/>
                        <a:tabLst/>
                      </a:pPr>
                      <a:r>
                        <a:rPr kumimoji="0" lang="en-US" sz="2000" b="1" i="0" u="none" strike="noStrike" cap="none" normalizeH="0" baseline="0">
                          <a:ln>
                            <a:noFill/>
                          </a:ln>
                          <a:solidFill>
                            <a:schemeClr val="tx1"/>
                          </a:solidFill>
                          <a:effectLst/>
                          <a:latin typeface="Arial" charset="0"/>
                        </a:rPr>
                        <a:t>01</a:t>
                      </a:r>
                    </a:p>
                  </a:txBody>
                  <a:tcPr marL="0" marR="0" marT="0" marB="0"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90000"/>
                        </a:lnSpc>
                        <a:spcBef>
                          <a:spcPct val="30000"/>
                        </a:spcBef>
                        <a:spcAft>
                          <a:spcPct val="0"/>
                        </a:spcAft>
                        <a:buClr>
                          <a:schemeClr val="accent2"/>
                        </a:buClr>
                        <a:buSzPct val="80000"/>
                        <a:buFont typeface="ZapfDingbats" pitchFamily="82" charset="2"/>
                        <a:buNone/>
                        <a:tabLst/>
                      </a:pPr>
                      <a:r>
                        <a:rPr kumimoji="0" lang="en-US" sz="2000" b="1" i="0" u="none" strike="noStrike" cap="none" normalizeH="0" baseline="0">
                          <a:ln>
                            <a:noFill/>
                          </a:ln>
                          <a:solidFill>
                            <a:schemeClr val="tx1"/>
                          </a:solidFill>
                          <a:effectLst/>
                          <a:latin typeface="Arial" charset="0"/>
                        </a:rPr>
                        <a:t>11</a:t>
                      </a:r>
                    </a:p>
                  </a:txBody>
                  <a:tcPr marL="0" marR="0" marT="0" marB="0"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90000"/>
                        </a:lnSpc>
                        <a:spcBef>
                          <a:spcPct val="30000"/>
                        </a:spcBef>
                        <a:spcAft>
                          <a:spcPct val="0"/>
                        </a:spcAft>
                        <a:buClr>
                          <a:schemeClr val="accent2"/>
                        </a:buClr>
                        <a:buSzPct val="80000"/>
                        <a:buFont typeface="ZapfDingbats" pitchFamily="82" charset="2"/>
                        <a:buNone/>
                        <a:tabLst/>
                      </a:pPr>
                      <a:r>
                        <a:rPr kumimoji="0" lang="en-US" sz="2000" b="1" i="0" u="none" strike="noStrike" cap="none" normalizeH="0" baseline="0">
                          <a:ln>
                            <a:noFill/>
                          </a:ln>
                          <a:solidFill>
                            <a:schemeClr val="tx1"/>
                          </a:solidFill>
                          <a:effectLst/>
                          <a:latin typeface="Arial" charset="0"/>
                        </a:rPr>
                        <a:t>00</a:t>
                      </a:r>
                    </a:p>
                  </a:txBody>
                  <a:tcPr marL="0" marR="0" marT="0" marB="0"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folHlink"/>
                    </a:solidFill>
                  </a:tcPr>
                </a:tc>
                <a:tc>
                  <a:txBody>
                    <a:bodyPr/>
                    <a:lstStyle/>
                    <a:p>
                      <a:pPr marL="0" marR="0" lvl="0" indent="0" algn="ctr" defTabSz="914400" rtl="0" eaLnBrk="0" fontAlgn="base" latinLnBrk="0" hangingPunct="0">
                        <a:lnSpc>
                          <a:spcPct val="90000"/>
                        </a:lnSpc>
                        <a:spcBef>
                          <a:spcPct val="30000"/>
                        </a:spcBef>
                        <a:spcAft>
                          <a:spcPct val="0"/>
                        </a:spcAft>
                        <a:buClr>
                          <a:schemeClr val="accent2"/>
                        </a:buClr>
                        <a:buSzPct val="80000"/>
                        <a:buFont typeface="ZapfDingbats" pitchFamily="82" charset="2"/>
                        <a:buNone/>
                        <a:tabLst/>
                      </a:pPr>
                      <a:r>
                        <a:rPr kumimoji="0" lang="en-US" sz="2000" b="1" i="0" u="none" strike="noStrike" cap="none" normalizeH="0" baseline="0">
                          <a:ln>
                            <a:noFill/>
                          </a:ln>
                          <a:solidFill>
                            <a:schemeClr val="tx1"/>
                          </a:solidFill>
                          <a:effectLst/>
                          <a:latin typeface="Arial" charset="0"/>
                        </a:rPr>
                        <a:t>01</a:t>
                      </a:r>
                    </a:p>
                  </a:txBody>
                  <a:tcPr marL="0" marR="0" marT="0" marB="0"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3"/>
                  </a:ext>
                </a:extLst>
              </a:tr>
            </a:tbl>
          </a:graphicData>
        </a:graphic>
      </p:graphicFrame>
      <p:graphicFrame>
        <p:nvGraphicFramePr>
          <p:cNvPr id="21" name="Group 93">
            <a:extLst>
              <a:ext uri="{FF2B5EF4-FFF2-40B4-BE49-F238E27FC236}">
                <a16:creationId xmlns:a16="http://schemas.microsoft.com/office/drawing/2014/main" id="{8F1821C3-1F52-4B80-A43B-217A3AA32AC8}"/>
              </a:ext>
            </a:extLst>
          </p:cNvPr>
          <p:cNvGraphicFramePr>
            <a:graphicFrameLocks noGrp="1"/>
          </p:cNvGraphicFramePr>
          <p:nvPr>
            <p:extLst>
              <p:ext uri="{D42A27DB-BD31-4B8C-83A1-F6EECF244321}">
                <p14:modId xmlns:p14="http://schemas.microsoft.com/office/powerpoint/2010/main" val="4220611783"/>
              </p:ext>
            </p:extLst>
          </p:nvPr>
        </p:nvGraphicFramePr>
        <p:xfrm>
          <a:off x="2828902" y="4187825"/>
          <a:ext cx="6007100" cy="1097280"/>
        </p:xfrm>
        <a:graphic>
          <a:graphicData uri="http://schemas.openxmlformats.org/drawingml/2006/table">
            <a:tbl>
              <a:tblPr/>
              <a:tblGrid>
                <a:gridCol w="927100">
                  <a:extLst>
                    <a:ext uri="{9D8B030D-6E8A-4147-A177-3AD203B41FA5}">
                      <a16:colId xmlns:a16="http://schemas.microsoft.com/office/drawing/2014/main" val="20000"/>
                    </a:ext>
                  </a:extLst>
                </a:gridCol>
                <a:gridCol w="1016000">
                  <a:extLst>
                    <a:ext uri="{9D8B030D-6E8A-4147-A177-3AD203B41FA5}">
                      <a16:colId xmlns:a16="http://schemas.microsoft.com/office/drawing/2014/main" val="20001"/>
                    </a:ext>
                  </a:extLst>
                </a:gridCol>
                <a:gridCol w="1016000">
                  <a:extLst>
                    <a:ext uri="{9D8B030D-6E8A-4147-A177-3AD203B41FA5}">
                      <a16:colId xmlns:a16="http://schemas.microsoft.com/office/drawing/2014/main" val="20002"/>
                    </a:ext>
                  </a:extLst>
                </a:gridCol>
                <a:gridCol w="1016000">
                  <a:extLst>
                    <a:ext uri="{9D8B030D-6E8A-4147-A177-3AD203B41FA5}">
                      <a16:colId xmlns:a16="http://schemas.microsoft.com/office/drawing/2014/main" val="20003"/>
                    </a:ext>
                  </a:extLst>
                </a:gridCol>
                <a:gridCol w="1016000">
                  <a:extLst>
                    <a:ext uri="{9D8B030D-6E8A-4147-A177-3AD203B41FA5}">
                      <a16:colId xmlns:a16="http://schemas.microsoft.com/office/drawing/2014/main" val="20004"/>
                    </a:ext>
                  </a:extLst>
                </a:gridCol>
                <a:gridCol w="1016000">
                  <a:extLst>
                    <a:ext uri="{9D8B030D-6E8A-4147-A177-3AD203B41FA5}">
                      <a16:colId xmlns:a16="http://schemas.microsoft.com/office/drawing/2014/main" val="20005"/>
                    </a:ext>
                  </a:extLst>
                </a:gridCol>
              </a:tblGrid>
              <a:tr h="274241">
                <a:tc>
                  <a:txBody>
                    <a:bodyPr/>
                    <a:lstStyle/>
                    <a:p>
                      <a:pPr marL="0" marR="0" lvl="0" indent="0" algn="ctr" defTabSz="914400" rtl="0" eaLnBrk="0" fontAlgn="base" latinLnBrk="0" hangingPunct="0">
                        <a:lnSpc>
                          <a:spcPct val="90000"/>
                        </a:lnSpc>
                        <a:spcBef>
                          <a:spcPct val="30000"/>
                        </a:spcBef>
                        <a:spcAft>
                          <a:spcPct val="0"/>
                        </a:spcAft>
                        <a:buClr>
                          <a:schemeClr val="accent2"/>
                        </a:buClr>
                        <a:buSzPct val="80000"/>
                        <a:buFont typeface="ZapfDingbats" pitchFamily="82" charset="2"/>
                        <a:buNone/>
                        <a:tabLst/>
                      </a:pPr>
                      <a:endParaRPr kumimoji="0" lang="en-US" sz="2000" b="1" i="0" u="none" strike="noStrike" cap="none" normalizeH="0" baseline="0">
                        <a:ln>
                          <a:noFill/>
                        </a:ln>
                        <a:solidFill>
                          <a:schemeClr val="tx1"/>
                        </a:solidFill>
                        <a:effectLst/>
                        <a:latin typeface="Arial" charset="0"/>
                      </a:endParaRPr>
                    </a:p>
                  </a:txBody>
                  <a:tcPr marL="0" marR="0" marT="0" marB="0" horzOverflow="overflow">
                    <a:lnL cap="flat">
                      <a:noFill/>
                    </a:lnL>
                    <a:lnR>
                      <a:noFill/>
                    </a:lnR>
                    <a:lnT cap="flat">
                      <a:noFill/>
                    </a:lnT>
                    <a:lnB>
                      <a:noFill/>
                    </a:lnB>
                    <a:lnTlToBr>
                      <a:noFill/>
                    </a:lnTlToBr>
                    <a:lnBlToTr>
                      <a:noFill/>
                    </a:lnBlToTr>
                    <a:noFill/>
                  </a:tcPr>
                </a:tc>
                <a:tc>
                  <a:txBody>
                    <a:bodyPr/>
                    <a:lstStyle/>
                    <a:p>
                      <a:pPr marL="0" marR="0" lvl="0" indent="0" algn="ctr" defTabSz="914400" rtl="0" eaLnBrk="0" fontAlgn="base" latinLnBrk="0" hangingPunct="0">
                        <a:lnSpc>
                          <a:spcPct val="90000"/>
                        </a:lnSpc>
                        <a:spcBef>
                          <a:spcPct val="30000"/>
                        </a:spcBef>
                        <a:spcAft>
                          <a:spcPct val="0"/>
                        </a:spcAft>
                        <a:buClr>
                          <a:schemeClr val="accent2"/>
                        </a:buClr>
                        <a:buSzPct val="80000"/>
                        <a:buFont typeface="ZapfDingbats" pitchFamily="82" charset="2"/>
                        <a:buNone/>
                        <a:tabLst/>
                      </a:pPr>
                      <a:endParaRPr kumimoji="0" lang="en-US" sz="2000" b="1" i="0" u="none" strike="noStrike" cap="none" normalizeH="0" baseline="0">
                        <a:ln>
                          <a:noFill/>
                        </a:ln>
                        <a:solidFill>
                          <a:schemeClr val="tx1"/>
                        </a:solidFill>
                        <a:effectLst/>
                        <a:latin typeface="Arial" charset="0"/>
                      </a:endParaRPr>
                    </a:p>
                  </a:txBody>
                  <a:tcPr marL="0" marR="0" marT="0" marB="0" horzOverflow="overflow">
                    <a:lnL>
                      <a:noFill/>
                    </a:lnL>
                    <a:lnR>
                      <a:noFill/>
                    </a:lnR>
                    <a:lnT cap="flat">
                      <a:noFill/>
                    </a:lnT>
                    <a:lnB>
                      <a:noFill/>
                    </a:lnB>
                    <a:lnTlToBr>
                      <a:noFill/>
                    </a:lnTlToBr>
                    <a:lnBlToTr>
                      <a:noFill/>
                    </a:lnBlToTr>
                    <a:noFill/>
                  </a:tcPr>
                </a:tc>
                <a:tc gridSpan="4">
                  <a:txBody>
                    <a:bodyPr/>
                    <a:lstStyle/>
                    <a:p>
                      <a:pPr marL="0" marR="0" lvl="0" indent="0" algn="ctr" defTabSz="914400" rtl="0" eaLnBrk="0" fontAlgn="base" latinLnBrk="0" hangingPunct="0">
                        <a:lnSpc>
                          <a:spcPct val="90000"/>
                        </a:lnSpc>
                        <a:spcBef>
                          <a:spcPct val="30000"/>
                        </a:spcBef>
                        <a:spcAft>
                          <a:spcPct val="0"/>
                        </a:spcAft>
                        <a:buClr>
                          <a:schemeClr val="accent2"/>
                        </a:buClr>
                        <a:buSzPct val="80000"/>
                        <a:buFont typeface="ZapfDingbats" pitchFamily="82" charset="2"/>
                        <a:buNone/>
                        <a:tabLst/>
                      </a:pPr>
                      <a:r>
                        <a:rPr kumimoji="0" lang="en-US" sz="2000" b="1" i="0" u="none" strike="noStrike" cap="none" normalizeH="0" baseline="0">
                          <a:ln>
                            <a:noFill/>
                          </a:ln>
                          <a:solidFill>
                            <a:schemeClr val="tx1"/>
                          </a:solidFill>
                          <a:effectLst/>
                          <a:latin typeface="Arial" charset="0"/>
                        </a:rPr>
                        <a:t>BHR is 10</a:t>
                      </a:r>
                    </a:p>
                  </a:txBody>
                  <a:tcPr marL="0" marR="0" marT="0" marB="0" horzOverflow="overflow">
                    <a:lnL>
                      <a:noFill/>
                    </a:lnL>
                    <a:lnR cap="flat">
                      <a:noFill/>
                    </a:lnR>
                    <a:lnT cap="flat">
                      <a:noFill/>
                    </a:lnT>
                    <a:lnB>
                      <a:noFill/>
                    </a:lnB>
                    <a:lnTlToBr>
                      <a:noFill/>
                    </a:lnTlToBr>
                    <a:lnBlToTr>
                      <a:noFill/>
                    </a:lnBlToTr>
                    <a:no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274241">
                <a:tc>
                  <a:txBody>
                    <a:bodyPr/>
                    <a:lstStyle/>
                    <a:p>
                      <a:pPr marL="0" marR="0" lvl="0" indent="0" algn="ctr" defTabSz="914400" rtl="0" eaLnBrk="0" fontAlgn="base" latinLnBrk="0" hangingPunct="0">
                        <a:lnSpc>
                          <a:spcPct val="90000"/>
                        </a:lnSpc>
                        <a:spcBef>
                          <a:spcPct val="30000"/>
                        </a:spcBef>
                        <a:spcAft>
                          <a:spcPct val="0"/>
                        </a:spcAft>
                        <a:buClr>
                          <a:schemeClr val="accent2"/>
                        </a:buClr>
                        <a:buSzPct val="80000"/>
                        <a:buFont typeface="ZapfDingbats" pitchFamily="82" charset="2"/>
                        <a:buNone/>
                        <a:tabLst/>
                      </a:pPr>
                      <a:endParaRPr kumimoji="0" lang="en-US" sz="2000" b="1" i="0" u="none" strike="noStrike" cap="none" normalizeH="0" baseline="0">
                        <a:ln>
                          <a:noFill/>
                        </a:ln>
                        <a:solidFill>
                          <a:schemeClr val="tx1"/>
                        </a:solidFill>
                        <a:effectLst/>
                        <a:latin typeface="Arial" charset="0"/>
                      </a:endParaRPr>
                    </a:p>
                  </a:txBody>
                  <a:tcPr marL="0" marR="0" marT="0" marB="0" horzOverflow="overflow">
                    <a:lnL cap="flat">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90000"/>
                        </a:lnSpc>
                        <a:spcBef>
                          <a:spcPct val="30000"/>
                        </a:spcBef>
                        <a:spcAft>
                          <a:spcPct val="0"/>
                        </a:spcAft>
                        <a:buClr>
                          <a:schemeClr val="accent2"/>
                        </a:buClr>
                        <a:buSzPct val="80000"/>
                        <a:buFont typeface="ZapfDingbats" pitchFamily="82" charset="2"/>
                        <a:buNone/>
                        <a:tabLst/>
                      </a:pPr>
                      <a:endParaRPr kumimoji="0" lang="en-US" sz="2000" b="1" i="0" u="none" strike="noStrike" cap="none" normalizeH="0" baseline="0">
                        <a:ln>
                          <a:noFill/>
                        </a:ln>
                        <a:solidFill>
                          <a:schemeClr val="tx1"/>
                        </a:solidFill>
                        <a:effectLst/>
                        <a:latin typeface="Arial" charset="0"/>
                      </a:endParaRPr>
                    </a:p>
                  </a:txBody>
                  <a:tcPr marL="0" marR="0" marT="0" marB="0"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90000"/>
                        </a:lnSpc>
                        <a:spcBef>
                          <a:spcPct val="30000"/>
                        </a:spcBef>
                        <a:spcAft>
                          <a:spcPct val="0"/>
                        </a:spcAft>
                        <a:buClr>
                          <a:schemeClr val="accent2"/>
                        </a:buClr>
                        <a:buSzPct val="80000"/>
                        <a:buFont typeface="ZapfDingbats" pitchFamily="82" charset="2"/>
                        <a:buNone/>
                        <a:tabLst/>
                      </a:pPr>
                      <a:r>
                        <a:rPr kumimoji="0" lang="en-US" sz="2000" b="1" i="0" u="none" strike="noStrike" cap="none" normalizeH="0" baseline="0">
                          <a:ln>
                            <a:noFill/>
                          </a:ln>
                          <a:solidFill>
                            <a:schemeClr val="tx1"/>
                          </a:solidFill>
                          <a:effectLst/>
                          <a:latin typeface="Arial" charset="0"/>
                        </a:rPr>
                        <a:t>00:</a:t>
                      </a:r>
                    </a:p>
                  </a:txBody>
                  <a:tcPr marL="0" marR="0" marT="0" marB="0" horzOverflow="overflow">
                    <a:lnL>
                      <a:noFill/>
                    </a:lnL>
                    <a:lnR>
                      <a:noFill/>
                    </a:lnR>
                    <a:lnT>
                      <a:noFill/>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90000"/>
                        </a:lnSpc>
                        <a:spcBef>
                          <a:spcPct val="30000"/>
                        </a:spcBef>
                        <a:spcAft>
                          <a:spcPct val="0"/>
                        </a:spcAft>
                        <a:buClr>
                          <a:schemeClr val="accent2"/>
                        </a:buClr>
                        <a:buSzPct val="80000"/>
                        <a:buFont typeface="ZapfDingbats" pitchFamily="82" charset="2"/>
                        <a:buNone/>
                        <a:tabLst/>
                      </a:pPr>
                      <a:r>
                        <a:rPr kumimoji="0" lang="en-US" sz="2000" b="1" i="0" u="none" strike="noStrike" cap="none" normalizeH="0" baseline="0">
                          <a:ln>
                            <a:noFill/>
                          </a:ln>
                          <a:solidFill>
                            <a:schemeClr val="tx1"/>
                          </a:solidFill>
                          <a:effectLst/>
                          <a:latin typeface="Arial" charset="0"/>
                        </a:rPr>
                        <a:t>01:</a:t>
                      </a:r>
                    </a:p>
                  </a:txBody>
                  <a:tcPr marL="0" marR="0" marT="0" marB="0" horzOverflow="overflow">
                    <a:lnL>
                      <a:noFill/>
                    </a:lnL>
                    <a:lnR>
                      <a:noFill/>
                    </a:lnR>
                    <a:lnT>
                      <a:noFill/>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90000"/>
                        </a:lnSpc>
                        <a:spcBef>
                          <a:spcPct val="30000"/>
                        </a:spcBef>
                        <a:spcAft>
                          <a:spcPct val="0"/>
                        </a:spcAft>
                        <a:buClr>
                          <a:schemeClr val="accent2"/>
                        </a:buClr>
                        <a:buSzPct val="80000"/>
                        <a:buFont typeface="ZapfDingbats" pitchFamily="82" charset="2"/>
                        <a:buNone/>
                        <a:tabLst/>
                      </a:pPr>
                      <a:r>
                        <a:rPr kumimoji="0" lang="en-US" sz="2000" b="1" i="0" u="none" strike="noStrike" cap="none" normalizeH="0" baseline="0">
                          <a:ln>
                            <a:noFill/>
                          </a:ln>
                          <a:solidFill>
                            <a:schemeClr val="tx1"/>
                          </a:solidFill>
                          <a:effectLst/>
                          <a:latin typeface="Arial" charset="0"/>
                        </a:rPr>
                        <a:t>10:</a:t>
                      </a:r>
                    </a:p>
                  </a:txBody>
                  <a:tcPr marL="0" marR="0" marT="0" marB="0" horzOverflow="overflow">
                    <a:lnL>
                      <a:noFill/>
                    </a:lnL>
                    <a:lnR>
                      <a:noFill/>
                    </a:lnR>
                    <a:lnT>
                      <a:noFill/>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90000"/>
                        </a:lnSpc>
                        <a:spcBef>
                          <a:spcPct val="30000"/>
                        </a:spcBef>
                        <a:spcAft>
                          <a:spcPct val="0"/>
                        </a:spcAft>
                        <a:buClr>
                          <a:schemeClr val="accent2"/>
                        </a:buClr>
                        <a:buSzPct val="80000"/>
                        <a:buFont typeface="ZapfDingbats" pitchFamily="82" charset="2"/>
                        <a:buNone/>
                        <a:tabLst/>
                      </a:pPr>
                      <a:r>
                        <a:rPr kumimoji="0" lang="en-US" sz="2000" b="1" i="0" u="none" strike="noStrike" cap="none" normalizeH="0" baseline="0">
                          <a:ln>
                            <a:noFill/>
                          </a:ln>
                          <a:solidFill>
                            <a:schemeClr val="tx1"/>
                          </a:solidFill>
                          <a:effectLst/>
                          <a:latin typeface="Arial" charset="0"/>
                        </a:rPr>
                        <a:t>11:</a:t>
                      </a:r>
                    </a:p>
                  </a:txBody>
                  <a:tcPr marL="0" marR="0" marT="0" marB="0" horzOverflow="overflow">
                    <a:lnL>
                      <a:noFill/>
                    </a:lnL>
                    <a:lnR cap="flat">
                      <a:noFill/>
                    </a:lnR>
                    <a:lnT>
                      <a:noFill/>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1"/>
                  </a:ext>
                </a:extLst>
              </a:tr>
              <a:tr h="274241">
                <a:tc rowSpan="2">
                  <a:txBody>
                    <a:bodyPr/>
                    <a:lstStyle/>
                    <a:p>
                      <a:pPr marL="0" marR="0" lvl="0" indent="0" algn="ctr" defTabSz="914400" rtl="0" eaLnBrk="0" fontAlgn="base" latinLnBrk="0" hangingPunct="0">
                        <a:lnSpc>
                          <a:spcPct val="90000"/>
                        </a:lnSpc>
                        <a:spcBef>
                          <a:spcPct val="30000"/>
                        </a:spcBef>
                        <a:spcAft>
                          <a:spcPct val="0"/>
                        </a:spcAft>
                        <a:buClr>
                          <a:schemeClr val="accent2"/>
                        </a:buClr>
                        <a:buSzPct val="80000"/>
                        <a:buFont typeface="ZapfDingbats" pitchFamily="82" charset="2"/>
                        <a:buNone/>
                        <a:tabLst/>
                      </a:pPr>
                      <a:r>
                        <a:rPr kumimoji="0" lang="en-US" sz="2000" b="1" i="0" u="none" strike="noStrike" cap="none" normalizeH="0" baseline="0">
                          <a:ln>
                            <a:noFill/>
                          </a:ln>
                          <a:solidFill>
                            <a:schemeClr val="tx1"/>
                          </a:solidFill>
                          <a:effectLst/>
                          <a:latin typeface="Arial" charset="0"/>
                        </a:rPr>
                        <a:t>PC is D</a:t>
                      </a:r>
                    </a:p>
                  </a:txBody>
                  <a:tcPr marL="0" marR="0" marT="0" marB="0" anchor="ctr" horzOverflow="overflow">
                    <a:lnL cap="flat">
                      <a:noFill/>
                    </a:lnL>
                    <a:lnR>
                      <a:noFill/>
                    </a:lnR>
                    <a:lnT>
                      <a:noFill/>
                    </a:lnT>
                    <a:lnB cap="flat">
                      <a:noFill/>
                    </a:lnB>
                    <a:lnTlToBr>
                      <a:noFill/>
                    </a:lnTlToBr>
                    <a:lnBlToTr>
                      <a:noFill/>
                    </a:lnBlToTr>
                    <a:noFill/>
                  </a:tcPr>
                </a:tc>
                <a:tc>
                  <a:txBody>
                    <a:bodyPr/>
                    <a:lstStyle/>
                    <a:p>
                      <a:pPr marL="0" marR="0" lvl="0" indent="0" algn="ctr" defTabSz="914400" rtl="0" eaLnBrk="0" fontAlgn="base" latinLnBrk="0" hangingPunct="0">
                        <a:lnSpc>
                          <a:spcPct val="90000"/>
                        </a:lnSpc>
                        <a:spcBef>
                          <a:spcPct val="30000"/>
                        </a:spcBef>
                        <a:spcAft>
                          <a:spcPct val="0"/>
                        </a:spcAft>
                        <a:buClr>
                          <a:schemeClr val="accent2"/>
                        </a:buClr>
                        <a:buSzPct val="80000"/>
                        <a:buFont typeface="ZapfDingbats" pitchFamily="82" charset="2"/>
                        <a:buNone/>
                        <a:tabLst/>
                      </a:pPr>
                      <a:r>
                        <a:rPr kumimoji="0" lang="en-US" sz="2000" b="1" i="0" u="none" strike="noStrike" cap="none" normalizeH="0" baseline="0">
                          <a:ln>
                            <a:noFill/>
                          </a:ln>
                          <a:solidFill>
                            <a:schemeClr val="tx1"/>
                          </a:solidFill>
                          <a:effectLst/>
                          <a:latin typeface="Arial" charset="0"/>
                        </a:rPr>
                        <a:t>A:</a:t>
                      </a:r>
                    </a:p>
                  </a:txBody>
                  <a:tcPr marL="0" marR="0" marT="0" marB="0" horzOverflow="overflow">
                    <a:lnL>
                      <a:noFill/>
                    </a:lnL>
                    <a:lnR w="12700" cap="flat" cmpd="sng" algn="ctr">
                      <a:solidFill>
                        <a:schemeClr val="tx1"/>
                      </a:solidFill>
                      <a:prstDash val="solid"/>
                      <a:round/>
                      <a:headEnd type="none" w="sm" len="sm"/>
                      <a:tailEnd type="none" w="sm" len="sm"/>
                    </a:lnR>
                    <a:lnT>
                      <a:noFill/>
                    </a:lnT>
                    <a:lnB>
                      <a:noFill/>
                    </a:lnB>
                    <a:lnTlToBr>
                      <a:noFill/>
                    </a:lnTlToBr>
                    <a:lnBlToTr>
                      <a:noFill/>
                    </a:lnBlToTr>
                    <a:noFill/>
                  </a:tcPr>
                </a:tc>
                <a:tc>
                  <a:txBody>
                    <a:bodyPr/>
                    <a:lstStyle/>
                    <a:p>
                      <a:pPr marL="0" marR="0" lvl="0" indent="0" algn="ctr" defTabSz="914400" rtl="0" eaLnBrk="0" fontAlgn="base" latinLnBrk="0" hangingPunct="0">
                        <a:lnSpc>
                          <a:spcPct val="90000"/>
                        </a:lnSpc>
                        <a:spcBef>
                          <a:spcPct val="30000"/>
                        </a:spcBef>
                        <a:spcAft>
                          <a:spcPct val="0"/>
                        </a:spcAft>
                        <a:buClr>
                          <a:schemeClr val="accent2"/>
                        </a:buClr>
                        <a:buSzPct val="80000"/>
                        <a:buFont typeface="ZapfDingbats" pitchFamily="82" charset="2"/>
                        <a:buNone/>
                        <a:tabLst/>
                      </a:pPr>
                      <a:r>
                        <a:rPr kumimoji="0" lang="en-US" sz="2000" b="1" i="0" u="none" strike="noStrike" cap="none" normalizeH="0" baseline="0">
                          <a:ln>
                            <a:noFill/>
                          </a:ln>
                          <a:solidFill>
                            <a:schemeClr val="tx1"/>
                          </a:solidFill>
                          <a:effectLst/>
                          <a:latin typeface="Arial" charset="0"/>
                        </a:rPr>
                        <a:t>11</a:t>
                      </a:r>
                    </a:p>
                  </a:txBody>
                  <a:tcPr marL="0" marR="0" marT="0" marB="0"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90000"/>
                        </a:lnSpc>
                        <a:spcBef>
                          <a:spcPct val="30000"/>
                        </a:spcBef>
                        <a:spcAft>
                          <a:spcPct val="0"/>
                        </a:spcAft>
                        <a:buClr>
                          <a:schemeClr val="accent2"/>
                        </a:buClr>
                        <a:buSzPct val="80000"/>
                        <a:buFont typeface="ZapfDingbats" pitchFamily="82" charset="2"/>
                        <a:buNone/>
                        <a:tabLst/>
                      </a:pPr>
                      <a:r>
                        <a:rPr kumimoji="0" lang="en-US" sz="2000" b="1" i="0" u="none" strike="noStrike" cap="none" normalizeH="0" baseline="0">
                          <a:ln>
                            <a:noFill/>
                          </a:ln>
                          <a:solidFill>
                            <a:schemeClr val="tx1"/>
                          </a:solidFill>
                          <a:effectLst/>
                          <a:latin typeface="Arial" charset="0"/>
                        </a:rPr>
                        <a:t>01</a:t>
                      </a:r>
                    </a:p>
                  </a:txBody>
                  <a:tcPr marL="0" marR="0" marT="0" marB="0"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90000"/>
                        </a:lnSpc>
                        <a:spcBef>
                          <a:spcPct val="30000"/>
                        </a:spcBef>
                        <a:spcAft>
                          <a:spcPct val="0"/>
                        </a:spcAft>
                        <a:buClr>
                          <a:schemeClr val="accent2"/>
                        </a:buClr>
                        <a:buSzPct val="80000"/>
                        <a:buFont typeface="ZapfDingbats" pitchFamily="82" charset="2"/>
                        <a:buNone/>
                        <a:tabLst/>
                      </a:pPr>
                      <a:r>
                        <a:rPr kumimoji="0" lang="en-US" sz="2000" b="1" i="0" u="none" strike="noStrike" cap="none" normalizeH="0" baseline="0">
                          <a:ln>
                            <a:noFill/>
                          </a:ln>
                          <a:solidFill>
                            <a:schemeClr val="tx1"/>
                          </a:solidFill>
                          <a:effectLst/>
                          <a:latin typeface="Arial" charset="0"/>
                        </a:rPr>
                        <a:t>01</a:t>
                      </a:r>
                    </a:p>
                  </a:txBody>
                  <a:tcPr marL="0" marR="0" marT="0" marB="0"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90000"/>
                        </a:lnSpc>
                        <a:spcBef>
                          <a:spcPct val="30000"/>
                        </a:spcBef>
                        <a:spcAft>
                          <a:spcPct val="0"/>
                        </a:spcAft>
                        <a:buClr>
                          <a:schemeClr val="accent2"/>
                        </a:buClr>
                        <a:buSzPct val="80000"/>
                        <a:buFont typeface="ZapfDingbats" pitchFamily="82" charset="2"/>
                        <a:buNone/>
                        <a:tabLst/>
                      </a:pPr>
                      <a:r>
                        <a:rPr kumimoji="0" lang="en-US" sz="2000" b="1" i="0" u="none" strike="noStrike" cap="none" normalizeH="0" baseline="0">
                          <a:ln>
                            <a:noFill/>
                          </a:ln>
                          <a:solidFill>
                            <a:schemeClr val="tx1"/>
                          </a:solidFill>
                          <a:effectLst/>
                          <a:latin typeface="Arial" charset="0"/>
                        </a:rPr>
                        <a:t>00</a:t>
                      </a:r>
                    </a:p>
                  </a:txBody>
                  <a:tcPr marL="0" marR="0" marT="0" marB="0"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2"/>
                  </a:ext>
                </a:extLst>
              </a:tr>
              <a:tr h="274241">
                <a:tc vMerge="1">
                  <a:txBody>
                    <a:bodyPr/>
                    <a:lstStyle/>
                    <a:p>
                      <a:endParaRPr lang="en-US"/>
                    </a:p>
                  </a:txBody>
                  <a:tcPr/>
                </a:tc>
                <a:tc>
                  <a:txBody>
                    <a:bodyPr/>
                    <a:lstStyle/>
                    <a:p>
                      <a:pPr marL="0" marR="0" lvl="0" indent="0" algn="ctr" defTabSz="914400" rtl="0" eaLnBrk="0" fontAlgn="base" latinLnBrk="0" hangingPunct="0">
                        <a:lnSpc>
                          <a:spcPct val="90000"/>
                        </a:lnSpc>
                        <a:spcBef>
                          <a:spcPct val="30000"/>
                        </a:spcBef>
                        <a:spcAft>
                          <a:spcPct val="0"/>
                        </a:spcAft>
                        <a:buClr>
                          <a:schemeClr val="accent2"/>
                        </a:buClr>
                        <a:buSzPct val="80000"/>
                        <a:buFont typeface="ZapfDingbats" pitchFamily="82" charset="2"/>
                        <a:buNone/>
                        <a:tabLst/>
                      </a:pPr>
                      <a:r>
                        <a:rPr kumimoji="0" lang="en-US" sz="2000" b="1" i="0" u="none" strike="noStrike" cap="none" normalizeH="0" baseline="0">
                          <a:ln>
                            <a:noFill/>
                          </a:ln>
                          <a:solidFill>
                            <a:schemeClr val="tx1"/>
                          </a:solidFill>
                          <a:effectLst/>
                          <a:latin typeface="Arial" charset="0"/>
                        </a:rPr>
                        <a:t>D:</a:t>
                      </a:r>
                    </a:p>
                  </a:txBody>
                  <a:tcPr marL="0" marR="0" marT="0" marB="0" horzOverflow="overflow">
                    <a:lnL>
                      <a:noFill/>
                    </a:lnL>
                    <a:lnR w="12700" cap="flat" cmpd="sng" algn="ctr">
                      <a:solidFill>
                        <a:schemeClr val="tx1"/>
                      </a:solidFill>
                      <a:prstDash val="solid"/>
                      <a:round/>
                      <a:headEnd type="none" w="sm" len="sm"/>
                      <a:tailEnd type="none" w="sm" len="sm"/>
                    </a:lnR>
                    <a:lnT>
                      <a:noFill/>
                    </a:lnT>
                    <a:lnB cap="flat">
                      <a:noFill/>
                    </a:lnB>
                    <a:lnTlToBr>
                      <a:noFill/>
                    </a:lnTlToBr>
                    <a:lnBlToTr>
                      <a:noFill/>
                    </a:lnBlToTr>
                    <a:noFill/>
                  </a:tcPr>
                </a:tc>
                <a:tc>
                  <a:txBody>
                    <a:bodyPr/>
                    <a:lstStyle/>
                    <a:p>
                      <a:pPr marL="0" marR="0" lvl="0" indent="0" algn="ctr" defTabSz="914400" rtl="0" eaLnBrk="0" fontAlgn="base" latinLnBrk="0" hangingPunct="0">
                        <a:lnSpc>
                          <a:spcPct val="90000"/>
                        </a:lnSpc>
                        <a:spcBef>
                          <a:spcPct val="30000"/>
                        </a:spcBef>
                        <a:spcAft>
                          <a:spcPct val="0"/>
                        </a:spcAft>
                        <a:buClr>
                          <a:schemeClr val="accent2"/>
                        </a:buClr>
                        <a:buSzPct val="80000"/>
                        <a:buFont typeface="ZapfDingbats" pitchFamily="82" charset="2"/>
                        <a:buNone/>
                        <a:tabLst/>
                      </a:pPr>
                      <a:r>
                        <a:rPr kumimoji="0" lang="en-US" sz="2000" b="1" i="0" u="none" strike="noStrike" cap="none" normalizeH="0" baseline="0">
                          <a:ln>
                            <a:noFill/>
                          </a:ln>
                          <a:solidFill>
                            <a:schemeClr val="tx1"/>
                          </a:solidFill>
                          <a:effectLst/>
                          <a:latin typeface="Arial" charset="0"/>
                        </a:rPr>
                        <a:t>01</a:t>
                      </a:r>
                    </a:p>
                  </a:txBody>
                  <a:tcPr marL="0" marR="0" marT="0" marB="0"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90000"/>
                        </a:lnSpc>
                        <a:spcBef>
                          <a:spcPct val="30000"/>
                        </a:spcBef>
                        <a:spcAft>
                          <a:spcPct val="0"/>
                        </a:spcAft>
                        <a:buClr>
                          <a:schemeClr val="accent2"/>
                        </a:buClr>
                        <a:buSzPct val="80000"/>
                        <a:buFont typeface="ZapfDingbats" pitchFamily="82" charset="2"/>
                        <a:buNone/>
                        <a:tabLst/>
                      </a:pPr>
                      <a:r>
                        <a:rPr kumimoji="0" lang="en-US" sz="2000" b="1" i="0" u="none" strike="noStrike" cap="none" normalizeH="0" baseline="0">
                          <a:ln>
                            <a:noFill/>
                          </a:ln>
                          <a:solidFill>
                            <a:schemeClr val="tx1"/>
                          </a:solidFill>
                          <a:effectLst/>
                          <a:latin typeface="Arial" charset="0"/>
                        </a:rPr>
                        <a:t>11</a:t>
                      </a:r>
                    </a:p>
                  </a:txBody>
                  <a:tcPr marL="0" marR="0" marT="0" marB="0"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90000"/>
                        </a:lnSpc>
                        <a:spcBef>
                          <a:spcPct val="30000"/>
                        </a:spcBef>
                        <a:spcAft>
                          <a:spcPct val="0"/>
                        </a:spcAft>
                        <a:buClr>
                          <a:schemeClr val="accent2"/>
                        </a:buClr>
                        <a:buSzPct val="80000"/>
                        <a:buFont typeface="ZapfDingbats" pitchFamily="82" charset="2"/>
                        <a:buNone/>
                        <a:tabLst/>
                      </a:pPr>
                      <a:r>
                        <a:rPr kumimoji="0" lang="en-US" sz="2000" b="1" i="0" u="none" strike="noStrike" cap="none" normalizeH="0" baseline="0">
                          <a:ln>
                            <a:noFill/>
                          </a:ln>
                          <a:solidFill>
                            <a:schemeClr val="tx1"/>
                          </a:solidFill>
                          <a:effectLst/>
                          <a:latin typeface="Arial" charset="0"/>
                        </a:rPr>
                        <a:t>00</a:t>
                      </a:r>
                    </a:p>
                  </a:txBody>
                  <a:tcPr marL="0" marR="0" marT="0" marB="0"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folHlink"/>
                    </a:solidFill>
                  </a:tcPr>
                </a:tc>
                <a:tc>
                  <a:txBody>
                    <a:bodyPr/>
                    <a:lstStyle/>
                    <a:p>
                      <a:pPr marL="0" marR="0" lvl="0" indent="0" algn="ctr" defTabSz="914400" rtl="0" eaLnBrk="0" fontAlgn="base" latinLnBrk="0" hangingPunct="0">
                        <a:lnSpc>
                          <a:spcPct val="90000"/>
                        </a:lnSpc>
                        <a:spcBef>
                          <a:spcPct val="30000"/>
                        </a:spcBef>
                        <a:spcAft>
                          <a:spcPct val="0"/>
                        </a:spcAft>
                        <a:buClr>
                          <a:schemeClr val="accent2"/>
                        </a:buClr>
                        <a:buSzPct val="80000"/>
                        <a:buFont typeface="ZapfDingbats" pitchFamily="82" charset="2"/>
                        <a:buNone/>
                        <a:tabLst/>
                      </a:pPr>
                      <a:r>
                        <a:rPr kumimoji="0" lang="en-US" sz="2000" b="1" i="0" u="none" strike="noStrike" cap="none" normalizeH="0" baseline="0">
                          <a:ln>
                            <a:noFill/>
                          </a:ln>
                          <a:solidFill>
                            <a:schemeClr val="tx1"/>
                          </a:solidFill>
                          <a:effectLst/>
                          <a:latin typeface="Arial" charset="0"/>
                        </a:rPr>
                        <a:t>01</a:t>
                      </a:r>
                    </a:p>
                  </a:txBody>
                  <a:tcPr marL="0" marR="0" marT="0" marB="0"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3"/>
                  </a:ext>
                </a:extLst>
              </a:tr>
            </a:tbl>
          </a:graphicData>
        </a:graphic>
      </p:graphicFrame>
      <p:sp>
        <p:nvSpPr>
          <p:cNvPr id="22" name="Rectangle 84">
            <a:extLst>
              <a:ext uri="{FF2B5EF4-FFF2-40B4-BE49-F238E27FC236}">
                <a16:creationId xmlns:a16="http://schemas.microsoft.com/office/drawing/2014/main" id="{20020368-6F66-4874-B6E9-7CCE98A916AD}"/>
              </a:ext>
            </a:extLst>
          </p:cNvPr>
          <p:cNvSpPr>
            <a:spLocks noChangeArrowheads="1"/>
          </p:cNvSpPr>
          <p:nvPr/>
        </p:nvSpPr>
        <p:spPr bwMode="auto">
          <a:xfrm>
            <a:off x="6862739" y="5705475"/>
            <a:ext cx="531813" cy="227013"/>
          </a:xfrm>
          <a:prstGeom prst="rect">
            <a:avLst/>
          </a:prstGeom>
          <a:solidFill>
            <a:schemeClr val="bg1"/>
          </a:solidFill>
          <a:ln w="12700">
            <a:solidFill>
              <a:schemeClr val="tx1"/>
            </a:solidFill>
            <a:miter lim="800000"/>
            <a:headEnd type="none" w="sm" len="sm"/>
            <a:tailEnd type="none" w="sm" len="sm"/>
          </a:ln>
        </p:spPr>
        <p:txBody>
          <a:bodyPr wrap="none" anchor="ct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pPr algn="ctr"/>
            <a:r>
              <a:rPr lang="en-US" altLang="zh-CN">
                <a:ea typeface="宋体" panose="02010600030101010101" pitchFamily="2" charset="-122"/>
              </a:rPr>
              <a:t>1 0</a:t>
            </a:r>
          </a:p>
        </p:txBody>
      </p:sp>
      <p:sp>
        <p:nvSpPr>
          <p:cNvPr id="23" name="Rectangle 85">
            <a:extLst>
              <a:ext uri="{FF2B5EF4-FFF2-40B4-BE49-F238E27FC236}">
                <a16:creationId xmlns:a16="http://schemas.microsoft.com/office/drawing/2014/main" id="{81B68D2A-DE9D-485F-87CE-9233ADA2502F}"/>
              </a:ext>
            </a:extLst>
          </p:cNvPr>
          <p:cNvSpPr>
            <a:spLocks noChangeArrowheads="1"/>
          </p:cNvSpPr>
          <p:nvPr/>
        </p:nvSpPr>
        <p:spPr bwMode="auto">
          <a:xfrm>
            <a:off x="6862739" y="6084888"/>
            <a:ext cx="531813" cy="227012"/>
          </a:xfrm>
          <a:prstGeom prst="rect">
            <a:avLst/>
          </a:prstGeom>
          <a:solidFill>
            <a:schemeClr val="folHlink"/>
          </a:solidFill>
          <a:ln w="12700">
            <a:solidFill>
              <a:schemeClr val="tx1"/>
            </a:solidFill>
            <a:miter lim="800000"/>
            <a:headEnd type="none" w="sm" len="sm"/>
            <a:tailEnd type="none" w="sm" len="sm"/>
          </a:ln>
        </p:spPr>
        <p:txBody>
          <a:bodyPr wrap="none" anchor="ct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pPr algn="ctr"/>
            <a:r>
              <a:rPr lang="en-US" altLang="zh-CN">
                <a:ea typeface="宋体" panose="02010600030101010101" pitchFamily="2" charset="-122"/>
              </a:rPr>
              <a:t>0 0</a:t>
            </a:r>
          </a:p>
        </p:txBody>
      </p:sp>
      <p:sp>
        <p:nvSpPr>
          <p:cNvPr id="24" name="Rectangle 86">
            <a:extLst>
              <a:ext uri="{FF2B5EF4-FFF2-40B4-BE49-F238E27FC236}">
                <a16:creationId xmlns:a16="http://schemas.microsoft.com/office/drawing/2014/main" id="{0A554DB3-4900-486E-997C-12D1A79353C3}"/>
              </a:ext>
            </a:extLst>
          </p:cNvPr>
          <p:cNvSpPr>
            <a:spLocks noChangeArrowheads="1"/>
          </p:cNvSpPr>
          <p:nvPr/>
        </p:nvSpPr>
        <p:spPr bwMode="auto">
          <a:xfrm>
            <a:off x="6616677" y="6008688"/>
            <a:ext cx="2825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r>
              <a:rPr lang="en-US" altLang="zh-CN">
                <a:ea typeface="宋体" panose="02010600030101010101" pitchFamily="2" charset="-122"/>
              </a:rPr>
              <a:t>1</a:t>
            </a:r>
          </a:p>
        </p:txBody>
      </p:sp>
      <p:sp>
        <p:nvSpPr>
          <p:cNvPr id="25" name="Line 87">
            <a:extLst>
              <a:ext uri="{FF2B5EF4-FFF2-40B4-BE49-F238E27FC236}">
                <a16:creationId xmlns:a16="http://schemas.microsoft.com/office/drawing/2014/main" id="{A6025128-2D99-4682-9C79-3A55438FDD21}"/>
              </a:ext>
            </a:extLst>
          </p:cNvPr>
          <p:cNvSpPr>
            <a:spLocks noChangeShapeType="1"/>
          </p:cNvSpPr>
          <p:nvPr/>
        </p:nvSpPr>
        <p:spPr bwMode="auto">
          <a:xfrm flipH="1">
            <a:off x="7394552" y="5856288"/>
            <a:ext cx="227012" cy="0"/>
          </a:xfrm>
          <a:prstGeom prst="line">
            <a:avLst/>
          </a:prstGeom>
          <a:noFill/>
          <a:ln w="12700">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a:lstStyle/>
          <a:p>
            <a:endParaRPr lang="zh-CN" altLang="en-US"/>
          </a:p>
        </p:txBody>
      </p:sp>
      <p:sp>
        <p:nvSpPr>
          <p:cNvPr id="26" name="Rectangle 88">
            <a:extLst>
              <a:ext uri="{FF2B5EF4-FFF2-40B4-BE49-F238E27FC236}">
                <a16:creationId xmlns:a16="http://schemas.microsoft.com/office/drawing/2014/main" id="{4F3E751F-50EB-4D2F-AD58-077468A10DF5}"/>
              </a:ext>
            </a:extLst>
          </p:cNvPr>
          <p:cNvSpPr>
            <a:spLocks noChangeArrowheads="1"/>
          </p:cNvSpPr>
          <p:nvPr/>
        </p:nvSpPr>
        <p:spPr bwMode="auto">
          <a:xfrm>
            <a:off x="7545364" y="5703888"/>
            <a:ext cx="25146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r>
              <a:rPr lang="en-US" altLang="zh-CN">
                <a:ea typeface="宋体" panose="02010600030101010101" pitchFamily="2" charset="-122"/>
              </a:rPr>
              <a:t>0 (D was actually not-taken)</a:t>
            </a:r>
          </a:p>
        </p:txBody>
      </p:sp>
      <p:sp>
        <p:nvSpPr>
          <p:cNvPr id="27" name="Line 89">
            <a:extLst>
              <a:ext uri="{FF2B5EF4-FFF2-40B4-BE49-F238E27FC236}">
                <a16:creationId xmlns:a16="http://schemas.microsoft.com/office/drawing/2014/main" id="{C4EE4B6A-A65C-4BCD-AF4D-78229BB2DB56}"/>
              </a:ext>
            </a:extLst>
          </p:cNvPr>
          <p:cNvSpPr>
            <a:spLocks noChangeShapeType="1"/>
          </p:cNvSpPr>
          <p:nvPr/>
        </p:nvSpPr>
        <p:spPr bwMode="auto">
          <a:xfrm flipH="1">
            <a:off x="6616677" y="5856288"/>
            <a:ext cx="227012" cy="0"/>
          </a:xfrm>
          <a:prstGeom prst="line">
            <a:avLst/>
          </a:prstGeom>
          <a:noFill/>
          <a:ln w="12700">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a:lstStyle/>
          <a:p>
            <a:endParaRPr lang="zh-CN" altLang="en-US"/>
          </a:p>
        </p:txBody>
      </p:sp>
    </p:spTree>
    <p:extLst>
      <p:ext uri="{BB962C8B-B14F-4D97-AF65-F5344CB8AC3E}">
        <p14:creationId xmlns:p14="http://schemas.microsoft.com/office/powerpoint/2010/main" val="46843256"/>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自由: 形状 22"/>
          <p:cNvSpPr/>
          <p:nvPr/>
        </p:nvSpPr>
        <p:spPr bwMode="auto">
          <a:xfrm rot="12600000">
            <a:off x="628798" y="267712"/>
            <a:ext cx="166903" cy="731887"/>
          </a:xfrm>
          <a:custGeom>
            <a:avLst/>
            <a:gdLst>
              <a:gd name="connsiteX0" fmla="*/ 260214 w 260214"/>
              <a:gd name="connsiteY0" fmla="*/ 995963 h 1141060"/>
              <a:gd name="connsiteX1" fmla="*/ 0 w 260214"/>
              <a:gd name="connsiteY1" fmla="*/ 1141060 h 1141060"/>
              <a:gd name="connsiteX2" fmla="*/ 0 w 260214"/>
              <a:gd name="connsiteY2" fmla="*/ 146621 h 1141060"/>
              <a:gd name="connsiteX3" fmla="*/ 260214 w 260214"/>
              <a:gd name="connsiteY3" fmla="*/ 0 h 1141060"/>
            </a:gdLst>
            <a:ahLst/>
            <a:cxnLst>
              <a:cxn ang="0">
                <a:pos x="connsiteX0" y="connsiteY0"/>
              </a:cxn>
              <a:cxn ang="0">
                <a:pos x="connsiteX1" y="connsiteY1"/>
              </a:cxn>
              <a:cxn ang="0">
                <a:pos x="connsiteX2" y="connsiteY2"/>
              </a:cxn>
              <a:cxn ang="0">
                <a:pos x="connsiteX3" y="connsiteY3"/>
              </a:cxn>
            </a:cxnLst>
            <a:rect l="l" t="t" r="r" b="b"/>
            <a:pathLst>
              <a:path w="260214" h="1141060">
                <a:moveTo>
                  <a:pt x="260214" y="995963"/>
                </a:moveTo>
                <a:lnTo>
                  <a:pt x="0" y="1141060"/>
                </a:lnTo>
                <a:lnTo>
                  <a:pt x="0" y="146621"/>
                </a:lnTo>
                <a:lnTo>
                  <a:pt x="260214" y="0"/>
                </a:lnTo>
                <a:close/>
              </a:path>
            </a:pathLst>
          </a:custGeom>
          <a:solidFill>
            <a:srgbClr val="0075EA"/>
          </a:solidFill>
          <a:ln>
            <a:noFill/>
          </a:ln>
        </p:spPr>
        <p:txBody>
          <a:bodyPr vert="horz" wrap="square" lIns="91440" tIns="45720" rIns="91440" bIns="45720" numCol="1" anchor="t" anchorCtr="0" compatLnSpc="1">
            <a:noAutofit/>
          </a:bodyPr>
          <a:lstStyle/>
          <a:p>
            <a:endParaRPr lang="zh-CN" altLang="en-US" dirty="0"/>
          </a:p>
        </p:txBody>
      </p:sp>
      <p:grpSp>
        <p:nvGrpSpPr>
          <p:cNvPr id="31" name="组合 30">
            <a:extLst>
              <a:ext uri="{FF2B5EF4-FFF2-40B4-BE49-F238E27FC236}">
                <a16:creationId xmlns:a16="http://schemas.microsoft.com/office/drawing/2014/main" id="{8CA5B043-4020-4F50-98C7-D2A506D9F110}"/>
              </a:ext>
            </a:extLst>
          </p:cNvPr>
          <p:cNvGrpSpPr/>
          <p:nvPr/>
        </p:nvGrpSpPr>
        <p:grpSpPr>
          <a:xfrm>
            <a:off x="599620" y="278225"/>
            <a:ext cx="3916210" cy="742071"/>
            <a:chOff x="599618" y="278221"/>
            <a:chExt cx="3916210" cy="742070"/>
          </a:xfrm>
        </p:grpSpPr>
        <p:sp>
          <p:nvSpPr>
            <p:cNvPr id="32" name="矩形 31">
              <a:extLst>
                <a:ext uri="{FF2B5EF4-FFF2-40B4-BE49-F238E27FC236}">
                  <a16:creationId xmlns:a16="http://schemas.microsoft.com/office/drawing/2014/main" id="{BAA58CB5-AD00-4B5E-B2D0-A47992A7AFE2}"/>
                </a:ext>
              </a:extLst>
            </p:cNvPr>
            <p:cNvSpPr/>
            <p:nvPr/>
          </p:nvSpPr>
          <p:spPr>
            <a:xfrm>
              <a:off x="599618" y="712514"/>
              <a:ext cx="3687372" cy="307777"/>
            </a:xfrm>
            <a:prstGeom prst="rect">
              <a:avLst/>
            </a:prstGeom>
          </p:spPr>
          <p:txBody>
            <a:bodyPr wrap="square">
              <a:spAutoFit/>
            </a:bodyPr>
            <a:lstStyle/>
            <a:p>
              <a:pPr algn="ctr"/>
              <a:r>
                <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rPr>
                <a:t>Gshare Branch Predictor</a:t>
              </a:r>
            </a:p>
          </p:txBody>
        </p:sp>
        <p:sp>
          <p:nvSpPr>
            <p:cNvPr id="33" name="矩形 32">
              <a:extLst>
                <a:ext uri="{FF2B5EF4-FFF2-40B4-BE49-F238E27FC236}">
                  <a16:creationId xmlns:a16="http://schemas.microsoft.com/office/drawing/2014/main" id="{0FDA942E-32AC-42CB-AF1A-F2BFB9A66674}"/>
                </a:ext>
              </a:extLst>
            </p:cNvPr>
            <p:cNvSpPr/>
            <p:nvPr/>
          </p:nvSpPr>
          <p:spPr>
            <a:xfrm>
              <a:off x="1197484" y="278221"/>
              <a:ext cx="3318344" cy="523219"/>
            </a:xfrm>
            <a:prstGeom prst="rect">
              <a:avLst/>
            </a:prstGeom>
          </p:spPr>
          <p:txBody>
            <a:bodyPr wrap="none">
              <a:spAutoFit/>
            </a:bodyPr>
            <a:lstStyle/>
            <a:p>
              <a:r>
                <a:rPr lang="en-US" altLang="zh-CN" sz="2800" b="1" spc="151" dirty="0">
                  <a:solidFill>
                    <a:schemeClr val="tx1">
                      <a:lumMod val="85000"/>
                      <a:lumOff val="15000"/>
                    </a:schemeClr>
                  </a:solidFill>
                  <a:latin typeface="等线" panose="02010600030101010101" pitchFamily="2" charset="-122"/>
                  <a:ea typeface="等线" panose="02010600030101010101" pitchFamily="2" charset="-122"/>
                </a:rPr>
                <a:t>Gshare</a:t>
              </a:r>
              <a:r>
                <a:rPr lang="zh-CN" altLang="en-US" sz="2800" b="1" spc="151" dirty="0">
                  <a:solidFill>
                    <a:schemeClr val="tx1">
                      <a:lumMod val="85000"/>
                      <a:lumOff val="15000"/>
                    </a:schemeClr>
                  </a:solidFill>
                  <a:latin typeface="等线" panose="02010600030101010101" pitchFamily="2" charset="-122"/>
                  <a:ea typeface="等线" panose="02010600030101010101" pitchFamily="2" charset="-122"/>
                </a:rPr>
                <a:t>分支预测器</a:t>
              </a:r>
            </a:p>
          </p:txBody>
        </p:sp>
      </p:grpSp>
      <p:pic>
        <p:nvPicPr>
          <p:cNvPr id="3" name="图片 2">
            <a:extLst>
              <a:ext uri="{FF2B5EF4-FFF2-40B4-BE49-F238E27FC236}">
                <a16:creationId xmlns:a16="http://schemas.microsoft.com/office/drawing/2014/main" id="{41092261-A698-4A2C-86C9-095FE63287CB}"/>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2918855" y="1283239"/>
            <a:ext cx="6355773" cy="5222089"/>
          </a:xfrm>
          <a:prstGeom prst="rect">
            <a:avLst/>
          </a:prstGeom>
        </p:spPr>
      </p:pic>
    </p:spTree>
    <p:extLst>
      <p:ext uri="{BB962C8B-B14F-4D97-AF65-F5344CB8AC3E}">
        <p14:creationId xmlns:p14="http://schemas.microsoft.com/office/powerpoint/2010/main" val="4072414041"/>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自由: 形状 22"/>
          <p:cNvSpPr/>
          <p:nvPr/>
        </p:nvSpPr>
        <p:spPr bwMode="auto">
          <a:xfrm rot="12600000">
            <a:off x="628798" y="267712"/>
            <a:ext cx="166903" cy="731887"/>
          </a:xfrm>
          <a:custGeom>
            <a:avLst/>
            <a:gdLst>
              <a:gd name="connsiteX0" fmla="*/ 260214 w 260214"/>
              <a:gd name="connsiteY0" fmla="*/ 995963 h 1141060"/>
              <a:gd name="connsiteX1" fmla="*/ 0 w 260214"/>
              <a:gd name="connsiteY1" fmla="*/ 1141060 h 1141060"/>
              <a:gd name="connsiteX2" fmla="*/ 0 w 260214"/>
              <a:gd name="connsiteY2" fmla="*/ 146621 h 1141060"/>
              <a:gd name="connsiteX3" fmla="*/ 260214 w 260214"/>
              <a:gd name="connsiteY3" fmla="*/ 0 h 1141060"/>
            </a:gdLst>
            <a:ahLst/>
            <a:cxnLst>
              <a:cxn ang="0">
                <a:pos x="connsiteX0" y="connsiteY0"/>
              </a:cxn>
              <a:cxn ang="0">
                <a:pos x="connsiteX1" y="connsiteY1"/>
              </a:cxn>
              <a:cxn ang="0">
                <a:pos x="connsiteX2" y="connsiteY2"/>
              </a:cxn>
              <a:cxn ang="0">
                <a:pos x="connsiteX3" y="connsiteY3"/>
              </a:cxn>
            </a:cxnLst>
            <a:rect l="l" t="t" r="r" b="b"/>
            <a:pathLst>
              <a:path w="260214" h="1141060">
                <a:moveTo>
                  <a:pt x="260214" y="995963"/>
                </a:moveTo>
                <a:lnTo>
                  <a:pt x="0" y="1141060"/>
                </a:lnTo>
                <a:lnTo>
                  <a:pt x="0" y="146621"/>
                </a:lnTo>
                <a:lnTo>
                  <a:pt x="260214" y="0"/>
                </a:lnTo>
                <a:close/>
              </a:path>
            </a:pathLst>
          </a:custGeom>
          <a:solidFill>
            <a:srgbClr val="0075EA"/>
          </a:solidFill>
          <a:ln>
            <a:noFill/>
          </a:ln>
        </p:spPr>
        <p:txBody>
          <a:bodyPr vert="horz" wrap="square" lIns="91440" tIns="45720" rIns="91440" bIns="45720" numCol="1" anchor="t" anchorCtr="0" compatLnSpc="1">
            <a:noAutofit/>
          </a:bodyPr>
          <a:lstStyle/>
          <a:p>
            <a:endParaRPr lang="zh-CN" altLang="en-US" dirty="0"/>
          </a:p>
        </p:txBody>
      </p:sp>
      <p:pic>
        <p:nvPicPr>
          <p:cNvPr id="4" name="图片 3">
            <a:extLst>
              <a:ext uri="{FF2B5EF4-FFF2-40B4-BE49-F238E27FC236}">
                <a16:creationId xmlns:a16="http://schemas.microsoft.com/office/drawing/2014/main" id="{5FA8DBB6-D7EC-4879-8FB2-24F6294C0F82}"/>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661040" y="1294274"/>
            <a:ext cx="8903011" cy="4975897"/>
          </a:xfrm>
          <a:prstGeom prst="rect">
            <a:avLst/>
          </a:prstGeom>
        </p:spPr>
      </p:pic>
      <p:grpSp>
        <p:nvGrpSpPr>
          <p:cNvPr id="10" name="组合 9">
            <a:extLst>
              <a:ext uri="{FF2B5EF4-FFF2-40B4-BE49-F238E27FC236}">
                <a16:creationId xmlns:a16="http://schemas.microsoft.com/office/drawing/2014/main" id="{33E918AA-6070-4AE8-921F-DEDFA84FE58F}"/>
              </a:ext>
            </a:extLst>
          </p:cNvPr>
          <p:cNvGrpSpPr/>
          <p:nvPr/>
        </p:nvGrpSpPr>
        <p:grpSpPr>
          <a:xfrm>
            <a:off x="599620" y="278225"/>
            <a:ext cx="3916210" cy="742071"/>
            <a:chOff x="599618" y="278221"/>
            <a:chExt cx="3916210" cy="742070"/>
          </a:xfrm>
        </p:grpSpPr>
        <p:sp>
          <p:nvSpPr>
            <p:cNvPr id="11" name="矩形 10">
              <a:extLst>
                <a:ext uri="{FF2B5EF4-FFF2-40B4-BE49-F238E27FC236}">
                  <a16:creationId xmlns:a16="http://schemas.microsoft.com/office/drawing/2014/main" id="{35AB45F2-637E-4DE2-901D-860A701E92CE}"/>
                </a:ext>
              </a:extLst>
            </p:cNvPr>
            <p:cNvSpPr/>
            <p:nvPr/>
          </p:nvSpPr>
          <p:spPr>
            <a:xfrm>
              <a:off x="599618" y="712514"/>
              <a:ext cx="3687372" cy="307777"/>
            </a:xfrm>
            <a:prstGeom prst="rect">
              <a:avLst/>
            </a:prstGeom>
          </p:spPr>
          <p:txBody>
            <a:bodyPr wrap="square">
              <a:spAutoFit/>
            </a:bodyPr>
            <a:lstStyle/>
            <a:p>
              <a:pPr algn="ctr"/>
              <a:r>
                <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rPr>
                <a:t>Gshare Branch Predictor</a:t>
              </a:r>
            </a:p>
          </p:txBody>
        </p:sp>
        <p:sp>
          <p:nvSpPr>
            <p:cNvPr id="12" name="矩形 11">
              <a:extLst>
                <a:ext uri="{FF2B5EF4-FFF2-40B4-BE49-F238E27FC236}">
                  <a16:creationId xmlns:a16="http://schemas.microsoft.com/office/drawing/2014/main" id="{4123E2A7-C253-4C22-BD84-4B27ED1DDE9D}"/>
                </a:ext>
              </a:extLst>
            </p:cNvPr>
            <p:cNvSpPr/>
            <p:nvPr/>
          </p:nvSpPr>
          <p:spPr>
            <a:xfrm>
              <a:off x="1197484" y="278221"/>
              <a:ext cx="3318344" cy="523219"/>
            </a:xfrm>
            <a:prstGeom prst="rect">
              <a:avLst/>
            </a:prstGeom>
          </p:spPr>
          <p:txBody>
            <a:bodyPr wrap="none">
              <a:spAutoFit/>
            </a:bodyPr>
            <a:lstStyle/>
            <a:p>
              <a:r>
                <a:rPr lang="en-US" altLang="zh-CN" sz="2800" b="1" spc="151" dirty="0">
                  <a:solidFill>
                    <a:schemeClr val="tx1">
                      <a:lumMod val="85000"/>
                      <a:lumOff val="15000"/>
                    </a:schemeClr>
                  </a:solidFill>
                  <a:latin typeface="等线" panose="02010600030101010101" pitchFamily="2" charset="-122"/>
                  <a:ea typeface="等线" panose="02010600030101010101" pitchFamily="2" charset="-122"/>
                </a:rPr>
                <a:t>Gshare</a:t>
              </a:r>
              <a:r>
                <a:rPr lang="zh-CN" altLang="en-US" sz="2800" b="1" spc="151" dirty="0">
                  <a:solidFill>
                    <a:schemeClr val="tx1">
                      <a:lumMod val="85000"/>
                      <a:lumOff val="15000"/>
                    </a:schemeClr>
                  </a:solidFill>
                  <a:latin typeface="等线" panose="02010600030101010101" pitchFamily="2" charset="-122"/>
                  <a:ea typeface="等线" panose="02010600030101010101" pitchFamily="2" charset="-122"/>
                </a:rPr>
                <a:t>分支预测器</a:t>
              </a:r>
            </a:p>
          </p:txBody>
        </p:sp>
      </p:grpSp>
    </p:spTree>
    <p:extLst>
      <p:ext uri="{BB962C8B-B14F-4D97-AF65-F5344CB8AC3E}">
        <p14:creationId xmlns:p14="http://schemas.microsoft.com/office/powerpoint/2010/main" val="3505873186"/>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自由: 形状 22"/>
          <p:cNvSpPr/>
          <p:nvPr/>
        </p:nvSpPr>
        <p:spPr bwMode="auto">
          <a:xfrm rot="12600000">
            <a:off x="628798" y="267712"/>
            <a:ext cx="166903" cy="731887"/>
          </a:xfrm>
          <a:custGeom>
            <a:avLst/>
            <a:gdLst>
              <a:gd name="connsiteX0" fmla="*/ 260214 w 260214"/>
              <a:gd name="connsiteY0" fmla="*/ 995963 h 1141060"/>
              <a:gd name="connsiteX1" fmla="*/ 0 w 260214"/>
              <a:gd name="connsiteY1" fmla="*/ 1141060 h 1141060"/>
              <a:gd name="connsiteX2" fmla="*/ 0 w 260214"/>
              <a:gd name="connsiteY2" fmla="*/ 146621 h 1141060"/>
              <a:gd name="connsiteX3" fmla="*/ 260214 w 260214"/>
              <a:gd name="connsiteY3" fmla="*/ 0 h 1141060"/>
            </a:gdLst>
            <a:ahLst/>
            <a:cxnLst>
              <a:cxn ang="0">
                <a:pos x="connsiteX0" y="connsiteY0"/>
              </a:cxn>
              <a:cxn ang="0">
                <a:pos x="connsiteX1" y="connsiteY1"/>
              </a:cxn>
              <a:cxn ang="0">
                <a:pos x="connsiteX2" y="connsiteY2"/>
              </a:cxn>
              <a:cxn ang="0">
                <a:pos x="connsiteX3" y="connsiteY3"/>
              </a:cxn>
            </a:cxnLst>
            <a:rect l="l" t="t" r="r" b="b"/>
            <a:pathLst>
              <a:path w="260214" h="1141060">
                <a:moveTo>
                  <a:pt x="260214" y="995963"/>
                </a:moveTo>
                <a:lnTo>
                  <a:pt x="0" y="1141060"/>
                </a:lnTo>
                <a:lnTo>
                  <a:pt x="0" y="146621"/>
                </a:lnTo>
                <a:lnTo>
                  <a:pt x="260214" y="0"/>
                </a:lnTo>
                <a:close/>
              </a:path>
            </a:pathLst>
          </a:custGeom>
          <a:solidFill>
            <a:srgbClr val="0075EA"/>
          </a:solidFill>
          <a:ln>
            <a:noFill/>
          </a:ln>
        </p:spPr>
        <p:txBody>
          <a:bodyPr vert="horz" wrap="square" lIns="91440" tIns="45720" rIns="91440" bIns="45720" numCol="1" anchor="t" anchorCtr="0" compatLnSpc="1">
            <a:noAutofit/>
          </a:bodyPr>
          <a:lstStyle/>
          <a:p>
            <a:endParaRPr lang="zh-CN" altLang="en-US" dirty="0"/>
          </a:p>
        </p:txBody>
      </p:sp>
      <p:grpSp>
        <p:nvGrpSpPr>
          <p:cNvPr id="31" name="组合 30">
            <a:extLst>
              <a:ext uri="{FF2B5EF4-FFF2-40B4-BE49-F238E27FC236}">
                <a16:creationId xmlns:a16="http://schemas.microsoft.com/office/drawing/2014/main" id="{8CA5B043-4020-4F50-98C7-D2A506D9F110}"/>
              </a:ext>
            </a:extLst>
          </p:cNvPr>
          <p:cNvGrpSpPr/>
          <p:nvPr/>
        </p:nvGrpSpPr>
        <p:grpSpPr>
          <a:xfrm>
            <a:off x="599620" y="278225"/>
            <a:ext cx="5219289" cy="742071"/>
            <a:chOff x="599618" y="278221"/>
            <a:chExt cx="5219289" cy="742070"/>
          </a:xfrm>
        </p:grpSpPr>
        <p:sp>
          <p:nvSpPr>
            <p:cNvPr id="32" name="矩形 31">
              <a:extLst>
                <a:ext uri="{FF2B5EF4-FFF2-40B4-BE49-F238E27FC236}">
                  <a16:creationId xmlns:a16="http://schemas.microsoft.com/office/drawing/2014/main" id="{BAA58CB5-AD00-4B5E-B2D0-A47992A7AFE2}"/>
                </a:ext>
              </a:extLst>
            </p:cNvPr>
            <p:cNvSpPr/>
            <p:nvPr/>
          </p:nvSpPr>
          <p:spPr>
            <a:xfrm>
              <a:off x="599618" y="712514"/>
              <a:ext cx="5219289" cy="307777"/>
            </a:xfrm>
            <a:prstGeom prst="rect">
              <a:avLst/>
            </a:prstGeom>
          </p:spPr>
          <p:txBody>
            <a:bodyPr wrap="square">
              <a:spAutoFit/>
            </a:bodyPr>
            <a:lstStyle/>
            <a:p>
              <a:pPr algn="ctr"/>
              <a:r>
                <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rPr>
                <a:t>Branch Prediction based on Competition</a:t>
              </a:r>
            </a:p>
          </p:txBody>
        </p:sp>
        <p:sp>
          <p:nvSpPr>
            <p:cNvPr id="33" name="矩形 32">
              <a:extLst>
                <a:ext uri="{FF2B5EF4-FFF2-40B4-BE49-F238E27FC236}">
                  <a16:creationId xmlns:a16="http://schemas.microsoft.com/office/drawing/2014/main" id="{0FDA942E-32AC-42CB-AF1A-F2BFB9A66674}"/>
                </a:ext>
              </a:extLst>
            </p:cNvPr>
            <p:cNvSpPr/>
            <p:nvPr/>
          </p:nvSpPr>
          <p:spPr>
            <a:xfrm>
              <a:off x="1197484" y="278221"/>
              <a:ext cx="2833724" cy="523219"/>
            </a:xfrm>
            <a:prstGeom prst="rect">
              <a:avLst/>
            </a:prstGeom>
          </p:spPr>
          <p:txBody>
            <a:bodyPr wrap="none">
              <a:spAutoFit/>
            </a:bodyPr>
            <a:lstStyle/>
            <a:p>
              <a:r>
                <a:rPr lang="zh-CN" altLang="en-US" sz="2800" b="1" spc="151" dirty="0">
                  <a:solidFill>
                    <a:schemeClr val="tx1">
                      <a:lumMod val="85000"/>
                      <a:lumOff val="15000"/>
                    </a:schemeClr>
                  </a:solidFill>
                  <a:latin typeface="等线" panose="02010600030101010101" pitchFamily="2" charset="-122"/>
                  <a:ea typeface="等线" panose="02010600030101010101" pitchFamily="2" charset="-122"/>
                </a:rPr>
                <a:t>竞争分支预测器</a:t>
              </a:r>
              <a:endParaRPr lang="en-US" altLang="zh-CN" sz="2800" b="1" spc="151" dirty="0">
                <a:solidFill>
                  <a:schemeClr val="tx1">
                    <a:lumMod val="85000"/>
                    <a:lumOff val="15000"/>
                  </a:schemeClr>
                </a:solidFill>
                <a:latin typeface="等线" panose="02010600030101010101" pitchFamily="2" charset="-122"/>
                <a:ea typeface="等线" panose="02010600030101010101" pitchFamily="2" charset="-122"/>
              </a:endParaRPr>
            </a:p>
          </p:txBody>
        </p:sp>
      </p:grpSp>
      <p:pic>
        <p:nvPicPr>
          <p:cNvPr id="3" name="图片 2">
            <a:extLst>
              <a:ext uri="{FF2B5EF4-FFF2-40B4-BE49-F238E27FC236}">
                <a16:creationId xmlns:a16="http://schemas.microsoft.com/office/drawing/2014/main" id="{9A8FA961-35FE-4AF6-A070-92346ED4F3B3}"/>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2953159" y="1210297"/>
            <a:ext cx="6285682" cy="5392634"/>
          </a:xfrm>
          <a:prstGeom prst="rect">
            <a:avLst/>
          </a:prstGeom>
        </p:spPr>
      </p:pic>
    </p:spTree>
    <p:extLst>
      <p:ext uri="{BB962C8B-B14F-4D97-AF65-F5344CB8AC3E}">
        <p14:creationId xmlns:p14="http://schemas.microsoft.com/office/powerpoint/2010/main" val="3434342162"/>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自由: 形状 22"/>
          <p:cNvSpPr/>
          <p:nvPr/>
        </p:nvSpPr>
        <p:spPr bwMode="auto">
          <a:xfrm rot="12600000">
            <a:off x="628798" y="267712"/>
            <a:ext cx="166903" cy="731887"/>
          </a:xfrm>
          <a:custGeom>
            <a:avLst/>
            <a:gdLst>
              <a:gd name="connsiteX0" fmla="*/ 260214 w 260214"/>
              <a:gd name="connsiteY0" fmla="*/ 995963 h 1141060"/>
              <a:gd name="connsiteX1" fmla="*/ 0 w 260214"/>
              <a:gd name="connsiteY1" fmla="*/ 1141060 h 1141060"/>
              <a:gd name="connsiteX2" fmla="*/ 0 w 260214"/>
              <a:gd name="connsiteY2" fmla="*/ 146621 h 1141060"/>
              <a:gd name="connsiteX3" fmla="*/ 260214 w 260214"/>
              <a:gd name="connsiteY3" fmla="*/ 0 h 1141060"/>
            </a:gdLst>
            <a:ahLst/>
            <a:cxnLst>
              <a:cxn ang="0">
                <a:pos x="connsiteX0" y="connsiteY0"/>
              </a:cxn>
              <a:cxn ang="0">
                <a:pos x="connsiteX1" y="connsiteY1"/>
              </a:cxn>
              <a:cxn ang="0">
                <a:pos x="connsiteX2" y="connsiteY2"/>
              </a:cxn>
              <a:cxn ang="0">
                <a:pos x="connsiteX3" y="connsiteY3"/>
              </a:cxn>
            </a:cxnLst>
            <a:rect l="l" t="t" r="r" b="b"/>
            <a:pathLst>
              <a:path w="260214" h="1141060">
                <a:moveTo>
                  <a:pt x="260214" y="995963"/>
                </a:moveTo>
                <a:lnTo>
                  <a:pt x="0" y="1141060"/>
                </a:lnTo>
                <a:lnTo>
                  <a:pt x="0" y="146621"/>
                </a:lnTo>
                <a:lnTo>
                  <a:pt x="260214" y="0"/>
                </a:lnTo>
                <a:close/>
              </a:path>
            </a:pathLst>
          </a:custGeom>
          <a:solidFill>
            <a:srgbClr val="0075EA"/>
          </a:solidFill>
          <a:ln>
            <a:noFill/>
          </a:ln>
        </p:spPr>
        <p:txBody>
          <a:bodyPr vert="horz" wrap="square" lIns="91440" tIns="45720" rIns="91440" bIns="45720" numCol="1" anchor="t" anchorCtr="0" compatLnSpc="1">
            <a:noAutofit/>
          </a:bodyPr>
          <a:lstStyle/>
          <a:p>
            <a:endParaRPr lang="zh-CN" altLang="en-US" dirty="0"/>
          </a:p>
        </p:txBody>
      </p:sp>
      <p:grpSp>
        <p:nvGrpSpPr>
          <p:cNvPr id="31" name="组合 30">
            <a:extLst>
              <a:ext uri="{FF2B5EF4-FFF2-40B4-BE49-F238E27FC236}">
                <a16:creationId xmlns:a16="http://schemas.microsoft.com/office/drawing/2014/main" id="{8CA5B043-4020-4F50-98C7-D2A506D9F110}"/>
              </a:ext>
            </a:extLst>
          </p:cNvPr>
          <p:cNvGrpSpPr/>
          <p:nvPr/>
        </p:nvGrpSpPr>
        <p:grpSpPr>
          <a:xfrm>
            <a:off x="599620" y="278225"/>
            <a:ext cx="5219289" cy="742071"/>
            <a:chOff x="599618" y="278221"/>
            <a:chExt cx="5219289" cy="742070"/>
          </a:xfrm>
        </p:grpSpPr>
        <p:sp>
          <p:nvSpPr>
            <p:cNvPr id="32" name="矩形 31">
              <a:extLst>
                <a:ext uri="{FF2B5EF4-FFF2-40B4-BE49-F238E27FC236}">
                  <a16:creationId xmlns:a16="http://schemas.microsoft.com/office/drawing/2014/main" id="{BAA58CB5-AD00-4B5E-B2D0-A47992A7AFE2}"/>
                </a:ext>
              </a:extLst>
            </p:cNvPr>
            <p:cNvSpPr/>
            <p:nvPr/>
          </p:nvSpPr>
          <p:spPr>
            <a:xfrm>
              <a:off x="599618" y="712514"/>
              <a:ext cx="5219289" cy="307777"/>
            </a:xfrm>
            <a:prstGeom prst="rect">
              <a:avLst/>
            </a:prstGeom>
          </p:spPr>
          <p:txBody>
            <a:bodyPr wrap="square">
              <a:spAutoFit/>
            </a:bodyPr>
            <a:lstStyle/>
            <a:p>
              <a:pPr algn="ctr"/>
              <a:r>
                <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rPr>
                <a:t>Branch Prediction based on Competition</a:t>
              </a:r>
            </a:p>
          </p:txBody>
        </p:sp>
        <p:sp>
          <p:nvSpPr>
            <p:cNvPr id="33" name="矩形 32">
              <a:extLst>
                <a:ext uri="{FF2B5EF4-FFF2-40B4-BE49-F238E27FC236}">
                  <a16:creationId xmlns:a16="http://schemas.microsoft.com/office/drawing/2014/main" id="{0FDA942E-32AC-42CB-AF1A-F2BFB9A66674}"/>
                </a:ext>
              </a:extLst>
            </p:cNvPr>
            <p:cNvSpPr/>
            <p:nvPr/>
          </p:nvSpPr>
          <p:spPr>
            <a:xfrm>
              <a:off x="1197484" y="278221"/>
              <a:ext cx="2833724" cy="523219"/>
            </a:xfrm>
            <a:prstGeom prst="rect">
              <a:avLst/>
            </a:prstGeom>
          </p:spPr>
          <p:txBody>
            <a:bodyPr wrap="none">
              <a:spAutoFit/>
            </a:bodyPr>
            <a:lstStyle/>
            <a:p>
              <a:r>
                <a:rPr lang="zh-CN" altLang="en-US" sz="2800" b="1" spc="151" dirty="0">
                  <a:solidFill>
                    <a:schemeClr val="tx1">
                      <a:lumMod val="85000"/>
                      <a:lumOff val="15000"/>
                    </a:schemeClr>
                  </a:solidFill>
                  <a:latin typeface="等线" panose="02010600030101010101" pitchFamily="2" charset="-122"/>
                  <a:ea typeface="等线" panose="02010600030101010101" pitchFamily="2" charset="-122"/>
                </a:rPr>
                <a:t>竞争分支预测器</a:t>
              </a:r>
              <a:endParaRPr lang="en-US" altLang="zh-CN" sz="2800" b="1" spc="151" dirty="0">
                <a:solidFill>
                  <a:schemeClr val="tx1">
                    <a:lumMod val="85000"/>
                    <a:lumOff val="15000"/>
                  </a:schemeClr>
                </a:solidFill>
                <a:latin typeface="等线" panose="02010600030101010101" pitchFamily="2" charset="-122"/>
                <a:ea typeface="等线" panose="02010600030101010101" pitchFamily="2" charset="-122"/>
              </a:endParaRPr>
            </a:p>
          </p:txBody>
        </p:sp>
      </p:grpSp>
      <p:pic>
        <p:nvPicPr>
          <p:cNvPr id="4" name="图片 3">
            <a:extLst>
              <a:ext uri="{FF2B5EF4-FFF2-40B4-BE49-F238E27FC236}">
                <a16:creationId xmlns:a16="http://schemas.microsoft.com/office/drawing/2014/main" id="{820FD163-FA31-4724-8E1D-E3F8F1AC038E}"/>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2968831" y="1195613"/>
            <a:ext cx="6253804" cy="5377240"/>
          </a:xfrm>
          <a:prstGeom prst="rect">
            <a:avLst/>
          </a:prstGeom>
        </p:spPr>
      </p:pic>
    </p:spTree>
    <p:extLst>
      <p:ext uri="{BB962C8B-B14F-4D97-AF65-F5344CB8AC3E}">
        <p14:creationId xmlns:p14="http://schemas.microsoft.com/office/powerpoint/2010/main" val="80677961"/>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自由: 形状 22"/>
          <p:cNvSpPr/>
          <p:nvPr/>
        </p:nvSpPr>
        <p:spPr bwMode="auto">
          <a:xfrm rot="12600000">
            <a:off x="628798" y="267712"/>
            <a:ext cx="166903" cy="731887"/>
          </a:xfrm>
          <a:custGeom>
            <a:avLst/>
            <a:gdLst>
              <a:gd name="connsiteX0" fmla="*/ 260214 w 260214"/>
              <a:gd name="connsiteY0" fmla="*/ 995963 h 1141060"/>
              <a:gd name="connsiteX1" fmla="*/ 0 w 260214"/>
              <a:gd name="connsiteY1" fmla="*/ 1141060 h 1141060"/>
              <a:gd name="connsiteX2" fmla="*/ 0 w 260214"/>
              <a:gd name="connsiteY2" fmla="*/ 146621 h 1141060"/>
              <a:gd name="connsiteX3" fmla="*/ 260214 w 260214"/>
              <a:gd name="connsiteY3" fmla="*/ 0 h 1141060"/>
            </a:gdLst>
            <a:ahLst/>
            <a:cxnLst>
              <a:cxn ang="0">
                <a:pos x="connsiteX0" y="connsiteY0"/>
              </a:cxn>
              <a:cxn ang="0">
                <a:pos x="connsiteX1" y="connsiteY1"/>
              </a:cxn>
              <a:cxn ang="0">
                <a:pos x="connsiteX2" y="connsiteY2"/>
              </a:cxn>
              <a:cxn ang="0">
                <a:pos x="connsiteX3" y="connsiteY3"/>
              </a:cxn>
            </a:cxnLst>
            <a:rect l="l" t="t" r="r" b="b"/>
            <a:pathLst>
              <a:path w="260214" h="1141060">
                <a:moveTo>
                  <a:pt x="260214" y="995963"/>
                </a:moveTo>
                <a:lnTo>
                  <a:pt x="0" y="1141060"/>
                </a:lnTo>
                <a:lnTo>
                  <a:pt x="0" y="146621"/>
                </a:lnTo>
                <a:lnTo>
                  <a:pt x="260214" y="0"/>
                </a:lnTo>
                <a:close/>
              </a:path>
            </a:pathLst>
          </a:custGeom>
          <a:solidFill>
            <a:srgbClr val="0075EA"/>
          </a:solidFill>
          <a:ln>
            <a:noFill/>
          </a:ln>
        </p:spPr>
        <p:txBody>
          <a:bodyPr vert="horz" wrap="square" lIns="91440" tIns="45720" rIns="91440" bIns="45720" numCol="1" anchor="t" anchorCtr="0" compatLnSpc="1">
            <a:noAutofit/>
          </a:bodyPr>
          <a:lstStyle/>
          <a:p>
            <a:endParaRPr lang="zh-CN" altLang="en-US" dirty="0"/>
          </a:p>
        </p:txBody>
      </p:sp>
      <p:grpSp>
        <p:nvGrpSpPr>
          <p:cNvPr id="31" name="组合 30">
            <a:extLst>
              <a:ext uri="{FF2B5EF4-FFF2-40B4-BE49-F238E27FC236}">
                <a16:creationId xmlns:a16="http://schemas.microsoft.com/office/drawing/2014/main" id="{8CA5B043-4020-4F50-98C7-D2A506D9F110}"/>
              </a:ext>
            </a:extLst>
          </p:cNvPr>
          <p:cNvGrpSpPr/>
          <p:nvPr/>
        </p:nvGrpSpPr>
        <p:grpSpPr>
          <a:xfrm>
            <a:off x="599620" y="278225"/>
            <a:ext cx="5219289" cy="742071"/>
            <a:chOff x="599618" y="278221"/>
            <a:chExt cx="5219289" cy="742070"/>
          </a:xfrm>
        </p:grpSpPr>
        <p:sp>
          <p:nvSpPr>
            <p:cNvPr id="32" name="矩形 31">
              <a:extLst>
                <a:ext uri="{FF2B5EF4-FFF2-40B4-BE49-F238E27FC236}">
                  <a16:creationId xmlns:a16="http://schemas.microsoft.com/office/drawing/2014/main" id="{BAA58CB5-AD00-4B5E-B2D0-A47992A7AFE2}"/>
                </a:ext>
              </a:extLst>
            </p:cNvPr>
            <p:cNvSpPr/>
            <p:nvPr/>
          </p:nvSpPr>
          <p:spPr>
            <a:xfrm>
              <a:off x="599618" y="712514"/>
              <a:ext cx="5219289" cy="307777"/>
            </a:xfrm>
            <a:prstGeom prst="rect">
              <a:avLst/>
            </a:prstGeom>
          </p:spPr>
          <p:txBody>
            <a:bodyPr wrap="square">
              <a:spAutoFit/>
            </a:bodyPr>
            <a:lstStyle/>
            <a:p>
              <a:pPr algn="ctr"/>
              <a:r>
                <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rPr>
                <a:t>Branch Prediction based on Competition</a:t>
              </a:r>
            </a:p>
          </p:txBody>
        </p:sp>
        <p:sp>
          <p:nvSpPr>
            <p:cNvPr id="33" name="矩形 32">
              <a:extLst>
                <a:ext uri="{FF2B5EF4-FFF2-40B4-BE49-F238E27FC236}">
                  <a16:creationId xmlns:a16="http://schemas.microsoft.com/office/drawing/2014/main" id="{0FDA942E-32AC-42CB-AF1A-F2BFB9A66674}"/>
                </a:ext>
              </a:extLst>
            </p:cNvPr>
            <p:cNvSpPr/>
            <p:nvPr/>
          </p:nvSpPr>
          <p:spPr>
            <a:xfrm>
              <a:off x="1197484" y="278221"/>
              <a:ext cx="2833724" cy="523219"/>
            </a:xfrm>
            <a:prstGeom prst="rect">
              <a:avLst/>
            </a:prstGeom>
          </p:spPr>
          <p:txBody>
            <a:bodyPr wrap="none">
              <a:spAutoFit/>
            </a:bodyPr>
            <a:lstStyle/>
            <a:p>
              <a:r>
                <a:rPr lang="zh-CN" altLang="en-US" sz="2800" b="1" spc="151" dirty="0">
                  <a:solidFill>
                    <a:schemeClr val="tx1">
                      <a:lumMod val="85000"/>
                      <a:lumOff val="15000"/>
                    </a:schemeClr>
                  </a:solidFill>
                  <a:latin typeface="等线" panose="02010600030101010101" pitchFamily="2" charset="-122"/>
                  <a:ea typeface="等线" panose="02010600030101010101" pitchFamily="2" charset="-122"/>
                </a:rPr>
                <a:t>竞争分支预测器</a:t>
              </a:r>
              <a:endParaRPr lang="en-US" altLang="zh-CN" sz="2800" b="1" spc="151" dirty="0">
                <a:solidFill>
                  <a:schemeClr val="tx1">
                    <a:lumMod val="85000"/>
                    <a:lumOff val="15000"/>
                  </a:schemeClr>
                </a:solidFill>
                <a:latin typeface="等线" panose="02010600030101010101" pitchFamily="2" charset="-122"/>
                <a:ea typeface="等线" panose="02010600030101010101" pitchFamily="2" charset="-122"/>
              </a:endParaRPr>
            </a:p>
          </p:txBody>
        </p:sp>
      </p:grpSp>
      <p:pic>
        <p:nvPicPr>
          <p:cNvPr id="3" name="图片 2">
            <a:extLst>
              <a:ext uri="{FF2B5EF4-FFF2-40B4-BE49-F238E27FC236}">
                <a16:creationId xmlns:a16="http://schemas.microsoft.com/office/drawing/2014/main" id="{A9998EC8-576B-4503-BB1E-E26C75B69244}"/>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476466" y="1666754"/>
            <a:ext cx="6773595" cy="3974024"/>
          </a:xfrm>
          <a:prstGeom prst="rect">
            <a:avLst/>
          </a:prstGeom>
        </p:spPr>
      </p:pic>
      <p:sp>
        <p:nvSpPr>
          <p:cNvPr id="9" name="矩形 8">
            <a:extLst>
              <a:ext uri="{FF2B5EF4-FFF2-40B4-BE49-F238E27FC236}">
                <a16:creationId xmlns:a16="http://schemas.microsoft.com/office/drawing/2014/main" id="{2982C87F-3931-4916-AF03-107E7C950956}"/>
              </a:ext>
            </a:extLst>
          </p:cNvPr>
          <p:cNvSpPr/>
          <p:nvPr/>
        </p:nvSpPr>
        <p:spPr>
          <a:xfrm>
            <a:off x="5704114" y="1578577"/>
            <a:ext cx="6159335" cy="3966599"/>
          </a:xfrm>
          <a:prstGeom prst="rect">
            <a:avLst/>
          </a:prstGeom>
          <a:ln>
            <a:solidFill>
              <a:schemeClr val="accent1"/>
            </a:solidFill>
          </a:ln>
        </p:spPr>
        <p:txBody>
          <a:bodyPr wrap="square" lIns="72000" rIns="72000">
            <a:spAutoFit/>
          </a:bodyPr>
          <a:lstStyle/>
          <a:p>
            <a:pPr marL="342900" indent="-342900" algn="just">
              <a:lnSpc>
                <a:spcPct val="150000"/>
              </a:lnSpc>
              <a:spcBef>
                <a:spcPts val="600"/>
              </a:spcBef>
              <a:spcAft>
                <a:spcPts val="600"/>
              </a:spcAft>
              <a:buClr>
                <a:srgbClr val="FF0066"/>
              </a:buClr>
              <a:buFont typeface="Wingdings" panose="05000000000000000000" pitchFamily="2" charset="2"/>
              <a:buChar char="p"/>
            </a:pPr>
            <a:r>
              <a:rPr lang="zh-CN" altLang="en-US" sz="2400" dirty="0">
                <a:latin typeface="微软雅黑" panose="020B0503020204020204" pitchFamily="34" charset="-122"/>
                <a:ea typeface="微软雅黑" panose="020B0503020204020204" pitchFamily="34" charset="-122"/>
                <a:cs typeface="+mn-ea"/>
                <a:sym typeface="+mn-lt"/>
              </a:rPr>
              <a:t>当</a:t>
            </a:r>
            <a:r>
              <a:rPr lang="en-US" altLang="zh-CN" sz="2400" dirty="0" err="1">
                <a:latin typeface="微软雅黑" panose="020B0503020204020204" pitchFamily="34" charset="-122"/>
                <a:ea typeface="微软雅黑" panose="020B0503020204020204" pitchFamily="34" charset="-122"/>
                <a:cs typeface="+mn-ea"/>
                <a:sym typeface="+mn-lt"/>
              </a:rPr>
              <a:t>P1</a:t>
            </a:r>
            <a:r>
              <a:rPr lang="zh-CN" altLang="en-US" sz="2400" dirty="0">
                <a:latin typeface="微软雅黑" panose="020B0503020204020204" pitchFamily="34" charset="-122"/>
                <a:ea typeface="微软雅黑" panose="020B0503020204020204" pitchFamily="34" charset="-122"/>
                <a:cs typeface="+mn-ea"/>
                <a:sym typeface="+mn-lt"/>
              </a:rPr>
              <a:t>预测正确，</a:t>
            </a:r>
            <a:r>
              <a:rPr lang="en-US" altLang="zh-CN" sz="2400" dirty="0" err="1">
                <a:latin typeface="微软雅黑" panose="020B0503020204020204" pitchFamily="34" charset="-122"/>
                <a:ea typeface="微软雅黑" panose="020B0503020204020204" pitchFamily="34" charset="-122"/>
                <a:cs typeface="+mn-ea"/>
                <a:sym typeface="+mn-lt"/>
              </a:rPr>
              <a:t>P2</a:t>
            </a:r>
            <a:r>
              <a:rPr lang="zh-CN" altLang="en-US" sz="2400" dirty="0">
                <a:latin typeface="微软雅黑" panose="020B0503020204020204" pitchFamily="34" charset="-122"/>
                <a:ea typeface="微软雅黑" panose="020B0503020204020204" pitchFamily="34" charset="-122"/>
                <a:cs typeface="+mn-ea"/>
                <a:sym typeface="+mn-lt"/>
              </a:rPr>
              <a:t>预测错误，计数器减</a:t>
            </a:r>
            <a:r>
              <a:rPr lang="en-US" altLang="zh-CN" sz="2400" dirty="0">
                <a:latin typeface="微软雅黑" panose="020B0503020204020204" pitchFamily="34" charset="-122"/>
                <a:ea typeface="微软雅黑" panose="020B0503020204020204" pitchFamily="34" charset="-122"/>
                <a:cs typeface="+mn-ea"/>
                <a:sym typeface="+mn-lt"/>
              </a:rPr>
              <a:t>1</a:t>
            </a:r>
          </a:p>
          <a:p>
            <a:pPr marL="342900" indent="-342900" algn="just">
              <a:lnSpc>
                <a:spcPct val="150000"/>
              </a:lnSpc>
              <a:spcBef>
                <a:spcPts val="600"/>
              </a:spcBef>
              <a:spcAft>
                <a:spcPts val="600"/>
              </a:spcAft>
              <a:buClr>
                <a:srgbClr val="FF0066"/>
              </a:buClr>
              <a:buFont typeface="Wingdings" panose="05000000000000000000" pitchFamily="2" charset="2"/>
              <a:buChar char="p"/>
            </a:pPr>
            <a:endParaRPr lang="en-US" altLang="zh-CN" sz="2400" dirty="0">
              <a:latin typeface="微软雅黑" panose="020B0503020204020204" pitchFamily="34" charset="-122"/>
              <a:ea typeface="微软雅黑" panose="020B0503020204020204" pitchFamily="34" charset="-122"/>
              <a:cs typeface="+mn-ea"/>
              <a:sym typeface="+mn-lt"/>
            </a:endParaRPr>
          </a:p>
          <a:p>
            <a:pPr marL="342900" indent="-342900" algn="just">
              <a:lnSpc>
                <a:spcPct val="150000"/>
              </a:lnSpc>
              <a:spcBef>
                <a:spcPts val="600"/>
              </a:spcBef>
              <a:spcAft>
                <a:spcPts val="600"/>
              </a:spcAft>
              <a:buClr>
                <a:srgbClr val="FF0066"/>
              </a:buClr>
              <a:buFont typeface="Wingdings" panose="05000000000000000000" pitchFamily="2" charset="2"/>
              <a:buChar char="p"/>
            </a:pPr>
            <a:r>
              <a:rPr lang="zh-CN" altLang="en-US" sz="2400" dirty="0">
                <a:latin typeface="微软雅黑" panose="020B0503020204020204" pitchFamily="34" charset="-122"/>
                <a:ea typeface="微软雅黑" panose="020B0503020204020204" pitchFamily="34" charset="-122"/>
                <a:cs typeface="+mn-ea"/>
                <a:sym typeface="+mn-lt"/>
              </a:rPr>
              <a:t>当</a:t>
            </a:r>
            <a:r>
              <a:rPr lang="en-US" altLang="zh-CN" sz="2400" dirty="0" err="1">
                <a:latin typeface="微软雅黑" panose="020B0503020204020204" pitchFamily="34" charset="-122"/>
                <a:ea typeface="微软雅黑" panose="020B0503020204020204" pitchFamily="34" charset="-122"/>
                <a:cs typeface="+mn-ea"/>
                <a:sym typeface="+mn-lt"/>
              </a:rPr>
              <a:t>P1</a:t>
            </a:r>
            <a:r>
              <a:rPr lang="zh-CN" altLang="en-US" sz="2400" dirty="0">
                <a:latin typeface="微软雅黑" panose="020B0503020204020204" pitchFamily="34" charset="-122"/>
                <a:ea typeface="微软雅黑" panose="020B0503020204020204" pitchFamily="34" charset="-122"/>
                <a:cs typeface="+mn-ea"/>
                <a:sym typeface="+mn-lt"/>
              </a:rPr>
              <a:t>预测错误，</a:t>
            </a:r>
            <a:r>
              <a:rPr lang="en-US" altLang="zh-CN" sz="2400" dirty="0" err="1">
                <a:latin typeface="微软雅黑" panose="020B0503020204020204" pitchFamily="34" charset="-122"/>
                <a:ea typeface="微软雅黑" panose="020B0503020204020204" pitchFamily="34" charset="-122"/>
                <a:cs typeface="+mn-ea"/>
                <a:sym typeface="+mn-lt"/>
              </a:rPr>
              <a:t>P2</a:t>
            </a:r>
            <a:r>
              <a:rPr lang="zh-CN" altLang="en-US" sz="2400" dirty="0">
                <a:latin typeface="微软雅黑" panose="020B0503020204020204" pitchFamily="34" charset="-122"/>
                <a:ea typeface="微软雅黑" panose="020B0503020204020204" pitchFamily="34" charset="-122"/>
                <a:cs typeface="+mn-ea"/>
                <a:sym typeface="+mn-lt"/>
              </a:rPr>
              <a:t>预测正确，计数器加</a:t>
            </a:r>
            <a:r>
              <a:rPr lang="en-US" altLang="zh-CN" sz="2400" dirty="0">
                <a:latin typeface="微软雅黑" panose="020B0503020204020204" pitchFamily="34" charset="-122"/>
                <a:ea typeface="微软雅黑" panose="020B0503020204020204" pitchFamily="34" charset="-122"/>
                <a:cs typeface="+mn-ea"/>
                <a:sym typeface="+mn-lt"/>
              </a:rPr>
              <a:t>1</a:t>
            </a:r>
          </a:p>
          <a:p>
            <a:pPr marL="342900" indent="-342900" algn="just">
              <a:lnSpc>
                <a:spcPct val="150000"/>
              </a:lnSpc>
              <a:spcBef>
                <a:spcPts val="600"/>
              </a:spcBef>
              <a:spcAft>
                <a:spcPts val="600"/>
              </a:spcAft>
              <a:buClr>
                <a:srgbClr val="FF0066"/>
              </a:buClr>
              <a:buFont typeface="Wingdings" panose="05000000000000000000" pitchFamily="2" charset="2"/>
              <a:buChar char="p"/>
            </a:pPr>
            <a:endParaRPr lang="en-US" altLang="zh-CN" sz="2400" dirty="0">
              <a:latin typeface="微软雅黑" panose="020B0503020204020204" pitchFamily="34" charset="-122"/>
              <a:ea typeface="微软雅黑" panose="020B0503020204020204" pitchFamily="34" charset="-122"/>
              <a:cs typeface="+mn-ea"/>
              <a:sym typeface="+mn-lt"/>
            </a:endParaRPr>
          </a:p>
          <a:p>
            <a:pPr marL="342900" indent="-342900" algn="just">
              <a:lnSpc>
                <a:spcPct val="150000"/>
              </a:lnSpc>
              <a:spcBef>
                <a:spcPts val="600"/>
              </a:spcBef>
              <a:spcAft>
                <a:spcPts val="600"/>
              </a:spcAft>
              <a:buClr>
                <a:srgbClr val="FF0066"/>
              </a:buClr>
              <a:buFont typeface="Wingdings" panose="05000000000000000000" pitchFamily="2" charset="2"/>
              <a:buChar char="p"/>
            </a:pPr>
            <a:r>
              <a:rPr lang="zh-CN" altLang="en-US" sz="2400" dirty="0">
                <a:latin typeface="微软雅黑" panose="020B0503020204020204" pitchFamily="34" charset="-122"/>
                <a:ea typeface="微软雅黑" panose="020B0503020204020204" pitchFamily="34" charset="-122"/>
                <a:cs typeface="+mn-ea"/>
                <a:sym typeface="+mn-lt"/>
              </a:rPr>
              <a:t>当</a:t>
            </a:r>
            <a:r>
              <a:rPr lang="en-US" altLang="zh-CN" sz="2400" dirty="0" err="1">
                <a:latin typeface="微软雅黑" panose="020B0503020204020204" pitchFamily="34" charset="-122"/>
                <a:ea typeface="微软雅黑" panose="020B0503020204020204" pitchFamily="34" charset="-122"/>
                <a:cs typeface="+mn-ea"/>
                <a:sym typeface="+mn-lt"/>
              </a:rPr>
              <a:t>P1</a:t>
            </a:r>
            <a:r>
              <a:rPr lang="zh-CN" altLang="en-US" sz="2400" dirty="0">
                <a:latin typeface="微软雅黑" panose="020B0503020204020204" pitchFamily="34" charset="-122"/>
                <a:ea typeface="微软雅黑" panose="020B0503020204020204" pitchFamily="34" charset="-122"/>
                <a:cs typeface="+mn-ea"/>
                <a:sym typeface="+mn-lt"/>
              </a:rPr>
              <a:t>和</a:t>
            </a:r>
            <a:r>
              <a:rPr lang="en-US" altLang="zh-CN" sz="2400" dirty="0" err="1">
                <a:latin typeface="微软雅黑" panose="020B0503020204020204" pitchFamily="34" charset="-122"/>
                <a:ea typeface="微软雅黑" panose="020B0503020204020204" pitchFamily="34" charset="-122"/>
                <a:cs typeface="+mn-ea"/>
                <a:sym typeface="+mn-lt"/>
              </a:rPr>
              <a:t>P2</a:t>
            </a:r>
            <a:r>
              <a:rPr lang="zh-CN" altLang="en-US" sz="2400" dirty="0">
                <a:latin typeface="微软雅黑" panose="020B0503020204020204" pitchFamily="34" charset="-122"/>
                <a:ea typeface="微软雅黑" panose="020B0503020204020204" pitchFamily="34" charset="-122"/>
                <a:cs typeface="+mn-ea"/>
                <a:sym typeface="+mn-lt"/>
              </a:rPr>
              <a:t>预测结果一样，不管预测正确与否，计数器都保持不变</a:t>
            </a:r>
            <a:endParaRPr lang="en-US" altLang="zh-CN" sz="2400" dirty="0">
              <a:latin typeface="微软雅黑" panose="020B0503020204020204" pitchFamily="34" charset="-122"/>
              <a:ea typeface="微软雅黑" panose="020B0503020204020204" pitchFamily="34" charset="-122"/>
              <a:cs typeface="+mn-ea"/>
              <a:sym typeface="+mn-lt"/>
            </a:endParaRPr>
          </a:p>
        </p:txBody>
      </p:sp>
    </p:spTree>
    <p:extLst>
      <p:ext uri="{BB962C8B-B14F-4D97-AF65-F5344CB8AC3E}">
        <p14:creationId xmlns:p14="http://schemas.microsoft.com/office/powerpoint/2010/main" val="2292814518"/>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自由: 形状 22"/>
          <p:cNvSpPr/>
          <p:nvPr/>
        </p:nvSpPr>
        <p:spPr bwMode="auto">
          <a:xfrm rot="12600000">
            <a:off x="628798" y="267712"/>
            <a:ext cx="166903" cy="731887"/>
          </a:xfrm>
          <a:custGeom>
            <a:avLst/>
            <a:gdLst>
              <a:gd name="connsiteX0" fmla="*/ 260214 w 260214"/>
              <a:gd name="connsiteY0" fmla="*/ 995963 h 1141060"/>
              <a:gd name="connsiteX1" fmla="*/ 0 w 260214"/>
              <a:gd name="connsiteY1" fmla="*/ 1141060 h 1141060"/>
              <a:gd name="connsiteX2" fmla="*/ 0 w 260214"/>
              <a:gd name="connsiteY2" fmla="*/ 146621 h 1141060"/>
              <a:gd name="connsiteX3" fmla="*/ 260214 w 260214"/>
              <a:gd name="connsiteY3" fmla="*/ 0 h 1141060"/>
            </a:gdLst>
            <a:ahLst/>
            <a:cxnLst>
              <a:cxn ang="0">
                <a:pos x="connsiteX0" y="connsiteY0"/>
              </a:cxn>
              <a:cxn ang="0">
                <a:pos x="connsiteX1" y="connsiteY1"/>
              </a:cxn>
              <a:cxn ang="0">
                <a:pos x="connsiteX2" y="connsiteY2"/>
              </a:cxn>
              <a:cxn ang="0">
                <a:pos x="connsiteX3" y="connsiteY3"/>
              </a:cxn>
            </a:cxnLst>
            <a:rect l="l" t="t" r="r" b="b"/>
            <a:pathLst>
              <a:path w="260214" h="1141060">
                <a:moveTo>
                  <a:pt x="260214" y="995963"/>
                </a:moveTo>
                <a:lnTo>
                  <a:pt x="0" y="1141060"/>
                </a:lnTo>
                <a:lnTo>
                  <a:pt x="0" y="146621"/>
                </a:lnTo>
                <a:lnTo>
                  <a:pt x="260214" y="0"/>
                </a:lnTo>
                <a:close/>
              </a:path>
            </a:pathLst>
          </a:custGeom>
          <a:solidFill>
            <a:srgbClr val="0075EA"/>
          </a:solidFill>
          <a:ln>
            <a:noFill/>
          </a:ln>
        </p:spPr>
        <p:txBody>
          <a:bodyPr vert="horz" wrap="square" lIns="91440" tIns="45720" rIns="91440" bIns="45720" numCol="1" anchor="t" anchorCtr="0" compatLnSpc="1">
            <a:noAutofit/>
          </a:bodyPr>
          <a:lstStyle/>
          <a:p>
            <a:endParaRPr lang="zh-CN" altLang="en-US" dirty="0"/>
          </a:p>
        </p:txBody>
      </p:sp>
      <p:grpSp>
        <p:nvGrpSpPr>
          <p:cNvPr id="11" name="组合 10">
            <a:extLst>
              <a:ext uri="{FF2B5EF4-FFF2-40B4-BE49-F238E27FC236}">
                <a16:creationId xmlns:a16="http://schemas.microsoft.com/office/drawing/2014/main" id="{04DCA28F-6519-48AD-9BFF-24FEE0CD8000}"/>
              </a:ext>
            </a:extLst>
          </p:cNvPr>
          <p:cNvGrpSpPr/>
          <p:nvPr/>
        </p:nvGrpSpPr>
        <p:grpSpPr>
          <a:xfrm>
            <a:off x="599622" y="278225"/>
            <a:ext cx="3105480" cy="736649"/>
            <a:chOff x="599620" y="278221"/>
            <a:chExt cx="3105480" cy="736648"/>
          </a:xfrm>
        </p:grpSpPr>
        <p:sp>
          <p:nvSpPr>
            <p:cNvPr id="12" name="矩形 11">
              <a:extLst>
                <a:ext uri="{FF2B5EF4-FFF2-40B4-BE49-F238E27FC236}">
                  <a16:creationId xmlns:a16="http://schemas.microsoft.com/office/drawing/2014/main" id="{4B61609A-F52E-44E0-96BC-2AF35877DBE6}"/>
                </a:ext>
              </a:extLst>
            </p:cNvPr>
            <p:cNvSpPr/>
            <p:nvPr/>
          </p:nvSpPr>
          <p:spPr>
            <a:xfrm>
              <a:off x="599620" y="707092"/>
              <a:ext cx="3105480" cy="307777"/>
            </a:xfrm>
            <a:prstGeom prst="rect">
              <a:avLst/>
            </a:prstGeom>
          </p:spPr>
          <p:txBody>
            <a:bodyPr wrap="square">
              <a:spAutoFit/>
            </a:bodyPr>
            <a:lstStyle/>
            <a:p>
              <a:pPr algn="ctr"/>
              <a:r>
                <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rPr>
                <a:t>Branch Prediction</a:t>
              </a:r>
            </a:p>
          </p:txBody>
        </p:sp>
        <p:sp>
          <p:nvSpPr>
            <p:cNvPr id="13" name="矩形 12">
              <a:extLst>
                <a:ext uri="{FF2B5EF4-FFF2-40B4-BE49-F238E27FC236}">
                  <a16:creationId xmlns:a16="http://schemas.microsoft.com/office/drawing/2014/main" id="{ADF22F65-09B8-4AEB-9F6C-F5DFA4A2C816}"/>
                </a:ext>
              </a:extLst>
            </p:cNvPr>
            <p:cNvSpPr/>
            <p:nvPr/>
          </p:nvSpPr>
          <p:spPr>
            <a:xfrm>
              <a:off x="1197484" y="278221"/>
              <a:ext cx="1698414" cy="523219"/>
            </a:xfrm>
            <a:prstGeom prst="rect">
              <a:avLst/>
            </a:prstGeom>
          </p:spPr>
          <p:txBody>
            <a:bodyPr wrap="none">
              <a:spAutoFit/>
            </a:bodyPr>
            <a:lstStyle/>
            <a:p>
              <a:r>
                <a:rPr lang="zh-CN" altLang="en-US" sz="2800" b="1" spc="151" dirty="0">
                  <a:solidFill>
                    <a:schemeClr val="tx1">
                      <a:lumMod val="85000"/>
                      <a:lumOff val="15000"/>
                    </a:schemeClr>
                  </a:solidFill>
                  <a:latin typeface="等线" panose="02010600030101010101" pitchFamily="2" charset="-122"/>
                  <a:ea typeface="等线" panose="02010600030101010101" pitchFamily="2" charset="-122"/>
                </a:rPr>
                <a:t>分支预测</a:t>
              </a:r>
              <a:endParaRPr lang="en-US" altLang="zh-CN" sz="2800" b="1" spc="151" dirty="0">
                <a:solidFill>
                  <a:schemeClr val="tx1">
                    <a:lumMod val="85000"/>
                    <a:lumOff val="15000"/>
                  </a:schemeClr>
                </a:solidFill>
                <a:latin typeface="等线" panose="02010600030101010101" pitchFamily="2" charset="-122"/>
                <a:ea typeface="等线" panose="02010600030101010101" pitchFamily="2" charset="-122"/>
              </a:endParaRPr>
            </a:p>
          </p:txBody>
        </p:sp>
      </p:grpSp>
      <p:sp>
        <p:nvSpPr>
          <p:cNvPr id="2" name="矩形 1">
            <a:extLst>
              <a:ext uri="{FF2B5EF4-FFF2-40B4-BE49-F238E27FC236}">
                <a16:creationId xmlns:a16="http://schemas.microsoft.com/office/drawing/2014/main" id="{79688ACA-75B8-4D4D-B465-EF10DA28399B}"/>
              </a:ext>
            </a:extLst>
          </p:cNvPr>
          <p:cNvSpPr/>
          <p:nvPr/>
        </p:nvSpPr>
        <p:spPr>
          <a:xfrm>
            <a:off x="795649" y="1280697"/>
            <a:ext cx="10592789" cy="4355872"/>
          </a:xfrm>
          <a:prstGeom prst="rect">
            <a:avLst/>
          </a:prstGeom>
          <a:ln>
            <a:solidFill>
              <a:schemeClr val="accent1"/>
            </a:solidFill>
          </a:ln>
        </p:spPr>
        <p:txBody>
          <a:bodyPr wrap="square" lIns="72000" rIns="72000">
            <a:spAutoFit/>
          </a:bodyPr>
          <a:lstStyle/>
          <a:p>
            <a:pPr marL="342900" indent="-342900" algn="just">
              <a:lnSpc>
                <a:spcPct val="150000"/>
              </a:lnSpc>
              <a:spcBef>
                <a:spcPts val="600"/>
              </a:spcBef>
              <a:spcAft>
                <a:spcPts val="600"/>
              </a:spcAft>
              <a:buClr>
                <a:srgbClr val="FF0066"/>
              </a:buClr>
              <a:buFont typeface="Wingdings" panose="05000000000000000000" pitchFamily="2" charset="2"/>
              <a:buChar char="p"/>
            </a:pPr>
            <a:r>
              <a:rPr lang="zh-CN" altLang="en-US" sz="2800" dirty="0">
                <a:latin typeface="微软雅黑" panose="020B0503020204020204" pitchFamily="34" charset="-122"/>
                <a:ea typeface="微软雅黑" panose="020B0503020204020204" pitchFamily="34" charset="-122"/>
                <a:cs typeface="+mn-ea"/>
                <a:sym typeface="+mn-lt"/>
              </a:rPr>
              <a:t>在流水线中提前</a:t>
            </a:r>
            <a:r>
              <a:rPr lang="zh-CN" altLang="en-US" sz="2800" dirty="0">
                <a:solidFill>
                  <a:srgbClr val="0066FF"/>
                </a:solidFill>
                <a:latin typeface="微软雅黑" panose="020B0503020204020204" pitchFamily="34" charset="-122"/>
                <a:ea typeface="微软雅黑" panose="020B0503020204020204" pitchFamily="34" charset="-122"/>
                <a:cs typeface="+mn-ea"/>
                <a:sym typeface="+mn-lt"/>
              </a:rPr>
              <a:t>猜测</a:t>
            </a:r>
            <a:r>
              <a:rPr lang="zh-CN" altLang="en-US" sz="2800" dirty="0">
                <a:latin typeface="微软雅黑" panose="020B0503020204020204" pitchFamily="34" charset="-122"/>
                <a:ea typeface="微软雅黑" panose="020B0503020204020204" pitchFamily="34" charset="-122"/>
                <a:cs typeface="+mn-ea"/>
                <a:sym typeface="+mn-lt"/>
              </a:rPr>
              <a:t>分支指令的分支方向。如果猜测正确，则流水线不会停顿，继续执行；否则，清空流水线（已取出的错误指令），从正确分支目标地址处执行。这种猜测技术称为分支预测。</a:t>
            </a:r>
            <a:endParaRPr lang="en-US" altLang="zh-CN" sz="2800" dirty="0">
              <a:latin typeface="微软雅黑" panose="020B0503020204020204" pitchFamily="34" charset="-122"/>
              <a:ea typeface="微软雅黑" panose="020B0503020204020204" pitchFamily="34" charset="-122"/>
              <a:cs typeface="+mn-ea"/>
              <a:sym typeface="+mn-lt"/>
            </a:endParaRPr>
          </a:p>
          <a:p>
            <a:pPr marL="342900" indent="-342900" algn="just">
              <a:lnSpc>
                <a:spcPct val="150000"/>
              </a:lnSpc>
              <a:spcBef>
                <a:spcPts val="600"/>
              </a:spcBef>
              <a:spcAft>
                <a:spcPts val="600"/>
              </a:spcAft>
              <a:buClr>
                <a:srgbClr val="FF0066"/>
              </a:buClr>
              <a:buFont typeface="Wingdings" panose="05000000000000000000" pitchFamily="2" charset="2"/>
              <a:buChar char="p"/>
            </a:pPr>
            <a:r>
              <a:rPr lang="zh-CN" altLang="en-US" sz="2800" dirty="0">
                <a:latin typeface="微软雅黑" panose="020B0503020204020204" pitchFamily="34" charset="-122"/>
                <a:ea typeface="微软雅黑" panose="020B0503020204020204" pitchFamily="34" charset="-122"/>
                <a:cs typeface="+mn-ea"/>
                <a:sym typeface="+mn-lt"/>
              </a:rPr>
              <a:t>静态分支预测：总预测分支未发生（或总预测分支发生）。</a:t>
            </a:r>
            <a:endParaRPr lang="en-US" altLang="zh-CN" sz="2800" dirty="0">
              <a:latin typeface="微软雅黑" panose="020B0503020204020204" pitchFamily="34" charset="-122"/>
              <a:ea typeface="微软雅黑" panose="020B0503020204020204" pitchFamily="34" charset="-122"/>
              <a:cs typeface="+mn-ea"/>
              <a:sym typeface="+mn-lt"/>
            </a:endParaRPr>
          </a:p>
          <a:p>
            <a:pPr marL="342900" indent="-342900" algn="just">
              <a:lnSpc>
                <a:spcPct val="150000"/>
              </a:lnSpc>
              <a:spcBef>
                <a:spcPts val="600"/>
              </a:spcBef>
              <a:spcAft>
                <a:spcPts val="600"/>
              </a:spcAft>
              <a:buClr>
                <a:srgbClr val="FF0066"/>
              </a:buClr>
              <a:buFont typeface="Wingdings" panose="05000000000000000000" pitchFamily="2" charset="2"/>
              <a:buChar char="p"/>
            </a:pPr>
            <a:r>
              <a:rPr lang="zh-CN" altLang="en-US" sz="2800" b="1" dirty="0">
                <a:solidFill>
                  <a:srgbClr val="0066FF"/>
                </a:solidFill>
                <a:latin typeface="微软雅黑" panose="020B0503020204020204" pitchFamily="34" charset="-122"/>
                <a:ea typeface="微软雅黑" panose="020B0503020204020204" pitchFamily="34" charset="-122"/>
                <a:cs typeface="+mn-ea"/>
                <a:sym typeface="+mn-lt"/>
              </a:rPr>
              <a:t>动态分支预测</a:t>
            </a:r>
            <a:r>
              <a:rPr lang="zh-CN" altLang="en-US" sz="2800" dirty="0">
                <a:latin typeface="微软雅黑" panose="020B0503020204020204" pitchFamily="34" charset="-122"/>
                <a:ea typeface="微软雅黑" panose="020B0503020204020204" pitchFamily="34" charset="-122"/>
                <a:cs typeface="+mn-ea"/>
                <a:sym typeface="+mn-lt"/>
              </a:rPr>
              <a:t>：基于之前分支的历史信息来决定本次分支的方向。</a:t>
            </a:r>
            <a:endParaRPr lang="en-US" altLang="zh-CN" sz="2800" dirty="0">
              <a:latin typeface="微软雅黑" panose="020B0503020204020204" pitchFamily="34" charset="-122"/>
              <a:ea typeface="微软雅黑" panose="020B0503020204020204" pitchFamily="34" charset="-122"/>
              <a:cs typeface="+mn-ea"/>
              <a:sym typeface="+mn-lt"/>
            </a:endParaRPr>
          </a:p>
          <a:p>
            <a:pPr marL="914400" lvl="1" indent="-457200" algn="just">
              <a:lnSpc>
                <a:spcPct val="150000"/>
              </a:lnSpc>
              <a:spcBef>
                <a:spcPts val="600"/>
              </a:spcBef>
              <a:spcAft>
                <a:spcPts val="600"/>
              </a:spcAft>
              <a:buClr>
                <a:srgbClr val="FF0066"/>
              </a:buClr>
              <a:buFont typeface="Wingdings" panose="05000000000000000000" pitchFamily="2" charset="2"/>
              <a:buChar char="ü"/>
            </a:pPr>
            <a:r>
              <a:rPr lang="en-US" altLang="zh-CN" sz="2800" dirty="0">
                <a:latin typeface="微软雅黑" panose="020B0503020204020204" pitchFamily="34" charset="-122"/>
                <a:ea typeface="微软雅黑" panose="020B0503020204020204" pitchFamily="34" charset="-122"/>
                <a:cs typeface="+mn-ea"/>
                <a:sym typeface="+mn-lt"/>
              </a:rPr>
              <a:t>2-bit</a:t>
            </a:r>
            <a:r>
              <a:rPr lang="zh-CN" altLang="en-US" sz="2800" dirty="0">
                <a:latin typeface="微软雅黑" panose="020B0503020204020204" pitchFamily="34" charset="-122"/>
                <a:ea typeface="微软雅黑" panose="020B0503020204020204" pitchFamily="34" charset="-122"/>
                <a:cs typeface="+mn-ea"/>
                <a:sym typeface="+mn-lt"/>
              </a:rPr>
              <a:t>分支预测、</a:t>
            </a:r>
            <a:r>
              <a:rPr lang="en-US" altLang="zh-CN" sz="2800" dirty="0" err="1">
                <a:latin typeface="微软雅黑" panose="020B0503020204020204" pitchFamily="34" charset="-122"/>
                <a:ea typeface="微软雅黑" panose="020B0503020204020204" pitchFamily="34" charset="-122"/>
                <a:cs typeface="+mn-ea"/>
                <a:sym typeface="+mn-lt"/>
              </a:rPr>
              <a:t>BHT</a:t>
            </a:r>
            <a:r>
              <a:rPr lang="zh-CN" altLang="en-US" sz="2800" dirty="0">
                <a:latin typeface="微软雅黑" panose="020B0503020204020204" pitchFamily="34" charset="-122"/>
                <a:ea typeface="微软雅黑" panose="020B0503020204020204" pitchFamily="34" charset="-122"/>
                <a:cs typeface="+mn-ea"/>
                <a:sym typeface="+mn-lt"/>
              </a:rPr>
              <a:t>（方向预测）、</a:t>
            </a:r>
            <a:r>
              <a:rPr lang="en-US" altLang="zh-CN" sz="2800" dirty="0" err="1">
                <a:latin typeface="微软雅黑" panose="020B0503020204020204" pitchFamily="34" charset="-122"/>
                <a:ea typeface="微软雅黑" panose="020B0503020204020204" pitchFamily="34" charset="-122"/>
                <a:cs typeface="+mn-ea"/>
                <a:sym typeface="+mn-lt"/>
              </a:rPr>
              <a:t>BTB</a:t>
            </a:r>
            <a:r>
              <a:rPr lang="zh-CN" altLang="en-US" sz="2800" dirty="0">
                <a:latin typeface="微软雅黑" panose="020B0503020204020204" pitchFamily="34" charset="-122"/>
                <a:ea typeface="微软雅黑" panose="020B0503020204020204" pitchFamily="34" charset="-122"/>
                <a:cs typeface="+mn-ea"/>
                <a:sym typeface="+mn-lt"/>
              </a:rPr>
              <a:t>（目标地址预测）</a:t>
            </a:r>
            <a:endParaRPr lang="en-US" altLang="zh-CN" sz="2800" dirty="0">
              <a:latin typeface="微软雅黑" panose="020B0503020204020204" pitchFamily="34" charset="-122"/>
              <a:ea typeface="微软雅黑" panose="020B0503020204020204" pitchFamily="34" charset="-122"/>
              <a:cs typeface="+mn-ea"/>
              <a:sym typeface="+mn-lt"/>
            </a:endParaRPr>
          </a:p>
        </p:txBody>
      </p:sp>
    </p:spTree>
    <p:extLst>
      <p:ext uri="{BB962C8B-B14F-4D97-AF65-F5344CB8AC3E}">
        <p14:creationId xmlns:p14="http://schemas.microsoft.com/office/powerpoint/2010/main" val="4248046200"/>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自由: 形状 22"/>
          <p:cNvSpPr/>
          <p:nvPr/>
        </p:nvSpPr>
        <p:spPr bwMode="auto">
          <a:xfrm rot="12600000">
            <a:off x="628798" y="267712"/>
            <a:ext cx="166903" cy="731887"/>
          </a:xfrm>
          <a:custGeom>
            <a:avLst/>
            <a:gdLst>
              <a:gd name="connsiteX0" fmla="*/ 260214 w 260214"/>
              <a:gd name="connsiteY0" fmla="*/ 995963 h 1141060"/>
              <a:gd name="connsiteX1" fmla="*/ 0 w 260214"/>
              <a:gd name="connsiteY1" fmla="*/ 1141060 h 1141060"/>
              <a:gd name="connsiteX2" fmla="*/ 0 w 260214"/>
              <a:gd name="connsiteY2" fmla="*/ 146621 h 1141060"/>
              <a:gd name="connsiteX3" fmla="*/ 260214 w 260214"/>
              <a:gd name="connsiteY3" fmla="*/ 0 h 1141060"/>
            </a:gdLst>
            <a:ahLst/>
            <a:cxnLst>
              <a:cxn ang="0">
                <a:pos x="connsiteX0" y="connsiteY0"/>
              </a:cxn>
              <a:cxn ang="0">
                <a:pos x="connsiteX1" y="connsiteY1"/>
              </a:cxn>
              <a:cxn ang="0">
                <a:pos x="connsiteX2" y="connsiteY2"/>
              </a:cxn>
              <a:cxn ang="0">
                <a:pos x="connsiteX3" y="connsiteY3"/>
              </a:cxn>
            </a:cxnLst>
            <a:rect l="l" t="t" r="r" b="b"/>
            <a:pathLst>
              <a:path w="260214" h="1141060">
                <a:moveTo>
                  <a:pt x="260214" y="995963"/>
                </a:moveTo>
                <a:lnTo>
                  <a:pt x="0" y="1141060"/>
                </a:lnTo>
                <a:lnTo>
                  <a:pt x="0" y="146621"/>
                </a:lnTo>
                <a:lnTo>
                  <a:pt x="260214" y="0"/>
                </a:lnTo>
                <a:close/>
              </a:path>
            </a:pathLst>
          </a:custGeom>
          <a:solidFill>
            <a:srgbClr val="0075EA"/>
          </a:solidFill>
          <a:ln>
            <a:noFill/>
          </a:ln>
        </p:spPr>
        <p:txBody>
          <a:bodyPr vert="horz" wrap="square" lIns="91440" tIns="45720" rIns="91440" bIns="45720" numCol="1" anchor="t" anchorCtr="0" compatLnSpc="1">
            <a:noAutofit/>
          </a:bodyPr>
          <a:lstStyle/>
          <a:p>
            <a:endParaRPr lang="zh-CN" altLang="en-US" dirty="0"/>
          </a:p>
        </p:txBody>
      </p:sp>
      <p:grpSp>
        <p:nvGrpSpPr>
          <p:cNvPr id="31" name="组合 30">
            <a:extLst>
              <a:ext uri="{FF2B5EF4-FFF2-40B4-BE49-F238E27FC236}">
                <a16:creationId xmlns:a16="http://schemas.microsoft.com/office/drawing/2014/main" id="{8CA5B043-4020-4F50-98C7-D2A506D9F110}"/>
              </a:ext>
            </a:extLst>
          </p:cNvPr>
          <p:cNvGrpSpPr/>
          <p:nvPr/>
        </p:nvGrpSpPr>
        <p:grpSpPr>
          <a:xfrm>
            <a:off x="599620" y="278225"/>
            <a:ext cx="4708650" cy="742071"/>
            <a:chOff x="599618" y="278221"/>
            <a:chExt cx="4708650" cy="742070"/>
          </a:xfrm>
        </p:grpSpPr>
        <p:sp>
          <p:nvSpPr>
            <p:cNvPr id="32" name="矩形 31">
              <a:extLst>
                <a:ext uri="{FF2B5EF4-FFF2-40B4-BE49-F238E27FC236}">
                  <a16:creationId xmlns:a16="http://schemas.microsoft.com/office/drawing/2014/main" id="{BAA58CB5-AD00-4B5E-B2D0-A47992A7AFE2}"/>
                </a:ext>
              </a:extLst>
            </p:cNvPr>
            <p:cNvSpPr/>
            <p:nvPr/>
          </p:nvSpPr>
          <p:spPr>
            <a:xfrm>
              <a:off x="599618" y="712514"/>
              <a:ext cx="4708650" cy="307777"/>
            </a:xfrm>
            <a:prstGeom prst="rect">
              <a:avLst/>
            </a:prstGeom>
          </p:spPr>
          <p:txBody>
            <a:bodyPr wrap="square">
              <a:spAutoFit/>
            </a:bodyPr>
            <a:lstStyle/>
            <a:p>
              <a:pPr algn="ctr"/>
              <a:r>
                <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rPr>
                <a:t>Problems of Speculation Execution</a:t>
              </a:r>
            </a:p>
          </p:txBody>
        </p:sp>
        <p:sp>
          <p:nvSpPr>
            <p:cNvPr id="33" name="矩形 32">
              <a:extLst>
                <a:ext uri="{FF2B5EF4-FFF2-40B4-BE49-F238E27FC236}">
                  <a16:creationId xmlns:a16="http://schemas.microsoft.com/office/drawing/2014/main" id="{0FDA942E-32AC-42CB-AF1A-F2BFB9A66674}"/>
                </a:ext>
              </a:extLst>
            </p:cNvPr>
            <p:cNvSpPr/>
            <p:nvPr/>
          </p:nvSpPr>
          <p:spPr>
            <a:xfrm>
              <a:off x="1197484" y="278221"/>
              <a:ext cx="2833724" cy="523219"/>
            </a:xfrm>
            <a:prstGeom prst="rect">
              <a:avLst/>
            </a:prstGeom>
          </p:spPr>
          <p:txBody>
            <a:bodyPr wrap="none">
              <a:spAutoFit/>
            </a:bodyPr>
            <a:lstStyle/>
            <a:p>
              <a:r>
                <a:rPr lang="zh-CN" altLang="en-US" sz="2800" b="1" spc="151" dirty="0">
                  <a:solidFill>
                    <a:schemeClr val="tx1">
                      <a:lumMod val="85000"/>
                      <a:lumOff val="15000"/>
                    </a:schemeClr>
                  </a:solidFill>
                  <a:latin typeface="等线" panose="02010600030101010101" pitchFamily="2" charset="-122"/>
                  <a:ea typeface="等线" panose="02010600030101010101" pitchFamily="2" charset="-122"/>
                </a:rPr>
                <a:t>推测执行的问题</a:t>
              </a:r>
              <a:endParaRPr lang="en-US" altLang="zh-CN" sz="2800" b="1" spc="151" dirty="0">
                <a:solidFill>
                  <a:schemeClr val="tx1">
                    <a:lumMod val="85000"/>
                    <a:lumOff val="15000"/>
                  </a:schemeClr>
                </a:solidFill>
                <a:latin typeface="等线" panose="02010600030101010101" pitchFamily="2" charset="-122"/>
                <a:ea typeface="等线" panose="02010600030101010101" pitchFamily="2" charset="-122"/>
              </a:endParaRPr>
            </a:p>
          </p:txBody>
        </p:sp>
      </p:grpSp>
      <p:sp>
        <p:nvSpPr>
          <p:cNvPr id="8" name="矩形 7">
            <a:extLst>
              <a:ext uri="{FF2B5EF4-FFF2-40B4-BE49-F238E27FC236}">
                <a16:creationId xmlns:a16="http://schemas.microsoft.com/office/drawing/2014/main" id="{717028D3-8ECD-42F2-BEEB-C8DDB799B6EC}"/>
              </a:ext>
            </a:extLst>
          </p:cNvPr>
          <p:cNvSpPr/>
          <p:nvPr/>
        </p:nvSpPr>
        <p:spPr>
          <a:xfrm>
            <a:off x="1060868" y="1269819"/>
            <a:ext cx="10078187" cy="5217647"/>
          </a:xfrm>
          <a:prstGeom prst="rect">
            <a:avLst/>
          </a:prstGeom>
          <a:ln>
            <a:solidFill>
              <a:schemeClr val="accent1"/>
            </a:solidFill>
          </a:ln>
        </p:spPr>
        <p:txBody>
          <a:bodyPr wrap="square" lIns="72000" rIns="72000">
            <a:spAutoFit/>
          </a:bodyPr>
          <a:lstStyle/>
          <a:p>
            <a:pPr marL="342900" indent="-342900" algn="just">
              <a:lnSpc>
                <a:spcPct val="150000"/>
              </a:lnSpc>
              <a:spcBef>
                <a:spcPts val="600"/>
              </a:spcBef>
              <a:buClr>
                <a:srgbClr val="FF0066"/>
              </a:buClr>
              <a:buFont typeface="Wingdings" panose="05000000000000000000" pitchFamily="2" charset="2"/>
              <a:buChar char="p"/>
            </a:pPr>
            <a:r>
              <a:rPr lang="zh-CN" altLang="en-US" sz="2800" dirty="0">
                <a:latin typeface="微软雅黑" panose="020B0503020204020204" pitchFamily="34" charset="-122"/>
                <a:ea typeface="微软雅黑" panose="020B0503020204020204" pitchFamily="34" charset="-122"/>
                <a:cs typeface="+mn-ea"/>
                <a:sym typeface="+mn-lt"/>
              </a:rPr>
              <a:t>顺序发射 </a:t>
            </a:r>
            <a:r>
              <a:rPr lang="en-US" altLang="zh-CN" sz="2800" dirty="0">
                <a:latin typeface="微软雅黑" panose="020B0503020204020204" pitchFamily="34" charset="-122"/>
                <a:ea typeface="微软雅黑" panose="020B0503020204020204" pitchFamily="34" charset="-122"/>
                <a:cs typeface="+mn-ea"/>
                <a:sym typeface="+mn-lt"/>
              </a:rPr>
              <a:t>—— </a:t>
            </a:r>
            <a:r>
              <a:rPr lang="zh-CN" altLang="en-US" sz="2800" b="1" dirty="0">
                <a:solidFill>
                  <a:srgbClr val="0066FF"/>
                </a:solidFill>
                <a:latin typeface="微软雅黑" panose="020B0503020204020204" pitchFamily="34" charset="-122"/>
                <a:ea typeface="微软雅黑" panose="020B0503020204020204" pitchFamily="34" charset="-122"/>
                <a:cs typeface="+mn-ea"/>
                <a:sym typeface="+mn-lt"/>
              </a:rPr>
              <a:t>乱序执行</a:t>
            </a:r>
            <a:r>
              <a:rPr lang="zh-CN" altLang="en-US" sz="2800" dirty="0">
                <a:latin typeface="微软雅黑" panose="020B0503020204020204" pitchFamily="34" charset="-122"/>
                <a:ea typeface="微软雅黑" panose="020B0503020204020204" pitchFamily="34" charset="-122"/>
                <a:cs typeface="+mn-ea"/>
                <a:sym typeface="+mn-lt"/>
              </a:rPr>
              <a:t> </a:t>
            </a:r>
            <a:r>
              <a:rPr lang="en-US" altLang="zh-CN" sz="2800" dirty="0">
                <a:latin typeface="微软雅黑" panose="020B0503020204020204" pitchFamily="34" charset="-122"/>
                <a:ea typeface="微软雅黑" panose="020B0503020204020204" pitchFamily="34" charset="-122"/>
                <a:cs typeface="+mn-ea"/>
                <a:sym typeface="+mn-lt"/>
              </a:rPr>
              <a:t>—— </a:t>
            </a:r>
            <a:r>
              <a:rPr lang="zh-CN" altLang="en-US" sz="2800" b="1" dirty="0">
                <a:solidFill>
                  <a:srgbClr val="0066FF"/>
                </a:solidFill>
                <a:latin typeface="微软雅黑" panose="020B0503020204020204" pitchFamily="34" charset="-122"/>
                <a:ea typeface="微软雅黑" panose="020B0503020204020204" pitchFamily="34" charset="-122"/>
                <a:cs typeface="+mn-ea"/>
                <a:sym typeface="+mn-lt"/>
              </a:rPr>
              <a:t>乱序提交</a:t>
            </a:r>
            <a:r>
              <a:rPr lang="zh-CN" altLang="en-US" sz="2800" dirty="0">
                <a:latin typeface="微软雅黑" panose="020B0503020204020204" pitchFamily="34" charset="-122"/>
                <a:ea typeface="微软雅黑" panose="020B0503020204020204" pitchFamily="34" charset="-122"/>
                <a:cs typeface="+mn-ea"/>
                <a:sym typeface="+mn-lt"/>
              </a:rPr>
              <a:t>的指令执行方式导致了很难做到精确异常</a:t>
            </a:r>
            <a:endParaRPr lang="en-US" altLang="zh-CN" sz="2800" dirty="0">
              <a:latin typeface="微软雅黑" panose="020B0503020204020204" pitchFamily="34" charset="-122"/>
              <a:ea typeface="微软雅黑" panose="020B0503020204020204" pitchFamily="34" charset="-122"/>
              <a:cs typeface="+mn-ea"/>
              <a:sym typeface="+mn-lt"/>
            </a:endParaRPr>
          </a:p>
          <a:p>
            <a:pPr marL="914400" lvl="1" indent="-457200" algn="just">
              <a:lnSpc>
                <a:spcPct val="150000"/>
              </a:lnSpc>
              <a:spcBef>
                <a:spcPts val="600"/>
              </a:spcBef>
              <a:buClr>
                <a:srgbClr val="FF0066"/>
              </a:buClr>
              <a:buFont typeface="Wingdings" panose="05000000000000000000" pitchFamily="2" charset="2"/>
              <a:buChar char="ü"/>
            </a:pPr>
            <a:r>
              <a:rPr lang="zh-CN" altLang="en-US" sz="2400" dirty="0">
                <a:latin typeface="微软雅黑" panose="020B0503020204020204" pitchFamily="34" charset="-122"/>
                <a:ea typeface="微软雅黑" panose="020B0503020204020204" pitchFamily="34" charset="-122"/>
                <a:cs typeface="+mn-ea"/>
                <a:sym typeface="+mn-lt"/>
              </a:rPr>
              <a:t>所谓精确异常可以理解为异常指令之前的所有指令都已完成，其后的指令还都没有完成，也即是处理器要处于异常发生前的状态。</a:t>
            </a:r>
            <a:endParaRPr lang="en-US" altLang="zh-CN" sz="2400" dirty="0">
              <a:latin typeface="微软雅黑" panose="020B0503020204020204" pitchFamily="34" charset="-122"/>
              <a:ea typeface="微软雅黑" panose="020B0503020204020204" pitchFamily="34" charset="-122"/>
              <a:cs typeface="+mn-ea"/>
              <a:sym typeface="+mn-lt"/>
            </a:endParaRPr>
          </a:p>
          <a:p>
            <a:pPr marL="342900" indent="-342900" algn="just">
              <a:lnSpc>
                <a:spcPct val="150000"/>
              </a:lnSpc>
              <a:spcBef>
                <a:spcPts val="600"/>
              </a:spcBef>
              <a:buClr>
                <a:srgbClr val="FF0066"/>
              </a:buClr>
              <a:buFont typeface="Wingdings" panose="05000000000000000000" pitchFamily="2" charset="2"/>
              <a:buChar char="p"/>
            </a:pPr>
            <a:r>
              <a:rPr lang="zh-CN" altLang="en-US" sz="2800" dirty="0">
                <a:latin typeface="微软雅黑" panose="020B0503020204020204" pitchFamily="34" charset="-122"/>
                <a:ea typeface="微软雅黑" panose="020B0503020204020204" pitchFamily="34" charset="-122"/>
                <a:cs typeface="+mn-ea"/>
                <a:sym typeface="+mn-lt"/>
              </a:rPr>
              <a:t>推测执行，如分支预测（解决控制冒险），增加开发更多</a:t>
            </a:r>
            <a:r>
              <a:rPr lang="en-US" altLang="zh-CN" sz="2800" dirty="0" err="1">
                <a:latin typeface="微软雅黑" panose="020B0503020204020204" pitchFamily="34" charset="-122"/>
                <a:ea typeface="微软雅黑" panose="020B0503020204020204" pitchFamily="34" charset="-122"/>
                <a:cs typeface="+mn-ea"/>
                <a:sym typeface="+mn-lt"/>
              </a:rPr>
              <a:t>ILP</a:t>
            </a:r>
            <a:r>
              <a:rPr lang="zh-CN" altLang="en-US" sz="2800" dirty="0">
                <a:latin typeface="微软雅黑" panose="020B0503020204020204" pitchFamily="34" charset="-122"/>
                <a:ea typeface="微软雅黑" panose="020B0503020204020204" pitchFamily="34" charset="-122"/>
                <a:cs typeface="+mn-ea"/>
                <a:sym typeface="+mn-lt"/>
              </a:rPr>
              <a:t>的可能性，但进一步增加了精确异常的难度。</a:t>
            </a:r>
            <a:endParaRPr lang="en-US" altLang="zh-CN" sz="2800" dirty="0">
              <a:latin typeface="微软雅黑" panose="020B0503020204020204" pitchFamily="34" charset="-122"/>
              <a:ea typeface="微软雅黑" panose="020B0503020204020204" pitchFamily="34" charset="-122"/>
              <a:cs typeface="+mn-ea"/>
              <a:sym typeface="+mn-lt"/>
            </a:endParaRPr>
          </a:p>
          <a:p>
            <a:pPr marL="914400" lvl="1" indent="-457200" algn="just">
              <a:lnSpc>
                <a:spcPct val="150000"/>
              </a:lnSpc>
              <a:spcBef>
                <a:spcPts val="600"/>
              </a:spcBef>
              <a:buClr>
                <a:srgbClr val="FF0066"/>
              </a:buClr>
              <a:buFont typeface="Wingdings" panose="05000000000000000000" pitchFamily="2" charset="2"/>
              <a:buChar char="ü"/>
            </a:pPr>
            <a:r>
              <a:rPr lang="zh-CN" altLang="en-US" sz="2400" dirty="0">
                <a:latin typeface="微软雅黑" panose="020B0503020204020204" pitchFamily="34" charset="-122"/>
                <a:ea typeface="微软雅黑" panose="020B0503020204020204" pitchFamily="34" charset="-122"/>
                <a:cs typeface="+mn-ea"/>
                <a:sym typeface="+mn-lt"/>
              </a:rPr>
              <a:t>分支预测嵌套分支预测？</a:t>
            </a:r>
            <a:endParaRPr lang="en-US" altLang="zh-CN" sz="2400" dirty="0">
              <a:latin typeface="微软雅黑" panose="020B0503020204020204" pitchFamily="34" charset="-122"/>
              <a:ea typeface="微软雅黑" panose="020B0503020204020204" pitchFamily="34" charset="-122"/>
              <a:cs typeface="+mn-ea"/>
              <a:sym typeface="+mn-lt"/>
            </a:endParaRPr>
          </a:p>
          <a:p>
            <a:pPr marL="342900" indent="-342900" algn="just">
              <a:lnSpc>
                <a:spcPct val="150000"/>
              </a:lnSpc>
              <a:spcBef>
                <a:spcPts val="600"/>
              </a:spcBef>
              <a:buClr>
                <a:srgbClr val="FF0066"/>
              </a:buClr>
              <a:buFont typeface="Wingdings" panose="05000000000000000000" pitchFamily="2" charset="2"/>
              <a:buChar char="p"/>
            </a:pPr>
            <a:r>
              <a:rPr lang="zh-CN" altLang="en-US" sz="2800" dirty="0">
                <a:latin typeface="微软雅黑" panose="020B0503020204020204" pitchFamily="34" charset="-122"/>
                <a:ea typeface="微软雅黑" panose="020B0503020204020204" pitchFamily="34" charset="-122"/>
                <a:cs typeface="+mn-ea"/>
                <a:sym typeface="+mn-lt"/>
              </a:rPr>
              <a:t>解决上述问题的关键：</a:t>
            </a:r>
            <a:r>
              <a:rPr lang="zh-CN" altLang="en-US" sz="2800" b="1" dirty="0">
                <a:solidFill>
                  <a:srgbClr val="FF0066"/>
                </a:solidFill>
                <a:latin typeface="微软雅黑" panose="020B0503020204020204" pitchFamily="34" charset="-122"/>
                <a:ea typeface="微软雅黑" panose="020B0503020204020204" pitchFamily="34" charset="-122"/>
                <a:cs typeface="+mn-ea"/>
                <a:sym typeface="+mn-lt"/>
              </a:rPr>
              <a:t>顺序提交</a:t>
            </a:r>
            <a:r>
              <a:rPr lang="zh-CN" altLang="en-US" sz="2800" dirty="0">
                <a:latin typeface="微软雅黑" panose="020B0503020204020204" pitchFamily="34" charset="-122"/>
                <a:ea typeface="微软雅黑" panose="020B0503020204020204" pitchFamily="34" charset="-122"/>
                <a:cs typeface="+mn-ea"/>
                <a:sym typeface="+mn-lt"/>
              </a:rPr>
              <a:t>。</a:t>
            </a:r>
            <a:endParaRPr lang="en-US" altLang="zh-CN" sz="2800" dirty="0">
              <a:latin typeface="微软雅黑" panose="020B0503020204020204" pitchFamily="34" charset="-122"/>
              <a:ea typeface="微软雅黑" panose="020B0503020204020204" pitchFamily="34" charset="-122"/>
              <a:cs typeface="+mn-ea"/>
              <a:sym typeface="+mn-lt"/>
            </a:endParaRPr>
          </a:p>
        </p:txBody>
      </p:sp>
    </p:spTree>
    <p:extLst>
      <p:ext uri="{BB962C8B-B14F-4D97-AF65-F5344CB8AC3E}">
        <p14:creationId xmlns:p14="http://schemas.microsoft.com/office/powerpoint/2010/main" val="1078378286"/>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自由: 形状 22"/>
          <p:cNvSpPr/>
          <p:nvPr/>
        </p:nvSpPr>
        <p:spPr bwMode="auto">
          <a:xfrm rot="12600000">
            <a:off x="628798" y="267712"/>
            <a:ext cx="166903" cy="731887"/>
          </a:xfrm>
          <a:custGeom>
            <a:avLst/>
            <a:gdLst>
              <a:gd name="connsiteX0" fmla="*/ 260214 w 260214"/>
              <a:gd name="connsiteY0" fmla="*/ 995963 h 1141060"/>
              <a:gd name="connsiteX1" fmla="*/ 0 w 260214"/>
              <a:gd name="connsiteY1" fmla="*/ 1141060 h 1141060"/>
              <a:gd name="connsiteX2" fmla="*/ 0 w 260214"/>
              <a:gd name="connsiteY2" fmla="*/ 146621 h 1141060"/>
              <a:gd name="connsiteX3" fmla="*/ 260214 w 260214"/>
              <a:gd name="connsiteY3" fmla="*/ 0 h 1141060"/>
            </a:gdLst>
            <a:ahLst/>
            <a:cxnLst>
              <a:cxn ang="0">
                <a:pos x="connsiteX0" y="connsiteY0"/>
              </a:cxn>
              <a:cxn ang="0">
                <a:pos x="connsiteX1" y="connsiteY1"/>
              </a:cxn>
              <a:cxn ang="0">
                <a:pos x="connsiteX2" y="connsiteY2"/>
              </a:cxn>
              <a:cxn ang="0">
                <a:pos x="connsiteX3" y="connsiteY3"/>
              </a:cxn>
            </a:cxnLst>
            <a:rect l="l" t="t" r="r" b="b"/>
            <a:pathLst>
              <a:path w="260214" h="1141060">
                <a:moveTo>
                  <a:pt x="260214" y="995963"/>
                </a:moveTo>
                <a:lnTo>
                  <a:pt x="0" y="1141060"/>
                </a:lnTo>
                <a:lnTo>
                  <a:pt x="0" y="146621"/>
                </a:lnTo>
                <a:lnTo>
                  <a:pt x="260214" y="0"/>
                </a:lnTo>
                <a:close/>
              </a:path>
            </a:pathLst>
          </a:custGeom>
          <a:solidFill>
            <a:srgbClr val="0075EA"/>
          </a:solidFill>
          <a:ln>
            <a:noFill/>
          </a:ln>
        </p:spPr>
        <p:txBody>
          <a:bodyPr vert="horz" wrap="square" lIns="91440" tIns="45720" rIns="91440" bIns="45720" numCol="1" anchor="t" anchorCtr="0" compatLnSpc="1">
            <a:noAutofit/>
          </a:bodyPr>
          <a:lstStyle/>
          <a:p>
            <a:endParaRPr lang="zh-CN" altLang="en-US" dirty="0"/>
          </a:p>
        </p:txBody>
      </p:sp>
      <p:grpSp>
        <p:nvGrpSpPr>
          <p:cNvPr id="31" name="组合 30">
            <a:extLst>
              <a:ext uri="{FF2B5EF4-FFF2-40B4-BE49-F238E27FC236}">
                <a16:creationId xmlns:a16="http://schemas.microsoft.com/office/drawing/2014/main" id="{8CA5B043-4020-4F50-98C7-D2A506D9F110}"/>
              </a:ext>
            </a:extLst>
          </p:cNvPr>
          <p:cNvGrpSpPr/>
          <p:nvPr/>
        </p:nvGrpSpPr>
        <p:grpSpPr>
          <a:xfrm>
            <a:off x="599620" y="278225"/>
            <a:ext cx="5231164" cy="742071"/>
            <a:chOff x="599618" y="278221"/>
            <a:chExt cx="5231164" cy="742070"/>
          </a:xfrm>
        </p:grpSpPr>
        <p:sp>
          <p:nvSpPr>
            <p:cNvPr id="32" name="矩形 31">
              <a:extLst>
                <a:ext uri="{FF2B5EF4-FFF2-40B4-BE49-F238E27FC236}">
                  <a16:creationId xmlns:a16="http://schemas.microsoft.com/office/drawing/2014/main" id="{BAA58CB5-AD00-4B5E-B2D0-A47992A7AFE2}"/>
                </a:ext>
              </a:extLst>
            </p:cNvPr>
            <p:cNvSpPr/>
            <p:nvPr/>
          </p:nvSpPr>
          <p:spPr>
            <a:xfrm>
              <a:off x="599618" y="712514"/>
              <a:ext cx="5231164" cy="307777"/>
            </a:xfrm>
            <a:prstGeom prst="rect">
              <a:avLst/>
            </a:prstGeom>
          </p:spPr>
          <p:txBody>
            <a:bodyPr wrap="square">
              <a:spAutoFit/>
            </a:bodyPr>
            <a:lstStyle/>
            <a:p>
              <a:pPr algn="ctr"/>
              <a:r>
                <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rPr>
                <a:t>Speculation Execution based on Hardware</a:t>
              </a:r>
            </a:p>
          </p:txBody>
        </p:sp>
        <p:sp>
          <p:nvSpPr>
            <p:cNvPr id="33" name="矩形 32">
              <a:extLst>
                <a:ext uri="{FF2B5EF4-FFF2-40B4-BE49-F238E27FC236}">
                  <a16:creationId xmlns:a16="http://schemas.microsoft.com/office/drawing/2014/main" id="{0FDA942E-32AC-42CB-AF1A-F2BFB9A66674}"/>
                </a:ext>
              </a:extLst>
            </p:cNvPr>
            <p:cNvSpPr/>
            <p:nvPr/>
          </p:nvSpPr>
          <p:spPr>
            <a:xfrm>
              <a:off x="1197484" y="278221"/>
              <a:ext cx="3590598" cy="523219"/>
            </a:xfrm>
            <a:prstGeom prst="rect">
              <a:avLst/>
            </a:prstGeom>
          </p:spPr>
          <p:txBody>
            <a:bodyPr wrap="none">
              <a:spAutoFit/>
            </a:bodyPr>
            <a:lstStyle/>
            <a:p>
              <a:r>
                <a:rPr lang="zh-CN" altLang="en-US" sz="2800" b="1" spc="151" dirty="0">
                  <a:solidFill>
                    <a:schemeClr val="tx1">
                      <a:lumMod val="85000"/>
                      <a:lumOff val="15000"/>
                    </a:schemeClr>
                  </a:solidFill>
                  <a:latin typeface="等线" panose="02010600030101010101" pitchFamily="2" charset="-122"/>
                  <a:ea typeface="等线" panose="02010600030101010101" pitchFamily="2" charset="-122"/>
                </a:rPr>
                <a:t>基于硬件的推测执行</a:t>
              </a:r>
              <a:endParaRPr lang="en-US" altLang="zh-CN" sz="2800" b="1" spc="151" dirty="0">
                <a:solidFill>
                  <a:schemeClr val="tx1">
                    <a:lumMod val="85000"/>
                    <a:lumOff val="15000"/>
                  </a:schemeClr>
                </a:solidFill>
                <a:latin typeface="等线" panose="02010600030101010101" pitchFamily="2" charset="-122"/>
                <a:ea typeface="等线" panose="02010600030101010101" pitchFamily="2" charset="-122"/>
              </a:endParaRPr>
            </a:p>
          </p:txBody>
        </p:sp>
      </p:grpSp>
      <p:sp>
        <p:nvSpPr>
          <p:cNvPr id="8" name="矩形 7">
            <a:extLst>
              <a:ext uri="{FF2B5EF4-FFF2-40B4-BE49-F238E27FC236}">
                <a16:creationId xmlns:a16="http://schemas.microsoft.com/office/drawing/2014/main" id="{717028D3-8ECD-42F2-BEEB-C8DDB799B6EC}"/>
              </a:ext>
            </a:extLst>
          </p:cNvPr>
          <p:cNvSpPr/>
          <p:nvPr/>
        </p:nvSpPr>
        <p:spPr>
          <a:xfrm>
            <a:off x="1060868" y="1578577"/>
            <a:ext cx="10078187" cy="3894208"/>
          </a:xfrm>
          <a:prstGeom prst="rect">
            <a:avLst/>
          </a:prstGeom>
          <a:ln>
            <a:solidFill>
              <a:schemeClr val="accent1"/>
            </a:solidFill>
          </a:ln>
        </p:spPr>
        <p:txBody>
          <a:bodyPr wrap="square" lIns="72000" rIns="72000">
            <a:spAutoFit/>
          </a:bodyPr>
          <a:lstStyle/>
          <a:p>
            <a:pPr marL="342900" indent="-342900" algn="just">
              <a:lnSpc>
                <a:spcPct val="150000"/>
              </a:lnSpc>
              <a:spcBef>
                <a:spcPts val="600"/>
              </a:spcBef>
              <a:spcAft>
                <a:spcPts val="600"/>
              </a:spcAft>
              <a:buClr>
                <a:srgbClr val="FF0066"/>
              </a:buClr>
              <a:buFont typeface="Wingdings" panose="05000000000000000000" pitchFamily="2" charset="2"/>
              <a:buChar char="p"/>
            </a:pPr>
            <a:r>
              <a:rPr lang="zh-CN" altLang="en-US" sz="2800" dirty="0">
                <a:latin typeface="微软雅黑" panose="020B0503020204020204" pitchFamily="34" charset="-122"/>
                <a:ea typeface="微软雅黑" panose="020B0503020204020204" pitchFamily="34" charset="-122"/>
                <a:cs typeface="+mn-ea"/>
                <a:sym typeface="+mn-lt"/>
              </a:rPr>
              <a:t>基本思想：对分支指令的结果进行猜测，然后按这个猜测结果继续取、流出和执行后续的指令。只是执行指令的结果不是写回到寄存器或存储器，而是写入一个称为</a:t>
            </a:r>
            <a:r>
              <a:rPr lang="zh-CN" altLang="en-US" sz="2800" b="1" dirty="0">
                <a:solidFill>
                  <a:srgbClr val="0066FF"/>
                </a:solidFill>
                <a:latin typeface="微软雅黑" panose="020B0503020204020204" pitchFamily="34" charset="-122"/>
                <a:ea typeface="微软雅黑" panose="020B0503020204020204" pitchFamily="34" charset="-122"/>
                <a:cs typeface="+mn-ea"/>
                <a:sym typeface="+mn-lt"/>
              </a:rPr>
              <a:t>重排序缓冲器</a:t>
            </a:r>
            <a:r>
              <a:rPr lang="en-US" altLang="zh-CN" sz="2800" b="1" dirty="0">
                <a:solidFill>
                  <a:srgbClr val="0066FF"/>
                </a:solidFill>
                <a:latin typeface="微软雅黑" panose="020B0503020204020204" pitchFamily="34" charset="-122"/>
                <a:ea typeface="微软雅黑" panose="020B0503020204020204" pitchFamily="34" charset="-122"/>
                <a:cs typeface="+mn-ea"/>
                <a:sym typeface="+mn-lt"/>
              </a:rPr>
              <a:t>ROB</a:t>
            </a:r>
            <a:r>
              <a:rPr lang="zh-CN" altLang="en-US" sz="2800" dirty="0">
                <a:latin typeface="微软雅黑" panose="020B0503020204020204" pitchFamily="34" charset="-122"/>
                <a:ea typeface="微软雅黑" panose="020B0503020204020204" pitchFamily="34" charset="-122"/>
                <a:cs typeface="+mn-ea"/>
                <a:sym typeface="+mn-lt"/>
              </a:rPr>
              <a:t>（</a:t>
            </a:r>
            <a:r>
              <a:rPr lang="en-US" altLang="zh-CN" sz="2800" dirty="0" err="1">
                <a:latin typeface="微软雅黑" panose="020B0503020204020204" pitchFamily="34" charset="-122"/>
                <a:ea typeface="微软雅黑" panose="020B0503020204020204" pitchFamily="34" charset="-122"/>
                <a:cs typeface="+mn-ea"/>
                <a:sym typeface="+mn-lt"/>
              </a:rPr>
              <a:t>ReOrder</a:t>
            </a:r>
            <a:r>
              <a:rPr lang="en-US" altLang="zh-CN" sz="2800" dirty="0">
                <a:latin typeface="微软雅黑" panose="020B0503020204020204" pitchFamily="34" charset="-122"/>
                <a:ea typeface="微软雅黑" panose="020B0503020204020204" pitchFamily="34" charset="-122"/>
                <a:cs typeface="+mn-ea"/>
                <a:sym typeface="+mn-lt"/>
              </a:rPr>
              <a:t> Buffer</a:t>
            </a:r>
            <a:r>
              <a:rPr lang="zh-CN" altLang="en-US" sz="2800" dirty="0">
                <a:latin typeface="微软雅黑" panose="020B0503020204020204" pitchFamily="34" charset="-122"/>
                <a:ea typeface="微软雅黑" panose="020B0503020204020204" pitchFamily="34" charset="-122"/>
                <a:cs typeface="+mn-ea"/>
                <a:sym typeface="+mn-lt"/>
              </a:rPr>
              <a:t>）的存储器中 。等到相应的指令得到</a:t>
            </a:r>
            <a:r>
              <a:rPr lang="zh-CN" altLang="en-US" sz="2800" b="1" dirty="0">
                <a:solidFill>
                  <a:srgbClr val="0066FF"/>
                </a:solidFill>
                <a:latin typeface="微软雅黑" panose="020B0503020204020204" pitchFamily="34" charset="-122"/>
                <a:ea typeface="微软雅黑" panose="020B0503020204020204" pitchFamily="34" charset="-122"/>
                <a:cs typeface="+mn-ea"/>
                <a:sym typeface="+mn-lt"/>
              </a:rPr>
              <a:t>“确认”（</a:t>
            </a:r>
            <a:r>
              <a:rPr lang="en-US" altLang="zh-CN" sz="2800" b="1" dirty="0">
                <a:solidFill>
                  <a:srgbClr val="0066FF"/>
                </a:solidFill>
                <a:latin typeface="微软雅黑" panose="020B0503020204020204" pitchFamily="34" charset="-122"/>
                <a:ea typeface="微软雅黑" panose="020B0503020204020204" pitchFamily="34" charset="-122"/>
                <a:cs typeface="+mn-ea"/>
                <a:sym typeface="+mn-lt"/>
              </a:rPr>
              <a:t>commit</a:t>
            </a:r>
            <a:r>
              <a:rPr lang="zh-CN" altLang="en-US" sz="2800" b="1" dirty="0">
                <a:solidFill>
                  <a:srgbClr val="0066FF"/>
                </a:solidFill>
                <a:latin typeface="微软雅黑" panose="020B0503020204020204" pitchFamily="34" charset="-122"/>
                <a:ea typeface="微软雅黑" panose="020B0503020204020204" pitchFamily="34" charset="-122"/>
                <a:cs typeface="+mn-ea"/>
                <a:sym typeface="+mn-lt"/>
              </a:rPr>
              <a:t>）</a:t>
            </a:r>
            <a:r>
              <a:rPr lang="zh-CN" altLang="en-US" sz="2800" dirty="0">
                <a:latin typeface="微软雅黑" panose="020B0503020204020204" pitchFamily="34" charset="-122"/>
                <a:ea typeface="微软雅黑" panose="020B0503020204020204" pitchFamily="34" charset="-122"/>
                <a:cs typeface="+mn-ea"/>
                <a:sym typeface="+mn-lt"/>
              </a:rPr>
              <a:t>（即确实是应该执行的）之后，才将结果写入寄存器或存储器，完成最终的指令提交。 </a:t>
            </a:r>
            <a:endParaRPr lang="en-US" altLang="zh-CN" sz="2800" dirty="0">
              <a:latin typeface="微软雅黑" panose="020B0503020204020204" pitchFamily="34" charset="-122"/>
              <a:ea typeface="微软雅黑" panose="020B0503020204020204" pitchFamily="34" charset="-122"/>
              <a:cs typeface="+mn-ea"/>
              <a:sym typeface="+mn-lt"/>
            </a:endParaRPr>
          </a:p>
        </p:txBody>
      </p:sp>
    </p:spTree>
    <p:extLst>
      <p:ext uri="{BB962C8B-B14F-4D97-AF65-F5344CB8AC3E}">
        <p14:creationId xmlns:p14="http://schemas.microsoft.com/office/powerpoint/2010/main" val="1199233620"/>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自由: 形状 22"/>
          <p:cNvSpPr/>
          <p:nvPr/>
        </p:nvSpPr>
        <p:spPr bwMode="auto">
          <a:xfrm rot="12600000">
            <a:off x="628798" y="267712"/>
            <a:ext cx="166903" cy="731887"/>
          </a:xfrm>
          <a:custGeom>
            <a:avLst/>
            <a:gdLst>
              <a:gd name="connsiteX0" fmla="*/ 260214 w 260214"/>
              <a:gd name="connsiteY0" fmla="*/ 995963 h 1141060"/>
              <a:gd name="connsiteX1" fmla="*/ 0 w 260214"/>
              <a:gd name="connsiteY1" fmla="*/ 1141060 h 1141060"/>
              <a:gd name="connsiteX2" fmla="*/ 0 w 260214"/>
              <a:gd name="connsiteY2" fmla="*/ 146621 h 1141060"/>
              <a:gd name="connsiteX3" fmla="*/ 260214 w 260214"/>
              <a:gd name="connsiteY3" fmla="*/ 0 h 1141060"/>
            </a:gdLst>
            <a:ahLst/>
            <a:cxnLst>
              <a:cxn ang="0">
                <a:pos x="connsiteX0" y="connsiteY0"/>
              </a:cxn>
              <a:cxn ang="0">
                <a:pos x="connsiteX1" y="connsiteY1"/>
              </a:cxn>
              <a:cxn ang="0">
                <a:pos x="connsiteX2" y="connsiteY2"/>
              </a:cxn>
              <a:cxn ang="0">
                <a:pos x="connsiteX3" y="connsiteY3"/>
              </a:cxn>
            </a:cxnLst>
            <a:rect l="l" t="t" r="r" b="b"/>
            <a:pathLst>
              <a:path w="260214" h="1141060">
                <a:moveTo>
                  <a:pt x="260214" y="995963"/>
                </a:moveTo>
                <a:lnTo>
                  <a:pt x="0" y="1141060"/>
                </a:lnTo>
                <a:lnTo>
                  <a:pt x="0" y="146621"/>
                </a:lnTo>
                <a:lnTo>
                  <a:pt x="260214" y="0"/>
                </a:lnTo>
                <a:close/>
              </a:path>
            </a:pathLst>
          </a:custGeom>
          <a:solidFill>
            <a:srgbClr val="0075EA"/>
          </a:solidFill>
          <a:ln>
            <a:noFill/>
          </a:ln>
        </p:spPr>
        <p:txBody>
          <a:bodyPr vert="horz" wrap="square" lIns="91440" tIns="45720" rIns="91440" bIns="45720" numCol="1" anchor="t" anchorCtr="0" compatLnSpc="1">
            <a:noAutofit/>
          </a:bodyPr>
          <a:lstStyle/>
          <a:p>
            <a:endParaRPr lang="zh-CN" altLang="en-US" dirty="0"/>
          </a:p>
        </p:txBody>
      </p:sp>
      <p:grpSp>
        <p:nvGrpSpPr>
          <p:cNvPr id="31" name="组合 30">
            <a:extLst>
              <a:ext uri="{FF2B5EF4-FFF2-40B4-BE49-F238E27FC236}">
                <a16:creationId xmlns:a16="http://schemas.microsoft.com/office/drawing/2014/main" id="{8CA5B043-4020-4F50-98C7-D2A506D9F110}"/>
              </a:ext>
            </a:extLst>
          </p:cNvPr>
          <p:cNvGrpSpPr/>
          <p:nvPr/>
        </p:nvGrpSpPr>
        <p:grpSpPr>
          <a:xfrm>
            <a:off x="599620" y="278225"/>
            <a:ext cx="5231164" cy="742071"/>
            <a:chOff x="599618" y="278221"/>
            <a:chExt cx="5231164" cy="742070"/>
          </a:xfrm>
        </p:grpSpPr>
        <p:sp>
          <p:nvSpPr>
            <p:cNvPr id="32" name="矩形 31">
              <a:extLst>
                <a:ext uri="{FF2B5EF4-FFF2-40B4-BE49-F238E27FC236}">
                  <a16:creationId xmlns:a16="http://schemas.microsoft.com/office/drawing/2014/main" id="{BAA58CB5-AD00-4B5E-B2D0-A47992A7AFE2}"/>
                </a:ext>
              </a:extLst>
            </p:cNvPr>
            <p:cNvSpPr/>
            <p:nvPr/>
          </p:nvSpPr>
          <p:spPr>
            <a:xfrm>
              <a:off x="599618" y="712514"/>
              <a:ext cx="5231164" cy="307777"/>
            </a:xfrm>
            <a:prstGeom prst="rect">
              <a:avLst/>
            </a:prstGeom>
          </p:spPr>
          <p:txBody>
            <a:bodyPr wrap="square">
              <a:spAutoFit/>
            </a:bodyPr>
            <a:lstStyle/>
            <a:p>
              <a:pPr algn="ctr"/>
              <a:r>
                <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rPr>
                <a:t>Speculation Execution based on Hardware</a:t>
              </a:r>
            </a:p>
          </p:txBody>
        </p:sp>
        <p:sp>
          <p:nvSpPr>
            <p:cNvPr id="33" name="矩形 32">
              <a:extLst>
                <a:ext uri="{FF2B5EF4-FFF2-40B4-BE49-F238E27FC236}">
                  <a16:creationId xmlns:a16="http://schemas.microsoft.com/office/drawing/2014/main" id="{0FDA942E-32AC-42CB-AF1A-F2BFB9A66674}"/>
                </a:ext>
              </a:extLst>
            </p:cNvPr>
            <p:cNvSpPr/>
            <p:nvPr/>
          </p:nvSpPr>
          <p:spPr>
            <a:xfrm>
              <a:off x="1197484" y="278221"/>
              <a:ext cx="3590598" cy="523219"/>
            </a:xfrm>
            <a:prstGeom prst="rect">
              <a:avLst/>
            </a:prstGeom>
          </p:spPr>
          <p:txBody>
            <a:bodyPr wrap="none">
              <a:spAutoFit/>
            </a:bodyPr>
            <a:lstStyle/>
            <a:p>
              <a:r>
                <a:rPr lang="zh-CN" altLang="en-US" sz="2800" b="1" spc="151" dirty="0">
                  <a:solidFill>
                    <a:schemeClr val="tx1">
                      <a:lumMod val="85000"/>
                      <a:lumOff val="15000"/>
                    </a:schemeClr>
                  </a:solidFill>
                  <a:latin typeface="等线" panose="02010600030101010101" pitchFamily="2" charset="-122"/>
                  <a:ea typeface="等线" panose="02010600030101010101" pitchFamily="2" charset="-122"/>
                </a:rPr>
                <a:t>基于硬件的推测执行</a:t>
              </a:r>
              <a:endParaRPr lang="en-US" altLang="zh-CN" sz="2800" b="1" spc="151" dirty="0">
                <a:solidFill>
                  <a:schemeClr val="tx1">
                    <a:lumMod val="85000"/>
                    <a:lumOff val="15000"/>
                  </a:schemeClr>
                </a:solidFill>
                <a:latin typeface="等线" panose="02010600030101010101" pitchFamily="2" charset="-122"/>
                <a:ea typeface="等线" panose="02010600030101010101" pitchFamily="2" charset="-122"/>
              </a:endParaRPr>
            </a:p>
          </p:txBody>
        </p:sp>
      </p:grpSp>
      <p:sp>
        <p:nvSpPr>
          <p:cNvPr id="8" name="矩形 7">
            <a:extLst>
              <a:ext uri="{FF2B5EF4-FFF2-40B4-BE49-F238E27FC236}">
                <a16:creationId xmlns:a16="http://schemas.microsoft.com/office/drawing/2014/main" id="{717028D3-8ECD-42F2-BEEB-C8DDB799B6EC}"/>
              </a:ext>
            </a:extLst>
          </p:cNvPr>
          <p:cNvSpPr/>
          <p:nvPr/>
        </p:nvSpPr>
        <p:spPr>
          <a:xfrm>
            <a:off x="1060868" y="1281695"/>
            <a:ext cx="10078187" cy="5013039"/>
          </a:xfrm>
          <a:prstGeom prst="rect">
            <a:avLst/>
          </a:prstGeom>
          <a:ln>
            <a:solidFill>
              <a:schemeClr val="accent1"/>
            </a:solidFill>
          </a:ln>
        </p:spPr>
        <p:txBody>
          <a:bodyPr wrap="square" lIns="72000" rIns="72000">
            <a:spAutoFit/>
          </a:bodyPr>
          <a:lstStyle/>
          <a:p>
            <a:pPr marL="342900" indent="-342900" algn="just">
              <a:lnSpc>
                <a:spcPct val="150000"/>
              </a:lnSpc>
              <a:spcBef>
                <a:spcPts val="600"/>
              </a:spcBef>
              <a:spcAft>
                <a:spcPts val="600"/>
              </a:spcAft>
              <a:buClr>
                <a:srgbClr val="FF0066"/>
              </a:buClr>
              <a:buFont typeface="Wingdings" panose="05000000000000000000" pitchFamily="2" charset="2"/>
              <a:buChar char="p"/>
            </a:pPr>
            <a:r>
              <a:rPr lang="zh-CN" altLang="en-US" sz="2800" dirty="0">
                <a:latin typeface="微软雅黑" panose="020B0503020204020204" pitchFamily="34" charset="-122"/>
                <a:ea typeface="微软雅黑" panose="020B0503020204020204" pitchFamily="34" charset="-122"/>
                <a:cs typeface="+mn-ea"/>
                <a:sym typeface="+mn-lt"/>
              </a:rPr>
              <a:t>基于硬件的推测执行实际上结合了</a:t>
            </a:r>
            <a:r>
              <a:rPr lang="en-US" altLang="zh-CN" sz="2800" dirty="0">
                <a:latin typeface="微软雅黑" panose="020B0503020204020204" pitchFamily="34" charset="-122"/>
                <a:ea typeface="微软雅黑" panose="020B0503020204020204" pitchFamily="34" charset="-122"/>
                <a:cs typeface="+mn-ea"/>
                <a:sym typeface="+mn-lt"/>
              </a:rPr>
              <a:t>3</a:t>
            </a:r>
            <a:r>
              <a:rPr lang="zh-CN" altLang="en-US" sz="2800" dirty="0">
                <a:latin typeface="微软雅黑" panose="020B0503020204020204" pitchFamily="34" charset="-122"/>
                <a:ea typeface="微软雅黑" panose="020B0503020204020204" pitchFamily="34" charset="-122"/>
                <a:cs typeface="+mn-ea"/>
                <a:sym typeface="+mn-lt"/>
              </a:rPr>
              <a:t>种思想：</a:t>
            </a:r>
            <a:endParaRPr lang="en-US" altLang="zh-CN" sz="2800" dirty="0">
              <a:latin typeface="微软雅黑" panose="020B0503020204020204" pitchFamily="34" charset="-122"/>
              <a:ea typeface="微软雅黑" panose="020B0503020204020204" pitchFamily="34" charset="-122"/>
              <a:cs typeface="+mn-ea"/>
              <a:sym typeface="+mn-lt"/>
            </a:endParaRPr>
          </a:p>
          <a:p>
            <a:pPr marL="914400" lvl="1" indent="-457200" algn="just">
              <a:lnSpc>
                <a:spcPct val="150000"/>
              </a:lnSpc>
              <a:spcBef>
                <a:spcPts val="600"/>
              </a:spcBef>
              <a:spcAft>
                <a:spcPts val="600"/>
              </a:spcAft>
              <a:buClr>
                <a:srgbClr val="FF0066"/>
              </a:buClr>
              <a:buFont typeface="Wingdings" panose="05000000000000000000" pitchFamily="2" charset="2"/>
              <a:buChar char="ü"/>
            </a:pPr>
            <a:r>
              <a:rPr lang="zh-CN" altLang="en-US" sz="2400" dirty="0">
                <a:latin typeface="微软雅黑" panose="020B0503020204020204" pitchFamily="34" charset="-122"/>
                <a:ea typeface="微软雅黑" panose="020B0503020204020204" pitchFamily="34" charset="-122"/>
                <a:cs typeface="+mn-ea"/>
                <a:sym typeface="+mn-lt"/>
              </a:rPr>
              <a:t>动态分支预测，用来选择后续执行的指令。</a:t>
            </a:r>
          </a:p>
          <a:p>
            <a:pPr marL="914400" lvl="1" indent="-457200" algn="just">
              <a:lnSpc>
                <a:spcPct val="150000"/>
              </a:lnSpc>
              <a:spcBef>
                <a:spcPts val="600"/>
              </a:spcBef>
              <a:spcAft>
                <a:spcPts val="600"/>
              </a:spcAft>
              <a:buClr>
                <a:srgbClr val="FF0066"/>
              </a:buClr>
              <a:buFont typeface="Wingdings" panose="05000000000000000000" pitchFamily="2" charset="2"/>
              <a:buChar char="ü"/>
            </a:pPr>
            <a:r>
              <a:rPr lang="zh-CN" altLang="en-US" sz="2400" dirty="0">
                <a:latin typeface="微软雅黑" panose="020B0503020204020204" pitchFamily="34" charset="-122"/>
                <a:ea typeface="微软雅黑" panose="020B0503020204020204" pitchFamily="34" charset="-122"/>
                <a:cs typeface="+mn-ea"/>
                <a:sym typeface="+mn-lt"/>
              </a:rPr>
              <a:t>在控制相关的结果尚未出来之前，推测地执行后续指令。</a:t>
            </a:r>
          </a:p>
          <a:p>
            <a:pPr marL="914400" lvl="1" indent="-457200" algn="just">
              <a:lnSpc>
                <a:spcPct val="150000"/>
              </a:lnSpc>
              <a:spcBef>
                <a:spcPts val="600"/>
              </a:spcBef>
              <a:spcAft>
                <a:spcPts val="600"/>
              </a:spcAft>
              <a:buClr>
                <a:srgbClr val="FF0066"/>
              </a:buClr>
              <a:buFont typeface="Wingdings" panose="05000000000000000000" pitchFamily="2" charset="2"/>
              <a:buChar char="ü"/>
            </a:pPr>
            <a:r>
              <a:rPr lang="zh-CN" altLang="en-US" sz="2400" dirty="0">
                <a:latin typeface="微软雅黑" panose="020B0503020204020204" pitchFamily="34" charset="-122"/>
                <a:ea typeface="微软雅黑" panose="020B0503020204020204" pitchFamily="34" charset="-122"/>
                <a:cs typeface="+mn-ea"/>
                <a:sym typeface="+mn-lt"/>
              </a:rPr>
              <a:t>用动态调度对基本块的各种组合进行跨基本块的调度。 </a:t>
            </a:r>
            <a:endParaRPr lang="en-US" altLang="zh-CN" sz="2400" dirty="0">
              <a:latin typeface="微软雅黑" panose="020B0503020204020204" pitchFamily="34" charset="-122"/>
              <a:ea typeface="微软雅黑" panose="020B0503020204020204" pitchFamily="34" charset="-122"/>
              <a:cs typeface="+mn-ea"/>
              <a:sym typeface="+mn-lt"/>
            </a:endParaRPr>
          </a:p>
          <a:p>
            <a:pPr marL="342900" indent="-342900" algn="just">
              <a:lnSpc>
                <a:spcPct val="150000"/>
              </a:lnSpc>
              <a:spcBef>
                <a:spcPts val="600"/>
              </a:spcBef>
              <a:spcAft>
                <a:spcPts val="600"/>
              </a:spcAft>
              <a:buClr>
                <a:srgbClr val="FF0066"/>
              </a:buClr>
              <a:buFont typeface="Wingdings" panose="05000000000000000000" pitchFamily="2" charset="2"/>
              <a:buChar char="p"/>
            </a:pPr>
            <a:r>
              <a:rPr lang="zh-CN" altLang="en-US" sz="2800" dirty="0">
                <a:latin typeface="微软雅黑" panose="020B0503020204020204" pitchFamily="34" charset="-122"/>
                <a:ea typeface="微软雅黑" panose="020B0503020204020204" pitchFamily="34" charset="-122"/>
                <a:cs typeface="+mn-ea"/>
                <a:sym typeface="+mn-lt"/>
              </a:rPr>
              <a:t>将</a:t>
            </a:r>
            <a:r>
              <a:rPr lang="en-US" altLang="zh-CN" sz="2800" dirty="0">
                <a:latin typeface="微软雅黑" panose="020B0503020204020204" pitchFamily="34" charset="-122"/>
                <a:ea typeface="微软雅黑" panose="020B0503020204020204" pitchFamily="34" charset="-122"/>
                <a:cs typeface="+mn-ea"/>
                <a:sym typeface="+mn-lt"/>
              </a:rPr>
              <a:t>Tomasulo</a:t>
            </a:r>
            <a:r>
              <a:rPr lang="zh-CN" altLang="en-US" sz="2800" dirty="0">
                <a:latin typeface="微软雅黑" panose="020B0503020204020204" pitchFamily="34" charset="-122"/>
                <a:ea typeface="微软雅黑" panose="020B0503020204020204" pitchFamily="34" charset="-122"/>
                <a:cs typeface="+mn-ea"/>
                <a:sym typeface="+mn-lt"/>
              </a:rPr>
              <a:t>算法写结果分成两个阶段，就可以支持推测执行</a:t>
            </a:r>
            <a:endParaRPr lang="en-US" altLang="zh-CN" sz="2800" dirty="0">
              <a:latin typeface="微软雅黑" panose="020B0503020204020204" pitchFamily="34" charset="-122"/>
              <a:ea typeface="微软雅黑" panose="020B0503020204020204" pitchFamily="34" charset="-122"/>
              <a:cs typeface="+mn-ea"/>
              <a:sym typeface="+mn-lt"/>
            </a:endParaRPr>
          </a:p>
          <a:p>
            <a:pPr marL="914400" lvl="1" indent="-457200" algn="just">
              <a:lnSpc>
                <a:spcPct val="150000"/>
              </a:lnSpc>
              <a:spcBef>
                <a:spcPts val="600"/>
              </a:spcBef>
              <a:spcAft>
                <a:spcPts val="600"/>
              </a:spcAft>
              <a:buClr>
                <a:srgbClr val="FF0066"/>
              </a:buClr>
              <a:buFont typeface="Wingdings" panose="05000000000000000000" pitchFamily="2" charset="2"/>
              <a:buChar char="ü"/>
            </a:pPr>
            <a:r>
              <a:rPr lang="zh-CN" altLang="en-US" sz="2400" b="1" dirty="0">
                <a:solidFill>
                  <a:srgbClr val="0066FF"/>
                </a:solidFill>
                <a:latin typeface="微软雅黑" panose="020B0503020204020204" pitchFamily="34" charset="-122"/>
                <a:ea typeface="微软雅黑" panose="020B0503020204020204" pitchFamily="34" charset="-122"/>
                <a:cs typeface="+mn-ea"/>
                <a:sym typeface="+mn-lt"/>
              </a:rPr>
              <a:t>写结果到</a:t>
            </a:r>
            <a:r>
              <a:rPr lang="en-US" altLang="zh-CN" sz="2400" b="1" dirty="0">
                <a:solidFill>
                  <a:srgbClr val="0066FF"/>
                </a:solidFill>
                <a:latin typeface="微软雅黑" panose="020B0503020204020204" pitchFamily="34" charset="-122"/>
                <a:ea typeface="微软雅黑" panose="020B0503020204020204" pitchFamily="34" charset="-122"/>
                <a:cs typeface="+mn-ea"/>
                <a:sym typeface="+mn-lt"/>
              </a:rPr>
              <a:t>ROB</a:t>
            </a:r>
          </a:p>
          <a:p>
            <a:pPr marL="914400" lvl="1" indent="-457200" algn="just">
              <a:lnSpc>
                <a:spcPct val="150000"/>
              </a:lnSpc>
              <a:spcBef>
                <a:spcPts val="600"/>
              </a:spcBef>
              <a:spcAft>
                <a:spcPts val="600"/>
              </a:spcAft>
              <a:buClr>
                <a:srgbClr val="FF0066"/>
              </a:buClr>
              <a:buFont typeface="Wingdings" panose="05000000000000000000" pitchFamily="2" charset="2"/>
              <a:buChar char="ü"/>
            </a:pPr>
            <a:r>
              <a:rPr lang="zh-CN" altLang="en-US" sz="2400" b="1" dirty="0">
                <a:solidFill>
                  <a:srgbClr val="0066FF"/>
                </a:solidFill>
                <a:latin typeface="微软雅黑" panose="020B0503020204020204" pitchFamily="34" charset="-122"/>
                <a:ea typeface="微软雅黑" panose="020B0503020204020204" pitchFamily="34" charset="-122"/>
                <a:cs typeface="+mn-ea"/>
                <a:sym typeface="+mn-lt"/>
              </a:rPr>
              <a:t>指令确认（提交）</a:t>
            </a:r>
          </a:p>
        </p:txBody>
      </p:sp>
    </p:spTree>
    <p:extLst>
      <p:ext uri="{BB962C8B-B14F-4D97-AF65-F5344CB8AC3E}">
        <p14:creationId xmlns:p14="http://schemas.microsoft.com/office/powerpoint/2010/main" val="4131832149"/>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8">
                                            <p:txEl>
                                              <p:pRg st="4" end="4"/>
                                            </p:txEl>
                                          </p:spTgt>
                                        </p:tgtEl>
                                        <p:attrNameLst>
                                          <p:attrName>style.visibility</p:attrName>
                                        </p:attrNameLst>
                                      </p:cBhvr>
                                      <p:to>
                                        <p:strVal val="visible"/>
                                      </p:to>
                                    </p:set>
                                    <p:animEffect transition="in" filter="blinds(horizontal)">
                                      <p:cBhvr>
                                        <p:cTn id="7" dur="500"/>
                                        <p:tgtEl>
                                          <p:spTgt spid="8">
                                            <p:txEl>
                                              <p:pRg st="4" end="4"/>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8">
                                            <p:txEl>
                                              <p:pRg st="5" end="5"/>
                                            </p:txEl>
                                          </p:spTgt>
                                        </p:tgtEl>
                                        <p:attrNameLst>
                                          <p:attrName>style.visibility</p:attrName>
                                        </p:attrNameLst>
                                      </p:cBhvr>
                                      <p:to>
                                        <p:strVal val="visible"/>
                                      </p:to>
                                    </p:set>
                                    <p:animEffect transition="in" filter="blinds(horizontal)">
                                      <p:cBhvr>
                                        <p:cTn id="10" dur="500"/>
                                        <p:tgtEl>
                                          <p:spTgt spid="8">
                                            <p:txEl>
                                              <p:pRg st="5" end="5"/>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8">
                                            <p:txEl>
                                              <p:pRg st="6" end="6"/>
                                            </p:txEl>
                                          </p:spTgt>
                                        </p:tgtEl>
                                        <p:attrNameLst>
                                          <p:attrName>style.visibility</p:attrName>
                                        </p:attrNameLst>
                                      </p:cBhvr>
                                      <p:to>
                                        <p:strVal val="visible"/>
                                      </p:to>
                                    </p:set>
                                    <p:animEffect transition="in" filter="blinds(horizontal)">
                                      <p:cBhvr>
                                        <p:cTn id="13" dur="500"/>
                                        <p:tgtEl>
                                          <p:spTgt spid="8">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自由: 形状 22"/>
          <p:cNvSpPr/>
          <p:nvPr/>
        </p:nvSpPr>
        <p:spPr bwMode="auto">
          <a:xfrm rot="12600000">
            <a:off x="628798" y="267712"/>
            <a:ext cx="166903" cy="731887"/>
          </a:xfrm>
          <a:custGeom>
            <a:avLst/>
            <a:gdLst>
              <a:gd name="connsiteX0" fmla="*/ 260214 w 260214"/>
              <a:gd name="connsiteY0" fmla="*/ 995963 h 1141060"/>
              <a:gd name="connsiteX1" fmla="*/ 0 w 260214"/>
              <a:gd name="connsiteY1" fmla="*/ 1141060 h 1141060"/>
              <a:gd name="connsiteX2" fmla="*/ 0 w 260214"/>
              <a:gd name="connsiteY2" fmla="*/ 146621 h 1141060"/>
              <a:gd name="connsiteX3" fmla="*/ 260214 w 260214"/>
              <a:gd name="connsiteY3" fmla="*/ 0 h 1141060"/>
            </a:gdLst>
            <a:ahLst/>
            <a:cxnLst>
              <a:cxn ang="0">
                <a:pos x="connsiteX0" y="connsiteY0"/>
              </a:cxn>
              <a:cxn ang="0">
                <a:pos x="connsiteX1" y="connsiteY1"/>
              </a:cxn>
              <a:cxn ang="0">
                <a:pos x="connsiteX2" y="connsiteY2"/>
              </a:cxn>
              <a:cxn ang="0">
                <a:pos x="connsiteX3" y="connsiteY3"/>
              </a:cxn>
            </a:cxnLst>
            <a:rect l="l" t="t" r="r" b="b"/>
            <a:pathLst>
              <a:path w="260214" h="1141060">
                <a:moveTo>
                  <a:pt x="260214" y="995963"/>
                </a:moveTo>
                <a:lnTo>
                  <a:pt x="0" y="1141060"/>
                </a:lnTo>
                <a:lnTo>
                  <a:pt x="0" y="146621"/>
                </a:lnTo>
                <a:lnTo>
                  <a:pt x="260214" y="0"/>
                </a:lnTo>
                <a:close/>
              </a:path>
            </a:pathLst>
          </a:custGeom>
          <a:solidFill>
            <a:srgbClr val="0075EA"/>
          </a:solidFill>
          <a:ln>
            <a:noFill/>
          </a:ln>
        </p:spPr>
        <p:txBody>
          <a:bodyPr vert="horz" wrap="square" lIns="91440" tIns="45720" rIns="91440" bIns="45720" numCol="1" anchor="t" anchorCtr="0" compatLnSpc="1">
            <a:noAutofit/>
          </a:bodyPr>
          <a:lstStyle/>
          <a:p>
            <a:endParaRPr lang="zh-CN" altLang="en-US" dirty="0"/>
          </a:p>
        </p:txBody>
      </p:sp>
      <p:grpSp>
        <p:nvGrpSpPr>
          <p:cNvPr id="31" name="组合 30">
            <a:extLst>
              <a:ext uri="{FF2B5EF4-FFF2-40B4-BE49-F238E27FC236}">
                <a16:creationId xmlns:a16="http://schemas.microsoft.com/office/drawing/2014/main" id="{8CA5B043-4020-4F50-98C7-D2A506D9F110}"/>
              </a:ext>
            </a:extLst>
          </p:cNvPr>
          <p:cNvGrpSpPr/>
          <p:nvPr/>
        </p:nvGrpSpPr>
        <p:grpSpPr>
          <a:xfrm>
            <a:off x="599620" y="278225"/>
            <a:ext cx="5231164" cy="742071"/>
            <a:chOff x="599618" y="278221"/>
            <a:chExt cx="5231164" cy="742070"/>
          </a:xfrm>
        </p:grpSpPr>
        <p:sp>
          <p:nvSpPr>
            <p:cNvPr id="32" name="矩形 31">
              <a:extLst>
                <a:ext uri="{FF2B5EF4-FFF2-40B4-BE49-F238E27FC236}">
                  <a16:creationId xmlns:a16="http://schemas.microsoft.com/office/drawing/2014/main" id="{BAA58CB5-AD00-4B5E-B2D0-A47992A7AFE2}"/>
                </a:ext>
              </a:extLst>
            </p:cNvPr>
            <p:cNvSpPr/>
            <p:nvPr/>
          </p:nvSpPr>
          <p:spPr>
            <a:xfrm>
              <a:off x="599618" y="712514"/>
              <a:ext cx="5231164" cy="307777"/>
            </a:xfrm>
            <a:prstGeom prst="rect">
              <a:avLst/>
            </a:prstGeom>
          </p:spPr>
          <p:txBody>
            <a:bodyPr wrap="square">
              <a:spAutoFit/>
            </a:bodyPr>
            <a:lstStyle/>
            <a:p>
              <a:pPr algn="ctr"/>
              <a:r>
                <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rPr>
                <a:t>Speculation Execution based on Hardware</a:t>
              </a:r>
            </a:p>
          </p:txBody>
        </p:sp>
        <p:sp>
          <p:nvSpPr>
            <p:cNvPr id="33" name="矩形 32">
              <a:extLst>
                <a:ext uri="{FF2B5EF4-FFF2-40B4-BE49-F238E27FC236}">
                  <a16:creationId xmlns:a16="http://schemas.microsoft.com/office/drawing/2014/main" id="{0FDA942E-32AC-42CB-AF1A-F2BFB9A66674}"/>
                </a:ext>
              </a:extLst>
            </p:cNvPr>
            <p:cNvSpPr/>
            <p:nvPr/>
          </p:nvSpPr>
          <p:spPr>
            <a:xfrm>
              <a:off x="1197484" y="278221"/>
              <a:ext cx="3590598" cy="523219"/>
            </a:xfrm>
            <a:prstGeom prst="rect">
              <a:avLst/>
            </a:prstGeom>
          </p:spPr>
          <p:txBody>
            <a:bodyPr wrap="none">
              <a:spAutoFit/>
            </a:bodyPr>
            <a:lstStyle/>
            <a:p>
              <a:r>
                <a:rPr lang="zh-CN" altLang="en-US" sz="2800" b="1" spc="151" dirty="0">
                  <a:solidFill>
                    <a:schemeClr val="tx1">
                      <a:lumMod val="85000"/>
                      <a:lumOff val="15000"/>
                    </a:schemeClr>
                  </a:solidFill>
                  <a:latin typeface="等线" panose="02010600030101010101" pitchFamily="2" charset="-122"/>
                  <a:ea typeface="等线" panose="02010600030101010101" pitchFamily="2" charset="-122"/>
                </a:rPr>
                <a:t>基于硬件的推测执行</a:t>
              </a:r>
              <a:endParaRPr lang="en-US" altLang="zh-CN" sz="2800" b="1" spc="151" dirty="0">
                <a:solidFill>
                  <a:schemeClr val="tx1">
                    <a:lumMod val="85000"/>
                    <a:lumOff val="15000"/>
                  </a:schemeClr>
                </a:solidFill>
                <a:latin typeface="等线" panose="02010600030101010101" pitchFamily="2" charset="-122"/>
                <a:ea typeface="等线" panose="02010600030101010101" pitchFamily="2" charset="-122"/>
              </a:endParaRPr>
            </a:p>
          </p:txBody>
        </p:sp>
      </p:grpSp>
      <p:sp>
        <p:nvSpPr>
          <p:cNvPr id="8" name="矩形 7">
            <a:extLst>
              <a:ext uri="{FF2B5EF4-FFF2-40B4-BE49-F238E27FC236}">
                <a16:creationId xmlns:a16="http://schemas.microsoft.com/office/drawing/2014/main" id="{717028D3-8ECD-42F2-BEEB-C8DDB799B6EC}"/>
              </a:ext>
            </a:extLst>
          </p:cNvPr>
          <p:cNvSpPr/>
          <p:nvPr/>
        </p:nvSpPr>
        <p:spPr>
          <a:xfrm>
            <a:off x="1060868" y="1281695"/>
            <a:ext cx="10078187" cy="5197705"/>
          </a:xfrm>
          <a:prstGeom prst="rect">
            <a:avLst/>
          </a:prstGeom>
          <a:ln>
            <a:solidFill>
              <a:schemeClr val="accent1"/>
            </a:solidFill>
          </a:ln>
        </p:spPr>
        <p:txBody>
          <a:bodyPr wrap="square" lIns="72000" rIns="72000">
            <a:spAutoFit/>
          </a:bodyPr>
          <a:lstStyle/>
          <a:p>
            <a:pPr marL="342900" indent="-342900" algn="just">
              <a:lnSpc>
                <a:spcPct val="150000"/>
              </a:lnSpc>
              <a:buClr>
                <a:srgbClr val="FF0066"/>
              </a:buClr>
              <a:buFont typeface="Wingdings" panose="05000000000000000000" pitchFamily="2" charset="2"/>
              <a:buChar char="p"/>
            </a:pPr>
            <a:r>
              <a:rPr lang="zh-CN" altLang="en-US" sz="2800" dirty="0">
                <a:latin typeface="微软雅黑" panose="020B0503020204020204" pitchFamily="34" charset="-122"/>
                <a:ea typeface="微软雅黑" panose="020B0503020204020204" pitchFamily="34" charset="-122"/>
                <a:cs typeface="+mn-ea"/>
                <a:sym typeface="+mn-lt"/>
              </a:rPr>
              <a:t>写结果</a:t>
            </a:r>
            <a:endParaRPr lang="en-US" altLang="zh-CN" sz="2800" dirty="0">
              <a:latin typeface="微软雅黑" panose="020B0503020204020204" pitchFamily="34" charset="-122"/>
              <a:ea typeface="微软雅黑" panose="020B0503020204020204" pitchFamily="34" charset="-122"/>
              <a:cs typeface="+mn-ea"/>
              <a:sym typeface="+mn-lt"/>
            </a:endParaRPr>
          </a:p>
          <a:p>
            <a:pPr marL="914400" lvl="1" indent="-457200" algn="just">
              <a:lnSpc>
                <a:spcPct val="150000"/>
              </a:lnSpc>
              <a:buClr>
                <a:srgbClr val="FF0066"/>
              </a:buClr>
              <a:buFont typeface="Wingdings" panose="05000000000000000000" pitchFamily="2" charset="2"/>
              <a:buChar char="ü"/>
            </a:pPr>
            <a:r>
              <a:rPr lang="zh-CN" altLang="en-US" sz="2400" dirty="0">
                <a:latin typeface="微软雅黑" panose="020B0503020204020204" pitchFamily="34" charset="-122"/>
                <a:ea typeface="微软雅黑" panose="020B0503020204020204" pitchFamily="34" charset="-122"/>
                <a:cs typeface="+mn-ea"/>
                <a:sym typeface="+mn-lt"/>
              </a:rPr>
              <a:t>把推测执行的结果写到</a:t>
            </a:r>
            <a:r>
              <a:rPr lang="en-US" altLang="zh-CN" sz="2400" b="1" dirty="0">
                <a:solidFill>
                  <a:srgbClr val="0066FF"/>
                </a:solidFill>
                <a:latin typeface="微软雅黑" panose="020B0503020204020204" pitchFamily="34" charset="-122"/>
                <a:ea typeface="微软雅黑" panose="020B0503020204020204" pitchFamily="34" charset="-122"/>
                <a:cs typeface="+mn-ea"/>
                <a:sym typeface="+mn-lt"/>
              </a:rPr>
              <a:t>ROB</a:t>
            </a:r>
            <a:r>
              <a:rPr lang="zh-CN" altLang="en-US" sz="2400" dirty="0">
                <a:latin typeface="微软雅黑" panose="020B0503020204020204" pitchFamily="34" charset="-122"/>
                <a:ea typeface="微软雅黑" panose="020B0503020204020204" pitchFamily="34" charset="-122"/>
                <a:cs typeface="+mn-ea"/>
                <a:sym typeface="+mn-lt"/>
              </a:rPr>
              <a:t>中；</a:t>
            </a:r>
          </a:p>
          <a:p>
            <a:pPr marL="914400" lvl="1" indent="-457200" algn="just">
              <a:lnSpc>
                <a:spcPct val="150000"/>
              </a:lnSpc>
              <a:buClr>
                <a:srgbClr val="FF0066"/>
              </a:buClr>
              <a:buFont typeface="Wingdings" panose="05000000000000000000" pitchFamily="2" charset="2"/>
              <a:buChar char="ü"/>
            </a:pPr>
            <a:r>
              <a:rPr lang="zh-CN" altLang="en-US" sz="2400" dirty="0">
                <a:latin typeface="微软雅黑" panose="020B0503020204020204" pitchFamily="34" charset="-122"/>
                <a:ea typeface="微软雅黑" panose="020B0503020204020204" pitchFamily="34" charset="-122"/>
                <a:cs typeface="+mn-ea"/>
                <a:sym typeface="+mn-lt"/>
              </a:rPr>
              <a:t>通过</a:t>
            </a:r>
            <a:r>
              <a:rPr lang="en-US" altLang="zh-CN" sz="2400" b="1" dirty="0" err="1">
                <a:solidFill>
                  <a:srgbClr val="0066FF"/>
                </a:solidFill>
                <a:latin typeface="微软雅黑" panose="020B0503020204020204" pitchFamily="34" charset="-122"/>
                <a:ea typeface="微软雅黑" panose="020B0503020204020204" pitchFamily="34" charset="-122"/>
                <a:cs typeface="+mn-ea"/>
                <a:sym typeface="+mn-lt"/>
              </a:rPr>
              <a:t>CDB</a:t>
            </a:r>
            <a:r>
              <a:rPr lang="zh-CN" altLang="en-US" sz="2400" dirty="0">
                <a:latin typeface="微软雅黑" panose="020B0503020204020204" pitchFamily="34" charset="-122"/>
                <a:ea typeface="微软雅黑" panose="020B0503020204020204" pitchFamily="34" charset="-122"/>
                <a:cs typeface="+mn-ea"/>
                <a:sym typeface="+mn-lt"/>
              </a:rPr>
              <a:t>在指令之间传送结果，供需要用到这些结果的指令使用。</a:t>
            </a:r>
            <a:endParaRPr lang="en-US" altLang="zh-CN" sz="2400" dirty="0">
              <a:latin typeface="微软雅黑" panose="020B0503020204020204" pitchFamily="34" charset="-122"/>
              <a:ea typeface="微软雅黑" panose="020B0503020204020204" pitchFamily="34" charset="-122"/>
              <a:cs typeface="+mn-ea"/>
              <a:sym typeface="+mn-lt"/>
            </a:endParaRPr>
          </a:p>
          <a:p>
            <a:pPr marL="342900" indent="-342900" algn="just">
              <a:lnSpc>
                <a:spcPct val="150000"/>
              </a:lnSpc>
              <a:buClr>
                <a:srgbClr val="FF0066"/>
              </a:buClr>
              <a:buFont typeface="Wingdings" panose="05000000000000000000" pitchFamily="2" charset="2"/>
              <a:buChar char="p"/>
            </a:pPr>
            <a:r>
              <a:rPr lang="zh-CN" altLang="en-US" sz="2800" dirty="0">
                <a:latin typeface="微软雅黑" panose="020B0503020204020204" pitchFamily="34" charset="-122"/>
                <a:ea typeface="微软雅黑" panose="020B0503020204020204" pitchFamily="34" charset="-122"/>
                <a:cs typeface="+mn-ea"/>
                <a:sym typeface="+mn-lt"/>
              </a:rPr>
              <a:t>指令确认（按序）</a:t>
            </a:r>
            <a:endParaRPr lang="en-US" altLang="zh-CN" sz="2800" dirty="0">
              <a:latin typeface="微软雅黑" panose="020B0503020204020204" pitchFamily="34" charset="-122"/>
              <a:ea typeface="微软雅黑" panose="020B0503020204020204" pitchFamily="34" charset="-122"/>
              <a:cs typeface="+mn-ea"/>
              <a:sym typeface="+mn-lt"/>
            </a:endParaRPr>
          </a:p>
          <a:p>
            <a:pPr marL="914400" lvl="1" indent="-457200" algn="just">
              <a:lnSpc>
                <a:spcPct val="150000"/>
              </a:lnSpc>
              <a:buClr>
                <a:srgbClr val="FF0066"/>
              </a:buClr>
              <a:buFont typeface="Wingdings" panose="05000000000000000000" pitchFamily="2" charset="2"/>
              <a:buChar char="ü"/>
            </a:pPr>
            <a:r>
              <a:rPr lang="zh-CN" altLang="en-US" sz="2400" dirty="0">
                <a:latin typeface="微软雅黑" panose="020B0503020204020204" pitchFamily="34" charset="-122"/>
                <a:ea typeface="微软雅黑" panose="020B0503020204020204" pitchFamily="34" charset="-122"/>
                <a:cs typeface="+mn-ea"/>
                <a:sym typeface="+mn-lt"/>
              </a:rPr>
              <a:t>在分支指令的结果出来后，对相应指令的推测执行给予确认。</a:t>
            </a:r>
          </a:p>
          <a:p>
            <a:pPr marL="914400" lvl="1" indent="-457200" algn="just">
              <a:lnSpc>
                <a:spcPct val="150000"/>
              </a:lnSpc>
              <a:buClr>
                <a:srgbClr val="FF0066"/>
              </a:buClr>
              <a:buFont typeface="Wingdings" panose="05000000000000000000" pitchFamily="2" charset="2"/>
              <a:buChar char="ü"/>
            </a:pPr>
            <a:r>
              <a:rPr lang="zh-CN" altLang="en-US" sz="2400" dirty="0">
                <a:latin typeface="微软雅黑" panose="020B0503020204020204" pitchFamily="34" charset="-122"/>
                <a:ea typeface="微软雅黑" panose="020B0503020204020204" pitchFamily="34" charset="-122"/>
                <a:cs typeface="+mn-ea"/>
                <a:sym typeface="+mn-lt"/>
              </a:rPr>
              <a:t>如果前面所做的推测正确，把</a:t>
            </a:r>
            <a:r>
              <a:rPr lang="en-US" altLang="zh-CN" sz="2400" b="1" dirty="0">
                <a:solidFill>
                  <a:srgbClr val="0066FF"/>
                </a:solidFill>
                <a:latin typeface="微软雅黑" panose="020B0503020204020204" pitchFamily="34" charset="-122"/>
                <a:ea typeface="微软雅黑" panose="020B0503020204020204" pitchFamily="34" charset="-122"/>
                <a:cs typeface="+mn-ea"/>
                <a:sym typeface="+mn-lt"/>
              </a:rPr>
              <a:t>ROB</a:t>
            </a:r>
            <a:r>
              <a:rPr lang="zh-CN" altLang="en-US" sz="2400" dirty="0">
                <a:latin typeface="微软雅黑" panose="020B0503020204020204" pitchFamily="34" charset="-122"/>
                <a:ea typeface="微软雅黑" panose="020B0503020204020204" pitchFamily="34" charset="-122"/>
                <a:cs typeface="+mn-ea"/>
                <a:sym typeface="+mn-lt"/>
              </a:rPr>
              <a:t>中结果按序写到寄存器或存储器。</a:t>
            </a:r>
          </a:p>
          <a:p>
            <a:pPr marL="914400" lvl="1" indent="-457200" algn="just">
              <a:lnSpc>
                <a:spcPct val="150000"/>
              </a:lnSpc>
              <a:buClr>
                <a:srgbClr val="FF0066"/>
              </a:buClr>
              <a:buFont typeface="Wingdings" panose="05000000000000000000" pitchFamily="2" charset="2"/>
              <a:buChar char="ü"/>
            </a:pPr>
            <a:r>
              <a:rPr lang="zh-CN" altLang="en-US" sz="2400" dirty="0">
                <a:latin typeface="微软雅黑" panose="020B0503020204020204" pitchFamily="34" charset="-122"/>
                <a:ea typeface="微软雅黑" panose="020B0503020204020204" pitchFamily="34" charset="-122"/>
                <a:cs typeface="+mn-ea"/>
                <a:sym typeface="+mn-lt"/>
              </a:rPr>
              <a:t>如果前面所做的推测错误，那就</a:t>
            </a:r>
            <a:r>
              <a:rPr lang="zh-CN" altLang="en-US" sz="2400" b="1" dirty="0">
                <a:solidFill>
                  <a:srgbClr val="0066FF"/>
                </a:solidFill>
                <a:latin typeface="微软雅黑" panose="020B0503020204020204" pitchFamily="34" charset="-122"/>
                <a:ea typeface="微软雅黑" panose="020B0503020204020204" pitchFamily="34" charset="-122"/>
                <a:cs typeface="+mn-ea"/>
                <a:sym typeface="+mn-lt"/>
              </a:rPr>
              <a:t>不予以确认</a:t>
            </a:r>
            <a:r>
              <a:rPr lang="zh-CN" altLang="en-US" sz="2400" dirty="0">
                <a:latin typeface="微软雅黑" panose="020B0503020204020204" pitchFamily="34" charset="-122"/>
                <a:ea typeface="微软雅黑" panose="020B0503020204020204" pitchFamily="34" charset="-122"/>
                <a:cs typeface="+mn-ea"/>
                <a:sym typeface="+mn-lt"/>
              </a:rPr>
              <a:t>，</a:t>
            </a:r>
            <a:r>
              <a:rPr lang="zh-CN" altLang="en-US" sz="2400" b="1" dirty="0">
                <a:solidFill>
                  <a:srgbClr val="0066FF"/>
                </a:solidFill>
                <a:latin typeface="微软雅黑" panose="020B0503020204020204" pitchFamily="34" charset="-122"/>
                <a:ea typeface="微软雅黑" panose="020B0503020204020204" pitchFamily="34" charset="-122"/>
                <a:cs typeface="+mn-ea"/>
                <a:sym typeface="+mn-lt"/>
              </a:rPr>
              <a:t>清空</a:t>
            </a:r>
            <a:r>
              <a:rPr lang="en-US" altLang="zh-CN" sz="2400" b="1" dirty="0">
                <a:solidFill>
                  <a:srgbClr val="0066FF"/>
                </a:solidFill>
                <a:latin typeface="微软雅黑" panose="020B0503020204020204" pitchFamily="34" charset="-122"/>
                <a:ea typeface="微软雅黑" panose="020B0503020204020204" pitchFamily="34" charset="-122"/>
                <a:cs typeface="+mn-ea"/>
                <a:sym typeface="+mn-lt"/>
              </a:rPr>
              <a:t>ROB</a:t>
            </a:r>
            <a:r>
              <a:rPr lang="zh-CN" altLang="en-US" sz="2400" dirty="0">
                <a:latin typeface="微软雅黑" panose="020B0503020204020204" pitchFamily="34" charset="-122"/>
                <a:ea typeface="微软雅黑" panose="020B0503020204020204" pitchFamily="34" charset="-122"/>
                <a:cs typeface="+mn-ea"/>
                <a:sym typeface="+mn-lt"/>
              </a:rPr>
              <a:t>，并从正确分支开始重新执行。</a:t>
            </a:r>
            <a:endParaRPr lang="en-US" altLang="zh-CN" sz="2400" dirty="0">
              <a:latin typeface="微软雅黑" panose="020B0503020204020204" pitchFamily="34" charset="-122"/>
              <a:ea typeface="微软雅黑" panose="020B0503020204020204" pitchFamily="34" charset="-122"/>
              <a:cs typeface="+mn-ea"/>
              <a:sym typeface="+mn-lt"/>
            </a:endParaRPr>
          </a:p>
          <a:p>
            <a:pPr marL="914400" lvl="1" indent="-457200" algn="just">
              <a:lnSpc>
                <a:spcPct val="150000"/>
              </a:lnSpc>
              <a:buClr>
                <a:srgbClr val="FF0066"/>
              </a:buClr>
              <a:buFont typeface="Wingdings" panose="05000000000000000000" pitchFamily="2" charset="2"/>
              <a:buChar char="ü"/>
            </a:pPr>
            <a:r>
              <a:rPr lang="zh-CN" altLang="en-US" sz="2400" dirty="0">
                <a:latin typeface="微软雅黑" panose="020B0503020204020204" pitchFamily="34" charset="-122"/>
                <a:ea typeface="微软雅黑" panose="020B0503020204020204" pitchFamily="34" charset="-122"/>
                <a:cs typeface="+mn-ea"/>
                <a:sym typeface="+mn-lt"/>
              </a:rPr>
              <a:t>确认前，不允许进行不可恢复操作，如发生异常。</a:t>
            </a:r>
          </a:p>
        </p:txBody>
      </p:sp>
    </p:spTree>
    <p:extLst>
      <p:ext uri="{BB962C8B-B14F-4D97-AF65-F5344CB8AC3E}">
        <p14:creationId xmlns:p14="http://schemas.microsoft.com/office/powerpoint/2010/main" val="2395807812"/>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blinds(horizontal)">
                                      <p:cBhvr>
                                        <p:cTn id="7" dur="500"/>
                                        <p:tgtEl>
                                          <p:spTgt spid="8">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8">
                                            <p:txEl>
                                              <p:pRg st="1" end="1"/>
                                            </p:txEl>
                                          </p:spTgt>
                                        </p:tgtEl>
                                        <p:attrNameLst>
                                          <p:attrName>style.visibility</p:attrName>
                                        </p:attrNameLst>
                                      </p:cBhvr>
                                      <p:to>
                                        <p:strVal val="visible"/>
                                      </p:to>
                                    </p:set>
                                    <p:animEffect transition="in" filter="blinds(horizontal)">
                                      <p:cBhvr>
                                        <p:cTn id="10" dur="500"/>
                                        <p:tgtEl>
                                          <p:spTgt spid="8">
                                            <p:txEl>
                                              <p:pRg st="1" end="1"/>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animEffect transition="in" filter="blinds(horizontal)">
                                      <p:cBhvr>
                                        <p:cTn id="13" dur="500"/>
                                        <p:tgtEl>
                                          <p:spTgt spid="8">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nodeType="clickEffect">
                                  <p:stCondLst>
                                    <p:cond delay="0"/>
                                  </p:stCondLst>
                                  <p:childTnLst>
                                    <p:set>
                                      <p:cBhvr>
                                        <p:cTn id="17" dur="1" fill="hold">
                                          <p:stCondLst>
                                            <p:cond delay="0"/>
                                          </p:stCondLst>
                                        </p:cTn>
                                        <p:tgtEl>
                                          <p:spTgt spid="8">
                                            <p:txEl>
                                              <p:pRg st="3" end="3"/>
                                            </p:txEl>
                                          </p:spTgt>
                                        </p:tgtEl>
                                        <p:attrNameLst>
                                          <p:attrName>style.visibility</p:attrName>
                                        </p:attrNameLst>
                                      </p:cBhvr>
                                      <p:to>
                                        <p:strVal val="visible"/>
                                      </p:to>
                                    </p:set>
                                    <p:animEffect transition="in" filter="blinds(horizontal)">
                                      <p:cBhvr>
                                        <p:cTn id="18" dur="500"/>
                                        <p:tgtEl>
                                          <p:spTgt spid="8">
                                            <p:txEl>
                                              <p:pRg st="3" end="3"/>
                                            </p:txEl>
                                          </p:spTgt>
                                        </p:tgtEl>
                                      </p:cBhvr>
                                    </p:animEffect>
                                  </p:childTnLst>
                                </p:cTn>
                              </p:par>
                              <p:par>
                                <p:cTn id="19" presetID="3" presetClass="entr" presetSubtype="10" fill="hold" nodeType="withEffect">
                                  <p:stCondLst>
                                    <p:cond delay="0"/>
                                  </p:stCondLst>
                                  <p:childTnLst>
                                    <p:set>
                                      <p:cBhvr>
                                        <p:cTn id="20" dur="1" fill="hold">
                                          <p:stCondLst>
                                            <p:cond delay="0"/>
                                          </p:stCondLst>
                                        </p:cTn>
                                        <p:tgtEl>
                                          <p:spTgt spid="8">
                                            <p:txEl>
                                              <p:pRg st="4" end="4"/>
                                            </p:txEl>
                                          </p:spTgt>
                                        </p:tgtEl>
                                        <p:attrNameLst>
                                          <p:attrName>style.visibility</p:attrName>
                                        </p:attrNameLst>
                                      </p:cBhvr>
                                      <p:to>
                                        <p:strVal val="visible"/>
                                      </p:to>
                                    </p:set>
                                    <p:animEffect transition="in" filter="blinds(horizontal)">
                                      <p:cBhvr>
                                        <p:cTn id="21" dur="500"/>
                                        <p:tgtEl>
                                          <p:spTgt spid="8">
                                            <p:txEl>
                                              <p:pRg st="4" end="4"/>
                                            </p:txEl>
                                          </p:spTgt>
                                        </p:tgtEl>
                                      </p:cBhvr>
                                    </p:animEffect>
                                  </p:childTnLst>
                                </p:cTn>
                              </p:par>
                              <p:par>
                                <p:cTn id="22" presetID="3" presetClass="entr" presetSubtype="10" fill="hold" nodeType="withEffect">
                                  <p:stCondLst>
                                    <p:cond delay="0"/>
                                  </p:stCondLst>
                                  <p:childTnLst>
                                    <p:set>
                                      <p:cBhvr>
                                        <p:cTn id="23" dur="1" fill="hold">
                                          <p:stCondLst>
                                            <p:cond delay="0"/>
                                          </p:stCondLst>
                                        </p:cTn>
                                        <p:tgtEl>
                                          <p:spTgt spid="8">
                                            <p:txEl>
                                              <p:pRg st="5" end="5"/>
                                            </p:txEl>
                                          </p:spTgt>
                                        </p:tgtEl>
                                        <p:attrNameLst>
                                          <p:attrName>style.visibility</p:attrName>
                                        </p:attrNameLst>
                                      </p:cBhvr>
                                      <p:to>
                                        <p:strVal val="visible"/>
                                      </p:to>
                                    </p:set>
                                    <p:animEffect transition="in" filter="blinds(horizontal)">
                                      <p:cBhvr>
                                        <p:cTn id="24" dur="500"/>
                                        <p:tgtEl>
                                          <p:spTgt spid="8">
                                            <p:txEl>
                                              <p:pRg st="5" end="5"/>
                                            </p:txEl>
                                          </p:spTgt>
                                        </p:tgtEl>
                                      </p:cBhvr>
                                    </p:animEffect>
                                  </p:childTnLst>
                                </p:cTn>
                              </p:par>
                              <p:par>
                                <p:cTn id="25" presetID="3" presetClass="entr" presetSubtype="10" fill="hold" nodeType="withEffect">
                                  <p:stCondLst>
                                    <p:cond delay="0"/>
                                  </p:stCondLst>
                                  <p:childTnLst>
                                    <p:set>
                                      <p:cBhvr>
                                        <p:cTn id="26" dur="1" fill="hold">
                                          <p:stCondLst>
                                            <p:cond delay="0"/>
                                          </p:stCondLst>
                                        </p:cTn>
                                        <p:tgtEl>
                                          <p:spTgt spid="8">
                                            <p:txEl>
                                              <p:pRg st="6" end="6"/>
                                            </p:txEl>
                                          </p:spTgt>
                                        </p:tgtEl>
                                        <p:attrNameLst>
                                          <p:attrName>style.visibility</p:attrName>
                                        </p:attrNameLst>
                                      </p:cBhvr>
                                      <p:to>
                                        <p:strVal val="visible"/>
                                      </p:to>
                                    </p:set>
                                    <p:animEffect transition="in" filter="blinds(horizontal)">
                                      <p:cBhvr>
                                        <p:cTn id="27" dur="500"/>
                                        <p:tgtEl>
                                          <p:spTgt spid="8">
                                            <p:txEl>
                                              <p:pRg st="6" end="6"/>
                                            </p:txEl>
                                          </p:spTgt>
                                        </p:tgtEl>
                                      </p:cBhvr>
                                    </p:animEffect>
                                  </p:childTnLst>
                                </p:cTn>
                              </p:par>
                              <p:par>
                                <p:cTn id="28" presetID="3" presetClass="entr" presetSubtype="10" fill="hold" nodeType="withEffect">
                                  <p:stCondLst>
                                    <p:cond delay="0"/>
                                  </p:stCondLst>
                                  <p:childTnLst>
                                    <p:set>
                                      <p:cBhvr>
                                        <p:cTn id="29" dur="1" fill="hold">
                                          <p:stCondLst>
                                            <p:cond delay="0"/>
                                          </p:stCondLst>
                                        </p:cTn>
                                        <p:tgtEl>
                                          <p:spTgt spid="8">
                                            <p:txEl>
                                              <p:pRg st="7" end="7"/>
                                            </p:txEl>
                                          </p:spTgt>
                                        </p:tgtEl>
                                        <p:attrNameLst>
                                          <p:attrName>style.visibility</p:attrName>
                                        </p:attrNameLst>
                                      </p:cBhvr>
                                      <p:to>
                                        <p:strVal val="visible"/>
                                      </p:to>
                                    </p:set>
                                    <p:animEffect transition="in" filter="blinds(horizontal)">
                                      <p:cBhvr>
                                        <p:cTn id="30" dur="500"/>
                                        <p:tgtEl>
                                          <p:spTgt spid="8">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自由: 形状 22"/>
          <p:cNvSpPr/>
          <p:nvPr/>
        </p:nvSpPr>
        <p:spPr bwMode="auto">
          <a:xfrm rot="12600000">
            <a:off x="628798" y="267712"/>
            <a:ext cx="166903" cy="731887"/>
          </a:xfrm>
          <a:custGeom>
            <a:avLst/>
            <a:gdLst>
              <a:gd name="connsiteX0" fmla="*/ 260214 w 260214"/>
              <a:gd name="connsiteY0" fmla="*/ 995963 h 1141060"/>
              <a:gd name="connsiteX1" fmla="*/ 0 w 260214"/>
              <a:gd name="connsiteY1" fmla="*/ 1141060 h 1141060"/>
              <a:gd name="connsiteX2" fmla="*/ 0 w 260214"/>
              <a:gd name="connsiteY2" fmla="*/ 146621 h 1141060"/>
              <a:gd name="connsiteX3" fmla="*/ 260214 w 260214"/>
              <a:gd name="connsiteY3" fmla="*/ 0 h 1141060"/>
            </a:gdLst>
            <a:ahLst/>
            <a:cxnLst>
              <a:cxn ang="0">
                <a:pos x="connsiteX0" y="connsiteY0"/>
              </a:cxn>
              <a:cxn ang="0">
                <a:pos x="connsiteX1" y="connsiteY1"/>
              </a:cxn>
              <a:cxn ang="0">
                <a:pos x="connsiteX2" y="connsiteY2"/>
              </a:cxn>
              <a:cxn ang="0">
                <a:pos x="connsiteX3" y="connsiteY3"/>
              </a:cxn>
            </a:cxnLst>
            <a:rect l="l" t="t" r="r" b="b"/>
            <a:pathLst>
              <a:path w="260214" h="1141060">
                <a:moveTo>
                  <a:pt x="260214" y="995963"/>
                </a:moveTo>
                <a:lnTo>
                  <a:pt x="0" y="1141060"/>
                </a:lnTo>
                <a:lnTo>
                  <a:pt x="0" y="146621"/>
                </a:lnTo>
                <a:lnTo>
                  <a:pt x="260214" y="0"/>
                </a:lnTo>
                <a:close/>
              </a:path>
            </a:pathLst>
          </a:custGeom>
          <a:solidFill>
            <a:srgbClr val="0075EA"/>
          </a:solidFill>
          <a:ln>
            <a:noFill/>
          </a:ln>
        </p:spPr>
        <p:txBody>
          <a:bodyPr vert="horz" wrap="square" lIns="91440" tIns="45720" rIns="91440" bIns="45720" numCol="1" anchor="t" anchorCtr="0" compatLnSpc="1">
            <a:noAutofit/>
          </a:bodyPr>
          <a:lstStyle/>
          <a:p>
            <a:endParaRPr lang="zh-CN" altLang="en-US" dirty="0"/>
          </a:p>
        </p:txBody>
      </p:sp>
      <p:grpSp>
        <p:nvGrpSpPr>
          <p:cNvPr id="31" name="组合 30">
            <a:extLst>
              <a:ext uri="{FF2B5EF4-FFF2-40B4-BE49-F238E27FC236}">
                <a16:creationId xmlns:a16="http://schemas.microsoft.com/office/drawing/2014/main" id="{8CA5B043-4020-4F50-98C7-D2A506D9F110}"/>
              </a:ext>
            </a:extLst>
          </p:cNvPr>
          <p:cNvGrpSpPr/>
          <p:nvPr/>
        </p:nvGrpSpPr>
        <p:grpSpPr>
          <a:xfrm>
            <a:off x="599620" y="278225"/>
            <a:ext cx="5231164" cy="742071"/>
            <a:chOff x="599618" y="278221"/>
            <a:chExt cx="5231164" cy="742070"/>
          </a:xfrm>
        </p:grpSpPr>
        <p:sp>
          <p:nvSpPr>
            <p:cNvPr id="32" name="矩形 31">
              <a:extLst>
                <a:ext uri="{FF2B5EF4-FFF2-40B4-BE49-F238E27FC236}">
                  <a16:creationId xmlns:a16="http://schemas.microsoft.com/office/drawing/2014/main" id="{BAA58CB5-AD00-4B5E-B2D0-A47992A7AFE2}"/>
                </a:ext>
              </a:extLst>
            </p:cNvPr>
            <p:cNvSpPr/>
            <p:nvPr/>
          </p:nvSpPr>
          <p:spPr>
            <a:xfrm>
              <a:off x="599618" y="712514"/>
              <a:ext cx="5231164" cy="307777"/>
            </a:xfrm>
            <a:prstGeom prst="rect">
              <a:avLst/>
            </a:prstGeom>
          </p:spPr>
          <p:txBody>
            <a:bodyPr wrap="square">
              <a:spAutoFit/>
            </a:bodyPr>
            <a:lstStyle/>
            <a:p>
              <a:pPr algn="ctr"/>
              <a:r>
                <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rPr>
                <a:t>Speculation Execution based on Hardware</a:t>
              </a:r>
            </a:p>
          </p:txBody>
        </p:sp>
        <p:sp>
          <p:nvSpPr>
            <p:cNvPr id="33" name="矩形 32">
              <a:extLst>
                <a:ext uri="{FF2B5EF4-FFF2-40B4-BE49-F238E27FC236}">
                  <a16:creationId xmlns:a16="http://schemas.microsoft.com/office/drawing/2014/main" id="{0FDA942E-32AC-42CB-AF1A-F2BFB9A66674}"/>
                </a:ext>
              </a:extLst>
            </p:cNvPr>
            <p:cNvSpPr/>
            <p:nvPr/>
          </p:nvSpPr>
          <p:spPr>
            <a:xfrm>
              <a:off x="1197484" y="278221"/>
              <a:ext cx="3590598" cy="523219"/>
            </a:xfrm>
            <a:prstGeom prst="rect">
              <a:avLst/>
            </a:prstGeom>
          </p:spPr>
          <p:txBody>
            <a:bodyPr wrap="none">
              <a:spAutoFit/>
            </a:bodyPr>
            <a:lstStyle/>
            <a:p>
              <a:r>
                <a:rPr lang="zh-CN" altLang="en-US" sz="2800" b="1" spc="151" dirty="0">
                  <a:solidFill>
                    <a:schemeClr val="tx1">
                      <a:lumMod val="85000"/>
                      <a:lumOff val="15000"/>
                    </a:schemeClr>
                  </a:solidFill>
                  <a:latin typeface="等线" panose="02010600030101010101" pitchFamily="2" charset="-122"/>
                  <a:ea typeface="等线" panose="02010600030101010101" pitchFamily="2" charset="-122"/>
                </a:rPr>
                <a:t>基于硬件的推测执行</a:t>
              </a:r>
              <a:endParaRPr lang="en-US" altLang="zh-CN" sz="2800" b="1" spc="151" dirty="0">
                <a:solidFill>
                  <a:schemeClr val="tx1">
                    <a:lumMod val="85000"/>
                    <a:lumOff val="15000"/>
                  </a:schemeClr>
                </a:solidFill>
                <a:latin typeface="等线" panose="02010600030101010101" pitchFamily="2" charset="-122"/>
                <a:ea typeface="等线" panose="02010600030101010101" pitchFamily="2" charset="-122"/>
              </a:endParaRPr>
            </a:p>
          </p:txBody>
        </p:sp>
      </p:grpSp>
      <p:graphicFrame>
        <p:nvGraphicFramePr>
          <p:cNvPr id="7" name="Object 4">
            <a:extLst>
              <a:ext uri="{FF2B5EF4-FFF2-40B4-BE49-F238E27FC236}">
                <a16:creationId xmlns:a16="http://schemas.microsoft.com/office/drawing/2014/main" id="{CE5234E9-0C63-4344-ADEE-605B1C92E793}"/>
              </a:ext>
            </a:extLst>
          </p:cNvPr>
          <p:cNvGraphicFramePr>
            <a:graphicFrameLocks noChangeAspect="1"/>
          </p:cNvGraphicFramePr>
          <p:nvPr>
            <p:extLst>
              <p:ext uri="{D42A27DB-BD31-4B8C-83A1-F6EECF244321}">
                <p14:modId xmlns:p14="http://schemas.microsoft.com/office/powerpoint/2010/main" val="1584679985"/>
              </p:ext>
            </p:extLst>
          </p:nvPr>
        </p:nvGraphicFramePr>
        <p:xfrm>
          <a:off x="2945285" y="1020296"/>
          <a:ext cx="6306652" cy="5270764"/>
        </p:xfrm>
        <a:graphic>
          <a:graphicData uri="http://schemas.openxmlformats.org/presentationml/2006/ole">
            <mc:AlternateContent xmlns:mc="http://schemas.openxmlformats.org/markup-compatibility/2006">
              <mc:Choice xmlns:v="urn:schemas-microsoft-com:vml" Requires="v">
                <p:oleObj spid="_x0000_s71751" name="图片" r:id="rId4" imgW="4915949" imgH="4118994" progId="Word.Picture.8">
                  <p:embed/>
                </p:oleObj>
              </mc:Choice>
              <mc:Fallback>
                <p:oleObj name="图片" r:id="rId4" imgW="4915949" imgH="4118994" progId="Word.Picture.8">
                  <p:embed/>
                  <p:pic>
                    <p:nvPicPr>
                      <p:cNvPr id="101378" name="Object 4">
                        <a:extLst>
                          <a:ext uri="{FF2B5EF4-FFF2-40B4-BE49-F238E27FC236}">
                            <a16:creationId xmlns:a16="http://schemas.microsoft.com/office/drawing/2014/main" id="{AF0F131D-8E74-4EB6-96E4-C4B850A3F5F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45285" y="1020296"/>
                        <a:ext cx="6306652" cy="5270764"/>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574660552"/>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自由: 形状 22"/>
          <p:cNvSpPr/>
          <p:nvPr/>
        </p:nvSpPr>
        <p:spPr bwMode="auto">
          <a:xfrm rot="12600000">
            <a:off x="628798" y="267712"/>
            <a:ext cx="166903" cy="731887"/>
          </a:xfrm>
          <a:custGeom>
            <a:avLst/>
            <a:gdLst>
              <a:gd name="connsiteX0" fmla="*/ 260214 w 260214"/>
              <a:gd name="connsiteY0" fmla="*/ 995963 h 1141060"/>
              <a:gd name="connsiteX1" fmla="*/ 0 w 260214"/>
              <a:gd name="connsiteY1" fmla="*/ 1141060 h 1141060"/>
              <a:gd name="connsiteX2" fmla="*/ 0 w 260214"/>
              <a:gd name="connsiteY2" fmla="*/ 146621 h 1141060"/>
              <a:gd name="connsiteX3" fmla="*/ 260214 w 260214"/>
              <a:gd name="connsiteY3" fmla="*/ 0 h 1141060"/>
            </a:gdLst>
            <a:ahLst/>
            <a:cxnLst>
              <a:cxn ang="0">
                <a:pos x="connsiteX0" y="connsiteY0"/>
              </a:cxn>
              <a:cxn ang="0">
                <a:pos x="connsiteX1" y="connsiteY1"/>
              </a:cxn>
              <a:cxn ang="0">
                <a:pos x="connsiteX2" y="connsiteY2"/>
              </a:cxn>
              <a:cxn ang="0">
                <a:pos x="connsiteX3" y="connsiteY3"/>
              </a:cxn>
            </a:cxnLst>
            <a:rect l="l" t="t" r="r" b="b"/>
            <a:pathLst>
              <a:path w="260214" h="1141060">
                <a:moveTo>
                  <a:pt x="260214" y="995963"/>
                </a:moveTo>
                <a:lnTo>
                  <a:pt x="0" y="1141060"/>
                </a:lnTo>
                <a:lnTo>
                  <a:pt x="0" y="146621"/>
                </a:lnTo>
                <a:lnTo>
                  <a:pt x="260214" y="0"/>
                </a:lnTo>
                <a:close/>
              </a:path>
            </a:pathLst>
          </a:custGeom>
          <a:solidFill>
            <a:srgbClr val="0075EA"/>
          </a:solidFill>
          <a:ln>
            <a:noFill/>
          </a:ln>
        </p:spPr>
        <p:txBody>
          <a:bodyPr vert="horz" wrap="square" lIns="91440" tIns="45720" rIns="91440" bIns="45720" numCol="1" anchor="t" anchorCtr="0" compatLnSpc="1">
            <a:noAutofit/>
          </a:bodyPr>
          <a:lstStyle/>
          <a:p>
            <a:endParaRPr lang="zh-CN" altLang="en-US" dirty="0"/>
          </a:p>
        </p:txBody>
      </p:sp>
      <p:grpSp>
        <p:nvGrpSpPr>
          <p:cNvPr id="31" name="组合 30">
            <a:extLst>
              <a:ext uri="{FF2B5EF4-FFF2-40B4-BE49-F238E27FC236}">
                <a16:creationId xmlns:a16="http://schemas.microsoft.com/office/drawing/2014/main" id="{8CA5B043-4020-4F50-98C7-D2A506D9F110}"/>
              </a:ext>
            </a:extLst>
          </p:cNvPr>
          <p:cNvGrpSpPr/>
          <p:nvPr/>
        </p:nvGrpSpPr>
        <p:grpSpPr>
          <a:xfrm>
            <a:off x="599620" y="278225"/>
            <a:ext cx="3053154" cy="742071"/>
            <a:chOff x="599618" y="278221"/>
            <a:chExt cx="3053154" cy="742070"/>
          </a:xfrm>
        </p:grpSpPr>
        <p:sp>
          <p:nvSpPr>
            <p:cNvPr id="32" name="矩形 31">
              <a:extLst>
                <a:ext uri="{FF2B5EF4-FFF2-40B4-BE49-F238E27FC236}">
                  <a16:creationId xmlns:a16="http://schemas.microsoft.com/office/drawing/2014/main" id="{BAA58CB5-AD00-4B5E-B2D0-A47992A7AFE2}"/>
                </a:ext>
              </a:extLst>
            </p:cNvPr>
            <p:cNvSpPr/>
            <p:nvPr/>
          </p:nvSpPr>
          <p:spPr>
            <a:xfrm>
              <a:off x="599618" y="712514"/>
              <a:ext cx="2844224" cy="307777"/>
            </a:xfrm>
            <a:prstGeom prst="rect">
              <a:avLst/>
            </a:prstGeom>
          </p:spPr>
          <p:txBody>
            <a:bodyPr wrap="square">
              <a:spAutoFit/>
            </a:bodyPr>
            <a:lstStyle/>
            <a:p>
              <a:pPr algn="ctr"/>
              <a:r>
                <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rPr>
                <a:t>Reorder Buffer</a:t>
              </a:r>
            </a:p>
          </p:txBody>
        </p:sp>
        <p:sp>
          <p:nvSpPr>
            <p:cNvPr id="33" name="矩形 32">
              <a:extLst>
                <a:ext uri="{FF2B5EF4-FFF2-40B4-BE49-F238E27FC236}">
                  <a16:creationId xmlns:a16="http://schemas.microsoft.com/office/drawing/2014/main" id="{0FDA942E-32AC-42CB-AF1A-F2BFB9A66674}"/>
                </a:ext>
              </a:extLst>
            </p:cNvPr>
            <p:cNvSpPr/>
            <p:nvPr/>
          </p:nvSpPr>
          <p:spPr>
            <a:xfrm>
              <a:off x="1197484" y="278221"/>
              <a:ext cx="2455288" cy="523219"/>
            </a:xfrm>
            <a:prstGeom prst="rect">
              <a:avLst/>
            </a:prstGeom>
          </p:spPr>
          <p:txBody>
            <a:bodyPr wrap="none">
              <a:spAutoFit/>
            </a:bodyPr>
            <a:lstStyle/>
            <a:p>
              <a:r>
                <a:rPr lang="zh-CN" altLang="en-US" sz="2800" b="1" spc="151" dirty="0">
                  <a:solidFill>
                    <a:schemeClr val="tx1">
                      <a:lumMod val="85000"/>
                      <a:lumOff val="15000"/>
                    </a:schemeClr>
                  </a:solidFill>
                  <a:latin typeface="等线" panose="02010600030101010101" pitchFamily="2" charset="-122"/>
                  <a:ea typeface="等线" panose="02010600030101010101" pitchFamily="2" charset="-122"/>
                </a:rPr>
                <a:t>重排序缓冲器</a:t>
              </a:r>
              <a:endParaRPr lang="en-US" altLang="zh-CN" sz="2800" b="1" spc="151" dirty="0">
                <a:solidFill>
                  <a:schemeClr val="tx1">
                    <a:lumMod val="85000"/>
                    <a:lumOff val="15000"/>
                  </a:schemeClr>
                </a:solidFill>
                <a:latin typeface="等线" panose="02010600030101010101" pitchFamily="2" charset="-122"/>
                <a:ea typeface="等线" panose="02010600030101010101" pitchFamily="2" charset="-122"/>
              </a:endParaRPr>
            </a:p>
          </p:txBody>
        </p:sp>
      </p:grpSp>
      <p:sp>
        <p:nvSpPr>
          <p:cNvPr id="8" name="矩形 7">
            <a:extLst>
              <a:ext uri="{FF2B5EF4-FFF2-40B4-BE49-F238E27FC236}">
                <a16:creationId xmlns:a16="http://schemas.microsoft.com/office/drawing/2014/main" id="{4355BFCB-882B-479D-802F-B233CD217D4F}"/>
              </a:ext>
            </a:extLst>
          </p:cNvPr>
          <p:cNvSpPr/>
          <p:nvPr/>
        </p:nvSpPr>
        <p:spPr>
          <a:xfrm>
            <a:off x="1060868" y="1281695"/>
            <a:ext cx="10078187" cy="4766818"/>
          </a:xfrm>
          <a:prstGeom prst="rect">
            <a:avLst/>
          </a:prstGeom>
          <a:ln>
            <a:solidFill>
              <a:schemeClr val="accent1"/>
            </a:solidFill>
          </a:ln>
        </p:spPr>
        <p:txBody>
          <a:bodyPr wrap="square" lIns="72000" rIns="72000">
            <a:spAutoFit/>
          </a:bodyPr>
          <a:lstStyle/>
          <a:p>
            <a:pPr marL="342900" indent="-342900" algn="just">
              <a:lnSpc>
                <a:spcPct val="150000"/>
              </a:lnSpc>
              <a:spcBef>
                <a:spcPts val="600"/>
              </a:spcBef>
              <a:spcAft>
                <a:spcPts val="600"/>
              </a:spcAft>
              <a:buClr>
                <a:srgbClr val="FF0066"/>
              </a:buClr>
              <a:buFont typeface="Wingdings" panose="05000000000000000000" pitchFamily="2" charset="2"/>
              <a:buChar char="p"/>
            </a:pPr>
            <a:r>
              <a:rPr lang="en-US" altLang="zh-CN" sz="2800" dirty="0">
                <a:latin typeface="微软雅黑" panose="020B0503020204020204" pitchFamily="34" charset="-122"/>
                <a:ea typeface="微软雅黑" panose="020B0503020204020204" pitchFamily="34" charset="-122"/>
                <a:cs typeface="+mn-ea"/>
                <a:sym typeface="+mn-lt"/>
              </a:rPr>
              <a:t>ROB</a:t>
            </a:r>
            <a:r>
              <a:rPr lang="zh-CN" altLang="en-US" sz="2800" dirty="0">
                <a:latin typeface="微软雅黑" panose="020B0503020204020204" pitchFamily="34" charset="-122"/>
                <a:ea typeface="微软雅黑" panose="020B0503020204020204" pitchFamily="34" charset="-122"/>
                <a:cs typeface="+mn-ea"/>
                <a:sym typeface="+mn-lt"/>
              </a:rPr>
              <a:t>中的每一项由以下</a:t>
            </a:r>
            <a:r>
              <a:rPr lang="en-US" altLang="zh-CN" sz="2800" dirty="0">
                <a:latin typeface="微软雅黑" panose="020B0503020204020204" pitchFamily="34" charset="-122"/>
                <a:ea typeface="微软雅黑" panose="020B0503020204020204" pitchFamily="34" charset="-122"/>
                <a:cs typeface="+mn-ea"/>
                <a:sym typeface="+mn-lt"/>
              </a:rPr>
              <a:t>4</a:t>
            </a:r>
            <a:r>
              <a:rPr lang="zh-CN" altLang="en-US" sz="2800" dirty="0">
                <a:latin typeface="微软雅黑" panose="020B0503020204020204" pitchFamily="34" charset="-122"/>
                <a:ea typeface="微软雅黑" panose="020B0503020204020204" pitchFamily="34" charset="-122"/>
                <a:cs typeface="+mn-ea"/>
                <a:sym typeface="+mn-lt"/>
              </a:rPr>
              <a:t>个字段组成：</a:t>
            </a:r>
            <a:endParaRPr lang="en-US" altLang="zh-CN" sz="2800" dirty="0">
              <a:latin typeface="微软雅黑" panose="020B0503020204020204" pitchFamily="34" charset="-122"/>
              <a:ea typeface="微软雅黑" panose="020B0503020204020204" pitchFamily="34" charset="-122"/>
              <a:cs typeface="+mn-ea"/>
              <a:sym typeface="+mn-lt"/>
            </a:endParaRPr>
          </a:p>
          <a:p>
            <a:pPr marL="914400" lvl="1" indent="-457200" algn="just">
              <a:lnSpc>
                <a:spcPct val="150000"/>
              </a:lnSpc>
              <a:spcBef>
                <a:spcPts val="600"/>
              </a:spcBef>
              <a:spcAft>
                <a:spcPts val="600"/>
              </a:spcAft>
              <a:buClr>
                <a:srgbClr val="FF0066"/>
              </a:buClr>
              <a:buFont typeface="Wingdings" panose="05000000000000000000" pitchFamily="2" charset="2"/>
              <a:buChar char="ü"/>
            </a:pPr>
            <a:r>
              <a:rPr lang="zh-CN" altLang="en-US" sz="2400" b="1" dirty="0">
                <a:solidFill>
                  <a:srgbClr val="0066FF"/>
                </a:solidFill>
                <a:latin typeface="微软雅黑" panose="020B0503020204020204" pitchFamily="34" charset="-122"/>
                <a:ea typeface="微软雅黑" panose="020B0503020204020204" pitchFamily="34" charset="-122"/>
                <a:cs typeface="+mn-ea"/>
                <a:sym typeface="+mn-lt"/>
              </a:rPr>
              <a:t>指令类型：</a:t>
            </a:r>
            <a:r>
              <a:rPr lang="zh-CN" altLang="en-US" sz="2400" dirty="0">
                <a:latin typeface="微软雅黑" panose="020B0503020204020204" pitchFamily="34" charset="-122"/>
                <a:ea typeface="微软雅黑" panose="020B0503020204020204" pitchFamily="34" charset="-122"/>
                <a:cs typeface="+mn-ea"/>
                <a:sym typeface="+mn-lt"/>
              </a:rPr>
              <a:t>指出该指令是分支指令、</a:t>
            </a:r>
            <a:r>
              <a:rPr lang="en-US" altLang="zh-CN" sz="2400" dirty="0">
                <a:latin typeface="微软雅黑" panose="020B0503020204020204" pitchFamily="34" charset="-122"/>
                <a:ea typeface="微软雅黑" panose="020B0503020204020204" pitchFamily="34" charset="-122"/>
                <a:cs typeface="+mn-ea"/>
                <a:sym typeface="+mn-lt"/>
              </a:rPr>
              <a:t>store</a:t>
            </a:r>
            <a:r>
              <a:rPr lang="zh-CN" altLang="en-US" sz="2400" dirty="0">
                <a:latin typeface="微软雅黑" panose="020B0503020204020204" pitchFamily="34" charset="-122"/>
                <a:ea typeface="微软雅黑" panose="020B0503020204020204" pitchFamily="34" charset="-122"/>
                <a:cs typeface="+mn-ea"/>
                <a:sym typeface="+mn-lt"/>
              </a:rPr>
              <a:t>指令或寄存器操作指令。</a:t>
            </a:r>
          </a:p>
          <a:p>
            <a:pPr marL="914400" lvl="1" indent="-457200" algn="just">
              <a:lnSpc>
                <a:spcPct val="150000"/>
              </a:lnSpc>
              <a:spcBef>
                <a:spcPts val="600"/>
              </a:spcBef>
              <a:spcAft>
                <a:spcPts val="600"/>
              </a:spcAft>
              <a:buClr>
                <a:srgbClr val="FF0066"/>
              </a:buClr>
              <a:buFont typeface="Wingdings" panose="05000000000000000000" pitchFamily="2" charset="2"/>
              <a:buChar char="ü"/>
            </a:pPr>
            <a:r>
              <a:rPr lang="zh-CN" altLang="en-US" sz="2400" b="1" dirty="0">
                <a:solidFill>
                  <a:srgbClr val="0066FF"/>
                </a:solidFill>
                <a:latin typeface="微软雅黑" panose="020B0503020204020204" pitchFamily="34" charset="-122"/>
                <a:ea typeface="微软雅黑" panose="020B0503020204020204" pitchFamily="34" charset="-122"/>
                <a:cs typeface="+mn-ea"/>
                <a:sym typeface="+mn-lt"/>
              </a:rPr>
              <a:t>目标地址：</a:t>
            </a:r>
            <a:r>
              <a:rPr lang="zh-CN" altLang="en-US" sz="2400" dirty="0">
                <a:latin typeface="微软雅黑" panose="020B0503020204020204" pitchFamily="34" charset="-122"/>
                <a:ea typeface="微软雅黑" panose="020B0503020204020204" pitchFamily="34" charset="-122"/>
                <a:cs typeface="+mn-ea"/>
                <a:sym typeface="+mn-lt"/>
              </a:rPr>
              <a:t>给出指令执行结果应写入的目标寄存器号（如果是</a:t>
            </a:r>
            <a:r>
              <a:rPr lang="en-US" altLang="zh-CN" sz="2400" dirty="0">
                <a:latin typeface="微软雅黑" panose="020B0503020204020204" pitchFamily="34" charset="-122"/>
                <a:ea typeface="微软雅黑" panose="020B0503020204020204" pitchFamily="34" charset="-122"/>
                <a:cs typeface="+mn-ea"/>
                <a:sym typeface="+mn-lt"/>
              </a:rPr>
              <a:t>load</a:t>
            </a:r>
            <a:r>
              <a:rPr lang="zh-CN" altLang="en-US" sz="2400" dirty="0">
                <a:latin typeface="微软雅黑" panose="020B0503020204020204" pitchFamily="34" charset="-122"/>
                <a:ea typeface="微软雅黑" panose="020B0503020204020204" pitchFamily="34" charset="-122"/>
                <a:cs typeface="+mn-ea"/>
                <a:sym typeface="+mn-lt"/>
              </a:rPr>
              <a:t>和</a:t>
            </a:r>
            <a:r>
              <a:rPr lang="en-US" altLang="zh-CN" sz="2400" dirty="0">
                <a:latin typeface="微软雅黑" panose="020B0503020204020204" pitchFamily="34" charset="-122"/>
                <a:ea typeface="微软雅黑" panose="020B0503020204020204" pitchFamily="34" charset="-122"/>
                <a:cs typeface="+mn-ea"/>
                <a:sym typeface="+mn-lt"/>
              </a:rPr>
              <a:t>ALU</a:t>
            </a:r>
            <a:r>
              <a:rPr lang="zh-CN" altLang="en-US" sz="2400" dirty="0">
                <a:latin typeface="微软雅黑" panose="020B0503020204020204" pitchFamily="34" charset="-122"/>
                <a:ea typeface="微软雅黑" panose="020B0503020204020204" pitchFamily="34" charset="-122"/>
                <a:cs typeface="+mn-ea"/>
                <a:sym typeface="+mn-lt"/>
              </a:rPr>
              <a:t>指令）或存储器单元的地址（如果是</a:t>
            </a:r>
            <a:r>
              <a:rPr lang="en-US" altLang="zh-CN" sz="2400" dirty="0">
                <a:latin typeface="微软雅黑" panose="020B0503020204020204" pitchFamily="34" charset="-122"/>
                <a:ea typeface="微软雅黑" panose="020B0503020204020204" pitchFamily="34" charset="-122"/>
                <a:cs typeface="+mn-ea"/>
                <a:sym typeface="+mn-lt"/>
              </a:rPr>
              <a:t>store</a:t>
            </a:r>
            <a:r>
              <a:rPr lang="zh-CN" altLang="en-US" sz="2400" dirty="0">
                <a:latin typeface="微软雅黑" panose="020B0503020204020204" pitchFamily="34" charset="-122"/>
                <a:ea typeface="微软雅黑" panose="020B0503020204020204" pitchFamily="34" charset="-122"/>
                <a:cs typeface="+mn-ea"/>
                <a:sym typeface="+mn-lt"/>
              </a:rPr>
              <a:t>指令）。</a:t>
            </a:r>
          </a:p>
          <a:p>
            <a:pPr marL="914400" lvl="1" indent="-457200" algn="just">
              <a:lnSpc>
                <a:spcPct val="150000"/>
              </a:lnSpc>
              <a:spcBef>
                <a:spcPts val="600"/>
              </a:spcBef>
              <a:spcAft>
                <a:spcPts val="600"/>
              </a:spcAft>
              <a:buClr>
                <a:srgbClr val="FF0066"/>
              </a:buClr>
              <a:buFont typeface="Wingdings" panose="05000000000000000000" pitchFamily="2" charset="2"/>
              <a:buChar char="ü"/>
            </a:pPr>
            <a:r>
              <a:rPr lang="zh-CN" altLang="en-US" sz="2400" b="1" dirty="0">
                <a:solidFill>
                  <a:srgbClr val="0066FF"/>
                </a:solidFill>
                <a:latin typeface="微软雅黑" panose="020B0503020204020204" pitchFamily="34" charset="-122"/>
                <a:ea typeface="微软雅黑" panose="020B0503020204020204" pitchFamily="34" charset="-122"/>
                <a:cs typeface="+mn-ea"/>
                <a:sym typeface="+mn-lt"/>
              </a:rPr>
              <a:t>结果字段：</a:t>
            </a:r>
            <a:r>
              <a:rPr lang="zh-CN" altLang="en-US" sz="2400" dirty="0">
                <a:latin typeface="微软雅黑" panose="020B0503020204020204" pitchFamily="34" charset="-122"/>
                <a:ea typeface="微软雅黑" panose="020B0503020204020204" pitchFamily="34" charset="-122"/>
                <a:cs typeface="+mn-ea"/>
                <a:sym typeface="+mn-lt"/>
              </a:rPr>
              <a:t>用来保存指令推测执行的结果，直到指令得到确认。</a:t>
            </a:r>
          </a:p>
          <a:p>
            <a:pPr marL="914400" lvl="1" indent="-457200" algn="just">
              <a:lnSpc>
                <a:spcPct val="150000"/>
              </a:lnSpc>
              <a:spcBef>
                <a:spcPts val="600"/>
              </a:spcBef>
              <a:spcAft>
                <a:spcPts val="600"/>
              </a:spcAft>
              <a:buClr>
                <a:srgbClr val="FF0066"/>
              </a:buClr>
              <a:buFont typeface="Wingdings" panose="05000000000000000000" pitchFamily="2" charset="2"/>
              <a:buChar char="ü"/>
            </a:pPr>
            <a:r>
              <a:rPr lang="zh-CN" altLang="en-US" sz="2400" b="1" dirty="0">
                <a:solidFill>
                  <a:srgbClr val="0066FF"/>
                </a:solidFill>
                <a:latin typeface="微软雅黑" panose="020B0503020204020204" pitchFamily="34" charset="-122"/>
                <a:ea typeface="微软雅黑" panose="020B0503020204020204" pitchFamily="34" charset="-122"/>
                <a:cs typeface="+mn-ea"/>
                <a:sym typeface="+mn-lt"/>
              </a:rPr>
              <a:t>就绪字段：</a:t>
            </a:r>
            <a:r>
              <a:rPr lang="zh-CN" altLang="en-US" sz="2400" dirty="0">
                <a:latin typeface="微软雅黑" panose="020B0503020204020204" pitchFamily="34" charset="-122"/>
                <a:ea typeface="微软雅黑" panose="020B0503020204020204" pitchFamily="34" charset="-122"/>
                <a:cs typeface="+mn-ea"/>
                <a:sym typeface="+mn-lt"/>
              </a:rPr>
              <a:t>指出指令是否已经完成执行并且结果数据已就绪。</a:t>
            </a:r>
            <a:endParaRPr lang="en-US" altLang="zh-CN" sz="2400" dirty="0">
              <a:latin typeface="微软雅黑" panose="020B0503020204020204" pitchFamily="34" charset="-122"/>
              <a:ea typeface="微软雅黑" panose="020B0503020204020204" pitchFamily="34" charset="-122"/>
              <a:cs typeface="+mn-ea"/>
              <a:sym typeface="+mn-lt"/>
            </a:endParaRPr>
          </a:p>
          <a:p>
            <a:pPr marL="914400" lvl="1" indent="-457200" algn="just">
              <a:lnSpc>
                <a:spcPct val="150000"/>
              </a:lnSpc>
              <a:spcBef>
                <a:spcPts val="600"/>
              </a:spcBef>
              <a:spcAft>
                <a:spcPts val="600"/>
              </a:spcAft>
              <a:buClr>
                <a:srgbClr val="FF0066"/>
              </a:buClr>
              <a:buFont typeface="Wingdings" panose="05000000000000000000" pitchFamily="2" charset="2"/>
              <a:buChar char="ü"/>
            </a:pPr>
            <a:r>
              <a:rPr lang="zh-CN" altLang="en-US" sz="2400" dirty="0">
                <a:latin typeface="微软雅黑" panose="020B0503020204020204" pitchFamily="34" charset="-122"/>
                <a:ea typeface="微软雅黑" panose="020B0503020204020204" pitchFamily="34" charset="-122"/>
                <a:cs typeface="+mn-ea"/>
                <a:sym typeface="+mn-lt"/>
              </a:rPr>
              <a:t>状态字段：指出指令处于流水线哪个阶段。</a:t>
            </a:r>
          </a:p>
        </p:txBody>
      </p:sp>
    </p:spTree>
    <p:extLst>
      <p:ext uri="{BB962C8B-B14F-4D97-AF65-F5344CB8AC3E}">
        <p14:creationId xmlns:p14="http://schemas.microsoft.com/office/powerpoint/2010/main" val="3069783446"/>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自由: 形状 22"/>
          <p:cNvSpPr/>
          <p:nvPr/>
        </p:nvSpPr>
        <p:spPr bwMode="auto">
          <a:xfrm rot="12600000">
            <a:off x="628798" y="267712"/>
            <a:ext cx="166903" cy="731887"/>
          </a:xfrm>
          <a:custGeom>
            <a:avLst/>
            <a:gdLst>
              <a:gd name="connsiteX0" fmla="*/ 260214 w 260214"/>
              <a:gd name="connsiteY0" fmla="*/ 995963 h 1141060"/>
              <a:gd name="connsiteX1" fmla="*/ 0 w 260214"/>
              <a:gd name="connsiteY1" fmla="*/ 1141060 h 1141060"/>
              <a:gd name="connsiteX2" fmla="*/ 0 w 260214"/>
              <a:gd name="connsiteY2" fmla="*/ 146621 h 1141060"/>
              <a:gd name="connsiteX3" fmla="*/ 260214 w 260214"/>
              <a:gd name="connsiteY3" fmla="*/ 0 h 1141060"/>
            </a:gdLst>
            <a:ahLst/>
            <a:cxnLst>
              <a:cxn ang="0">
                <a:pos x="connsiteX0" y="connsiteY0"/>
              </a:cxn>
              <a:cxn ang="0">
                <a:pos x="connsiteX1" y="connsiteY1"/>
              </a:cxn>
              <a:cxn ang="0">
                <a:pos x="connsiteX2" y="connsiteY2"/>
              </a:cxn>
              <a:cxn ang="0">
                <a:pos x="connsiteX3" y="connsiteY3"/>
              </a:cxn>
            </a:cxnLst>
            <a:rect l="l" t="t" r="r" b="b"/>
            <a:pathLst>
              <a:path w="260214" h="1141060">
                <a:moveTo>
                  <a:pt x="260214" y="995963"/>
                </a:moveTo>
                <a:lnTo>
                  <a:pt x="0" y="1141060"/>
                </a:lnTo>
                <a:lnTo>
                  <a:pt x="0" y="146621"/>
                </a:lnTo>
                <a:lnTo>
                  <a:pt x="260214" y="0"/>
                </a:lnTo>
                <a:close/>
              </a:path>
            </a:pathLst>
          </a:custGeom>
          <a:solidFill>
            <a:srgbClr val="0075EA"/>
          </a:solidFill>
          <a:ln>
            <a:noFill/>
          </a:ln>
        </p:spPr>
        <p:txBody>
          <a:bodyPr vert="horz" wrap="square" lIns="91440" tIns="45720" rIns="91440" bIns="45720" numCol="1" anchor="t" anchorCtr="0" compatLnSpc="1">
            <a:noAutofit/>
          </a:bodyPr>
          <a:lstStyle/>
          <a:p>
            <a:endParaRPr lang="zh-CN" altLang="en-US" dirty="0"/>
          </a:p>
        </p:txBody>
      </p:sp>
      <p:grpSp>
        <p:nvGrpSpPr>
          <p:cNvPr id="19" name="组合 18">
            <a:extLst>
              <a:ext uri="{FF2B5EF4-FFF2-40B4-BE49-F238E27FC236}">
                <a16:creationId xmlns:a16="http://schemas.microsoft.com/office/drawing/2014/main" id="{899A9F6E-9457-4F84-A192-4FD305E1E399}"/>
              </a:ext>
            </a:extLst>
          </p:cNvPr>
          <p:cNvGrpSpPr/>
          <p:nvPr/>
        </p:nvGrpSpPr>
        <p:grpSpPr>
          <a:xfrm>
            <a:off x="635244" y="278225"/>
            <a:ext cx="6347447" cy="706446"/>
            <a:chOff x="635242" y="278221"/>
            <a:chExt cx="6347447" cy="706445"/>
          </a:xfrm>
        </p:grpSpPr>
        <p:sp>
          <p:nvSpPr>
            <p:cNvPr id="21" name="矩形 20">
              <a:extLst>
                <a:ext uri="{FF2B5EF4-FFF2-40B4-BE49-F238E27FC236}">
                  <a16:creationId xmlns:a16="http://schemas.microsoft.com/office/drawing/2014/main" id="{8297BC28-DD3C-44C3-A8BA-1F5DFEE9D689}"/>
                </a:ext>
              </a:extLst>
            </p:cNvPr>
            <p:cNvSpPr/>
            <p:nvPr/>
          </p:nvSpPr>
          <p:spPr>
            <a:xfrm>
              <a:off x="635242" y="676889"/>
              <a:ext cx="6347447" cy="307777"/>
            </a:xfrm>
            <a:prstGeom prst="rect">
              <a:avLst/>
            </a:prstGeom>
          </p:spPr>
          <p:txBody>
            <a:bodyPr wrap="square">
              <a:spAutoFit/>
            </a:bodyPr>
            <a:lstStyle/>
            <a:p>
              <a:pPr algn="ctr"/>
              <a:r>
                <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rPr>
                <a:t>Speculation Execution based on Hardware——Stage 1</a:t>
              </a:r>
            </a:p>
          </p:txBody>
        </p:sp>
        <p:sp>
          <p:nvSpPr>
            <p:cNvPr id="31" name="矩形 30">
              <a:extLst>
                <a:ext uri="{FF2B5EF4-FFF2-40B4-BE49-F238E27FC236}">
                  <a16:creationId xmlns:a16="http://schemas.microsoft.com/office/drawing/2014/main" id="{893B1525-3B1F-48D5-8382-8E78492CDB66}"/>
                </a:ext>
              </a:extLst>
            </p:cNvPr>
            <p:cNvSpPr/>
            <p:nvPr/>
          </p:nvSpPr>
          <p:spPr>
            <a:xfrm>
              <a:off x="1197483" y="278221"/>
              <a:ext cx="5238941" cy="523219"/>
            </a:xfrm>
            <a:prstGeom prst="rect">
              <a:avLst/>
            </a:prstGeom>
          </p:spPr>
          <p:txBody>
            <a:bodyPr wrap="square">
              <a:spAutoFit/>
            </a:bodyPr>
            <a:lstStyle/>
            <a:p>
              <a:r>
                <a:rPr lang="zh-CN" altLang="en-US" sz="2800" b="1" dirty="0">
                  <a:solidFill>
                    <a:schemeClr val="tx1">
                      <a:lumMod val="85000"/>
                      <a:lumOff val="15000"/>
                    </a:schemeClr>
                  </a:solidFill>
                  <a:latin typeface="等线" panose="02010600030101010101" pitchFamily="2" charset="-122"/>
                  <a:ea typeface="等线" panose="02010600030101010101" pitchFamily="2" charset="-122"/>
                </a:rPr>
                <a:t>基于硬件的推测执行</a:t>
              </a:r>
              <a:r>
                <a:rPr lang="en-US" altLang="zh-CN" sz="2800" b="1" dirty="0">
                  <a:solidFill>
                    <a:schemeClr val="tx1">
                      <a:lumMod val="85000"/>
                      <a:lumOff val="15000"/>
                    </a:schemeClr>
                  </a:solidFill>
                  <a:latin typeface="等线" panose="02010600030101010101" pitchFamily="2" charset="-122"/>
                  <a:ea typeface="等线" panose="02010600030101010101" pitchFamily="2" charset="-122"/>
                </a:rPr>
                <a:t>— —</a:t>
              </a:r>
              <a:r>
                <a:rPr lang="zh-CN" altLang="en-US" sz="2800" b="1" dirty="0">
                  <a:solidFill>
                    <a:schemeClr val="tx1">
                      <a:lumMod val="85000"/>
                      <a:lumOff val="15000"/>
                    </a:schemeClr>
                  </a:solidFill>
                  <a:latin typeface="等线" panose="02010600030101010101" pitchFamily="2" charset="-122"/>
                  <a:ea typeface="等线" panose="02010600030101010101" pitchFamily="2" charset="-122"/>
                </a:rPr>
                <a:t>阶段</a:t>
              </a:r>
              <a:r>
                <a:rPr lang="en-US" altLang="zh-CN" sz="2800" b="1" dirty="0">
                  <a:solidFill>
                    <a:schemeClr val="tx1">
                      <a:lumMod val="85000"/>
                      <a:lumOff val="15000"/>
                    </a:schemeClr>
                  </a:solidFill>
                  <a:latin typeface="等线" panose="02010600030101010101" pitchFamily="2" charset="-122"/>
                  <a:ea typeface="等线" panose="02010600030101010101" pitchFamily="2" charset="-122"/>
                </a:rPr>
                <a:t>1</a:t>
              </a:r>
              <a:endParaRPr lang="zh-CN" altLang="en-US" sz="2800" b="1" dirty="0">
                <a:solidFill>
                  <a:schemeClr val="tx1">
                    <a:lumMod val="85000"/>
                    <a:lumOff val="15000"/>
                  </a:schemeClr>
                </a:solidFill>
                <a:latin typeface="等线" panose="02010600030101010101" pitchFamily="2" charset="-122"/>
                <a:ea typeface="等线" panose="02010600030101010101" pitchFamily="2" charset="-122"/>
              </a:endParaRPr>
            </a:p>
          </p:txBody>
        </p:sp>
      </p:grpSp>
      <p:sp>
        <p:nvSpPr>
          <p:cNvPr id="9" name="矩形 8">
            <a:extLst>
              <a:ext uri="{FF2B5EF4-FFF2-40B4-BE49-F238E27FC236}">
                <a16:creationId xmlns:a16="http://schemas.microsoft.com/office/drawing/2014/main" id="{F9E88A39-146C-49A9-A367-C37F0D13F56B}"/>
              </a:ext>
            </a:extLst>
          </p:cNvPr>
          <p:cNvSpPr/>
          <p:nvPr/>
        </p:nvSpPr>
        <p:spPr>
          <a:xfrm>
            <a:off x="1056904" y="1268813"/>
            <a:ext cx="10070275" cy="5413149"/>
          </a:xfrm>
          <a:prstGeom prst="rect">
            <a:avLst/>
          </a:prstGeom>
          <a:ln>
            <a:solidFill>
              <a:schemeClr val="accent1"/>
            </a:solidFill>
          </a:ln>
        </p:spPr>
        <p:txBody>
          <a:bodyPr wrap="square" lIns="72000" rIns="72000">
            <a:spAutoFit/>
          </a:bodyPr>
          <a:lstStyle/>
          <a:p>
            <a:pPr marL="342900" indent="-342900" algn="just">
              <a:lnSpc>
                <a:spcPct val="150000"/>
              </a:lnSpc>
              <a:buClr>
                <a:srgbClr val="FF0066"/>
              </a:buClr>
              <a:buFont typeface="Wingdings" panose="05000000000000000000" pitchFamily="2" charset="2"/>
              <a:buChar char="p"/>
            </a:pPr>
            <a:r>
              <a:rPr lang="zh-CN" altLang="en-US" sz="2800" dirty="0">
                <a:latin typeface="微软雅黑" panose="020B0503020204020204" pitchFamily="34" charset="-122"/>
                <a:ea typeface="微软雅黑" panose="020B0503020204020204" pitchFamily="34" charset="-122"/>
                <a:cs typeface="+mn-ea"/>
                <a:sym typeface="+mn-lt"/>
              </a:rPr>
              <a:t>流出（</a:t>
            </a:r>
            <a:r>
              <a:rPr lang="en-US" altLang="zh-CN" sz="2800" dirty="0">
                <a:latin typeface="微软雅黑" panose="020B0503020204020204" pitchFamily="34" charset="-122"/>
                <a:ea typeface="微软雅黑" panose="020B0503020204020204" pitchFamily="34" charset="-122"/>
                <a:cs typeface="+mn-ea"/>
                <a:sym typeface="+mn-lt"/>
              </a:rPr>
              <a:t>Issue</a:t>
            </a:r>
            <a:r>
              <a:rPr lang="zh-CN" altLang="en-US" sz="2800" dirty="0">
                <a:latin typeface="微软雅黑" panose="020B0503020204020204" pitchFamily="34" charset="-122"/>
                <a:ea typeface="微软雅黑" panose="020B0503020204020204" pitchFamily="34" charset="-122"/>
                <a:cs typeface="+mn-ea"/>
                <a:sym typeface="+mn-lt"/>
              </a:rPr>
              <a:t>）</a:t>
            </a:r>
            <a:endParaRPr lang="en-US" altLang="zh-CN" sz="2800" dirty="0">
              <a:latin typeface="微软雅黑" panose="020B0503020204020204" pitchFamily="34" charset="-122"/>
              <a:ea typeface="微软雅黑" panose="020B0503020204020204" pitchFamily="34" charset="-122"/>
              <a:cs typeface="+mn-ea"/>
              <a:sym typeface="+mn-lt"/>
            </a:endParaRPr>
          </a:p>
          <a:p>
            <a:pPr marL="914400" lvl="1" indent="-457200" algn="just">
              <a:lnSpc>
                <a:spcPct val="150000"/>
              </a:lnSpc>
              <a:spcBef>
                <a:spcPts val="600"/>
              </a:spcBef>
              <a:buClr>
                <a:srgbClr val="FF0066"/>
              </a:buClr>
              <a:buFont typeface="Wingdings" panose="05000000000000000000" pitchFamily="2" charset="2"/>
              <a:buChar char="ü"/>
            </a:pPr>
            <a:r>
              <a:rPr lang="zh-CN" altLang="en-US" sz="2400" dirty="0">
                <a:latin typeface="微软雅黑" panose="020B0503020204020204" pitchFamily="34" charset="-122"/>
                <a:ea typeface="微软雅黑" panose="020B0503020204020204" pitchFamily="34" charset="-122"/>
                <a:cs typeface="+mn-ea"/>
                <a:sym typeface="+mn-lt"/>
              </a:rPr>
              <a:t>从指令队列的头部取一条指令。</a:t>
            </a:r>
          </a:p>
          <a:p>
            <a:pPr marL="914400" lvl="1" indent="-457200" algn="just">
              <a:lnSpc>
                <a:spcPct val="150000"/>
              </a:lnSpc>
              <a:spcBef>
                <a:spcPts val="600"/>
              </a:spcBef>
              <a:buClr>
                <a:srgbClr val="FF0066"/>
              </a:buClr>
              <a:buFont typeface="Wingdings" panose="05000000000000000000" pitchFamily="2" charset="2"/>
              <a:buChar char="ü"/>
            </a:pPr>
            <a:r>
              <a:rPr lang="zh-CN" altLang="en-US" sz="2400" dirty="0">
                <a:latin typeface="微软雅黑" panose="020B0503020204020204" pitchFamily="34" charset="-122"/>
                <a:ea typeface="微软雅黑" panose="020B0503020204020204" pitchFamily="34" charset="-122"/>
                <a:cs typeface="+mn-ea"/>
                <a:sym typeface="+mn-lt"/>
              </a:rPr>
              <a:t>如果有空闲的保留站（设为</a:t>
            </a:r>
            <a:r>
              <a:rPr lang="en-US" altLang="zh-CN" sz="2400" dirty="0">
                <a:latin typeface="微软雅黑" panose="020B0503020204020204" pitchFamily="34" charset="-122"/>
                <a:ea typeface="微软雅黑" panose="020B0503020204020204" pitchFamily="34" charset="-122"/>
                <a:cs typeface="+mn-ea"/>
                <a:sym typeface="+mn-lt"/>
              </a:rPr>
              <a:t>r</a:t>
            </a:r>
            <a:r>
              <a:rPr lang="zh-CN" altLang="en-US" sz="2400" dirty="0">
                <a:latin typeface="微软雅黑" panose="020B0503020204020204" pitchFamily="34" charset="-122"/>
                <a:ea typeface="微软雅黑" panose="020B0503020204020204" pitchFamily="34" charset="-122"/>
                <a:cs typeface="+mn-ea"/>
                <a:sym typeface="+mn-lt"/>
              </a:rPr>
              <a:t>）且有空闲的</a:t>
            </a:r>
            <a:r>
              <a:rPr lang="en-US" altLang="zh-CN" sz="2400" dirty="0">
                <a:latin typeface="微软雅黑" panose="020B0503020204020204" pitchFamily="34" charset="-122"/>
                <a:ea typeface="微软雅黑" panose="020B0503020204020204" pitchFamily="34" charset="-122"/>
                <a:cs typeface="+mn-ea"/>
                <a:sym typeface="+mn-lt"/>
              </a:rPr>
              <a:t>ROB</a:t>
            </a:r>
            <a:r>
              <a:rPr lang="zh-CN" altLang="en-US" sz="2400" dirty="0">
                <a:latin typeface="微软雅黑" panose="020B0503020204020204" pitchFamily="34" charset="-122"/>
                <a:ea typeface="微软雅黑" panose="020B0503020204020204" pitchFamily="34" charset="-122"/>
                <a:cs typeface="+mn-ea"/>
                <a:sym typeface="+mn-lt"/>
              </a:rPr>
              <a:t>项（设为</a:t>
            </a:r>
            <a:r>
              <a:rPr lang="en-US" altLang="zh-CN" sz="2400" dirty="0">
                <a:latin typeface="微软雅黑" panose="020B0503020204020204" pitchFamily="34" charset="-122"/>
                <a:ea typeface="微软雅黑" panose="020B0503020204020204" pitchFamily="34" charset="-122"/>
                <a:cs typeface="+mn-ea"/>
                <a:sym typeface="+mn-lt"/>
              </a:rPr>
              <a:t>b</a:t>
            </a:r>
            <a:r>
              <a:rPr lang="zh-CN" altLang="en-US" sz="2400" dirty="0">
                <a:latin typeface="微软雅黑" panose="020B0503020204020204" pitchFamily="34" charset="-122"/>
                <a:ea typeface="微软雅黑" panose="020B0503020204020204" pitchFamily="34" charset="-122"/>
                <a:cs typeface="+mn-ea"/>
                <a:sym typeface="+mn-lt"/>
              </a:rPr>
              <a:t>），就流出该指令，并把相应的信息放入保留站</a:t>
            </a:r>
            <a:r>
              <a:rPr lang="en-US" altLang="zh-CN" sz="2400" dirty="0">
                <a:latin typeface="微软雅黑" panose="020B0503020204020204" pitchFamily="34" charset="-122"/>
                <a:ea typeface="微软雅黑" panose="020B0503020204020204" pitchFamily="34" charset="-122"/>
                <a:cs typeface="+mn-ea"/>
                <a:sym typeface="+mn-lt"/>
              </a:rPr>
              <a:t>r</a:t>
            </a:r>
            <a:r>
              <a:rPr lang="zh-CN" altLang="en-US" sz="2400" dirty="0">
                <a:latin typeface="微软雅黑" panose="020B0503020204020204" pitchFamily="34" charset="-122"/>
                <a:ea typeface="微软雅黑" panose="020B0503020204020204" pitchFamily="34" charset="-122"/>
                <a:cs typeface="+mn-ea"/>
                <a:sym typeface="+mn-lt"/>
              </a:rPr>
              <a:t>和</a:t>
            </a:r>
            <a:r>
              <a:rPr lang="en-US" altLang="zh-CN" sz="2400" dirty="0">
                <a:latin typeface="微软雅黑" panose="020B0503020204020204" pitchFamily="34" charset="-122"/>
                <a:ea typeface="微软雅黑" panose="020B0503020204020204" pitchFamily="34" charset="-122"/>
                <a:cs typeface="+mn-ea"/>
                <a:sym typeface="+mn-lt"/>
              </a:rPr>
              <a:t>ROB</a:t>
            </a:r>
            <a:r>
              <a:rPr lang="zh-CN" altLang="en-US" sz="2400" dirty="0">
                <a:latin typeface="微软雅黑" panose="020B0503020204020204" pitchFamily="34" charset="-122"/>
                <a:ea typeface="微软雅黑" panose="020B0503020204020204" pitchFamily="34" charset="-122"/>
                <a:cs typeface="+mn-ea"/>
                <a:sym typeface="+mn-lt"/>
              </a:rPr>
              <a:t>项</a:t>
            </a:r>
            <a:r>
              <a:rPr lang="en-US" altLang="zh-CN" sz="2400" dirty="0">
                <a:latin typeface="微软雅黑" panose="020B0503020204020204" pitchFamily="34" charset="-122"/>
                <a:ea typeface="微软雅黑" panose="020B0503020204020204" pitchFamily="34" charset="-122"/>
                <a:cs typeface="+mn-ea"/>
                <a:sym typeface="+mn-lt"/>
              </a:rPr>
              <a:t>b</a:t>
            </a:r>
            <a:r>
              <a:rPr lang="zh-CN" altLang="en-US" sz="2400" dirty="0">
                <a:latin typeface="微软雅黑" panose="020B0503020204020204" pitchFamily="34" charset="-122"/>
                <a:ea typeface="微软雅黑" panose="020B0503020204020204" pitchFamily="34" charset="-122"/>
                <a:cs typeface="+mn-ea"/>
                <a:sym typeface="+mn-lt"/>
              </a:rPr>
              <a:t>。同时使用</a:t>
            </a:r>
            <a:r>
              <a:rPr lang="en-US" altLang="zh-CN" sz="2400" dirty="0">
                <a:latin typeface="微软雅黑" panose="020B0503020204020204" pitchFamily="34" charset="-122"/>
                <a:ea typeface="微软雅黑" panose="020B0503020204020204" pitchFamily="34" charset="-122"/>
                <a:cs typeface="+mn-ea"/>
                <a:sym typeface="+mn-lt"/>
              </a:rPr>
              <a:t>ROB</a:t>
            </a:r>
            <a:r>
              <a:rPr lang="zh-CN" altLang="en-US" sz="2400" dirty="0">
                <a:latin typeface="微软雅黑" panose="020B0503020204020204" pitchFamily="34" charset="-122"/>
                <a:ea typeface="微软雅黑" panose="020B0503020204020204" pitchFamily="34" charset="-122"/>
                <a:cs typeface="+mn-ea"/>
                <a:sym typeface="+mn-lt"/>
              </a:rPr>
              <a:t>项的表示预约目的寄存器。</a:t>
            </a:r>
            <a:r>
              <a:rPr lang="zh-CN" altLang="en-US" sz="2400" b="1" dirty="0">
                <a:solidFill>
                  <a:srgbClr val="0066FF"/>
                </a:solidFill>
                <a:latin typeface="微软雅黑" panose="020B0503020204020204" pitchFamily="34" charset="-122"/>
                <a:ea typeface="微软雅黑" panose="020B0503020204020204" pitchFamily="34" charset="-122"/>
                <a:cs typeface="+mn-ea"/>
                <a:sym typeface="+mn-lt"/>
              </a:rPr>
              <a:t>使用</a:t>
            </a:r>
            <a:r>
              <a:rPr lang="en-US" altLang="zh-CN" sz="2400" b="1" dirty="0">
                <a:solidFill>
                  <a:srgbClr val="0066FF"/>
                </a:solidFill>
                <a:latin typeface="微软雅黑" panose="020B0503020204020204" pitchFamily="34" charset="-122"/>
                <a:ea typeface="微软雅黑" panose="020B0503020204020204" pitchFamily="34" charset="-122"/>
                <a:cs typeface="+mn-ea"/>
                <a:sym typeface="+mn-lt"/>
              </a:rPr>
              <a:t>ROB</a:t>
            </a:r>
            <a:r>
              <a:rPr lang="zh-CN" altLang="en-US" sz="2400" b="1" dirty="0">
                <a:solidFill>
                  <a:srgbClr val="0066FF"/>
                </a:solidFill>
                <a:latin typeface="微软雅黑" panose="020B0503020204020204" pitchFamily="34" charset="-122"/>
                <a:ea typeface="微软雅黑" panose="020B0503020204020204" pitchFamily="34" charset="-122"/>
                <a:cs typeface="+mn-ea"/>
                <a:sym typeface="+mn-lt"/>
              </a:rPr>
              <a:t>项的标识进行重命名</a:t>
            </a:r>
            <a:endParaRPr lang="en-US" altLang="zh-CN" sz="2400" dirty="0">
              <a:latin typeface="微软雅黑" panose="020B0503020204020204" pitchFamily="34" charset="-122"/>
              <a:ea typeface="微软雅黑" panose="020B0503020204020204" pitchFamily="34" charset="-122"/>
              <a:cs typeface="+mn-ea"/>
              <a:sym typeface="+mn-lt"/>
            </a:endParaRPr>
          </a:p>
          <a:p>
            <a:pPr marL="914400" lvl="1" indent="-457200" algn="just">
              <a:lnSpc>
                <a:spcPct val="150000"/>
              </a:lnSpc>
              <a:spcBef>
                <a:spcPts val="600"/>
              </a:spcBef>
              <a:buClr>
                <a:srgbClr val="FF0066"/>
              </a:buClr>
              <a:buFont typeface="Wingdings" panose="05000000000000000000" pitchFamily="2" charset="2"/>
              <a:buChar char="ü"/>
            </a:pPr>
            <a:r>
              <a:rPr lang="zh-CN" altLang="en-US" sz="2400" dirty="0">
                <a:latin typeface="微软雅黑" panose="020B0503020204020204" pitchFamily="34" charset="-122"/>
                <a:ea typeface="微软雅黑" panose="020B0503020204020204" pitchFamily="34" charset="-122"/>
                <a:cs typeface="+mn-ea"/>
                <a:sym typeface="+mn-lt"/>
              </a:rPr>
              <a:t>如果寄存器或</a:t>
            </a:r>
            <a:r>
              <a:rPr lang="en-US" altLang="zh-CN" sz="2400" dirty="0">
                <a:latin typeface="微软雅黑" panose="020B0503020204020204" pitchFamily="34" charset="-122"/>
                <a:ea typeface="微软雅黑" panose="020B0503020204020204" pitchFamily="34" charset="-122"/>
                <a:cs typeface="+mn-ea"/>
                <a:sym typeface="+mn-lt"/>
              </a:rPr>
              <a:t>ROB</a:t>
            </a:r>
            <a:r>
              <a:rPr lang="zh-CN" altLang="en-US" sz="2400" dirty="0">
                <a:latin typeface="微软雅黑" panose="020B0503020204020204" pitchFamily="34" charset="-122"/>
                <a:ea typeface="微软雅黑" panose="020B0503020204020204" pitchFamily="34" charset="-122"/>
                <a:cs typeface="+mn-ea"/>
                <a:sym typeface="+mn-lt"/>
              </a:rPr>
              <a:t>中源操作数可用，就将其发送到</a:t>
            </a:r>
            <a:r>
              <a:rPr lang="en-US" altLang="zh-CN" sz="2400" dirty="0">
                <a:latin typeface="微软雅黑" panose="020B0503020204020204" pitchFamily="34" charset="-122"/>
                <a:ea typeface="微软雅黑" panose="020B0503020204020204" pitchFamily="34" charset="-122"/>
                <a:cs typeface="+mn-ea"/>
                <a:sym typeface="+mn-lt"/>
              </a:rPr>
              <a:t>RS</a:t>
            </a:r>
            <a:r>
              <a:rPr lang="zh-CN" altLang="en-US" sz="2400" dirty="0">
                <a:latin typeface="微软雅黑" panose="020B0503020204020204" pitchFamily="34" charset="-122"/>
                <a:ea typeface="微软雅黑" panose="020B0503020204020204" pitchFamily="34" charset="-122"/>
                <a:cs typeface="+mn-ea"/>
                <a:sym typeface="+mn-lt"/>
              </a:rPr>
              <a:t>；否则，使用相应</a:t>
            </a:r>
            <a:r>
              <a:rPr lang="en-US" altLang="zh-CN" sz="2400" dirty="0">
                <a:latin typeface="微软雅黑" panose="020B0503020204020204" pitchFamily="34" charset="-122"/>
                <a:ea typeface="微软雅黑" panose="020B0503020204020204" pitchFamily="34" charset="-122"/>
                <a:cs typeface="+mn-ea"/>
                <a:sym typeface="+mn-lt"/>
              </a:rPr>
              <a:t>ROB</a:t>
            </a:r>
            <a:r>
              <a:rPr lang="zh-CN" altLang="en-US" sz="2400" dirty="0">
                <a:latin typeface="微软雅黑" panose="020B0503020204020204" pitchFamily="34" charset="-122"/>
                <a:ea typeface="微软雅黑" panose="020B0503020204020204" pitchFamily="34" charset="-122"/>
                <a:cs typeface="+mn-ea"/>
                <a:sym typeface="+mn-lt"/>
              </a:rPr>
              <a:t>项进行标识，表示该操作数使用相应</a:t>
            </a:r>
            <a:r>
              <a:rPr lang="en-US" altLang="zh-CN" sz="2400" dirty="0">
                <a:latin typeface="微软雅黑" panose="020B0503020204020204" pitchFamily="34" charset="-122"/>
                <a:ea typeface="微软雅黑" panose="020B0503020204020204" pitchFamily="34" charset="-122"/>
                <a:cs typeface="+mn-ea"/>
                <a:sym typeface="+mn-lt"/>
              </a:rPr>
              <a:t>ROB</a:t>
            </a:r>
            <a:r>
              <a:rPr lang="zh-CN" altLang="en-US" sz="2400" dirty="0">
                <a:latin typeface="微软雅黑" panose="020B0503020204020204" pitchFamily="34" charset="-122"/>
                <a:ea typeface="微软雅黑" panose="020B0503020204020204" pitchFamily="34" charset="-122"/>
                <a:cs typeface="+mn-ea"/>
                <a:sym typeface="+mn-lt"/>
              </a:rPr>
              <a:t>项中的结果。目的地址的</a:t>
            </a:r>
            <a:r>
              <a:rPr lang="en-US" altLang="zh-CN" sz="2400" dirty="0">
                <a:latin typeface="微软雅黑" panose="020B0503020204020204" pitchFamily="34" charset="-122"/>
                <a:ea typeface="微软雅黑" panose="020B0503020204020204" pitchFamily="34" charset="-122"/>
                <a:cs typeface="+mn-ea"/>
                <a:sym typeface="+mn-lt"/>
              </a:rPr>
              <a:t>ROB</a:t>
            </a:r>
            <a:r>
              <a:rPr lang="zh-CN" altLang="en-US" sz="2400" dirty="0">
                <a:latin typeface="微软雅黑" panose="020B0503020204020204" pitchFamily="34" charset="-122"/>
                <a:ea typeface="微软雅黑" panose="020B0503020204020204" pitchFamily="34" charset="-122"/>
                <a:cs typeface="+mn-ea"/>
                <a:sym typeface="+mn-lt"/>
              </a:rPr>
              <a:t>编号也发送给</a:t>
            </a:r>
            <a:r>
              <a:rPr lang="en-US" altLang="zh-CN" sz="2400" dirty="0">
                <a:latin typeface="微软雅黑" panose="020B0503020204020204" pitchFamily="34" charset="-122"/>
                <a:ea typeface="微软雅黑" panose="020B0503020204020204" pitchFamily="34" charset="-122"/>
                <a:cs typeface="+mn-ea"/>
                <a:sym typeface="+mn-lt"/>
              </a:rPr>
              <a:t>RS</a:t>
            </a:r>
            <a:r>
              <a:rPr lang="zh-CN" altLang="en-US" sz="2400" dirty="0">
                <a:latin typeface="微软雅黑" panose="020B0503020204020204" pitchFamily="34" charset="-122"/>
                <a:ea typeface="微软雅黑" panose="020B0503020204020204" pitchFamily="34" charset="-122"/>
                <a:cs typeface="+mn-ea"/>
                <a:sym typeface="+mn-lt"/>
              </a:rPr>
              <a:t>。</a:t>
            </a:r>
          </a:p>
          <a:p>
            <a:pPr marL="914400" lvl="1" indent="-457200" algn="just">
              <a:lnSpc>
                <a:spcPct val="150000"/>
              </a:lnSpc>
              <a:spcBef>
                <a:spcPts val="600"/>
              </a:spcBef>
              <a:buClr>
                <a:srgbClr val="FF0066"/>
              </a:buClr>
              <a:buFont typeface="Wingdings" panose="05000000000000000000" pitchFamily="2" charset="2"/>
              <a:buChar char="ü"/>
            </a:pPr>
            <a:r>
              <a:rPr lang="zh-CN" altLang="en-US" sz="2400" dirty="0">
                <a:latin typeface="微软雅黑" panose="020B0503020204020204" pitchFamily="34" charset="-122"/>
                <a:ea typeface="微软雅黑" panose="020B0503020204020204" pitchFamily="34" charset="-122"/>
                <a:cs typeface="+mn-ea"/>
                <a:sym typeface="+mn-lt"/>
              </a:rPr>
              <a:t>如果保留站或</a:t>
            </a:r>
            <a:r>
              <a:rPr lang="en-US" altLang="zh-CN" sz="2400" dirty="0">
                <a:latin typeface="微软雅黑" panose="020B0503020204020204" pitchFamily="34" charset="-122"/>
                <a:ea typeface="微软雅黑" panose="020B0503020204020204" pitchFamily="34" charset="-122"/>
                <a:cs typeface="+mn-ea"/>
                <a:sym typeface="+mn-lt"/>
              </a:rPr>
              <a:t>ROB</a:t>
            </a:r>
            <a:r>
              <a:rPr lang="zh-CN" altLang="en-US" sz="2400" dirty="0">
                <a:latin typeface="微软雅黑" panose="020B0503020204020204" pitchFamily="34" charset="-122"/>
                <a:ea typeface="微软雅黑" panose="020B0503020204020204" pitchFamily="34" charset="-122"/>
                <a:cs typeface="+mn-ea"/>
                <a:sym typeface="+mn-lt"/>
              </a:rPr>
              <a:t>全满，则停止流出指令，直到它们都有空闲项。</a:t>
            </a:r>
          </a:p>
        </p:txBody>
      </p:sp>
    </p:spTree>
    <p:extLst>
      <p:ext uri="{BB962C8B-B14F-4D97-AF65-F5344CB8AC3E}">
        <p14:creationId xmlns:p14="http://schemas.microsoft.com/office/powerpoint/2010/main" val="2816257507"/>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自由: 形状 22"/>
          <p:cNvSpPr/>
          <p:nvPr/>
        </p:nvSpPr>
        <p:spPr bwMode="auto">
          <a:xfrm rot="12600000">
            <a:off x="628798" y="267712"/>
            <a:ext cx="166903" cy="731887"/>
          </a:xfrm>
          <a:custGeom>
            <a:avLst/>
            <a:gdLst>
              <a:gd name="connsiteX0" fmla="*/ 260214 w 260214"/>
              <a:gd name="connsiteY0" fmla="*/ 995963 h 1141060"/>
              <a:gd name="connsiteX1" fmla="*/ 0 w 260214"/>
              <a:gd name="connsiteY1" fmla="*/ 1141060 h 1141060"/>
              <a:gd name="connsiteX2" fmla="*/ 0 w 260214"/>
              <a:gd name="connsiteY2" fmla="*/ 146621 h 1141060"/>
              <a:gd name="connsiteX3" fmla="*/ 260214 w 260214"/>
              <a:gd name="connsiteY3" fmla="*/ 0 h 1141060"/>
            </a:gdLst>
            <a:ahLst/>
            <a:cxnLst>
              <a:cxn ang="0">
                <a:pos x="connsiteX0" y="connsiteY0"/>
              </a:cxn>
              <a:cxn ang="0">
                <a:pos x="connsiteX1" y="connsiteY1"/>
              </a:cxn>
              <a:cxn ang="0">
                <a:pos x="connsiteX2" y="connsiteY2"/>
              </a:cxn>
              <a:cxn ang="0">
                <a:pos x="connsiteX3" y="connsiteY3"/>
              </a:cxn>
            </a:cxnLst>
            <a:rect l="l" t="t" r="r" b="b"/>
            <a:pathLst>
              <a:path w="260214" h="1141060">
                <a:moveTo>
                  <a:pt x="260214" y="995963"/>
                </a:moveTo>
                <a:lnTo>
                  <a:pt x="0" y="1141060"/>
                </a:lnTo>
                <a:lnTo>
                  <a:pt x="0" y="146621"/>
                </a:lnTo>
                <a:lnTo>
                  <a:pt x="260214" y="0"/>
                </a:lnTo>
                <a:close/>
              </a:path>
            </a:pathLst>
          </a:custGeom>
          <a:solidFill>
            <a:srgbClr val="0075EA"/>
          </a:solidFill>
          <a:ln>
            <a:noFill/>
          </a:ln>
        </p:spPr>
        <p:txBody>
          <a:bodyPr vert="horz" wrap="square" lIns="91440" tIns="45720" rIns="91440" bIns="45720" numCol="1" anchor="t" anchorCtr="0" compatLnSpc="1">
            <a:noAutofit/>
          </a:bodyPr>
          <a:lstStyle/>
          <a:p>
            <a:endParaRPr lang="zh-CN" altLang="en-US" dirty="0"/>
          </a:p>
        </p:txBody>
      </p:sp>
      <p:grpSp>
        <p:nvGrpSpPr>
          <p:cNvPr id="19" name="组合 18">
            <a:extLst>
              <a:ext uri="{FF2B5EF4-FFF2-40B4-BE49-F238E27FC236}">
                <a16:creationId xmlns:a16="http://schemas.microsoft.com/office/drawing/2014/main" id="{899A9F6E-9457-4F84-A192-4FD305E1E399}"/>
              </a:ext>
            </a:extLst>
          </p:cNvPr>
          <p:cNvGrpSpPr/>
          <p:nvPr/>
        </p:nvGrpSpPr>
        <p:grpSpPr>
          <a:xfrm>
            <a:off x="635244" y="278225"/>
            <a:ext cx="6347447" cy="706446"/>
            <a:chOff x="635242" y="278221"/>
            <a:chExt cx="6347447" cy="706445"/>
          </a:xfrm>
        </p:grpSpPr>
        <p:sp>
          <p:nvSpPr>
            <p:cNvPr id="21" name="矩形 20">
              <a:extLst>
                <a:ext uri="{FF2B5EF4-FFF2-40B4-BE49-F238E27FC236}">
                  <a16:creationId xmlns:a16="http://schemas.microsoft.com/office/drawing/2014/main" id="{8297BC28-DD3C-44C3-A8BA-1F5DFEE9D689}"/>
                </a:ext>
              </a:extLst>
            </p:cNvPr>
            <p:cNvSpPr/>
            <p:nvPr/>
          </p:nvSpPr>
          <p:spPr>
            <a:xfrm>
              <a:off x="635242" y="676889"/>
              <a:ext cx="6347447" cy="307777"/>
            </a:xfrm>
            <a:prstGeom prst="rect">
              <a:avLst/>
            </a:prstGeom>
          </p:spPr>
          <p:txBody>
            <a:bodyPr wrap="square">
              <a:spAutoFit/>
            </a:bodyPr>
            <a:lstStyle/>
            <a:p>
              <a:pPr algn="ctr"/>
              <a:r>
                <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rPr>
                <a:t>Speculation Execution based on Hardware——Stage 2</a:t>
              </a:r>
            </a:p>
          </p:txBody>
        </p:sp>
        <p:sp>
          <p:nvSpPr>
            <p:cNvPr id="31" name="矩形 30">
              <a:extLst>
                <a:ext uri="{FF2B5EF4-FFF2-40B4-BE49-F238E27FC236}">
                  <a16:creationId xmlns:a16="http://schemas.microsoft.com/office/drawing/2014/main" id="{893B1525-3B1F-48D5-8382-8E78492CDB66}"/>
                </a:ext>
              </a:extLst>
            </p:cNvPr>
            <p:cNvSpPr/>
            <p:nvPr/>
          </p:nvSpPr>
          <p:spPr>
            <a:xfrm>
              <a:off x="1197483" y="278221"/>
              <a:ext cx="5238941" cy="523219"/>
            </a:xfrm>
            <a:prstGeom prst="rect">
              <a:avLst/>
            </a:prstGeom>
          </p:spPr>
          <p:txBody>
            <a:bodyPr wrap="square">
              <a:spAutoFit/>
            </a:bodyPr>
            <a:lstStyle/>
            <a:p>
              <a:r>
                <a:rPr lang="zh-CN" altLang="en-US" sz="2800" b="1" dirty="0">
                  <a:solidFill>
                    <a:schemeClr val="tx1">
                      <a:lumMod val="85000"/>
                      <a:lumOff val="15000"/>
                    </a:schemeClr>
                  </a:solidFill>
                  <a:latin typeface="等线" panose="02010600030101010101" pitchFamily="2" charset="-122"/>
                  <a:ea typeface="等线" panose="02010600030101010101" pitchFamily="2" charset="-122"/>
                </a:rPr>
                <a:t>基于硬件的推测执行</a:t>
              </a:r>
              <a:r>
                <a:rPr lang="en-US" altLang="zh-CN" sz="2800" b="1" dirty="0">
                  <a:solidFill>
                    <a:schemeClr val="tx1">
                      <a:lumMod val="85000"/>
                      <a:lumOff val="15000"/>
                    </a:schemeClr>
                  </a:solidFill>
                  <a:latin typeface="等线" panose="02010600030101010101" pitchFamily="2" charset="-122"/>
                  <a:ea typeface="等线" panose="02010600030101010101" pitchFamily="2" charset="-122"/>
                </a:rPr>
                <a:t>— —</a:t>
              </a:r>
              <a:r>
                <a:rPr lang="zh-CN" altLang="en-US" sz="2800" b="1" dirty="0">
                  <a:solidFill>
                    <a:schemeClr val="tx1">
                      <a:lumMod val="85000"/>
                      <a:lumOff val="15000"/>
                    </a:schemeClr>
                  </a:solidFill>
                  <a:latin typeface="等线" panose="02010600030101010101" pitchFamily="2" charset="-122"/>
                  <a:ea typeface="等线" panose="02010600030101010101" pitchFamily="2" charset="-122"/>
                </a:rPr>
                <a:t>阶段</a:t>
              </a:r>
              <a:r>
                <a:rPr lang="en-US" altLang="zh-CN" sz="2800" b="1" dirty="0">
                  <a:solidFill>
                    <a:schemeClr val="tx1">
                      <a:lumMod val="85000"/>
                      <a:lumOff val="15000"/>
                    </a:schemeClr>
                  </a:solidFill>
                  <a:latin typeface="等线" panose="02010600030101010101" pitchFamily="2" charset="-122"/>
                  <a:ea typeface="等线" panose="02010600030101010101" pitchFamily="2" charset="-122"/>
                </a:rPr>
                <a:t>2</a:t>
              </a:r>
              <a:endParaRPr lang="zh-CN" altLang="en-US" sz="2800" b="1" dirty="0">
                <a:solidFill>
                  <a:schemeClr val="tx1">
                    <a:lumMod val="85000"/>
                    <a:lumOff val="15000"/>
                  </a:schemeClr>
                </a:solidFill>
                <a:latin typeface="等线" panose="02010600030101010101" pitchFamily="2" charset="-122"/>
                <a:ea typeface="等线" panose="02010600030101010101" pitchFamily="2" charset="-122"/>
              </a:endParaRPr>
            </a:p>
          </p:txBody>
        </p:sp>
      </p:grpSp>
      <p:sp>
        <p:nvSpPr>
          <p:cNvPr id="9" name="矩形 8">
            <a:extLst>
              <a:ext uri="{FF2B5EF4-FFF2-40B4-BE49-F238E27FC236}">
                <a16:creationId xmlns:a16="http://schemas.microsoft.com/office/drawing/2014/main" id="{F9E88A39-146C-49A9-A367-C37F0D13F56B}"/>
              </a:ext>
            </a:extLst>
          </p:cNvPr>
          <p:cNvSpPr/>
          <p:nvPr/>
        </p:nvSpPr>
        <p:spPr>
          <a:xfrm>
            <a:off x="1056904" y="1268813"/>
            <a:ext cx="10070275" cy="2243050"/>
          </a:xfrm>
          <a:prstGeom prst="rect">
            <a:avLst/>
          </a:prstGeom>
          <a:ln>
            <a:solidFill>
              <a:schemeClr val="accent1"/>
            </a:solidFill>
          </a:ln>
        </p:spPr>
        <p:txBody>
          <a:bodyPr wrap="square" lIns="72000" rIns="72000">
            <a:spAutoFit/>
          </a:bodyPr>
          <a:lstStyle/>
          <a:p>
            <a:pPr marL="342900" indent="-342900" algn="just">
              <a:lnSpc>
                <a:spcPct val="150000"/>
              </a:lnSpc>
              <a:buClr>
                <a:srgbClr val="FF0066"/>
              </a:buClr>
              <a:buFont typeface="Wingdings" panose="05000000000000000000" pitchFamily="2" charset="2"/>
              <a:buChar char="p"/>
            </a:pPr>
            <a:r>
              <a:rPr lang="zh-CN" altLang="en-US" sz="2800" dirty="0">
                <a:latin typeface="微软雅黑" panose="020B0503020204020204" pitchFamily="34" charset="-122"/>
                <a:ea typeface="微软雅黑" panose="020B0503020204020204" pitchFamily="34" charset="-122"/>
                <a:cs typeface="+mn-ea"/>
                <a:sym typeface="+mn-lt"/>
              </a:rPr>
              <a:t>执行（</a:t>
            </a:r>
            <a:r>
              <a:rPr lang="en-US" altLang="zh-CN" sz="2800" dirty="0">
                <a:latin typeface="微软雅黑" panose="020B0503020204020204" pitchFamily="34" charset="-122"/>
                <a:ea typeface="微软雅黑" panose="020B0503020204020204" pitchFamily="34" charset="-122"/>
                <a:cs typeface="+mn-ea"/>
                <a:sym typeface="+mn-lt"/>
              </a:rPr>
              <a:t>Execution</a:t>
            </a:r>
            <a:r>
              <a:rPr lang="zh-CN" altLang="en-US" sz="2800" dirty="0">
                <a:latin typeface="微软雅黑" panose="020B0503020204020204" pitchFamily="34" charset="-122"/>
                <a:ea typeface="微软雅黑" panose="020B0503020204020204" pitchFamily="34" charset="-122"/>
                <a:cs typeface="+mn-ea"/>
                <a:sym typeface="+mn-lt"/>
              </a:rPr>
              <a:t>）</a:t>
            </a:r>
            <a:endParaRPr lang="en-US" altLang="zh-CN" sz="2800" dirty="0">
              <a:latin typeface="微软雅黑" panose="020B0503020204020204" pitchFamily="34" charset="-122"/>
              <a:ea typeface="微软雅黑" panose="020B0503020204020204" pitchFamily="34" charset="-122"/>
              <a:cs typeface="+mn-ea"/>
              <a:sym typeface="+mn-lt"/>
            </a:endParaRPr>
          </a:p>
          <a:p>
            <a:pPr marL="914400" lvl="1" indent="-457200" algn="just">
              <a:lnSpc>
                <a:spcPct val="150000"/>
              </a:lnSpc>
              <a:spcBef>
                <a:spcPts val="1200"/>
              </a:spcBef>
              <a:spcAft>
                <a:spcPts val="1200"/>
              </a:spcAft>
              <a:buClr>
                <a:srgbClr val="FF0066"/>
              </a:buClr>
              <a:buFont typeface="Wingdings" panose="05000000000000000000" pitchFamily="2" charset="2"/>
              <a:buChar char="ü"/>
            </a:pPr>
            <a:r>
              <a:rPr lang="zh-CN" altLang="en-US" sz="2400" dirty="0">
                <a:latin typeface="微软雅黑" panose="020B0503020204020204" pitchFamily="34" charset="-122"/>
                <a:ea typeface="微软雅黑" panose="020B0503020204020204" pitchFamily="34" charset="-122"/>
                <a:cs typeface="+mn-ea"/>
                <a:sym typeface="+mn-lt"/>
              </a:rPr>
              <a:t>如果有操作数未就绪，就等待，并不断地监测</a:t>
            </a:r>
            <a:r>
              <a:rPr lang="en-US" altLang="zh-CN" sz="2400" dirty="0" err="1">
                <a:latin typeface="微软雅黑" panose="020B0503020204020204" pitchFamily="34" charset="-122"/>
                <a:ea typeface="微软雅黑" panose="020B0503020204020204" pitchFamily="34" charset="-122"/>
                <a:cs typeface="+mn-ea"/>
                <a:sym typeface="+mn-lt"/>
              </a:rPr>
              <a:t>CDB</a:t>
            </a:r>
            <a:r>
              <a:rPr lang="zh-CN" altLang="en-US" sz="2400" dirty="0">
                <a:latin typeface="微软雅黑" panose="020B0503020204020204" pitchFamily="34" charset="-122"/>
                <a:ea typeface="微软雅黑" panose="020B0503020204020204" pitchFamily="34" charset="-122"/>
                <a:cs typeface="+mn-ea"/>
                <a:sym typeface="+mn-lt"/>
              </a:rPr>
              <a:t>，检测</a:t>
            </a:r>
            <a:r>
              <a:rPr lang="en-US" altLang="zh-CN" sz="2400" dirty="0">
                <a:latin typeface="微软雅黑" panose="020B0503020204020204" pitchFamily="34" charset="-122"/>
                <a:ea typeface="微软雅黑" panose="020B0503020204020204" pitchFamily="34" charset="-122"/>
                <a:cs typeface="+mn-ea"/>
                <a:sym typeface="+mn-lt"/>
              </a:rPr>
              <a:t>RAW</a:t>
            </a:r>
            <a:r>
              <a:rPr lang="zh-CN" altLang="en-US" sz="2400" dirty="0">
                <a:latin typeface="微软雅黑" panose="020B0503020204020204" pitchFamily="34" charset="-122"/>
                <a:ea typeface="微软雅黑" panose="020B0503020204020204" pitchFamily="34" charset="-122"/>
                <a:cs typeface="+mn-ea"/>
                <a:sym typeface="+mn-lt"/>
              </a:rPr>
              <a:t>冲突。</a:t>
            </a:r>
            <a:endParaRPr lang="en-US" altLang="zh-CN" sz="2400" dirty="0">
              <a:latin typeface="微软雅黑" panose="020B0503020204020204" pitchFamily="34" charset="-122"/>
              <a:ea typeface="微软雅黑" panose="020B0503020204020204" pitchFamily="34" charset="-122"/>
              <a:cs typeface="+mn-ea"/>
              <a:sym typeface="+mn-lt"/>
            </a:endParaRPr>
          </a:p>
          <a:p>
            <a:pPr marL="914400" lvl="1" indent="-457200" algn="just">
              <a:lnSpc>
                <a:spcPct val="150000"/>
              </a:lnSpc>
              <a:spcBef>
                <a:spcPts val="1200"/>
              </a:spcBef>
              <a:spcAft>
                <a:spcPts val="1200"/>
              </a:spcAft>
              <a:buClr>
                <a:srgbClr val="FF0066"/>
              </a:buClr>
              <a:buFont typeface="Wingdings" panose="05000000000000000000" pitchFamily="2" charset="2"/>
              <a:buChar char="ü"/>
            </a:pPr>
            <a:r>
              <a:rPr lang="zh-CN" altLang="en-US" sz="2400" dirty="0">
                <a:latin typeface="微软雅黑" panose="020B0503020204020204" pitchFamily="34" charset="-122"/>
                <a:ea typeface="微软雅黑" panose="020B0503020204020204" pitchFamily="34" charset="-122"/>
                <a:cs typeface="+mn-ea"/>
                <a:sym typeface="+mn-lt"/>
              </a:rPr>
              <a:t>当两个操作数都已在保留站中就绪后，就可以执行该指令的操作。</a:t>
            </a:r>
          </a:p>
        </p:txBody>
      </p:sp>
    </p:spTree>
    <p:extLst>
      <p:ext uri="{BB962C8B-B14F-4D97-AF65-F5344CB8AC3E}">
        <p14:creationId xmlns:p14="http://schemas.microsoft.com/office/powerpoint/2010/main" val="867493873"/>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自由: 形状 22"/>
          <p:cNvSpPr/>
          <p:nvPr/>
        </p:nvSpPr>
        <p:spPr bwMode="auto">
          <a:xfrm rot="12600000">
            <a:off x="628798" y="267712"/>
            <a:ext cx="166903" cy="731887"/>
          </a:xfrm>
          <a:custGeom>
            <a:avLst/>
            <a:gdLst>
              <a:gd name="connsiteX0" fmla="*/ 260214 w 260214"/>
              <a:gd name="connsiteY0" fmla="*/ 995963 h 1141060"/>
              <a:gd name="connsiteX1" fmla="*/ 0 w 260214"/>
              <a:gd name="connsiteY1" fmla="*/ 1141060 h 1141060"/>
              <a:gd name="connsiteX2" fmla="*/ 0 w 260214"/>
              <a:gd name="connsiteY2" fmla="*/ 146621 h 1141060"/>
              <a:gd name="connsiteX3" fmla="*/ 260214 w 260214"/>
              <a:gd name="connsiteY3" fmla="*/ 0 h 1141060"/>
            </a:gdLst>
            <a:ahLst/>
            <a:cxnLst>
              <a:cxn ang="0">
                <a:pos x="connsiteX0" y="connsiteY0"/>
              </a:cxn>
              <a:cxn ang="0">
                <a:pos x="connsiteX1" y="connsiteY1"/>
              </a:cxn>
              <a:cxn ang="0">
                <a:pos x="connsiteX2" y="connsiteY2"/>
              </a:cxn>
              <a:cxn ang="0">
                <a:pos x="connsiteX3" y="connsiteY3"/>
              </a:cxn>
            </a:cxnLst>
            <a:rect l="l" t="t" r="r" b="b"/>
            <a:pathLst>
              <a:path w="260214" h="1141060">
                <a:moveTo>
                  <a:pt x="260214" y="995963"/>
                </a:moveTo>
                <a:lnTo>
                  <a:pt x="0" y="1141060"/>
                </a:lnTo>
                <a:lnTo>
                  <a:pt x="0" y="146621"/>
                </a:lnTo>
                <a:lnTo>
                  <a:pt x="260214" y="0"/>
                </a:lnTo>
                <a:close/>
              </a:path>
            </a:pathLst>
          </a:custGeom>
          <a:solidFill>
            <a:srgbClr val="0075EA"/>
          </a:solidFill>
          <a:ln>
            <a:noFill/>
          </a:ln>
        </p:spPr>
        <p:txBody>
          <a:bodyPr vert="horz" wrap="square" lIns="91440" tIns="45720" rIns="91440" bIns="45720" numCol="1" anchor="t" anchorCtr="0" compatLnSpc="1">
            <a:noAutofit/>
          </a:bodyPr>
          <a:lstStyle/>
          <a:p>
            <a:endParaRPr lang="zh-CN" altLang="en-US" dirty="0"/>
          </a:p>
        </p:txBody>
      </p:sp>
      <p:grpSp>
        <p:nvGrpSpPr>
          <p:cNvPr id="19" name="组合 18">
            <a:extLst>
              <a:ext uri="{FF2B5EF4-FFF2-40B4-BE49-F238E27FC236}">
                <a16:creationId xmlns:a16="http://schemas.microsoft.com/office/drawing/2014/main" id="{899A9F6E-9457-4F84-A192-4FD305E1E399}"/>
              </a:ext>
            </a:extLst>
          </p:cNvPr>
          <p:cNvGrpSpPr/>
          <p:nvPr/>
        </p:nvGrpSpPr>
        <p:grpSpPr>
          <a:xfrm>
            <a:off x="635244" y="278225"/>
            <a:ext cx="6347447" cy="706446"/>
            <a:chOff x="635242" y="278221"/>
            <a:chExt cx="6347447" cy="706445"/>
          </a:xfrm>
        </p:grpSpPr>
        <p:sp>
          <p:nvSpPr>
            <p:cNvPr id="21" name="矩形 20">
              <a:extLst>
                <a:ext uri="{FF2B5EF4-FFF2-40B4-BE49-F238E27FC236}">
                  <a16:creationId xmlns:a16="http://schemas.microsoft.com/office/drawing/2014/main" id="{8297BC28-DD3C-44C3-A8BA-1F5DFEE9D689}"/>
                </a:ext>
              </a:extLst>
            </p:cNvPr>
            <p:cNvSpPr/>
            <p:nvPr/>
          </p:nvSpPr>
          <p:spPr>
            <a:xfrm>
              <a:off x="635242" y="676889"/>
              <a:ext cx="6347447" cy="307777"/>
            </a:xfrm>
            <a:prstGeom prst="rect">
              <a:avLst/>
            </a:prstGeom>
          </p:spPr>
          <p:txBody>
            <a:bodyPr wrap="square">
              <a:spAutoFit/>
            </a:bodyPr>
            <a:lstStyle/>
            <a:p>
              <a:pPr algn="ctr"/>
              <a:r>
                <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rPr>
                <a:t>Speculation Execution based on Hardware——Stage 3</a:t>
              </a:r>
            </a:p>
          </p:txBody>
        </p:sp>
        <p:sp>
          <p:nvSpPr>
            <p:cNvPr id="31" name="矩形 30">
              <a:extLst>
                <a:ext uri="{FF2B5EF4-FFF2-40B4-BE49-F238E27FC236}">
                  <a16:creationId xmlns:a16="http://schemas.microsoft.com/office/drawing/2014/main" id="{893B1525-3B1F-48D5-8382-8E78492CDB66}"/>
                </a:ext>
              </a:extLst>
            </p:cNvPr>
            <p:cNvSpPr/>
            <p:nvPr/>
          </p:nvSpPr>
          <p:spPr>
            <a:xfrm>
              <a:off x="1197483" y="278221"/>
              <a:ext cx="5238941" cy="523219"/>
            </a:xfrm>
            <a:prstGeom prst="rect">
              <a:avLst/>
            </a:prstGeom>
          </p:spPr>
          <p:txBody>
            <a:bodyPr wrap="square">
              <a:spAutoFit/>
            </a:bodyPr>
            <a:lstStyle/>
            <a:p>
              <a:r>
                <a:rPr lang="zh-CN" altLang="en-US" sz="2800" b="1" dirty="0">
                  <a:solidFill>
                    <a:schemeClr val="tx1">
                      <a:lumMod val="85000"/>
                      <a:lumOff val="15000"/>
                    </a:schemeClr>
                  </a:solidFill>
                  <a:latin typeface="等线" panose="02010600030101010101" pitchFamily="2" charset="-122"/>
                  <a:ea typeface="等线" panose="02010600030101010101" pitchFamily="2" charset="-122"/>
                </a:rPr>
                <a:t>基于硬件的推测执行</a:t>
              </a:r>
              <a:r>
                <a:rPr lang="en-US" altLang="zh-CN" sz="2800" b="1" dirty="0">
                  <a:solidFill>
                    <a:schemeClr val="tx1">
                      <a:lumMod val="85000"/>
                      <a:lumOff val="15000"/>
                    </a:schemeClr>
                  </a:solidFill>
                  <a:latin typeface="等线" panose="02010600030101010101" pitchFamily="2" charset="-122"/>
                  <a:ea typeface="等线" panose="02010600030101010101" pitchFamily="2" charset="-122"/>
                </a:rPr>
                <a:t>— —</a:t>
              </a:r>
              <a:r>
                <a:rPr lang="zh-CN" altLang="en-US" sz="2800" b="1" dirty="0">
                  <a:solidFill>
                    <a:schemeClr val="tx1">
                      <a:lumMod val="85000"/>
                      <a:lumOff val="15000"/>
                    </a:schemeClr>
                  </a:solidFill>
                  <a:latin typeface="等线" panose="02010600030101010101" pitchFamily="2" charset="-122"/>
                  <a:ea typeface="等线" panose="02010600030101010101" pitchFamily="2" charset="-122"/>
                </a:rPr>
                <a:t>阶段</a:t>
              </a:r>
              <a:r>
                <a:rPr lang="en-US" altLang="zh-CN" sz="2800" b="1" dirty="0">
                  <a:solidFill>
                    <a:schemeClr val="tx1">
                      <a:lumMod val="85000"/>
                      <a:lumOff val="15000"/>
                    </a:schemeClr>
                  </a:solidFill>
                  <a:latin typeface="等线" panose="02010600030101010101" pitchFamily="2" charset="-122"/>
                  <a:ea typeface="等线" panose="02010600030101010101" pitchFamily="2" charset="-122"/>
                </a:rPr>
                <a:t>3</a:t>
              </a:r>
              <a:endParaRPr lang="zh-CN" altLang="en-US" sz="2800" b="1" dirty="0">
                <a:solidFill>
                  <a:schemeClr val="tx1">
                    <a:lumMod val="85000"/>
                    <a:lumOff val="15000"/>
                  </a:schemeClr>
                </a:solidFill>
                <a:latin typeface="等线" panose="02010600030101010101" pitchFamily="2" charset="-122"/>
                <a:ea typeface="等线" panose="02010600030101010101" pitchFamily="2" charset="-122"/>
              </a:endParaRPr>
            </a:p>
          </p:txBody>
        </p:sp>
      </p:grpSp>
      <p:sp>
        <p:nvSpPr>
          <p:cNvPr id="9" name="矩形 8">
            <a:extLst>
              <a:ext uri="{FF2B5EF4-FFF2-40B4-BE49-F238E27FC236}">
                <a16:creationId xmlns:a16="http://schemas.microsoft.com/office/drawing/2014/main" id="{F9E88A39-146C-49A9-A367-C37F0D13F56B}"/>
              </a:ext>
            </a:extLst>
          </p:cNvPr>
          <p:cNvSpPr/>
          <p:nvPr/>
        </p:nvSpPr>
        <p:spPr>
          <a:xfrm>
            <a:off x="1056904" y="1268813"/>
            <a:ext cx="10070275" cy="5208605"/>
          </a:xfrm>
          <a:prstGeom prst="rect">
            <a:avLst/>
          </a:prstGeom>
          <a:ln>
            <a:solidFill>
              <a:schemeClr val="accent1"/>
            </a:solidFill>
          </a:ln>
        </p:spPr>
        <p:txBody>
          <a:bodyPr wrap="square" lIns="72000" rIns="72000">
            <a:spAutoFit/>
          </a:bodyPr>
          <a:lstStyle/>
          <a:p>
            <a:pPr marL="342900" indent="-342900" algn="just">
              <a:lnSpc>
                <a:spcPct val="150000"/>
              </a:lnSpc>
              <a:buClr>
                <a:srgbClr val="FF0066"/>
              </a:buClr>
              <a:buFont typeface="Wingdings" panose="05000000000000000000" pitchFamily="2" charset="2"/>
              <a:buChar char="p"/>
            </a:pPr>
            <a:r>
              <a:rPr lang="zh-CN" altLang="en-US" sz="2800" dirty="0">
                <a:latin typeface="微软雅黑" panose="020B0503020204020204" pitchFamily="34" charset="-122"/>
                <a:ea typeface="微软雅黑" panose="020B0503020204020204" pitchFamily="34" charset="-122"/>
                <a:cs typeface="+mn-ea"/>
                <a:sym typeface="+mn-lt"/>
              </a:rPr>
              <a:t>写结果（</a:t>
            </a:r>
            <a:r>
              <a:rPr lang="en-US" altLang="zh-CN" sz="2800" dirty="0">
                <a:latin typeface="微软雅黑" panose="020B0503020204020204" pitchFamily="34" charset="-122"/>
                <a:ea typeface="微软雅黑" panose="020B0503020204020204" pitchFamily="34" charset="-122"/>
                <a:cs typeface="+mn-ea"/>
                <a:sym typeface="+mn-lt"/>
              </a:rPr>
              <a:t>Write result</a:t>
            </a:r>
            <a:r>
              <a:rPr lang="zh-CN" altLang="en-US" sz="2800" dirty="0">
                <a:latin typeface="微软雅黑" panose="020B0503020204020204" pitchFamily="34" charset="-122"/>
                <a:ea typeface="微软雅黑" panose="020B0503020204020204" pitchFamily="34" charset="-122"/>
                <a:cs typeface="+mn-ea"/>
                <a:sym typeface="+mn-lt"/>
              </a:rPr>
              <a:t>）</a:t>
            </a:r>
            <a:endParaRPr lang="en-US" altLang="zh-CN" sz="2800" dirty="0">
              <a:latin typeface="微软雅黑" panose="020B0503020204020204" pitchFamily="34" charset="-122"/>
              <a:ea typeface="微软雅黑" panose="020B0503020204020204" pitchFamily="34" charset="-122"/>
              <a:cs typeface="+mn-ea"/>
              <a:sym typeface="+mn-lt"/>
            </a:endParaRPr>
          </a:p>
          <a:p>
            <a:pPr marL="914400" lvl="1" indent="-457200" algn="just">
              <a:lnSpc>
                <a:spcPct val="150000"/>
              </a:lnSpc>
              <a:spcBef>
                <a:spcPts val="1200"/>
              </a:spcBef>
              <a:spcAft>
                <a:spcPts val="1200"/>
              </a:spcAft>
              <a:buClr>
                <a:srgbClr val="FF0066"/>
              </a:buClr>
              <a:buFont typeface="Wingdings" panose="05000000000000000000" pitchFamily="2" charset="2"/>
              <a:buChar char="ü"/>
            </a:pPr>
            <a:r>
              <a:rPr lang="zh-CN" altLang="en-US" sz="2400" dirty="0">
                <a:latin typeface="微软雅黑" panose="020B0503020204020204" pitchFamily="34" charset="-122"/>
                <a:ea typeface="微软雅黑" panose="020B0503020204020204" pitchFamily="34" charset="-122"/>
                <a:cs typeface="+mn-ea"/>
                <a:sym typeface="+mn-lt"/>
              </a:rPr>
              <a:t>当结果产生后，将该结果连同本指令在流出段所分配到的</a:t>
            </a:r>
            <a:r>
              <a:rPr lang="en-US" altLang="zh-CN" sz="2400" dirty="0">
                <a:latin typeface="微软雅黑" panose="020B0503020204020204" pitchFamily="34" charset="-122"/>
                <a:ea typeface="微软雅黑" panose="020B0503020204020204" pitchFamily="34" charset="-122"/>
                <a:cs typeface="+mn-ea"/>
                <a:sym typeface="+mn-lt"/>
              </a:rPr>
              <a:t>ROB</a:t>
            </a:r>
            <a:r>
              <a:rPr lang="zh-CN" altLang="en-US" sz="2400" dirty="0">
                <a:latin typeface="微软雅黑" panose="020B0503020204020204" pitchFamily="34" charset="-122"/>
                <a:ea typeface="微软雅黑" panose="020B0503020204020204" pitchFamily="34" charset="-122"/>
                <a:cs typeface="+mn-ea"/>
                <a:sym typeface="+mn-lt"/>
              </a:rPr>
              <a:t>项的编号放到</a:t>
            </a:r>
            <a:r>
              <a:rPr lang="en-US" altLang="zh-CN" sz="2400" b="1" dirty="0" err="1">
                <a:solidFill>
                  <a:srgbClr val="0066FF"/>
                </a:solidFill>
                <a:latin typeface="微软雅黑" panose="020B0503020204020204" pitchFamily="34" charset="-122"/>
                <a:ea typeface="微软雅黑" panose="020B0503020204020204" pitchFamily="34" charset="-122"/>
                <a:cs typeface="+mn-ea"/>
                <a:sym typeface="+mn-lt"/>
              </a:rPr>
              <a:t>CDB</a:t>
            </a:r>
            <a:r>
              <a:rPr lang="zh-CN" altLang="en-US" sz="2400" dirty="0">
                <a:latin typeface="微软雅黑" panose="020B0503020204020204" pitchFamily="34" charset="-122"/>
                <a:ea typeface="微软雅黑" panose="020B0503020204020204" pitchFamily="34" charset="-122"/>
                <a:cs typeface="+mn-ea"/>
                <a:sym typeface="+mn-lt"/>
              </a:rPr>
              <a:t>上，经</a:t>
            </a:r>
            <a:r>
              <a:rPr lang="en-US" altLang="zh-CN" sz="2400" b="1" dirty="0" err="1">
                <a:solidFill>
                  <a:srgbClr val="0066FF"/>
                </a:solidFill>
                <a:latin typeface="微软雅黑" panose="020B0503020204020204" pitchFamily="34" charset="-122"/>
                <a:ea typeface="微软雅黑" panose="020B0503020204020204" pitchFamily="34" charset="-122"/>
                <a:cs typeface="+mn-ea"/>
                <a:sym typeface="+mn-lt"/>
              </a:rPr>
              <a:t>CDB</a:t>
            </a:r>
            <a:r>
              <a:rPr lang="zh-CN" altLang="en-US" sz="2400" dirty="0">
                <a:latin typeface="微软雅黑" panose="020B0503020204020204" pitchFamily="34" charset="-122"/>
                <a:ea typeface="微软雅黑" panose="020B0503020204020204" pitchFamily="34" charset="-122"/>
                <a:cs typeface="+mn-ea"/>
                <a:sym typeface="+mn-lt"/>
              </a:rPr>
              <a:t>写到</a:t>
            </a:r>
            <a:r>
              <a:rPr lang="en-US" altLang="zh-CN" sz="2400" b="1" dirty="0">
                <a:solidFill>
                  <a:srgbClr val="0066FF"/>
                </a:solidFill>
                <a:latin typeface="微软雅黑" panose="020B0503020204020204" pitchFamily="34" charset="-122"/>
                <a:ea typeface="微软雅黑" panose="020B0503020204020204" pitchFamily="34" charset="-122"/>
                <a:cs typeface="+mn-ea"/>
                <a:sym typeface="+mn-lt"/>
              </a:rPr>
              <a:t>ROB</a:t>
            </a:r>
            <a:r>
              <a:rPr lang="zh-CN" altLang="en-US" sz="2400" dirty="0">
                <a:latin typeface="微软雅黑" panose="020B0503020204020204" pitchFamily="34" charset="-122"/>
                <a:ea typeface="微软雅黑" panose="020B0503020204020204" pitchFamily="34" charset="-122"/>
                <a:cs typeface="+mn-ea"/>
                <a:sym typeface="+mn-lt"/>
              </a:rPr>
              <a:t>以及所有等待该结果的保留站。</a:t>
            </a:r>
          </a:p>
          <a:p>
            <a:pPr marL="914400" lvl="1" indent="-457200" algn="just">
              <a:lnSpc>
                <a:spcPct val="150000"/>
              </a:lnSpc>
              <a:spcBef>
                <a:spcPts val="1200"/>
              </a:spcBef>
              <a:spcAft>
                <a:spcPts val="1200"/>
              </a:spcAft>
              <a:buClr>
                <a:srgbClr val="FF0066"/>
              </a:buClr>
              <a:buFont typeface="Wingdings" panose="05000000000000000000" pitchFamily="2" charset="2"/>
              <a:buChar char="ü"/>
            </a:pPr>
            <a:r>
              <a:rPr lang="zh-CN" altLang="en-US" sz="2400" dirty="0">
                <a:latin typeface="微软雅黑" panose="020B0503020204020204" pitchFamily="34" charset="-122"/>
                <a:ea typeface="微软雅黑" panose="020B0503020204020204" pitchFamily="34" charset="-122"/>
                <a:cs typeface="+mn-ea"/>
                <a:sym typeface="+mn-lt"/>
              </a:rPr>
              <a:t>释放产生该结果的保留站。</a:t>
            </a:r>
          </a:p>
          <a:p>
            <a:pPr marL="914400" lvl="1" indent="-457200" algn="just">
              <a:lnSpc>
                <a:spcPct val="150000"/>
              </a:lnSpc>
              <a:spcBef>
                <a:spcPts val="1200"/>
              </a:spcBef>
              <a:spcAft>
                <a:spcPts val="1200"/>
              </a:spcAft>
              <a:buClr>
                <a:srgbClr val="FF0066"/>
              </a:buClr>
              <a:buFont typeface="Wingdings" panose="05000000000000000000" pitchFamily="2" charset="2"/>
              <a:buChar char="ü"/>
            </a:pPr>
            <a:r>
              <a:rPr lang="en-US" altLang="zh-CN" sz="2400" dirty="0">
                <a:latin typeface="微软雅黑" panose="020B0503020204020204" pitchFamily="34" charset="-122"/>
                <a:ea typeface="微软雅黑" panose="020B0503020204020204" pitchFamily="34" charset="-122"/>
                <a:cs typeface="+mn-ea"/>
                <a:sym typeface="+mn-lt"/>
              </a:rPr>
              <a:t>store</a:t>
            </a:r>
            <a:r>
              <a:rPr lang="zh-CN" altLang="en-US" sz="2400" dirty="0">
                <a:latin typeface="微软雅黑" panose="020B0503020204020204" pitchFamily="34" charset="-122"/>
                <a:ea typeface="微软雅黑" panose="020B0503020204020204" pitchFamily="34" charset="-122"/>
                <a:cs typeface="+mn-ea"/>
                <a:sym typeface="+mn-lt"/>
              </a:rPr>
              <a:t>指令在本阶段完成的操作为</a:t>
            </a:r>
            <a:r>
              <a:rPr lang="en-US" altLang="zh-CN" sz="2400" dirty="0">
                <a:latin typeface="微软雅黑" panose="020B0503020204020204" pitchFamily="34" charset="-122"/>
                <a:ea typeface="微软雅黑" panose="020B0503020204020204" pitchFamily="34" charset="-122"/>
                <a:cs typeface="+mn-ea"/>
                <a:sym typeface="+mn-lt"/>
              </a:rPr>
              <a:t>:</a:t>
            </a:r>
          </a:p>
          <a:p>
            <a:pPr marL="1257300" lvl="2" indent="-342900" algn="just">
              <a:lnSpc>
                <a:spcPct val="150000"/>
              </a:lnSpc>
              <a:spcBef>
                <a:spcPts val="1200"/>
              </a:spcBef>
              <a:spcAft>
                <a:spcPts val="1200"/>
              </a:spcAft>
              <a:buClr>
                <a:srgbClr val="FF0066"/>
              </a:buClr>
              <a:buFont typeface="Wingdings" panose="05000000000000000000" pitchFamily="2" charset="2"/>
              <a:buChar char="Ø"/>
            </a:pPr>
            <a:r>
              <a:rPr lang="zh-CN" altLang="en-US" sz="2000" dirty="0">
                <a:latin typeface="微软雅黑" panose="020B0503020204020204" pitchFamily="34" charset="-122"/>
                <a:ea typeface="微软雅黑" panose="020B0503020204020204" pitchFamily="34" charset="-122"/>
                <a:cs typeface="+mn-ea"/>
                <a:sym typeface="+mn-lt"/>
              </a:rPr>
              <a:t>如果要写入存储器的数据已就绪，就把其写入分配给该</a:t>
            </a:r>
            <a:r>
              <a:rPr lang="en-US" altLang="zh-CN" sz="2000" dirty="0">
                <a:latin typeface="微软雅黑" panose="020B0503020204020204" pitchFamily="34" charset="-122"/>
                <a:ea typeface="微软雅黑" panose="020B0503020204020204" pitchFamily="34" charset="-122"/>
                <a:cs typeface="+mn-ea"/>
                <a:sym typeface="+mn-lt"/>
              </a:rPr>
              <a:t>store</a:t>
            </a:r>
            <a:r>
              <a:rPr lang="zh-CN" altLang="en-US" sz="2000" dirty="0">
                <a:latin typeface="微软雅黑" panose="020B0503020204020204" pitchFamily="34" charset="-122"/>
                <a:ea typeface="微软雅黑" panose="020B0503020204020204" pitchFamily="34" charset="-122"/>
                <a:cs typeface="+mn-ea"/>
                <a:sym typeface="+mn-lt"/>
              </a:rPr>
              <a:t>指令的</a:t>
            </a:r>
            <a:r>
              <a:rPr lang="en-US" altLang="zh-CN" sz="2000" b="1" dirty="0">
                <a:solidFill>
                  <a:srgbClr val="0066FF"/>
                </a:solidFill>
                <a:latin typeface="微软雅黑" panose="020B0503020204020204" pitchFamily="34" charset="-122"/>
                <a:ea typeface="微软雅黑" panose="020B0503020204020204" pitchFamily="34" charset="-122"/>
                <a:cs typeface="+mn-ea"/>
                <a:sym typeface="+mn-lt"/>
              </a:rPr>
              <a:t>ROB</a:t>
            </a:r>
            <a:r>
              <a:rPr lang="zh-CN" altLang="en-US" sz="2000" dirty="0">
                <a:latin typeface="微软雅黑" panose="020B0503020204020204" pitchFamily="34" charset="-122"/>
                <a:ea typeface="微软雅黑" panose="020B0503020204020204" pitchFamily="34" charset="-122"/>
                <a:cs typeface="+mn-ea"/>
                <a:sym typeface="+mn-lt"/>
              </a:rPr>
              <a:t>项。</a:t>
            </a:r>
          </a:p>
          <a:p>
            <a:pPr marL="1257300" lvl="2" indent="-342900" algn="just">
              <a:lnSpc>
                <a:spcPct val="150000"/>
              </a:lnSpc>
              <a:spcBef>
                <a:spcPts val="1200"/>
              </a:spcBef>
              <a:spcAft>
                <a:spcPts val="1200"/>
              </a:spcAft>
              <a:buClr>
                <a:srgbClr val="FF0066"/>
              </a:buClr>
              <a:buFont typeface="Wingdings" panose="05000000000000000000" pitchFamily="2" charset="2"/>
              <a:buChar char="Ø"/>
            </a:pPr>
            <a:r>
              <a:rPr lang="zh-CN" altLang="en-US" sz="2000" dirty="0">
                <a:latin typeface="微软雅黑" panose="020B0503020204020204" pitchFamily="34" charset="-122"/>
                <a:ea typeface="微软雅黑" panose="020B0503020204020204" pitchFamily="34" charset="-122"/>
                <a:cs typeface="+mn-ea"/>
                <a:sym typeface="+mn-lt"/>
              </a:rPr>
              <a:t>否则，监测</a:t>
            </a:r>
            <a:r>
              <a:rPr lang="en-US" altLang="zh-CN" sz="2000" dirty="0" err="1">
                <a:latin typeface="微软雅黑" panose="020B0503020204020204" pitchFamily="34" charset="-122"/>
                <a:ea typeface="微软雅黑" panose="020B0503020204020204" pitchFamily="34" charset="-122"/>
                <a:cs typeface="+mn-ea"/>
                <a:sym typeface="+mn-lt"/>
              </a:rPr>
              <a:t>CDB</a:t>
            </a:r>
            <a:r>
              <a:rPr lang="zh-CN" altLang="en-US" sz="2000" dirty="0">
                <a:latin typeface="微软雅黑" panose="020B0503020204020204" pitchFamily="34" charset="-122"/>
                <a:ea typeface="微软雅黑" panose="020B0503020204020204" pitchFamily="34" charset="-122"/>
                <a:cs typeface="+mn-ea"/>
                <a:sym typeface="+mn-lt"/>
              </a:rPr>
              <a:t>直到出现相关数据，再将之写入分配给该</a:t>
            </a:r>
            <a:r>
              <a:rPr lang="en-US" altLang="zh-CN" sz="2000" dirty="0">
                <a:latin typeface="微软雅黑" panose="020B0503020204020204" pitchFamily="34" charset="-122"/>
                <a:ea typeface="微软雅黑" panose="020B0503020204020204" pitchFamily="34" charset="-122"/>
                <a:cs typeface="+mn-ea"/>
                <a:sym typeface="+mn-lt"/>
              </a:rPr>
              <a:t>store</a:t>
            </a:r>
            <a:r>
              <a:rPr lang="zh-CN" altLang="en-US" sz="2000" dirty="0">
                <a:latin typeface="微软雅黑" panose="020B0503020204020204" pitchFamily="34" charset="-122"/>
                <a:ea typeface="微软雅黑" panose="020B0503020204020204" pitchFamily="34" charset="-122"/>
                <a:cs typeface="+mn-ea"/>
                <a:sym typeface="+mn-lt"/>
              </a:rPr>
              <a:t>指令的</a:t>
            </a:r>
            <a:r>
              <a:rPr lang="en-US" altLang="zh-CN" sz="2000" b="1" dirty="0">
                <a:solidFill>
                  <a:srgbClr val="0066FF"/>
                </a:solidFill>
                <a:latin typeface="微软雅黑" panose="020B0503020204020204" pitchFamily="34" charset="-122"/>
                <a:ea typeface="微软雅黑" panose="020B0503020204020204" pitchFamily="34" charset="-122"/>
                <a:cs typeface="+mn-ea"/>
                <a:sym typeface="+mn-lt"/>
              </a:rPr>
              <a:t>ROB</a:t>
            </a:r>
            <a:r>
              <a:rPr lang="zh-CN" altLang="en-US" sz="2000" dirty="0">
                <a:latin typeface="微软雅黑" panose="020B0503020204020204" pitchFamily="34" charset="-122"/>
                <a:ea typeface="微软雅黑" panose="020B0503020204020204" pitchFamily="34" charset="-122"/>
                <a:cs typeface="+mn-ea"/>
                <a:sym typeface="+mn-lt"/>
              </a:rPr>
              <a:t>项。</a:t>
            </a:r>
          </a:p>
        </p:txBody>
      </p:sp>
    </p:spTree>
    <p:extLst>
      <p:ext uri="{BB962C8B-B14F-4D97-AF65-F5344CB8AC3E}">
        <p14:creationId xmlns:p14="http://schemas.microsoft.com/office/powerpoint/2010/main" val="1620456688"/>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自由: 形状 22"/>
          <p:cNvSpPr/>
          <p:nvPr/>
        </p:nvSpPr>
        <p:spPr bwMode="auto">
          <a:xfrm rot="12600000">
            <a:off x="628798" y="267712"/>
            <a:ext cx="166903" cy="731887"/>
          </a:xfrm>
          <a:custGeom>
            <a:avLst/>
            <a:gdLst>
              <a:gd name="connsiteX0" fmla="*/ 260214 w 260214"/>
              <a:gd name="connsiteY0" fmla="*/ 995963 h 1141060"/>
              <a:gd name="connsiteX1" fmla="*/ 0 w 260214"/>
              <a:gd name="connsiteY1" fmla="*/ 1141060 h 1141060"/>
              <a:gd name="connsiteX2" fmla="*/ 0 w 260214"/>
              <a:gd name="connsiteY2" fmla="*/ 146621 h 1141060"/>
              <a:gd name="connsiteX3" fmla="*/ 260214 w 260214"/>
              <a:gd name="connsiteY3" fmla="*/ 0 h 1141060"/>
            </a:gdLst>
            <a:ahLst/>
            <a:cxnLst>
              <a:cxn ang="0">
                <a:pos x="connsiteX0" y="connsiteY0"/>
              </a:cxn>
              <a:cxn ang="0">
                <a:pos x="connsiteX1" y="connsiteY1"/>
              </a:cxn>
              <a:cxn ang="0">
                <a:pos x="connsiteX2" y="connsiteY2"/>
              </a:cxn>
              <a:cxn ang="0">
                <a:pos x="connsiteX3" y="connsiteY3"/>
              </a:cxn>
            </a:cxnLst>
            <a:rect l="l" t="t" r="r" b="b"/>
            <a:pathLst>
              <a:path w="260214" h="1141060">
                <a:moveTo>
                  <a:pt x="260214" y="995963"/>
                </a:moveTo>
                <a:lnTo>
                  <a:pt x="0" y="1141060"/>
                </a:lnTo>
                <a:lnTo>
                  <a:pt x="0" y="146621"/>
                </a:lnTo>
                <a:lnTo>
                  <a:pt x="260214" y="0"/>
                </a:lnTo>
                <a:close/>
              </a:path>
            </a:pathLst>
          </a:custGeom>
          <a:solidFill>
            <a:srgbClr val="0075EA"/>
          </a:solidFill>
          <a:ln>
            <a:noFill/>
          </a:ln>
        </p:spPr>
        <p:txBody>
          <a:bodyPr vert="horz" wrap="square" lIns="91440" tIns="45720" rIns="91440" bIns="45720" numCol="1" anchor="t" anchorCtr="0" compatLnSpc="1">
            <a:noAutofit/>
          </a:bodyPr>
          <a:lstStyle/>
          <a:p>
            <a:endParaRPr lang="zh-CN" altLang="en-US" dirty="0"/>
          </a:p>
        </p:txBody>
      </p:sp>
      <p:grpSp>
        <p:nvGrpSpPr>
          <p:cNvPr id="19" name="组合 18">
            <a:extLst>
              <a:ext uri="{FF2B5EF4-FFF2-40B4-BE49-F238E27FC236}">
                <a16:creationId xmlns:a16="http://schemas.microsoft.com/office/drawing/2014/main" id="{899A9F6E-9457-4F84-A192-4FD305E1E399}"/>
              </a:ext>
            </a:extLst>
          </p:cNvPr>
          <p:cNvGrpSpPr/>
          <p:nvPr/>
        </p:nvGrpSpPr>
        <p:grpSpPr>
          <a:xfrm>
            <a:off x="635244" y="278225"/>
            <a:ext cx="6347447" cy="706446"/>
            <a:chOff x="635242" y="278221"/>
            <a:chExt cx="6347447" cy="706445"/>
          </a:xfrm>
        </p:grpSpPr>
        <p:sp>
          <p:nvSpPr>
            <p:cNvPr id="21" name="矩形 20">
              <a:extLst>
                <a:ext uri="{FF2B5EF4-FFF2-40B4-BE49-F238E27FC236}">
                  <a16:creationId xmlns:a16="http://schemas.microsoft.com/office/drawing/2014/main" id="{8297BC28-DD3C-44C3-A8BA-1F5DFEE9D689}"/>
                </a:ext>
              </a:extLst>
            </p:cNvPr>
            <p:cNvSpPr/>
            <p:nvPr/>
          </p:nvSpPr>
          <p:spPr>
            <a:xfrm>
              <a:off x="635242" y="676889"/>
              <a:ext cx="6347447" cy="307777"/>
            </a:xfrm>
            <a:prstGeom prst="rect">
              <a:avLst/>
            </a:prstGeom>
          </p:spPr>
          <p:txBody>
            <a:bodyPr wrap="square">
              <a:spAutoFit/>
            </a:bodyPr>
            <a:lstStyle/>
            <a:p>
              <a:pPr algn="ctr"/>
              <a:r>
                <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rPr>
                <a:t>Speculation Execution based on Hardware——Stage 4</a:t>
              </a:r>
            </a:p>
          </p:txBody>
        </p:sp>
        <p:sp>
          <p:nvSpPr>
            <p:cNvPr id="31" name="矩形 30">
              <a:extLst>
                <a:ext uri="{FF2B5EF4-FFF2-40B4-BE49-F238E27FC236}">
                  <a16:creationId xmlns:a16="http://schemas.microsoft.com/office/drawing/2014/main" id="{893B1525-3B1F-48D5-8382-8E78492CDB66}"/>
                </a:ext>
              </a:extLst>
            </p:cNvPr>
            <p:cNvSpPr/>
            <p:nvPr/>
          </p:nvSpPr>
          <p:spPr>
            <a:xfrm>
              <a:off x="1197483" y="278221"/>
              <a:ext cx="5238941" cy="523219"/>
            </a:xfrm>
            <a:prstGeom prst="rect">
              <a:avLst/>
            </a:prstGeom>
          </p:spPr>
          <p:txBody>
            <a:bodyPr wrap="square">
              <a:spAutoFit/>
            </a:bodyPr>
            <a:lstStyle/>
            <a:p>
              <a:r>
                <a:rPr lang="zh-CN" altLang="en-US" sz="2800" b="1" dirty="0">
                  <a:solidFill>
                    <a:schemeClr val="tx1">
                      <a:lumMod val="85000"/>
                      <a:lumOff val="15000"/>
                    </a:schemeClr>
                  </a:solidFill>
                  <a:latin typeface="等线" panose="02010600030101010101" pitchFamily="2" charset="-122"/>
                  <a:ea typeface="等线" panose="02010600030101010101" pitchFamily="2" charset="-122"/>
                </a:rPr>
                <a:t>基于硬件的推测执行</a:t>
              </a:r>
              <a:r>
                <a:rPr lang="en-US" altLang="zh-CN" sz="2800" b="1" dirty="0">
                  <a:solidFill>
                    <a:schemeClr val="tx1">
                      <a:lumMod val="85000"/>
                      <a:lumOff val="15000"/>
                    </a:schemeClr>
                  </a:solidFill>
                  <a:latin typeface="等线" panose="02010600030101010101" pitchFamily="2" charset="-122"/>
                  <a:ea typeface="等线" panose="02010600030101010101" pitchFamily="2" charset="-122"/>
                </a:rPr>
                <a:t>— —</a:t>
              </a:r>
              <a:r>
                <a:rPr lang="zh-CN" altLang="en-US" sz="2800" b="1" dirty="0">
                  <a:solidFill>
                    <a:schemeClr val="tx1">
                      <a:lumMod val="85000"/>
                      <a:lumOff val="15000"/>
                    </a:schemeClr>
                  </a:solidFill>
                  <a:latin typeface="等线" panose="02010600030101010101" pitchFamily="2" charset="-122"/>
                  <a:ea typeface="等线" panose="02010600030101010101" pitchFamily="2" charset="-122"/>
                </a:rPr>
                <a:t>阶段</a:t>
              </a:r>
              <a:r>
                <a:rPr lang="en-US" altLang="zh-CN" sz="2800" b="1" dirty="0">
                  <a:solidFill>
                    <a:schemeClr val="tx1">
                      <a:lumMod val="85000"/>
                      <a:lumOff val="15000"/>
                    </a:schemeClr>
                  </a:solidFill>
                  <a:latin typeface="等线" panose="02010600030101010101" pitchFamily="2" charset="-122"/>
                  <a:ea typeface="等线" panose="02010600030101010101" pitchFamily="2" charset="-122"/>
                </a:rPr>
                <a:t>4</a:t>
              </a:r>
              <a:endParaRPr lang="zh-CN" altLang="en-US" sz="2800" b="1" dirty="0">
                <a:solidFill>
                  <a:schemeClr val="tx1">
                    <a:lumMod val="85000"/>
                    <a:lumOff val="15000"/>
                  </a:schemeClr>
                </a:solidFill>
                <a:latin typeface="等线" panose="02010600030101010101" pitchFamily="2" charset="-122"/>
                <a:ea typeface="等线" panose="02010600030101010101" pitchFamily="2" charset="-122"/>
              </a:endParaRPr>
            </a:p>
          </p:txBody>
        </p:sp>
      </p:grpSp>
      <p:sp>
        <p:nvSpPr>
          <p:cNvPr id="9" name="矩形 8">
            <a:extLst>
              <a:ext uri="{FF2B5EF4-FFF2-40B4-BE49-F238E27FC236}">
                <a16:creationId xmlns:a16="http://schemas.microsoft.com/office/drawing/2014/main" id="{F9E88A39-146C-49A9-A367-C37F0D13F56B}"/>
              </a:ext>
            </a:extLst>
          </p:cNvPr>
          <p:cNvSpPr/>
          <p:nvPr/>
        </p:nvSpPr>
        <p:spPr>
          <a:xfrm>
            <a:off x="1056904" y="1268813"/>
            <a:ext cx="10070275" cy="5320816"/>
          </a:xfrm>
          <a:prstGeom prst="rect">
            <a:avLst/>
          </a:prstGeom>
          <a:ln>
            <a:solidFill>
              <a:schemeClr val="accent1"/>
            </a:solidFill>
          </a:ln>
        </p:spPr>
        <p:txBody>
          <a:bodyPr wrap="square" lIns="72000" rIns="72000">
            <a:spAutoFit/>
          </a:bodyPr>
          <a:lstStyle/>
          <a:p>
            <a:pPr marL="342900" indent="-342900" algn="just">
              <a:lnSpc>
                <a:spcPct val="150000"/>
              </a:lnSpc>
              <a:buClr>
                <a:srgbClr val="FF0066"/>
              </a:buClr>
              <a:buFont typeface="Wingdings" panose="05000000000000000000" pitchFamily="2" charset="2"/>
              <a:buChar char="p"/>
            </a:pPr>
            <a:r>
              <a:rPr lang="zh-CN" altLang="en-US" sz="2800" dirty="0">
                <a:latin typeface="微软雅黑" panose="020B0503020204020204" pitchFamily="34" charset="-122"/>
                <a:ea typeface="微软雅黑" panose="020B0503020204020204" pitchFamily="34" charset="-122"/>
                <a:cs typeface="+mn-ea"/>
                <a:sym typeface="+mn-lt"/>
              </a:rPr>
              <a:t>确认（</a:t>
            </a:r>
            <a:r>
              <a:rPr lang="en-US" altLang="zh-CN" sz="2800" dirty="0">
                <a:latin typeface="微软雅黑" panose="020B0503020204020204" pitchFamily="34" charset="-122"/>
                <a:ea typeface="微软雅黑" panose="020B0503020204020204" pitchFamily="34" charset="-122"/>
                <a:cs typeface="+mn-ea"/>
                <a:sym typeface="+mn-lt"/>
              </a:rPr>
              <a:t>Commit</a:t>
            </a:r>
            <a:r>
              <a:rPr lang="zh-CN" altLang="en-US" sz="2800" dirty="0">
                <a:latin typeface="微软雅黑" panose="020B0503020204020204" pitchFamily="34" charset="-122"/>
                <a:ea typeface="微软雅黑" panose="020B0503020204020204" pitchFamily="34" charset="-122"/>
                <a:cs typeface="+mn-ea"/>
                <a:sym typeface="+mn-lt"/>
              </a:rPr>
              <a:t>）</a:t>
            </a:r>
            <a:endParaRPr lang="en-US" altLang="zh-CN" sz="2800" dirty="0">
              <a:latin typeface="微软雅黑" panose="020B0503020204020204" pitchFamily="34" charset="-122"/>
              <a:ea typeface="微软雅黑" panose="020B0503020204020204" pitchFamily="34" charset="-122"/>
              <a:cs typeface="+mn-ea"/>
              <a:sym typeface="+mn-lt"/>
            </a:endParaRPr>
          </a:p>
          <a:p>
            <a:pPr marL="914400" lvl="1" indent="-457200" algn="just">
              <a:lnSpc>
                <a:spcPct val="150000"/>
              </a:lnSpc>
              <a:spcBef>
                <a:spcPts val="1200"/>
              </a:spcBef>
              <a:spcAft>
                <a:spcPts val="1200"/>
              </a:spcAft>
              <a:buClr>
                <a:srgbClr val="FF0066"/>
              </a:buClr>
              <a:buFont typeface="Wingdings" panose="05000000000000000000" pitchFamily="2" charset="2"/>
              <a:buChar char="ü"/>
            </a:pPr>
            <a:r>
              <a:rPr lang="zh-CN" altLang="en-US" sz="2400" b="1" dirty="0">
                <a:solidFill>
                  <a:srgbClr val="0066FF"/>
                </a:solidFill>
                <a:latin typeface="微软雅黑" panose="020B0503020204020204" pitchFamily="34" charset="-122"/>
                <a:ea typeface="微软雅黑" panose="020B0503020204020204" pitchFamily="34" charset="-122"/>
                <a:cs typeface="+mn-ea"/>
                <a:sym typeface="+mn-lt"/>
              </a:rPr>
              <a:t>其它指令（除分支指令和</a:t>
            </a:r>
            <a:r>
              <a:rPr lang="en-US" altLang="zh-CN" sz="2400" b="1" dirty="0">
                <a:solidFill>
                  <a:srgbClr val="0066FF"/>
                </a:solidFill>
                <a:latin typeface="微软雅黑" panose="020B0503020204020204" pitchFamily="34" charset="-122"/>
                <a:ea typeface="微软雅黑" panose="020B0503020204020204" pitchFamily="34" charset="-122"/>
                <a:cs typeface="+mn-ea"/>
                <a:sym typeface="+mn-lt"/>
              </a:rPr>
              <a:t>store</a:t>
            </a:r>
            <a:r>
              <a:rPr lang="zh-CN" altLang="en-US" sz="2400" b="1" dirty="0">
                <a:solidFill>
                  <a:srgbClr val="0066FF"/>
                </a:solidFill>
                <a:latin typeface="微软雅黑" panose="020B0503020204020204" pitchFamily="34" charset="-122"/>
                <a:ea typeface="微软雅黑" panose="020B0503020204020204" pitchFamily="34" charset="-122"/>
                <a:cs typeface="+mn-ea"/>
                <a:sym typeface="+mn-lt"/>
              </a:rPr>
              <a:t>指令）：</a:t>
            </a:r>
            <a:r>
              <a:rPr lang="zh-CN" altLang="en-US" sz="2400" dirty="0">
                <a:latin typeface="微软雅黑" panose="020B0503020204020204" pitchFamily="34" charset="-122"/>
                <a:ea typeface="微软雅黑" panose="020B0503020204020204" pitchFamily="34" charset="-122"/>
                <a:cs typeface="+mn-ea"/>
                <a:sym typeface="+mn-lt"/>
              </a:rPr>
              <a:t>当该指令到达</a:t>
            </a:r>
            <a:r>
              <a:rPr lang="en-US" altLang="zh-CN" sz="2400" b="1" dirty="0">
                <a:solidFill>
                  <a:srgbClr val="FF0066"/>
                </a:solidFill>
                <a:latin typeface="微软雅黑" panose="020B0503020204020204" pitchFamily="34" charset="-122"/>
                <a:ea typeface="微软雅黑" panose="020B0503020204020204" pitchFamily="34" charset="-122"/>
                <a:cs typeface="+mn-ea"/>
                <a:sym typeface="+mn-lt"/>
              </a:rPr>
              <a:t>ROB</a:t>
            </a:r>
            <a:r>
              <a:rPr lang="zh-CN" altLang="en-US" sz="2400" dirty="0">
                <a:latin typeface="微软雅黑" panose="020B0503020204020204" pitchFamily="34" charset="-122"/>
                <a:ea typeface="微软雅黑" panose="020B0503020204020204" pitchFamily="34" charset="-122"/>
                <a:cs typeface="+mn-ea"/>
                <a:sym typeface="+mn-lt"/>
              </a:rPr>
              <a:t>队列的头部而且其结果已经就绪时，就把该结果写入该指令的目的寄存器，并从</a:t>
            </a:r>
            <a:r>
              <a:rPr lang="en-US" altLang="zh-CN" sz="2400" b="1" dirty="0">
                <a:solidFill>
                  <a:srgbClr val="FF0066"/>
                </a:solidFill>
                <a:latin typeface="微软雅黑" panose="020B0503020204020204" pitchFamily="34" charset="-122"/>
                <a:ea typeface="微软雅黑" panose="020B0503020204020204" pitchFamily="34" charset="-122"/>
                <a:cs typeface="+mn-ea"/>
                <a:sym typeface="+mn-lt"/>
              </a:rPr>
              <a:t>ROB</a:t>
            </a:r>
            <a:r>
              <a:rPr lang="zh-CN" altLang="en-US" sz="2400" dirty="0">
                <a:latin typeface="微软雅黑" panose="020B0503020204020204" pitchFamily="34" charset="-122"/>
                <a:ea typeface="微软雅黑" panose="020B0503020204020204" pitchFamily="34" charset="-122"/>
                <a:cs typeface="+mn-ea"/>
                <a:sym typeface="+mn-lt"/>
              </a:rPr>
              <a:t>中删除该指令。</a:t>
            </a:r>
            <a:endParaRPr lang="en-US" altLang="zh-CN" sz="2400" dirty="0">
              <a:latin typeface="微软雅黑" panose="020B0503020204020204" pitchFamily="34" charset="-122"/>
              <a:ea typeface="微软雅黑" panose="020B0503020204020204" pitchFamily="34" charset="-122"/>
              <a:cs typeface="+mn-ea"/>
              <a:sym typeface="+mn-lt"/>
            </a:endParaRPr>
          </a:p>
          <a:p>
            <a:pPr marL="914400" lvl="1" indent="-457200" algn="just">
              <a:lnSpc>
                <a:spcPct val="150000"/>
              </a:lnSpc>
              <a:spcBef>
                <a:spcPts val="1200"/>
              </a:spcBef>
              <a:spcAft>
                <a:spcPts val="1200"/>
              </a:spcAft>
              <a:buClr>
                <a:srgbClr val="FF0066"/>
              </a:buClr>
              <a:buFont typeface="Wingdings" panose="05000000000000000000" pitchFamily="2" charset="2"/>
              <a:buChar char="ü"/>
            </a:pPr>
            <a:r>
              <a:rPr lang="en-US" altLang="zh-CN" sz="2400" b="1" dirty="0">
                <a:solidFill>
                  <a:srgbClr val="0066FF"/>
                </a:solidFill>
                <a:latin typeface="微软雅黑" panose="020B0503020204020204" pitchFamily="34" charset="-122"/>
                <a:ea typeface="微软雅黑" panose="020B0503020204020204" pitchFamily="34" charset="-122"/>
                <a:cs typeface="+mn-ea"/>
                <a:sym typeface="+mn-lt"/>
              </a:rPr>
              <a:t>store</a:t>
            </a:r>
            <a:r>
              <a:rPr lang="zh-CN" altLang="en-US" sz="2400" b="1" dirty="0">
                <a:solidFill>
                  <a:srgbClr val="0066FF"/>
                </a:solidFill>
                <a:latin typeface="微软雅黑" panose="020B0503020204020204" pitchFamily="34" charset="-122"/>
                <a:ea typeface="微软雅黑" panose="020B0503020204020204" pitchFamily="34" charset="-122"/>
                <a:cs typeface="+mn-ea"/>
                <a:sym typeface="+mn-lt"/>
              </a:rPr>
              <a:t>指令：</a:t>
            </a:r>
            <a:r>
              <a:rPr lang="zh-CN" altLang="en-US" sz="2400" dirty="0">
                <a:latin typeface="微软雅黑" panose="020B0503020204020204" pitchFamily="34" charset="-122"/>
                <a:ea typeface="微软雅黑" panose="020B0503020204020204" pitchFamily="34" charset="-122"/>
                <a:cs typeface="+mn-ea"/>
                <a:sym typeface="+mn-lt"/>
              </a:rPr>
              <a:t>处理与上面的类似，只是它把结果写入存储器。</a:t>
            </a:r>
            <a:endParaRPr lang="en-US" altLang="zh-CN" sz="2400" dirty="0">
              <a:latin typeface="微软雅黑" panose="020B0503020204020204" pitchFamily="34" charset="-122"/>
              <a:ea typeface="微软雅黑" panose="020B0503020204020204" pitchFamily="34" charset="-122"/>
              <a:cs typeface="+mn-ea"/>
              <a:sym typeface="+mn-lt"/>
            </a:endParaRPr>
          </a:p>
          <a:p>
            <a:pPr marL="914400" lvl="1" indent="-457200" algn="just">
              <a:lnSpc>
                <a:spcPct val="150000"/>
              </a:lnSpc>
              <a:spcBef>
                <a:spcPts val="1200"/>
              </a:spcBef>
              <a:spcAft>
                <a:spcPts val="1200"/>
              </a:spcAft>
              <a:buClr>
                <a:srgbClr val="FF0066"/>
              </a:buClr>
              <a:buFont typeface="Wingdings" panose="05000000000000000000" pitchFamily="2" charset="2"/>
              <a:buChar char="ü"/>
            </a:pPr>
            <a:r>
              <a:rPr lang="zh-CN" altLang="en-US" sz="2400" b="1" dirty="0">
                <a:solidFill>
                  <a:srgbClr val="0066FF"/>
                </a:solidFill>
                <a:latin typeface="微软雅黑" panose="020B0503020204020204" pitchFamily="34" charset="-122"/>
                <a:ea typeface="微软雅黑" panose="020B0503020204020204" pitchFamily="34" charset="-122"/>
                <a:cs typeface="+mn-ea"/>
                <a:sym typeface="+mn-lt"/>
              </a:rPr>
              <a:t>分支指令：</a:t>
            </a:r>
            <a:r>
              <a:rPr lang="zh-CN" altLang="en-US" sz="2400" dirty="0">
                <a:latin typeface="微软雅黑" panose="020B0503020204020204" pitchFamily="34" charset="-122"/>
                <a:ea typeface="微软雅黑" panose="020B0503020204020204" pitchFamily="34" charset="-122"/>
                <a:cs typeface="+mn-ea"/>
                <a:sym typeface="+mn-lt"/>
              </a:rPr>
              <a:t>当</a:t>
            </a:r>
            <a:r>
              <a:rPr lang="zh-CN" altLang="en-US" sz="2400" b="1" dirty="0">
                <a:solidFill>
                  <a:srgbClr val="00B050"/>
                </a:solidFill>
                <a:latin typeface="微软雅黑" panose="020B0503020204020204" pitchFamily="34" charset="-122"/>
                <a:ea typeface="微软雅黑" panose="020B0503020204020204" pitchFamily="34" charset="-122"/>
                <a:cs typeface="+mn-ea"/>
                <a:sym typeface="+mn-lt"/>
              </a:rPr>
              <a:t>预测错误</a:t>
            </a:r>
            <a:r>
              <a:rPr lang="zh-CN" altLang="en-US" sz="2400" dirty="0">
                <a:latin typeface="微软雅黑" panose="020B0503020204020204" pitchFamily="34" charset="-122"/>
                <a:ea typeface="微软雅黑" panose="020B0503020204020204" pitchFamily="34" charset="-122"/>
                <a:cs typeface="+mn-ea"/>
                <a:sym typeface="+mn-lt"/>
              </a:rPr>
              <a:t>的分支指令到达</a:t>
            </a:r>
            <a:r>
              <a:rPr lang="en-US" altLang="zh-CN" sz="2400" b="1" dirty="0">
                <a:solidFill>
                  <a:srgbClr val="FF0066"/>
                </a:solidFill>
                <a:latin typeface="微软雅黑" panose="020B0503020204020204" pitchFamily="34" charset="-122"/>
                <a:ea typeface="微软雅黑" panose="020B0503020204020204" pitchFamily="34" charset="-122"/>
                <a:cs typeface="+mn-ea"/>
                <a:sym typeface="+mn-lt"/>
              </a:rPr>
              <a:t>ROB</a:t>
            </a:r>
            <a:r>
              <a:rPr lang="zh-CN" altLang="en-US" sz="2400" dirty="0">
                <a:latin typeface="微软雅黑" panose="020B0503020204020204" pitchFamily="34" charset="-122"/>
                <a:ea typeface="微软雅黑" panose="020B0503020204020204" pitchFamily="34" charset="-122"/>
                <a:cs typeface="+mn-ea"/>
                <a:sym typeface="+mn-lt"/>
              </a:rPr>
              <a:t>队列的头部时，</a:t>
            </a:r>
            <a:r>
              <a:rPr lang="zh-CN" altLang="en-US" sz="2400" b="1" dirty="0">
                <a:solidFill>
                  <a:srgbClr val="FF0066"/>
                </a:solidFill>
                <a:latin typeface="微软雅黑" panose="020B0503020204020204" pitchFamily="34" charset="-122"/>
                <a:ea typeface="微软雅黑" panose="020B0503020204020204" pitchFamily="34" charset="-122"/>
                <a:cs typeface="+mn-ea"/>
                <a:sym typeface="+mn-lt"/>
              </a:rPr>
              <a:t>清空</a:t>
            </a:r>
            <a:r>
              <a:rPr lang="en-US" altLang="zh-CN" sz="2400" b="1" dirty="0">
                <a:solidFill>
                  <a:srgbClr val="FF0066"/>
                </a:solidFill>
                <a:latin typeface="微软雅黑" panose="020B0503020204020204" pitchFamily="34" charset="-122"/>
                <a:ea typeface="微软雅黑" panose="020B0503020204020204" pitchFamily="34" charset="-122"/>
                <a:cs typeface="+mn-ea"/>
                <a:sym typeface="+mn-lt"/>
              </a:rPr>
              <a:t>ROB</a:t>
            </a:r>
            <a:r>
              <a:rPr lang="zh-CN" altLang="en-US" sz="2400" dirty="0">
                <a:latin typeface="微软雅黑" panose="020B0503020204020204" pitchFamily="34" charset="-122"/>
                <a:ea typeface="微软雅黑" panose="020B0503020204020204" pitchFamily="34" charset="-122"/>
                <a:cs typeface="+mn-ea"/>
                <a:sym typeface="+mn-lt"/>
              </a:rPr>
              <a:t>，并从分支指令的另一个分支重新开始执行。当</a:t>
            </a:r>
            <a:r>
              <a:rPr lang="zh-CN" altLang="en-US" sz="2400" b="1" dirty="0">
                <a:solidFill>
                  <a:srgbClr val="00B050"/>
                </a:solidFill>
                <a:latin typeface="微软雅黑" panose="020B0503020204020204" pitchFamily="34" charset="-122"/>
                <a:ea typeface="微软雅黑" panose="020B0503020204020204" pitchFamily="34" charset="-122"/>
                <a:cs typeface="+mn-ea"/>
                <a:sym typeface="+mn-lt"/>
              </a:rPr>
              <a:t>预测正确</a:t>
            </a:r>
            <a:r>
              <a:rPr lang="zh-CN" altLang="en-US" sz="2400" dirty="0">
                <a:latin typeface="微软雅黑" panose="020B0503020204020204" pitchFamily="34" charset="-122"/>
                <a:ea typeface="微软雅黑" panose="020B0503020204020204" pitchFamily="34" charset="-122"/>
                <a:cs typeface="+mn-ea"/>
                <a:sym typeface="+mn-lt"/>
              </a:rPr>
              <a:t>的分支指令到达</a:t>
            </a:r>
            <a:r>
              <a:rPr lang="en-US" altLang="zh-CN" sz="2400" b="1" dirty="0">
                <a:solidFill>
                  <a:srgbClr val="FF0066"/>
                </a:solidFill>
                <a:latin typeface="微软雅黑" panose="020B0503020204020204" pitchFamily="34" charset="-122"/>
                <a:ea typeface="微软雅黑" panose="020B0503020204020204" pitchFamily="34" charset="-122"/>
                <a:cs typeface="+mn-ea"/>
                <a:sym typeface="+mn-lt"/>
              </a:rPr>
              <a:t>ROB</a:t>
            </a:r>
            <a:r>
              <a:rPr lang="zh-CN" altLang="en-US" sz="2400" dirty="0">
                <a:latin typeface="微软雅黑" panose="020B0503020204020204" pitchFamily="34" charset="-122"/>
                <a:ea typeface="微软雅黑" panose="020B0503020204020204" pitchFamily="34" charset="-122"/>
                <a:cs typeface="+mn-ea"/>
                <a:sym typeface="+mn-lt"/>
              </a:rPr>
              <a:t>队列的头部时，该指令执行完毕。 </a:t>
            </a:r>
          </a:p>
        </p:txBody>
      </p:sp>
    </p:spTree>
    <p:extLst>
      <p:ext uri="{BB962C8B-B14F-4D97-AF65-F5344CB8AC3E}">
        <p14:creationId xmlns:p14="http://schemas.microsoft.com/office/powerpoint/2010/main" val="1101212849"/>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自由: 形状 22"/>
          <p:cNvSpPr/>
          <p:nvPr/>
        </p:nvSpPr>
        <p:spPr bwMode="auto">
          <a:xfrm rot="12600000">
            <a:off x="628798" y="267712"/>
            <a:ext cx="166903" cy="731887"/>
          </a:xfrm>
          <a:custGeom>
            <a:avLst/>
            <a:gdLst>
              <a:gd name="connsiteX0" fmla="*/ 260214 w 260214"/>
              <a:gd name="connsiteY0" fmla="*/ 995963 h 1141060"/>
              <a:gd name="connsiteX1" fmla="*/ 0 w 260214"/>
              <a:gd name="connsiteY1" fmla="*/ 1141060 h 1141060"/>
              <a:gd name="connsiteX2" fmla="*/ 0 w 260214"/>
              <a:gd name="connsiteY2" fmla="*/ 146621 h 1141060"/>
              <a:gd name="connsiteX3" fmla="*/ 260214 w 260214"/>
              <a:gd name="connsiteY3" fmla="*/ 0 h 1141060"/>
            </a:gdLst>
            <a:ahLst/>
            <a:cxnLst>
              <a:cxn ang="0">
                <a:pos x="connsiteX0" y="connsiteY0"/>
              </a:cxn>
              <a:cxn ang="0">
                <a:pos x="connsiteX1" y="connsiteY1"/>
              </a:cxn>
              <a:cxn ang="0">
                <a:pos x="connsiteX2" y="connsiteY2"/>
              </a:cxn>
              <a:cxn ang="0">
                <a:pos x="connsiteX3" y="connsiteY3"/>
              </a:cxn>
            </a:cxnLst>
            <a:rect l="l" t="t" r="r" b="b"/>
            <a:pathLst>
              <a:path w="260214" h="1141060">
                <a:moveTo>
                  <a:pt x="260214" y="995963"/>
                </a:moveTo>
                <a:lnTo>
                  <a:pt x="0" y="1141060"/>
                </a:lnTo>
                <a:lnTo>
                  <a:pt x="0" y="146621"/>
                </a:lnTo>
                <a:lnTo>
                  <a:pt x="260214" y="0"/>
                </a:lnTo>
                <a:close/>
              </a:path>
            </a:pathLst>
          </a:custGeom>
          <a:solidFill>
            <a:srgbClr val="0075EA"/>
          </a:solidFill>
          <a:ln>
            <a:noFill/>
          </a:ln>
        </p:spPr>
        <p:txBody>
          <a:bodyPr vert="horz" wrap="square" lIns="91440" tIns="45720" rIns="91440" bIns="45720" numCol="1" anchor="t" anchorCtr="0" compatLnSpc="1">
            <a:noAutofit/>
          </a:bodyPr>
          <a:lstStyle/>
          <a:p>
            <a:endParaRPr lang="zh-CN" altLang="en-US" dirty="0"/>
          </a:p>
        </p:txBody>
      </p:sp>
      <p:grpSp>
        <p:nvGrpSpPr>
          <p:cNvPr id="11" name="组合 10">
            <a:extLst>
              <a:ext uri="{FF2B5EF4-FFF2-40B4-BE49-F238E27FC236}">
                <a16:creationId xmlns:a16="http://schemas.microsoft.com/office/drawing/2014/main" id="{04DCA28F-6519-48AD-9BFF-24FEE0CD8000}"/>
              </a:ext>
            </a:extLst>
          </p:cNvPr>
          <p:cNvGrpSpPr/>
          <p:nvPr/>
        </p:nvGrpSpPr>
        <p:grpSpPr>
          <a:xfrm>
            <a:off x="599621" y="278225"/>
            <a:ext cx="3532991" cy="736649"/>
            <a:chOff x="599619" y="278221"/>
            <a:chExt cx="3532991" cy="736648"/>
          </a:xfrm>
        </p:grpSpPr>
        <p:sp>
          <p:nvSpPr>
            <p:cNvPr id="12" name="矩形 11">
              <a:extLst>
                <a:ext uri="{FF2B5EF4-FFF2-40B4-BE49-F238E27FC236}">
                  <a16:creationId xmlns:a16="http://schemas.microsoft.com/office/drawing/2014/main" id="{4B61609A-F52E-44E0-96BC-2AF35877DBE6}"/>
                </a:ext>
              </a:extLst>
            </p:cNvPr>
            <p:cNvSpPr/>
            <p:nvPr/>
          </p:nvSpPr>
          <p:spPr>
            <a:xfrm>
              <a:off x="599619" y="707092"/>
              <a:ext cx="3532991" cy="307777"/>
            </a:xfrm>
            <a:prstGeom prst="rect">
              <a:avLst/>
            </a:prstGeom>
          </p:spPr>
          <p:txBody>
            <a:bodyPr wrap="square">
              <a:spAutoFit/>
            </a:bodyPr>
            <a:lstStyle/>
            <a:p>
              <a:pPr algn="ctr"/>
              <a:r>
                <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rPr>
                <a:t>2-bit Branch Predictor</a:t>
              </a:r>
            </a:p>
          </p:txBody>
        </p:sp>
        <p:sp>
          <p:nvSpPr>
            <p:cNvPr id="13" name="矩形 12">
              <a:extLst>
                <a:ext uri="{FF2B5EF4-FFF2-40B4-BE49-F238E27FC236}">
                  <a16:creationId xmlns:a16="http://schemas.microsoft.com/office/drawing/2014/main" id="{ADF22F65-09B8-4AEB-9F6C-F5DFA4A2C816}"/>
                </a:ext>
              </a:extLst>
            </p:cNvPr>
            <p:cNvSpPr/>
            <p:nvPr/>
          </p:nvSpPr>
          <p:spPr>
            <a:xfrm>
              <a:off x="1197484" y="278221"/>
              <a:ext cx="2673424" cy="523219"/>
            </a:xfrm>
            <a:prstGeom prst="rect">
              <a:avLst/>
            </a:prstGeom>
          </p:spPr>
          <p:txBody>
            <a:bodyPr wrap="none">
              <a:spAutoFit/>
            </a:bodyPr>
            <a:lstStyle/>
            <a:p>
              <a:r>
                <a:rPr lang="en-US" altLang="zh-CN" sz="2800" b="1" spc="151" dirty="0">
                  <a:solidFill>
                    <a:schemeClr val="tx1">
                      <a:lumMod val="85000"/>
                      <a:lumOff val="15000"/>
                    </a:schemeClr>
                  </a:solidFill>
                  <a:latin typeface="等线" panose="02010600030101010101" pitchFamily="2" charset="-122"/>
                  <a:ea typeface="等线" panose="02010600030101010101" pitchFamily="2" charset="-122"/>
                </a:rPr>
                <a:t>2</a:t>
              </a:r>
              <a:r>
                <a:rPr lang="zh-CN" altLang="en-US" sz="2800" b="1" spc="151" dirty="0">
                  <a:solidFill>
                    <a:schemeClr val="tx1">
                      <a:lumMod val="85000"/>
                      <a:lumOff val="15000"/>
                    </a:schemeClr>
                  </a:solidFill>
                  <a:latin typeface="等线" panose="02010600030101010101" pitchFamily="2" charset="-122"/>
                  <a:ea typeface="等线" panose="02010600030101010101" pitchFamily="2" charset="-122"/>
                </a:rPr>
                <a:t>位分支预测器</a:t>
              </a:r>
              <a:endParaRPr lang="en-US" altLang="zh-CN" sz="2800" b="1" spc="151" dirty="0">
                <a:solidFill>
                  <a:schemeClr val="tx1">
                    <a:lumMod val="85000"/>
                    <a:lumOff val="15000"/>
                  </a:schemeClr>
                </a:solidFill>
                <a:latin typeface="等线" panose="02010600030101010101" pitchFamily="2" charset="-122"/>
                <a:ea typeface="等线" panose="02010600030101010101" pitchFamily="2" charset="-122"/>
              </a:endParaRPr>
            </a:p>
          </p:txBody>
        </p:sp>
      </p:grpSp>
      <p:sp>
        <p:nvSpPr>
          <p:cNvPr id="7" name="矩形 6">
            <a:extLst>
              <a:ext uri="{FF2B5EF4-FFF2-40B4-BE49-F238E27FC236}">
                <a16:creationId xmlns:a16="http://schemas.microsoft.com/office/drawing/2014/main" id="{0CA0679F-FCFF-4E60-839E-0BB5021AE5C2}"/>
              </a:ext>
            </a:extLst>
          </p:cNvPr>
          <p:cNvSpPr/>
          <p:nvPr/>
        </p:nvSpPr>
        <p:spPr>
          <a:xfrm>
            <a:off x="1636578" y="2360604"/>
            <a:ext cx="1819434" cy="534390"/>
          </a:xfrm>
          <a:prstGeom prst="rect">
            <a:avLst/>
          </a:prstGeom>
          <a:solidFill>
            <a:schemeClr val="bg1">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矩形 7">
            <a:extLst>
              <a:ext uri="{FF2B5EF4-FFF2-40B4-BE49-F238E27FC236}">
                <a16:creationId xmlns:a16="http://schemas.microsoft.com/office/drawing/2014/main" id="{E10C9610-449A-4450-BBB7-4C8F99906EE8}"/>
              </a:ext>
            </a:extLst>
          </p:cNvPr>
          <p:cNvSpPr/>
          <p:nvPr/>
        </p:nvSpPr>
        <p:spPr>
          <a:xfrm>
            <a:off x="924353" y="2363187"/>
            <a:ext cx="3243885" cy="534390"/>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矩形 8">
            <a:extLst>
              <a:ext uri="{FF2B5EF4-FFF2-40B4-BE49-F238E27FC236}">
                <a16:creationId xmlns:a16="http://schemas.microsoft.com/office/drawing/2014/main" id="{E8BA718B-DD95-465F-8D69-B02161ADA8D0}"/>
              </a:ext>
            </a:extLst>
          </p:cNvPr>
          <p:cNvSpPr/>
          <p:nvPr/>
        </p:nvSpPr>
        <p:spPr>
          <a:xfrm>
            <a:off x="5365725" y="1698874"/>
            <a:ext cx="1189456" cy="307777"/>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矩形 9">
            <a:extLst>
              <a:ext uri="{FF2B5EF4-FFF2-40B4-BE49-F238E27FC236}">
                <a16:creationId xmlns:a16="http://schemas.microsoft.com/office/drawing/2014/main" id="{17DA65FE-1140-4D38-81FB-CEC38115DE5E}"/>
              </a:ext>
            </a:extLst>
          </p:cNvPr>
          <p:cNvSpPr/>
          <p:nvPr/>
        </p:nvSpPr>
        <p:spPr>
          <a:xfrm>
            <a:off x="5365725" y="2006374"/>
            <a:ext cx="1189456" cy="307777"/>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矩形 13">
            <a:extLst>
              <a:ext uri="{FF2B5EF4-FFF2-40B4-BE49-F238E27FC236}">
                <a16:creationId xmlns:a16="http://schemas.microsoft.com/office/drawing/2014/main" id="{4315FA7E-509C-475E-A702-CDD0940F4723}"/>
              </a:ext>
            </a:extLst>
          </p:cNvPr>
          <p:cNvSpPr/>
          <p:nvPr/>
        </p:nvSpPr>
        <p:spPr>
          <a:xfrm>
            <a:off x="5363748" y="2314411"/>
            <a:ext cx="1189456" cy="307777"/>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 name="矩形 14">
            <a:extLst>
              <a:ext uri="{FF2B5EF4-FFF2-40B4-BE49-F238E27FC236}">
                <a16:creationId xmlns:a16="http://schemas.microsoft.com/office/drawing/2014/main" id="{AE3EEB2F-564C-4776-92B3-BD76473669F9}"/>
              </a:ext>
            </a:extLst>
          </p:cNvPr>
          <p:cNvSpPr/>
          <p:nvPr/>
        </p:nvSpPr>
        <p:spPr>
          <a:xfrm>
            <a:off x="5363748" y="2621911"/>
            <a:ext cx="1189456" cy="307777"/>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矩形 15">
            <a:extLst>
              <a:ext uri="{FF2B5EF4-FFF2-40B4-BE49-F238E27FC236}">
                <a16:creationId xmlns:a16="http://schemas.microsoft.com/office/drawing/2014/main" id="{5B1EDBE7-ED6B-421F-810C-CF2C7B0912F9}"/>
              </a:ext>
            </a:extLst>
          </p:cNvPr>
          <p:cNvSpPr/>
          <p:nvPr/>
        </p:nvSpPr>
        <p:spPr>
          <a:xfrm>
            <a:off x="5361769" y="2929947"/>
            <a:ext cx="1189456" cy="758504"/>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 name="矩形 16">
            <a:extLst>
              <a:ext uri="{FF2B5EF4-FFF2-40B4-BE49-F238E27FC236}">
                <a16:creationId xmlns:a16="http://schemas.microsoft.com/office/drawing/2014/main" id="{5ACFA258-349B-44C2-9CC2-A8E33DB0EB28}"/>
              </a:ext>
            </a:extLst>
          </p:cNvPr>
          <p:cNvSpPr/>
          <p:nvPr/>
        </p:nvSpPr>
        <p:spPr>
          <a:xfrm>
            <a:off x="5361769" y="3688711"/>
            <a:ext cx="1189456" cy="307777"/>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矩形 17">
            <a:extLst>
              <a:ext uri="{FF2B5EF4-FFF2-40B4-BE49-F238E27FC236}">
                <a16:creationId xmlns:a16="http://schemas.microsoft.com/office/drawing/2014/main" id="{5A64C3D2-ABF2-4F20-88A9-6E6CCABF1291}"/>
              </a:ext>
            </a:extLst>
          </p:cNvPr>
          <p:cNvSpPr/>
          <p:nvPr/>
        </p:nvSpPr>
        <p:spPr>
          <a:xfrm>
            <a:off x="5363748" y="3995952"/>
            <a:ext cx="1189456" cy="74004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9" name="矩形 18">
            <a:extLst>
              <a:ext uri="{FF2B5EF4-FFF2-40B4-BE49-F238E27FC236}">
                <a16:creationId xmlns:a16="http://schemas.microsoft.com/office/drawing/2014/main" id="{81759E56-15FC-4004-997A-90BA174D4025}"/>
              </a:ext>
            </a:extLst>
          </p:cNvPr>
          <p:cNvSpPr/>
          <p:nvPr/>
        </p:nvSpPr>
        <p:spPr>
          <a:xfrm>
            <a:off x="5363748" y="4735722"/>
            <a:ext cx="1189456" cy="307777"/>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0" name="矩形 19">
            <a:extLst>
              <a:ext uri="{FF2B5EF4-FFF2-40B4-BE49-F238E27FC236}">
                <a16:creationId xmlns:a16="http://schemas.microsoft.com/office/drawing/2014/main" id="{91051E96-2213-46E5-B707-553BC6E04967}"/>
              </a:ext>
            </a:extLst>
          </p:cNvPr>
          <p:cNvSpPr/>
          <p:nvPr/>
        </p:nvSpPr>
        <p:spPr>
          <a:xfrm>
            <a:off x="5361771" y="5043759"/>
            <a:ext cx="1189456" cy="307777"/>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1" name="矩形 20">
            <a:extLst>
              <a:ext uri="{FF2B5EF4-FFF2-40B4-BE49-F238E27FC236}">
                <a16:creationId xmlns:a16="http://schemas.microsoft.com/office/drawing/2014/main" id="{0B1B8047-3A79-44BD-9A08-72C9F8C38915}"/>
              </a:ext>
            </a:extLst>
          </p:cNvPr>
          <p:cNvSpPr/>
          <p:nvPr/>
        </p:nvSpPr>
        <p:spPr>
          <a:xfrm>
            <a:off x="5361771" y="5351259"/>
            <a:ext cx="1189456" cy="307777"/>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文本框 21">
            <a:extLst>
              <a:ext uri="{FF2B5EF4-FFF2-40B4-BE49-F238E27FC236}">
                <a16:creationId xmlns:a16="http://schemas.microsoft.com/office/drawing/2014/main" id="{B32AB12B-DDA2-4387-8520-7492C9FFB837}"/>
              </a:ext>
            </a:extLst>
          </p:cNvPr>
          <p:cNvSpPr txBox="1"/>
          <p:nvPr/>
        </p:nvSpPr>
        <p:spPr>
          <a:xfrm rot="5400000">
            <a:off x="5702395" y="3136262"/>
            <a:ext cx="610278" cy="369332"/>
          </a:xfrm>
          <a:prstGeom prst="rect">
            <a:avLst/>
          </a:prstGeom>
          <a:noFill/>
        </p:spPr>
        <p:txBody>
          <a:bodyPr wrap="square" rtlCol="0">
            <a:spAutoFit/>
          </a:bodyPr>
          <a:lstStyle/>
          <a:p>
            <a:r>
              <a:rPr lang="en-US" altLang="zh-CN" b="1" dirty="0">
                <a:latin typeface="微软雅黑" panose="020B0503020204020204" pitchFamily="34" charset="-122"/>
                <a:ea typeface="微软雅黑" panose="020B0503020204020204" pitchFamily="34" charset="-122"/>
              </a:rPr>
              <a:t>.</a:t>
            </a:r>
            <a:r>
              <a:rPr lang="zh-CN" altLang="en-US" b="1" dirty="0">
                <a:latin typeface="微软雅黑" panose="020B0503020204020204" pitchFamily="34" charset="-122"/>
                <a:ea typeface="微软雅黑" panose="020B0503020204020204" pitchFamily="34" charset="-122"/>
              </a:rPr>
              <a:t> </a:t>
            </a:r>
            <a:r>
              <a:rPr lang="en-US" altLang="zh-CN" b="1" dirty="0">
                <a:latin typeface="微软雅黑" panose="020B0503020204020204" pitchFamily="34" charset="-122"/>
                <a:ea typeface="微软雅黑" panose="020B0503020204020204" pitchFamily="34" charset="-122"/>
              </a:rPr>
              <a:t>.</a:t>
            </a:r>
            <a:r>
              <a:rPr lang="zh-CN" altLang="en-US" b="1" dirty="0">
                <a:latin typeface="微软雅黑" panose="020B0503020204020204" pitchFamily="34" charset="-122"/>
                <a:ea typeface="微软雅黑" panose="020B0503020204020204" pitchFamily="34" charset="-122"/>
              </a:rPr>
              <a:t> </a:t>
            </a:r>
            <a:r>
              <a:rPr lang="en-US" altLang="zh-CN" b="1" dirty="0">
                <a:latin typeface="微软雅黑" panose="020B0503020204020204" pitchFamily="34" charset="-122"/>
                <a:ea typeface="微软雅黑" panose="020B0503020204020204" pitchFamily="34" charset="-122"/>
              </a:rPr>
              <a:t>.</a:t>
            </a:r>
            <a:endParaRPr lang="zh-CN" altLang="en-US" b="1" dirty="0">
              <a:latin typeface="微软雅黑" panose="020B0503020204020204" pitchFamily="34" charset="-122"/>
              <a:ea typeface="微软雅黑" panose="020B0503020204020204" pitchFamily="34" charset="-122"/>
            </a:endParaRPr>
          </a:p>
        </p:txBody>
      </p:sp>
      <p:sp>
        <p:nvSpPr>
          <p:cNvPr id="23" name="文本框 22">
            <a:extLst>
              <a:ext uri="{FF2B5EF4-FFF2-40B4-BE49-F238E27FC236}">
                <a16:creationId xmlns:a16="http://schemas.microsoft.com/office/drawing/2014/main" id="{FF197B00-69B4-4E2B-87BF-211D8746937B}"/>
              </a:ext>
            </a:extLst>
          </p:cNvPr>
          <p:cNvSpPr txBox="1"/>
          <p:nvPr/>
        </p:nvSpPr>
        <p:spPr>
          <a:xfrm rot="5400000">
            <a:off x="5700416" y="4274308"/>
            <a:ext cx="610278" cy="369332"/>
          </a:xfrm>
          <a:prstGeom prst="rect">
            <a:avLst/>
          </a:prstGeom>
          <a:noFill/>
        </p:spPr>
        <p:txBody>
          <a:bodyPr wrap="square" rtlCol="0">
            <a:spAutoFit/>
          </a:bodyPr>
          <a:lstStyle/>
          <a:p>
            <a:r>
              <a:rPr lang="en-US" altLang="zh-CN" b="1" dirty="0">
                <a:latin typeface="微软雅黑" panose="020B0503020204020204" pitchFamily="34" charset="-122"/>
                <a:ea typeface="微软雅黑" panose="020B0503020204020204" pitchFamily="34" charset="-122"/>
              </a:rPr>
              <a:t>.</a:t>
            </a:r>
            <a:r>
              <a:rPr lang="zh-CN" altLang="en-US" b="1" dirty="0">
                <a:latin typeface="微软雅黑" panose="020B0503020204020204" pitchFamily="34" charset="-122"/>
                <a:ea typeface="微软雅黑" panose="020B0503020204020204" pitchFamily="34" charset="-122"/>
              </a:rPr>
              <a:t> </a:t>
            </a:r>
            <a:r>
              <a:rPr lang="en-US" altLang="zh-CN" b="1" dirty="0">
                <a:latin typeface="微软雅黑" panose="020B0503020204020204" pitchFamily="34" charset="-122"/>
                <a:ea typeface="微软雅黑" panose="020B0503020204020204" pitchFamily="34" charset="-122"/>
              </a:rPr>
              <a:t>.</a:t>
            </a:r>
            <a:r>
              <a:rPr lang="zh-CN" altLang="en-US" b="1" dirty="0">
                <a:latin typeface="微软雅黑" panose="020B0503020204020204" pitchFamily="34" charset="-122"/>
                <a:ea typeface="微软雅黑" panose="020B0503020204020204" pitchFamily="34" charset="-122"/>
              </a:rPr>
              <a:t> </a:t>
            </a:r>
            <a:r>
              <a:rPr lang="en-US" altLang="zh-CN" b="1" dirty="0">
                <a:latin typeface="微软雅黑" panose="020B0503020204020204" pitchFamily="34" charset="-122"/>
                <a:ea typeface="微软雅黑" panose="020B0503020204020204" pitchFamily="34" charset="-122"/>
              </a:rPr>
              <a:t>.</a:t>
            </a:r>
            <a:endParaRPr lang="zh-CN" altLang="en-US" b="1" dirty="0">
              <a:latin typeface="微软雅黑" panose="020B0503020204020204" pitchFamily="34" charset="-122"/>
              <a:ea typeface="微软雅黑" panose="020B0503020204020204" pitchFamily="34" charset="-122"/>
            </a:endParaRPr>
          </a:p>
        </p:txBody>
      </p:sp>
      <p:sp>
        <p:nvSpPr>
          <p:cNvPr id="24" name="矩形: 圆角 23">
            <a:extLst>
              <a:ext uri="{FF2B5EF4-FFF2-40B4-BE49-F238E27FC236}">
                <a16:creationId xmlns:a16="http://schemas.microsoft.com/office/drawing/2014/main" id="{4540B541-A3D7-4D03-8D27-A65B0D5574BA}"/>
              </a:ext>
            </a:extLst>
          </p:cNvPr>
          <p:cNvSpPr/>
          <p:nvPr/>
        </p:nvSpPr>
        <p:spPr>
          <a:xfrm>
            <a:off x="8134597" y="5007872"/>
            <a:ext cx="2090058" cy="1119795"/>
          </a:xfrm>
          <a:prstGeom prst="round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latin typeface="微软雅黑" panose="020B0503020204020204" pitchFamily="34" charset="-122"/>
                <a:ea typeface="微软雅黑" panose="020B0503020204020204" pitchFamily="34" charset="-122"/>
              </a:rPr>
              <a:t>状态更新逻辑</a:t>
            </a:r>
          </a:p>
        </p:txBody>
      </p:sp>
      <p:sp>
        <p:nvSpPr>
          <p:cNvPr id="25" name="文本框 24">
            <a:extLst>
              <a:ext uri="{FF2B5EF4-FFF2-40B4-BE49-F238E27FC236}">
                <a16:creationId xmlns:a16="http://schemas.microsoft.com/office/drawing/2014/main" id="{E7EBB209-C04C-432A-8FB2-1CCE0B3A9172}"/>
              </a:ext>
            </a:extLst>
          </p:cNvPr>
          <p:cNvSpPr txBox="1"/>
          <p:nvPr/>
        </p:nvSpPr>
        <p:spPr>
          <a:xfrm>
            <a:off x="294481" y="2431505"/>
            <a:ext cx="610278" cy="369332"/>
          </a:xfrm>
          <a:prstGeom prst="rect">
            <a:avLst/>
          </a:prstGeom>
          <a:noFill/>
        </p:spPr>
        <p:txBody>
          <a:bodyPr wrap="square" rtlCol="0">
            <a:spAutoFit/>
          </a:bodyPr>
          <a:lstStyle/>
          <a:p>
            <a:pPr algn="ctr"/>
            <a:r>
              <a:rPr lang="en-US" altLang="zh-CN" dirty="0">
                <a:latin typeface="微软雅黑" panose="020B0503020204020204" pitchFamily="34" charset="-122"/>
                <a:ea typeface="微软雅黑" panose="020B0503020204020204" pitchFamily="34" charset="-122"/>
              </a:rPr>
              <a:t>PC</a:t>
            </a:r>
            <a:endParaRPr lang="zh-CN" altLang="en-US" dirty="0">
              <a:latin typeface="微软雅黑" panose="020B0503020204020204" pitchFamily="34" charset="-122"/>
              <a:ea typeface="微软雅黑" panose="020B0503020204020204" pitchFamily="34" charset="-122"/>
            </a:endParaRPr>
          </a:p>
        </p:txBody>
      </p:sp>
      <p:cxnSp>
        <p:nvCxnSpPr>
          <p:cNvPr id="26" name="直接箭头连接符 25">
            <a:extLst>
              <a:ext uri="{FF2B5EF4-FFF2-40B4-BE49-F238E27FC236}">
                <a16:creationId xmlns:a16="http://schemas.microsoft.com/office/drawing/2014/main" id="{F4ABBC44-5EA4-4A5B-BFE3-850E79D4ADBA}"/>
              </a:ext>
            </a:extLst>
          </p:cNvPr>
          <p:cNvCxnSpPr/>
          <p:nvPr/>
        </p:nvCxnSpPr>
        <p:spPr>
          <a:xfrm>
            <a:off x="1636578" y="2101374"/>
            <a:ext cx="1819434" cy="0"/>
          </a:xfrm>
          <a:prstGeom prst="straightConnector1">
            <a:avLst/>
          </a:prstGeom>
          <a:ln w="19050">
            <a:solidFill>
              <a:srgbClr val="0066FF"/>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7" name="文本框 26">
            <a:extLst>
              <a:ext uri="{FF2B5EF4-FFF2-40B4-BE49-F238E27FC236}">
                <a16:creationId xmlns:a16="http://schemas.microsoft.com/office/drawing/2014/main" id="{D7A3F9E0-5D97-4D29-9444-E773DDB4BEF6}"/>
              </a:ext>
            </a:extLst>
          </p:cNvPr>
          <p:cNvSpPr txBox="1"/>
          <p:nvPr/>
        </p:nvSpPr>
        <p:spPr>
          <a:xfrm>
            <a:off x="2241156" y="1670139"/>
            <a:ext cx="610278" cy="369332"/>
          </a:xfrm>
          <a:prstGeom prst="rect">
            <a:avLst/>
          </a:prstGeom>
          <a:noFill/>
        </p:spPr>
        <p:txBody>
          <a:bodyPr wrap="square" rtlCol="0">
            <a:spAutoFit/>
          </a:bodyPr>
          <a:lstStyle/>
          <a:p>
            <a:pPr algn="ctr"/>
            <a:r>
              <a:rPr lang="en-US" altLang="zh-CN" i="1" dirty="0">
                <a:latin typeface="微软雅黑" panose="020B0503020204020204" pitchFamily="34" charset="-122"/>
                <a:ea typeface="微软雅黑" panose="020B0503020204020204" pitchFamily="34" charset="-122"/>
              </a:rPr>
              <a:t>k</a:t>
            </a:r>
            <a:r>
              <a:rPr lang="zh-CN" altLang="en-US" dirty="0">
                <a:latin typeface="微软雅黑" panose="020B0503020204020204" pitchFamily="34" charset="-122"/>
                <a:ea typeface="微软雅黑" panose="020B0503020204020204" pitchFamily="34" charset="-122"/>
              </a:rPr>
              <a:t>位</a:t>
            </a:r>
          </a:p>
        </p:txBody>
      </p:sp>
      <p:cxnSp>
        <p:nvCxnSpPr>
          <p:cNvPr id="28" name="直接箭头连接符 27">
            <a:extLst>
              <a:ext uri="{FF2B5EF4-FFF2-40B4-BE49-F238E27FC236}">
                <a16:creationId xmlns:a16="http://schemas.microsoft.com/office/drawing/2014/main" id="{59363254-B870-4CF1-8343-54954D2AD44C}"/>
              </a:ext>
            </a:extLst>
          </p:cNvPr>
          <p:cNvCxnSpPr>
            <a:stCxn id="8" idx="2"/>
          </p:cNvCxnSpPr>
          <p:nvPr/>
        </p:nvCxnSpPr>
        <p:spPr>
          <a:xfrm>
            <a:off x="2546296" y="2897577"/>
            <a:ext cx="2678847" cy="945022"/>
          </a:xfrm>
          <a:prstGeom prst="straightConnector1">
            <a:avLst/>
          </a:prstGeom>
          <a:ln w="19050">
            <a:solidFill>
              <a:srgbClr val="FF0066"/>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9" name="直接箭头连接符 28">
            <a:extLst>
              <a:ext uri="{FF2B5EF4-FFF2-40B4-BE49-F238E27FC236}">
                <a16:creationId xmlns:a16="http://schemas.microsoft.com/office/drawing/2014/main" id="{0D1933E6-7A39-4F7C-AE08-D5B3764F954B}"/>
              </a:ext>
            </a:extLst>
          </p:cNvPr>
          <p:cNvCxnSpPr>
            <a:cxnSpLocks/>
          </p:cNvCxnSpPr>
          <p:nvPr/>
        </p:nvCxnSpPr>
        <p:spPr>
          <a:xfrm>
            <a:off x="6812478" y="1670139"/>
            <a:ext cx="0" cy="3933257"/>
          </a:xfrm>
          <a:prstGeom prst="straightConnector1">
            <a:avLst/>
          </a:prstGeom>
          <a:ln w="19050">
            <a:solidFill>
              <a:srgbClr val="0066FF"/>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30" name="文本框 29">
            <a:extLst>
              <a:ext uri="{FF2B5EF4-FFF2-40B4-BE49-F238E27FC236}">
                <a16:creationId xmlns:a16="http://schemas.microsoft.com/office/drawing/2014/main" id="{B547AD92-1CE0-4500-A718-BEB40B4C0E56}"/>
              </a:ext>
            </a:extLst>
          </p:cNvPr>
          <p:cNvSpPr txBox="1"/>
          <p:nvPr/>
        </p:nvSpPr>
        <p:spPr>
          <a:xfrm>
            <a:off x="6920487" y="2571828"/>
            <a:ext cx="1855378" cy="646331"/>
          </a:xfrm>
          <a:prstGeom prst="rect">
            <a:avLst/>
          </a:prstGeom>
          <a:noFill/>
        </p:spPr>
        <p:txBody>
          <a:bodyPr wrap="square" rtlCol="0">
            <a:spAutoFit/>
          </a:bodyPr>
          <a:lstStyle/>
          <a:p>
            <a:pPr algn="ctr"/>
            <a:r>
              <a:rPr lang="en-US" altLang="zh-CN" dirty="0">
                <a:latin typeface="微软雅黑" panose="020B0503020204020204" pitchFamily="34" charset="-122"/>
                <a:ea typeface="微软雅黑" panose="020B0503020204020204" pitchFamily="34" charset="-122"/>
              </a:rPr>
              <a:t>2</a:t>
            </a:r>
            <a:r>
              <a:rPr lang="en-US" altLang="zh-CN" baseline="30000" dirty="0">
                <a:latin typeface="微软雅黑" panose="020B0503020204020204" pitchFamily="34" charset="-122"/>
                <a:ea typeface="微软雅黑" panose="020B0503020204020204" pitchFamily="34" charset="-122"/>
              </a:rPr>
              <a:t>k</a:t>
            </a:r>
            <a:r>
              <a:rPr lang="zh-CN" altLang="en-US" dirty="0">
                <a:latin typeface="微软雅黑" panose="020B0503020204020204" pitchFamily="34" charset="-122"/>
                <a:ea typeface="微软雅黑" panose="020B0503020204020204" pitchFamily="34" charset="-122"/>
              </a:rPr>
              <a:t>个</a:t>
            </a:r>
            <a:endParaRPr lang="en-US" altLang="zh-CN" dirty="0">
              <a:latin typeface="微软雅黑" panose="020B0503020204020204" pitchFamily="34" charset="-122"/>
              <a:ea typeface="微软雅黑" panose="020B0503020204020204" pitchFamily="34" charset="-122"/>
            </a:endParaRPr>
          </a:p>
          <a:p>
            <a:pPr algn="ctr"/>
            <a:r>
              <a:rPr lang="zh-CN" altLang="en-US" dirty="0">
                <a:latin typeface="微软雅黑" panose="020B0503020204020204" pitchFamily="34" charset="-122"/>
                <a:ea typeface="微软雅黑" panose="020B0503020204020204" pitchFamily="34" charset="-122"/>
              </a:rPr>
              <a:t>两位饱和计数器</a:t>
            </a:r>
          </a:p>
        </p:txBody>
      </p:sp>
      <p:cxnSp>
        <p:nvCxnSpPr>
          <p:cNvPr id="31" name="直接箭头连接符 30">
            <a:extLst>
              <a:ext uri="{FF2B5EF4-FFF2-40B4-BE49-F238E27FC236}">
                <a16:creationId xmlns:a16="http://schemas.microsoft.com/office/drawing/2014/main" id="{1AB5B402-E730-4206-994F-35C9D55143C8}"/>
              </a:ext>
            </a:extLst>
          </p:cNvPr>
          <p:cNvCxnSpPr>
            <a:cxnSpLocks/>
          </p:cNvCxnSpPr>
          <p:nvPr/>
        </p:nvCxnSpPr>
        <p:spPr>
          <a:xfrm>
            <a:off x="7232073" y="5233503"/>
            <a:ext cx="902524" cy="0"/>
          </a:xfrm>
          <a:prstGeom prst="straightConnector1">
            <a:avLst/>
          </a:prstGeom>
          <a:ln w="19050">
            <a:solidFill>
              <a:srgbClr val="7030A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2" name="直接箭头连接符 31">
            <a:extLst>
              <a:ext uri="{FF2B5EF4-FFF2-40B4-BE49-F238E27FC236}">
                <a16:creationId xmlns:a16="http://schemas.microsoft.com/office/drawing/2014/main" id="{0CC499B7-BA1B-4882-9AEB-C1E296778558}"/>
              </a:ext>
            </a:extLst>
          </p:cNvPr>
          <p:cNvCxnSpPr>
            <a:cxnSpLocks/>
          </p:cNvCxnSpPr>
          <p:nvPr/>
        </p:nvCxnSpPr>
        <p:spPr>
          <a:xfrm>
            <a:off x="10224655" y="5849040"/>
            <a:ext cx="902524" cy="0"/>
          </a:xfrm>
          <a:prstGeom prst="straightConnector1">
            <a:avLst/>
          </a:prstGeom>
          <a:ln w="19050">
            <a:solidFill>
              <a:srgbClr val="7030A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3" name="文本框 32">
            <a:extLst>
              <a:ext uri="{FF2B5EF4-FFF2-40B4-BE49-F238E27FC236}">
                <a16:creationId xmlns:a16="http://schemas.microsoft.com/office/drawing/2014/main" id="{3B3F1C1D-79E2-437D-879D-F867A10CA666}"/>
              </a:ext>
            </a:extLst>
          </p:cNvPr>
          <p:cNvSpPr txBox="1"/>
          <p:nvPr/>
        </p:nvSpPr>
        <p:spPr>
          <a:xfrm>
            <a:off x="10644256" y="5885713"/>
            <a:ext cx="902517" cy="646331"/>
          </a:xfrm>
          <a:prstGeom prst="rect">
            <a:avLst/>
          </a:prstGeom>
          <a:noFill/>
        </p:spPr>
        <p:txBody>
          <a:bodyPr wrap="square" rtlCol="0">
            <a:spAutoFit/>
          </a:bodyPr>
          <a:lstStyle/>
          <a:p>
            <a:pPr algn="ctr"/>
            <a:r>
              <a:rPr lang="zh-CN" altLang="en-US" dirty="0">
                <a:latin typeface="微软雅黑" panose="020B0503020204020204" pitchFamily="34" charset="-122"/>
                <a:ea typeface="微软雅黑" panose="020B0503020204020204" pitchFamily="34" charset="-122"/>
              </a:rPr>
              <a:t>实际分支方向</a:t>
            </a:r>
          </a:p>
        </p:txBody>
      </p:sp>
      <p:cxnSp>
        <p:nvCxnSpPr>
          <p:cNvPr id="34" name="直接箭头连接符 33">
            <a:extLst>
              <a:ext uri="{FF2B5EF4-FFF2-40B4-BE49-F238E27FC236}">
                <a16:creationId xmlns:a16="http://schemas.microsoft.com/office/drawing/2014/main" id="{EAEAD678-2973-4656-A42E-E27A23126BEA}"/>
              </a:ext>
            </a:extLst>
          </p:cNvPr>
          <p:cNvCxnSpPr>
            <a:cxnSpLocks/>
          </p:cNvCxnSpPr>
          <p:nvPr/>
        </p:nvCxnSpPr>
        <p:spPr>
          <a:xfrm flipV="1">
            <a:off x="5956497" y="5669510"/>
            <a:ext cx="0" cy="536305"/>
          </a:xfrm>
          <a:prstGeom prst="straightConnector1">
            <a:avLst/>
          </a:prstGeom>
          <a:ln w="19050">
            <a:solidFill>
              <a:srgbClr val="7030A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5" name="文本框 34">
            <a:extLst>
              <a:ext uri="{FF2B5EF4-FFF2-40B4-BE49-F238E27FC236}">
                <a16:creationId xmlns:a16="http://schemas.microsoft.com/office/drawing/2014/main" id="{B7839F77-CC7D-4D15-81F8-68B74E940C0A}"/>
              </a:ext>
            </a:extLst>
          </p:cNvPr>
          <p:cNvSpPr txBox="1"/>
          <p:nvPr/>
        </p:nvSpPr>
        <p:spPr>
          <a:xfrm>
            <a:off x="5362737" y="6205815"/>
            <a:ext cx="1189453" cy="369332"/>
          </a:xfrm>
          <a:prstGeom prst="rect">
            <a:avLst/>
          </a:prstGeom>
          <a:noFill/>
        </p:spPr>
        <p:txBody>
          <a:bodyPr wrap="square" rtlCol="0">
            <a:spAutoFit/>
          </a:bodyPr>
          <a:lstStyle/>
          <a:p>
            <a:pPr algn="ctr"/>
            <a:r>
              <a:rPr lang="zh-CN" altLang="en-US" dirty="0">
                <a:latin typeface="微软雅黑" panose="020B0503020204020204" pitchFamily="34" charset="-122"/>
                <a:ea typeface="微软雅黑" panose="020B0503020204020204" pitchFamily="34" charset="-122"/>
              </a:rPr>
              <a:t>预测方向</a:t>
            </a:r>
          </a:p>
        </p:txBody>
      </p:sp>
      <p:cxnSp>
        <p:nvCxnSpPr>
          <p:cNvPr id="36" name="直接箭头连接符 35">
            <a:extLst>
              <a:ext uri="{FF2B5EF4-FFF2-40B4-BE49-F238E27FC236}">
                <a16:creationId xmlns:a16="http://schemas.microsoft.com/office/drawing/2014/main" id="{007D9066-A603-44C4-A10F-46547090EDCE}"/>
              </a:ext>
            </a:extLst>
          </p:cNvPr>
          <p:cNvCxnSpPr>
            <a:cxnSpLocks/>
          </p:cNvCxnSpPr>
          <p:nvPr/>
        </p:nvCxnSpPr>
        <p:spPr>
          <a:xfrm flipH="1">
            <a:off x="5956497" y="5849040"/>
            <a:ext cx="2139923" cy="0"/>
          </a:xfrm>
          <a:prstGeom prst="straightConnector1">
            <a:avLst/>
          </a:prstGeom>
          <a:ln w="19050">
            <a:solidFill>
              <a:srgbClr val="7030A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7" name="文本框 36">
            <a:extLst>
              <a:ext uri="{FF2B5EF4-FFF2-40B4-BE49-F238E27FC236}">
                <a16:creationId xmlns:a16="http://schemas.microsoft.com/office/drawing/2014/main" id="{6510756E-EC47-411F-9193-C0BAD1FD3206}"/>
              </a:ext>
            </a:extLst>
          </p:cNvPr>
          <p:cNvSpPr txBox="1"/>
          <p:nvPr/>
        </p:nvSpPr>
        <p:spPr>
          <a:xfrm>
            <a:off x="7026458" y="4814220"/>
            <a:ext cx="1189453" cy="369332"/>
          </a:xfrm>
          <a:prstGeom prst="rect">
            <a:avLst/>
          </a:prstGeom>
          <a:noFill/>
        </p:spPr>
        <p:txBody>
          <a:bodyPr wrap="square" rtlCol="0">
            <a:spAutoFit/>
          </a:bodyPr>
          <a:lstStyle/>
          <a:p>
            <a:pPr algn="ctr"/>
            <a:r>
              <a:rPr lang="zh-CN" altLang="en-US" dirty="0">
                <a:latin typeface="微软雅黑" panose="020B0503020204020204" pitchFamily="34" charset="-122"/>
                <a:ea typeface="微软雅黑" panose="020B0503020204020204" pitchFamily="34" charset="-122"/>
              </a:rPr>
              <a:t>更新</a:t>
            </a:r>
          </a:p>
        </p:txBody>
      </p:sp>
      <p:sp>
        <p:nvSpPr>
          <p:cNvPr id="38" name="文本框 37">
            <a:extLst>
              <a:ext uri="{FF2B5EF4-FFF2-40B4-BE49-F238E27FC236}">
                <a16:creationId xmlns:a16="http://schemas.microsoft.com/office/drawing/2014/main" id="{2A4EDF1F-F709-4CA0-9750-9C6510A6EE4A}"/>
              </a:ext>
            </a:extLst>
          </p:cNvPr>
          <p:cNvSpPr txBox="1"/>
          <p:nvPr/>
        </p:nvSpPr>
        <p:spPr>
          <a:xfrm>
            <a:off x="4655130" y="1039777"/>
            <a:ext cx="2678847" cy="646331"/>
          </a:xfrm>
          <a:prstGeom prst="rect">
            <a:avLst/>
          </a:prstGeom>
          <a:noFill/>
        </p:spPr>
        <p:txBody>
          <a:bodyPr wrap="square" rtlCol="0">
            <a:spAutoFit/>
          </a:bodyPr>
          <a:lstStyle/>
          <a:p>
            <a:pPr algn="ctr"/>
            <a:r>
              <a:rPr lang="en-US" altLang="zh-CN" dirty="0" err="1">
                <a:latin typeface="微软雅黑" panose="020B0503020204020204" pitchFamily="34" charset="-122"/>
                <a:ea typeface="微软雅黑" panose="020B0503020204020204" pitchFamily="34" charset="-122"/>
              </a:rPr>
              <a:t>PHT</a:t>
            </a:r>
            <a:endParaRPr lang="en-US" altLang="zh-CN" dirty="0">
              <a:latin typeface="微软雅黑" panose="020B0503020204020204" pitchFamily="34" charset="-122"/>
              <a:ea typeface="微软雅黑" panose="020B0503020204020204" pitchFamily="34" charset="-122"/>
            </a:endParaRPr>
          </a:p>
          <a:p>
            <a:pPr algn="ct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pattern history table</a:t>
            </a:r>
            <a:r>
              <a:rPr lang="zh-CN" altLang="en-US" dirty="0">
                <a:latin typeface="微软雅黑" panose="020B0503020204020204" pitchFamily="34" charset="-122"/>
                <a:ea typeface="微软雅黑" panose="020B0503020204020204" pitchFamily="34" charset="-122"/>
              </a:rPr>
              <a:t>）</a:t>
            </a:r>
          </a:p>
        </p:txBody>
      </p:sp>
      <p:sp>
        <p:nvSpPr>
          <p:cNvPr id="39" name="文本框 38">
            <a:extLst>
              <a:ext uri="{FF2B5EF4-FFF2-40B4-BE49-F238E27FC236}">
                <a16:creationId xmlns:a16="http://schemas.microsoft.com/office/drawing/2014/main" id="{7C503F6A-C5B8-4331-BF27-7FECDFF7BFBF}"/>
              </a:ext>
            </a:extLst>
          </p:cNvPr>
          <p:cNvSpPr txBox="1"/>
          <p:nvPr/>
        </p:nvSpPr>
        <p:spPr>
          <a:xfrm>
            <a:off x="6293929" y="329647"/>
            <a:ext cx="5902036" cy="461665"/>
          </a:xfrm>
          <a:prstGeom prst="rect">
            <a:avLst/>
          </a:prstGeom>
          <a:noFill/>
        </p:spPr>
        <p:txBody>
          <a:bodyPr wrap="square" rtlCol="0">
            <a:spAutoFit/>
          </a:bodyPr>
          <a:lstStyle/>
          <a:p>
            <a:pPr algn="ctr"/>
            <a:r>
              <a:rPr lang="zh-CN" altLang="en-US" sz="2400" b="1" dirty="0">
                <a:latin typeface="微软雅黑" panose="020B0503020204020204" pitchFamily="34" charset="-122"/>
                <a:ea typeface="微软雅黑" panose="020B0503020204020204" pitchFamily="34" charset="-122"/>
              </a:rPr>
              <a:t>也称为双峰（双模态，</a:t>
            </a:r>
            <a:r>
              <a:rPr lang="en-US" altLang="zh-CN" sz="2400" b="1" dirty="0">
                <a:latin typeface="微软雅黑" panose="020B0503020204020204" pitchFamily="34" charset="-122"/>
                <a:ea typeface="微软雅黑" panose="020B0503020204020204" pitchFamily="34" charset="-122"/>
              </a:rPr>
              <a:t>bimodal</a:t>
            </a:r>
            <a:r>
              <a:rPr lang="zh-CN" altLang="en-US" sz="2400" b="1" dirty="0">
                <a:latin typeface="微软雅黑" panose="020B0503020204020204" pitchFamily="34" charset="-122"/>
                <a:ea typeface="微软雅黑" panose="020B0503020204020204" pitchFamily="34" charset="-122"/>
              </a:rPr>
              <a:t>）预测器</a:t>
            </a:r>
          </a:p>
        </p:txBody>
      </p:sp>
      <p:sp>
        <p:nvSpPr>
          <p:cNvPr id="41" name="文本框 40">
            <a:extLst>
              <a:ext uri="{FF2B5EF4-FFF2-40B4-BE49-F238E27FC236}">
                <a16:creationId xmlns:a16="http://schemas.microsoft.com/office/drawing/2014/main" id="{EA73E288-8325-42F7-B353-145387723653}"/>
              </a:ext>
            </a:extLst>
          </p:cNvPr>
          <p:cNvSpPr txBox="1"/>
          <p:nvPr/>
        </p:nvSpPr>
        <p:spPr>
          <a:xfrm>
            <a:off x="7789188" y="1632480"/>
            <a:ext cx="3831778" cy="461665"/>
          </a:xfrm>
          <a:prstGeom prst="rect">
            <a:avLst/>
          </a:prstGeom>
          <a:noFill/>
        </p:spPr>
        <p:txBody>
          <a:bodyPr wrap="square" rtlCol="0">
            <a:spAutoFit/>
          </a:bodyPr>
          <a:lstStyle/>
          <a:p>
            <a:pPr algn="ctr"/>
            <a:r>
              <a:rPr lang="zh-CN" altLang="en-US" sz="2400" b="1" dirty="0">
                <a:solidFill>
                  <a:srgbClr val="0066FF"/>
                </a:solidFill>
                <a:latin typeface="微软雅黑" panose="020B0503020204020204" pitchFamily="34" charset="-122"/>
                <a:ea typeface="微软雅黑" panose="020B0503020204020204" pitchFamily="34" charset="-122"/>
              </a:rPr>
              <a:t>有严重的“别名问题”</a:t>
            </a:r>
          </a:p>
        </p:txBody>
      </p:sp>
    </p:spTree>
    <p:extLst>
      <p:ext uri="{BB962C8B-B14F-4D97-AF65-F5344CB8AC3E}">
        <p14:creationId xmlns:p14="http://schemas.microsoft.com/office/powerpoint/2010/main" val="887706351"/>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自由: 形状 22"/>
          <p:cNvSpPr/>
          <p:nvPr/>
        </p:nvSpPr>
        <p:spPr bwMode="auto">
          <a:xfrm rot="12600000">
            <a:off x="628798" y="267712"/>
            <a:ext cx="166903" cy="731887"/>
          </a:xfrm>
          <a:custGeom>
            <a:avLst/>
            <a:gdLst>
              <a:gd name="connsiteX0" fmla="*/ 260214 w 260214"/>
              <a:gd name="connsiteY0" fmla="*/ 995963 h 1141060"/>
              <a:gd name="connsiteX1" fmla="*/ 0 w 260214"/>
              <a:gd name="connsiteY1" fmla="*/ 1141060 h 1141060"/>
              <a:gd name="connsiteX2" fmla="*/ 0 w 260214"/>
              <a:gd name="connsiteY2" fmla="*/ 146621 h 1141060"/>
              <a:gd name="connsiteX3" fmla="*/ 260214 w 260214"/>
              <a:gd name="connsiteY3" fmla="*/ 0 h 1141060"/>
            </a:gdLst>
            <a:ahLst/>
            <a:cxnLst>
              <a:cxn ang="0">
                <a:pos x="connsiteX0" y="connsiteY0"/>
              </a:cxn>
              <a:cxn ang="0">
                <a:pos x="connsiteX1" y="connsiteY1"/>
              </a:cxn>
              <a:cxn ang="0">
                <a:pos x="connsiteX2" y="connsiteY2"/>
              </a:cxn>
              <a:cxn ang="0">
                <a:pos x="connsiteX3" y="connsiteY3"/>
              </a:cxn>
            </a:cxnLst>
            <a:rect l="l" t="t" r="r" b="b"/>
            <a:pathLst>
              <a:path w="260214" h="1141060">
                <a:moveTo>
                  <a:pt x="260214" y="995963"/>
                </a:moveTo>
                <a:lnTo>
                  <a:pt x="0" y="1141060"/>
                </a:lnTo>
                <a:lnTo>
                  <a:pt x="0" y="146621"/>
                </a:lnTo>
                <a:lnTo>
                  <a:pt x="260214" y="0"/>
                </a:lnTo>
                <a:close/>
              </a:path>
            </a:pathLst>
          </a:custGeom>
          <a:solidFill>
            <a:srgbClr val="0075EA"/>
          </a:solidFill>
          <a:ln>
            <a:noFill/>
          </a:ln>
        </p:spPr>
        <p:txBody>
          <a:bodyPr vert="horz" wrap="square" lIns="91440" tIns="45720" rIns="91440" bIns="45720" numCol="1" anchor="t" anchorCtr="0" compatLnSpc="1">
            <a:noAutofit/>
          </a:bodyPr>
          <a:lstStyle/>
          <a:p>
            <a:endParaRPr lang="zh-CN" altLang="en-US" dirty="0"/>
          </a:p>
        </p:txBody>
      </p:sp>
      <p:sp>
        <p:nvSpPr>
          <p:cNvPr id="9" name="Rectangle 3" descr="Rectangle: Click to edit Master text styles&#10;Second level&#10;Third level&#10;Fourth level&#10;Fifth level">
            <a:extLst>
              <a:ext uri="{FF2B5EF4-FFF2-40B4-BE49-F238E27FC236}">
                <a16:creationId xmlns:a16="http://schemas.microsoft.com/office/drawing/2014/main" id="{D4287DE5-96C0-4708-9313-CFBEBF5F5739}"/>
              </a:ext>
            </a:extLst>
          </p:cNvPr>
          <p:cNvSpPr txBox="1">
            <a:spLocks noChangeArrowheads="1"/>
          </p:cNvSpPr>
          <p:nvPr/>
        </p:nvSpPr>
        <p:spPr>
          <a:xfrm>
            <a:off x="453320" y="1282642"/>
            <a:ext cx="5308167" cy="2725182"/>
          </a:xfrm>
          <a:prstGeom prst="rect">
            <a:avLst/>
          </a:prstGeom>
        </p:spPr>
        <p:txBody>
          <a:bodyPr/>
          <a:lstStyle>
            <a:lvl1pPr marL="228600" indent="-228600" algn="l" defTabSz="913765"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3765"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3765"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1241425">
              <a:buFont typeface="Wingdings" panose="05000000000000000000" pitchFamily="2" charset="2"/>
              <a:buNone/>
            </a:pPr>
            <a:r>
              <a:rPr lang="pt-BR" altLang="zh-CN" sz="2400" b="1" dirty="0">
                <a:latin typeface="微软雅黑" panose="020B0503020204020204" pitchFamily="34" charset="-122"/>
                <a:ea typeface="微软雅黑" panose="020B0503020204020204" pitchFamily="34" charset="-122"/>
              </a:rPr>
              <a:t>L.D	    F6, 34(R2)</a:t>
            </a:r>
          </a:p>
          <a:p>
            <a:pPr marL="457200" indent="1241425">
              <a:buFont typeface="Wingdings" panose="05000000000000000000" pitchFamily="2" charset="2"/>
              <a:buNone/>
            </a:pPr>
            <a:r>
              <a:rPr lang="pt-BR" altLang="zh-CN" sz="2400" b="1" dirty="0">
                <a:latin typeface="微软雅黑" panose="020B0503020204020204" pitchFamily="34" charset="-122"/>
                <a:ea typeface="微软雅黑" panose="020B0503020204020204" pitchFamily="34" charset="-122"/>
              </a:rPr>
              <a:t>L.D	    F2, 45(R3)</a:t>
            </a:r>
          </a:p>
          <a:p>
            <a:pPr marL="457200" indent="1241425">
              <a:buFont typeface="Wingdings" panose="05000000000000000000" pitchFamily="2" charset="2"/>
              <a:buNone/>
            </a:pPr>
            <a:r>
              <a:rPr lang="pt-BR" altLang="zh-CN" sz="2400" b="1" dirty="0">
                <a:latin typeface="微软雅黑" panose="020B0503020204020204" pitchFamily="34" charset="-122"/>
                <a:ea typeface="微软雅黑" panose="020B0503020204020204" pitchFamily="34" charset="-122"/>
              </a:rPr>
              <a:t>MULT.D  F0, F2, F4</a:t>
            </a:r>
            <a:endParaRPr lang="en-US" altLang="zh-CN" sz="2400" b="1" dirty="0">
              <a:latin typeface="微软雅黑" panose="020B0503020204020204" pitchFamily="34" charset="-122"/>
              <a:ea typeface="微软雅黑" panose="020B0503020204020204" pitchFamily="34" charset="-122"/>
            </a:endParaRPr>
          </a:p>
          <a:p>
            <a:pPr marL="457200" indent="1241425">
              <a:buFont typeface="Wingdings" panose="05000000000000000000" pitchFamily="2" charset="2"/>
              <a:buNone/>
            </a:pPr>
            <a:r>
              <a:rPr lang="en-US" altLang="zh-CN" sz="2400" b="1" dirty="0" err="1">
                <a:latin typeface="微软雅黑" panose="020B0503020204020204" pitchFamily="34" charset="-122"/>
                <a:ea typeface="微软雅黑" panose="020B0503020204020204" pitchFamily="34" charset="-122"/>
              </a:rPr>
              <a:t>SUB.D</a:t>
            </a:r>
            <a:r>
              <a:rPr lang="en-US" altLang="zh-CN" sz="2400" b="1" dirty="0">
                <a:latin typeface="微软雅黑" panose="020B0503020204020204" pitchFamily="34" charset="-122"/>
                <a:ea typeface="微软雅黑" panose="020B0503020204020204" pitchFamily="34" charset="-122"/>
              </a:rPr>
              <a:t>	    </a:t>
            </a:r>
            <a:r>
              <a:rPr lang="en-US" altLang="zh-CN" sz="2400" b="1" dirty="0" err="1">
                <a:latin typeface="微软雅黑" panose="020B0503020204020204" pitchFamily="34" charset="-122"/>
                <a:ea typeface="微软雅黑" panose="020B0503020204020204" pitchFamily="34" charset="-122"/>
              </a:rPr>
              <a:t>F8</a:t>
            </a:r>
            <a:r>
              <a:rPr lang="en-US" altLang="zh-CN" sz="2400" b="1" dirty="0">
                <a:latin typeface="微软雅黑" panose="020B0503020204020204" pitchFamily="34" charset="-122"/>
                <a:ea typeface="微软雅黑" panose="020B0503020204020204" pitchFamily="34" charset="-122"/>
              </a:rPr>
              <a:t>, </a:t>
            </a:r>
            <a:r>
              <a:rPr lang="en-US" altLang="zh-CN" sz="2400" b="1" dirty="0" err="1">
                <a:latin typeface="微软雅黑" panose="020B0503020204020204" pitchFamily="34" charset="-122"/>
                <a:ea typeface="微软雅黑" panose="020B0503020204020204" pitchFamily="34" charset="-122"/>
              </a:rPr>
              <a:t>F6</a:t>
            </a:r>
            <a:r>
              <a:rPr lang="en-US" altLang="zh-CN" sz="2400" b="1" dirty="0">
                <a:latin typeface="微软雅黑" panose="020B0503020204020204" pitchFamily="34" charset="-122"/>
                <a:ea typeface="微软雅黑" panose="020B0503020204020204" pitchFamily="34" charset="-122"/>
              </a:rPr>
              <a:t>, </a:t>
            </a:r>
            <a:r>
              <a:rPr lang="en-US" altLang="zh-CN" sz="2400" b="1" dirty="0" err="1">
                <a:latin typeface="微软雅黑" panose="020B0503020204020204" pitchFamily="34" charset="-122"/>
                <a:ea typeface="微软雅黑" panose="020B0503020204020204" pitchFamily="34" charset="-122"/>
              </a:rPr>
              <a:t>F2</a:t>
            </a:r>
            <a:endParaRPr lang="en-US" altLang="zh-CN" sz="2400" b="1" dirty="0">
              <a:latin typeface="微软雅黑" panose="020B0503020204020204" pitchFamily="34" charset="-122"/>
              <a:ea typeface="微软雅黑" panose="020B0503020204020204" pitchFamily="34" charset="-122"/>
            </a:endParaRPr>
          </a:p>
          <a:p>
            <a:pPr marL="457200" indent="1241425">
              <a:buFont typeface="Wingdings" panose="05000000000000000000" pitchFamily="2" charset="2"/>
              <a:buNone/>
            </a:pPr>
            <a:r>
              <a:rPr lang="en-US" altLang="zh-CN" sz="2400" b="1" dirty="0" err="1">
                <a:latin typeface="微软雅黑" panose="020B0503020204020204" pitchFamily="34" charset="-122"/>
                <a:ea typeface="微软雅黑" panose="020B0503020204020204" pitchFamily="34" charset="-122"/>
              </a:rPr>
              <a:t>DIV.D</a:t>
            </a:r>
            <a:r>
              <a:rPr lang="en-US" altLang="zh-CN" sz="2400" b="1" dirty="0">
                <a:latin typeface="微软雅黑" panose="020B0503020204020204" pitchFamily="34" charset="-122"/>
                <a:ea typeface="微软雅黑" panose="020B0503020204020204" pitchFamily="34" charset="-122"/>
              </a:rPr>
              <a:t>	    </a:t>
            </a:r>
            <a:r>
              <a:rPr lang="en-US" altLang="zh-CN" sz="2400" b="1" dirty="0" err="1">
                <a:latin typeface="微软雅黑" panose="020B0503020204020204" pitchFamily="34" charset="-122"/>
                <a:ea typeface="微软雅黑" panose="020B0503020204020204" pitchFamily="34" charset="-122"/>
              </a:rPr>
              <a:t>F10</a:t>
            </a:r>
            <a:r>
              <a:rPr lang="en-US" altLang="zh-CN" sz="2400" b="1" dirty="0">
                <a:latin typeface="微软雅黑" panose="020B0503020204020204" pitchFamily="34" charset="-122"/>
                <a:ea typeface="微软雅黑" panose="020B0503020204020204" pitchFamily="34" charset="-122"/>
              </a:rPr>
              <a:t>, </a:t>
            </a:r>
            <a:r>
              <a:rPr lang="en-US" altLang="zh-CN" sz="2400" b="1" dirty="0" err="1">
                <a:latin typeface="微软雅黑" panose="020B0503020204020204" pitchFamily="34" charset="-122"/>
                <a:ea typeface="微软雅黑" panose="020B0503020204020204" pitchFamily="34" charset="-122"/>
              </a:rPr>
              <a:t>F0</a:t>
            </a:r>
            <a:r>
              <a:rPr lang="en-US" altLang="zh-CN" sz="2400" b="1" dirty="0">
                <a:latin typeface="微软雅黑" panose="020B0503020204020204" pitchFamily="34" charset="-122"/>
                <a:ea typeface="微软雅黑" panose="020B0503020204020204" pitchFamily="34" charset="-122"/>
              </a:rPr>
              <a:t>, </a:t>
            </a:r>
            <a:r>
              <a:rPr lang="en-US" altLang="zh-CN" sz="2400" b="1" dirty="0" err="1">
                <a:latin typeface="微软雅黑" panose="020B0503020204020204" pitchFamily="34" charset="-122"/>
                <a:ea typeface="微软雅黑" panose="020B0503020204020204" pitchFamily="34" charset="-122"/>
              </a:rPr>
              <a:t>F6</a:t>
            </a:r>
            <a:endParaRPr lang="en-US" altLang="zh-CN" sz="2400" b="1" dirty="0">
              <a:latin typeface="微软雅黑" panose="020B0503020204020204" pitchFamily="34" charset="-122"/>
              <a:ea typeface="微软雅黑" panose="020B0503020204020204" pitchFamily="34" charset="-122"/>
            </a:endParaRPr>
          </a:p>
          <a:p>
            <a:pPr marL="457200" indent="1241425">
              <a:buFont typeface="Wingdings" panose="05000000000000000000" pitchFamily="2" charset="2"/>
              <a:buNone/>
            </a:pPr>
            <a:r>
              <a:rPr lang="en-US" altLang="zh-CN" sz="2400" b="1" dirty="0" err="1">
                <a:latin typeface="微软雅黑" panose="020B0503020204020204" pitchFamily="34" charset="-122"/>
                <a:ea typeface="微软雅黑" panose="020B0503020204020204" pitchFamily="34" charset="-122"/>
              </a:rPr>
              <a:t>ADD.D</a:t>
            </a:r>
            <a:r>
              <a:rPr lang="en-US" altLang="zh-CN" sz="2400" b="1" dirty="0">
                <a:latin typeface="微软雅黑" panose="020B0503020204020204" pitchFamily="34" charset="-122"/>
                <a:ea typeface="微软雅黑" panose="020B0503020204020204" pitchFamily="34" charset="-122"/>
              </a:rPr>
              <a:t>	    </a:t>
            </a:r>
            <a:r>
              <a:rPr lang="en-US" altLang="zh-CN" sz="2400" b="1" dirty="0" err="1">
                <a:latin typeface="微软雅黑" panose="020B0503020204020204" pitchFamily="34" charset="-122"/>
                <a:ea typeface="微软雅黑" panose="020B0503020204020204" pitchFamily="34" charset="-122"/>
              </a:rPr>
              <a:t>F6</a:t>
            </a:r>
            <a:r>
              <a:rPr lang="en-US" altLang="zh-CN" sz="2400" b="1" dirty="0">
                <a:latin typeface="微软雅黑" panose="020B0503020204020204" pitchFamily="34" charset="-122"/>
                <a:ea typeface="微软雅黑" panose="020B0503020204020204" pitchFamily="34" charset="-122"/>
              </a:rPr>
              <a:t>, </a:t>
            </a:r>
            <a:r>
              <a:rPr lang="en-US" altLang="zh-CN" sz="2400" b="1" dirty="0" err="1">
                <a:latin typeface="微软雅黑" panose="020B0503020204020204" pitchFamily="34" charset="-122"/>
                <a:ea typeface="微软雅黑" panose="020B0503020204020204" pitchFamily="34" charset="-122"/>
              </a:rPr>
              <a:t>F8</a:t>
            </a:r>
            <a:r>
              <a:rPr lang="en-US" altLang="zh-CN" sz="2400" b="1" dirty="0">
                <a:latin typeface="微软雅黑" panose="020B0503020204020204" pitchFamily="34" charset="-122"/>
                <a:ea typeface="微软雅黑" panose="020B0503020204020204" pitchFamily="34" charset="-122"/>
              </a:rPr>
              <a:t>, </a:t>
            </a:r>
            <a:r>
              <a:rPr lang="en-US" altLang="zh-CN" sz="2400" b="1" dirty="0" err="1">
                <a:latin typeface="微软雅黑" panose="020B0503020204020204" pitchFamily="34" charset="-122"/>
                <a:ea typeface="微软雅黑" panose="020B0503020204020204" pitchFamily="34" charset="-122"/>
              </a:rPr>
              <a:t>F2</a:t>
            </a:r>
            <a:endParaRPr lang="en-US" altLang="zh-CN" sz="2400" b="1" dirty="0">
              <a:latin typeface="微软雅黑" panose="020B0503020204020204" pitchFamily="34" charset="-122"/>
              <a:ea typeface="微软雅黑" panose="020B0503020204020204" pitchFamily="34" charset="-122"/>
            </a:endParaRPr>
          </a:p>
        </p:txBody>
      </p:sp>
      <p:sp>
        <p:nvSpPr>
          <p:cNvPr id="10" name="Text Box 4">
            <a:extLst>
              <a:ext uri="{FF2B5EF4-FFF2-40B4-BE49-F238E27FC236}">
                <a16:creationId xmlns:a16="http://schemas.microsoft.com/office/drawing/2014/main" id="{5993F89C-4757-45D0-A456-78B617774DDF}"/>
              </a:ext>
            </a:extLst>
          </p:cNvPr>
          <p:cNvSpPr txBox="1">
            <a:spLocks noChangeArrowheads="1"/>
          </p:cNvSpPr>
          <p:nvPr/>
        </p:nvSpPr>
        <p:spPr bwMode="auto">
          <a:xfrm>
            <a:off x="7208051" y="1282643"/>
            <a:ext cx="4477268" cy="21236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eaLnBrk="0" hangingPunct="0">
              <a:defRPr b="1">
                <a:solidFill>
                  <a:schemeClr val="tx1"/>
                </a:solidFill>
                <a:latin typeface="Palatino Linotype" panose="02040502050505030304" pitchFamily="18" charset="0"/>
                <a:ea typeface="楷体_GB2312" pitchFamily="49" charset="-122"/>
              </a:defRPr>
            </a:lvl1pPr>
            <a:lvl2pPr marL="742950" indent="-285750" eaLnBrk="0" hangingPunct="0">
              <a:defRPr b="1">
                <a:solidFill>
                  <a:schemeClr val="tx1"/>
                </a:solidFill>
                <a:latin typeface="Palatino Linotype" panose="02040502050505030304" pitchFamily="18" charset="0"/>
                <a:ea typeface="楷体_GB2312" pitchFamily="49" charset="-122"/>
              </a:defRPr>
            </a:lvl2pPr>
            <a:lvl3pPr marL="1143000" indent="-228600" eaLnBrk="0" hangingPunct="0">
              <a:defRPr b="1">
                <a:solidFill>
                  <a:schemeClr val="tx1"/>
                </a:solidFill>
                <a:latin typeface="Palatino Linotype" panose="02040502050505030304" pitchFamily="18" charset="0"/>
                <a:ea typeface="楷体_GB2312" pitchFamily="49" charset="-122"/>
              </a:defRPr>
            </a:lvl3pPr>
            <a:lvl4pPr marL="1600200" indent="-228600" eaLnBrk="0" hangingPunct="0">
              <a:defRPr b="1">
                <a:solidFill>
                  <a:schemeClr val="tx1"/>
                </a:solidFill>
                <a:latin typeface="Palatino Linotype" panose="02040502050505030304" pitchFamily="18" charset="0"/>
                <a:ea typeface="楷体_GB2312" pitchFamily="49" charset="-122"/>
              </a:defRPr>
            </a:lvl4pPr>
            <a:lvl5pPr marL="2057400" indent="-228600" eaLnBrk="0" hangingPunct="0">
              <a:defRPr b="1">
                <a:solidFill>
                  <a:schemeClr val="tx1"/>
                </a:solidFill>
                <a:latin typeface="Palatino Linotype" panose="02040502050505030304" pitchFamily="18" charset="0"/>
                <a:ea typeface="楷体_GB2312" pitchFamily="49" charset="-122"/>
              </a:defRPr>
            </a:lvl5pPr>
            <a:lvl6pPr marL="2514600" indent="-228600" eaLnBrk="0" fontAlgn="base" hangingPunct="0">
              <a:spcBef>
                <a:spcPct val="0"/>
              </a:spcBef>
              <a:spcAft>
                <a:spcPct val="0"/>
              </a:spcAft>
              <a:defRPr b="1">
                <a:solidFill>
                  <a:schemeClr val="tx1"/>
                </a:solidFill>
                <a:latin typeface="Palatino Linotype" panose="02040502050505030304" pitchFamily="18" charset="0"/>
                <a:ea typeface="楷体_GB2312" pitchFamily="49" charset="-122"/>
              </a:defRPr>
            </a:lvl6pPr>
            <a:lvl7pPr marL="2971800" indent="-228600" eaLnBrk="0" fontAlgn="base" hangingPunct="0">
              <a:spcBef>
                <a:spcPct val="0"/>
              </a:spcBef>
              <a:spcAft>
                <a:spcPct val="0"/>
              </a:spcAft>
              <a:defRPr b="1">
                <a:solidFill>
                  <a:schemeClr val="tx1"/>
                </a:solidFill>
                <a:latin typeface="Palatino Linotype" panose="02040502050505030304" pitchFamily="18" charset="0"/>
                <a:ea typeface="楷体_GB2312" pitchFamily="49" charset="-122"/>
              </a:defRPr>
            </a:lvl7pPr>
            <a:lvl8pPr marL="3429000" indent="-228600" eaLnBrk="0" fontAlgn="base" hangingPunct="0">
              <a:spcBef>
                <a:spcPct val="0"/>
              </a:spcBef>
              <a:spcAft>
                <a:spcPct val="0"/>
              </a:spcAft>
              <a:defRPr b="1">
                <a:solidFill>
                  <a:schemeClr val="tx1"/>
                </a:solidFill>
                <a:latin typeface="Palatino Linotype" panose="02040502050505030304" pitchFamily="18" charset="0"/>
                <a:ea typeface="楷体_GB2312" pitchFamily="49" charset="-122"/>
              </a:defRPr>
            </a:lvl8pPr>
            <a:lvl9pPr marL="3886200" indent="-228600" eaLnBrk="0" fontAlgn="base" hangingPunct="0">
              <a:spcBef>
                <a:spcPct val="0"/>
              </a:spcBef>
              <a:spcAft>
                <a:spcPct val="0"/>
              </a:spcAft>
              <a:defRPr b="1">
                <a:solidFill>
                  <a:schemeClr val="tx1"/>
                </a:solidFill>
                <a:latin typeface="Palatino Linotype" panose="02040502050505030304" pitchFamily="18" charset="0"/>
                <a:ea typeface="楷体_GB2312" pitchFamily="49" charset="-122"/>
              </a:defRPr>
            </a:lvl9pPr>
          </a:lstStyle>
          <a:p>
            <a:pPr>
              <a:spcBef>
                <a:spcPct val="50000"/>
              </a:spcBef>
            </a:pPr>
            <a:r>
              <a:rPr lang="zh-CN" altLang="en-US" sz="2400" dirty="0">
                <a:solidFill>
                  <a:srgbClr val="0066FF"/>
                </a:solidFill>
                <a:latin typeface="微软雅黑" panose="020B0503020204020204" pitchFamily="34" charset="-122"/>
                <a:ea typeface="微软雅黑" panose="020B0503020204020204" pitchFamily="34" charset="-122"/>
              </a:rPr>
              <a:t>加法指令执行需要</a:t>
            </a:r>
            <a:r>
              <a:rPr lang="en-US" altLang="zh-CN" sz="2400" dirty="0">
                <a:solidFill>
                  <a:srgbClr val="0066FF"/>
                </a:solidFill>
                <a:latin typeface="微软雅黑" panose="020B0503020204020204" pitchFamily="34" charset="-122"/>
                <a:ea typeface="微软雅黑" panose="020B0503020204020204" pitchFamily="34" charset="-122"/>
              </a:rPr>
              <a:t>2</a:t>
            </a:r>
            <a:r>
              <a:rPr lang="zh-CN" altLang="en-US" sz="2400" dirty="0">
                <a:solidFill>
                  <a:srgbClr val="0066FF"/>
                </a:solidFill>
                <a:latin typeface="微软雅黑" panose="020B0503020204020204" pitchFamily="34" charset="-122"/>
                <a:ea typeface="微软雅黑" panose="020B0503020204020204" pitchFamily="34" charset="-122"/>
              </a:rPr>
              <a:t>个周期</a:t>
            </a:r>
            <a:endParaRPr lang="en-US" altLang="zh-CN" sz="2400" dirty="0">
              <a:solidFill>
                <a:srgbClr val="0066FF"/>
              </a:solidFill>
              <a:latin typeface="微软雅黑" panose="020B0503020204020204" pitchFamily="34" charset="-122"/>
              <a:ea typeface="微软雅黑" panose="020B0503020204020204" pitchFamily="34" charset="-122"/>
            </a:endParaRPr>
          </a:p>
          <a:p>
            <a:pPr>
              <a:spcBef>
                <a:spcPct val="50000"/>
              </a:spcBef>
            </a:pPr>
            <a:r>
              <a:rPr lang="zh-CN" altLang="en-US" sz="2400" dirty="0">
                <a:solidFill>
                  <a:srgbClr val="0066FF"/>
                </a:solidFill>
                <a:latin typeface="微软雅黑" panose="020B0503020204020204" pitchFamily="34" charset="-122"/>
                <a:ea typeface="微软雅黑" panose="020B0503020204020204" pitchFamily="34" charset="-122"/>
              </a:rPr>
              <a:t>乘法指令需要</a:t>
            </a:r>
            <a:r>
              <a:rPr lang="en-US" altLang="zh-CN" sz="2400" dirty="0">
                <a:solidFill>
                  <a:srgbClr val="0066FF"/>
                </a:solidFill>
                <a:latin typeface="微软雅黑" panose="020B0503020204020204" pitchFamily="34" charset="-122"/>
                <a:ea typeface="微软雅黑" panose="020B0503020204020204" pitchFamily="34" charset="-122"/>
              </a:rPr>
              <a:t>10</a:t>
            </a:r>
            <a:r>
              <a:rPr lang="zh-CN" altLang="en-US" sz="2400" dirty="0">
                <a:solidFill>
                  <a:srgbClr val="0066FF"/>
                </a:solidFill>
                <a:latin typeface="微软雅黑" panose="020B0503020204020204" pitchFamily="34" charset="-122"/>
                <a:ea typeface="微软雅黑" panose="020B0503020204020204" pitchFamily="34" charset="-122"/>
              </a:rPr>
              <a:t>个周期</a:t>
            </a:r>
            <a:endParaRPr lang="en-US" altLang="zh-CN" sz="2400" dirty="0">
              <a:solidFill>
                <a:srgbClr val="0066FF"/>
              </a:solidFill>
              <a:latin typeface="微软雅黑" panose="020B0503020204020204" pitchFamily="34" charset="-122"/>
              <a:ea typeface="微软雅黑" panose="020B0503020204020204" pitchFamily="34" charset="-122"/>
            </a:endParaRPr>
          </a:p>
          <a:p>
            <a:pPr>
              <a:spcBef>
                <a:spcPct val="50000"/>
              </a:spcBef>
            </a:pPr>
            <a:r>
              <a:rPr lang="zh-CN" altLang="en-US" sz="2400" dirty="0">
                <a:solidFill>
                  <a:srgbClr val="0066FF"/>
                </a:solidFill>
                <a:latin typeface="微软雅黑" panose="020B0503020204020204" pitchFamily="34" charset="-122"/>
                <a:ea typeface="微软雅黑" panose="020B0503020204020204" pitchFamily="34" charset="-122"/>
              </a:rPr>
              <a:t>除法指令需要</a:t>
            </a:r>
            <a:r>
              <a:rPr lang="en-US" altLang="zh-CN" sz="2400" dirty="0">
                <a:solidFill>
                  <a:srgbClr val="0066FF"/>
                </a:solidFill>
                <a:latin typeface="微软雅黑" panose="020B0503020204020204" pitchFamily="34" charset="-122"/>
                <a:ea typeface="微软雅黑" panose="020B0503020204020204" pitchFamily="34" charset="-122"/>
              </a:rPr>
              <a:t>40</a:t>
            </a:r>
            <a:r>
              <a:rPr lang="zh-CN" altLang="en-US" sz="2400" dirty="0">
                <a:solidFill>
                  <a:srgbClr val="0066FF"/>
                </a:solidFill>
                <a:latin typeface="微软雅黑" panose="020B0503020204020204" pitchFamily="34" charset="-122"/>
                <a:ea typeface="微软雅黑" panose="020B0503020204020204" pitchFamily="34" charset="-122"/>
              </a:rPr>
              <a:t>个周期</a:t>
            </a:r>
          </a:p>
          <a:p>
            <a:pPr>
              <a:spcBef>
                <a:spcPct val="50000"/>
              </a:spcBef>
            </a:pPr>
            <a:r>
              <a:rPr lang="zh-CN" altLang="en-US" sz="2400" dirty="0">
                <a:solidFill>
                  <a:srgbClr val="0066FF"/>
                </a:solidFill>
                <a:latin typeface="微软雅黑" panose="020B0503020204020204" pitchFamily="34" charset="-122"/>
                <a:ea typeface="微软雅黑" panose="020B0503020204020204" pitchFamily="34" charset="-122"/>
              </a:rPr>
              <a:t>加载指令需要</a:t>
            </a:r>
            <a:r>
              <a:rPr lang="en-US" altLang="zh-CN" sz="2400" dirty="0">
                <a:solidFill>
                  <a:srgbClr val="0066FF"/>
                </a:solidFill>
                <a:latin typeface="微软雅黑" panose="020B0503020204020204" pitchFamily="34" charset="-122"/>
                <a:ea typeface="微软雅黑" panose="020B0503020204020204" pitchFamily="34" charset="-122"/>
              </a:rPr>
              <a:t>1</a:t>
            </a:r>
            <a:r>
              <a:rPr lang="zh-CN" altLang="en-US" sz="2400" dirty="0">
                <a:solidFill>
                  <a:srgbClr val="0066FF"/>
                </a:solidFill>
                <a:latin typeface="微软雅黑" panose="020B0503020204020204" pitchFamily="34" charset="-122"/>
                <a:ea typeface="微软雅黑" panose="020B0503020204020204" pitchFamily="34" charset="-122"/>
              </a:rPr>
              <a:t>个周期</a:t>
            </a:r>
          </a:p>
        </p:txBody>
      </p:sp>
      <p:sp>
        <p:nvSpPr>
          <p:cNvPr id="11" name="Rectangle 3" descr="Rectangle: Click to edit Master text styles&#10;Second level&#10;Third level&#10;Fourth level&#10;Fifth level">
            <a:extLst>
              <a:ext uri="{FF2B5EF4-FFF2-40B4-BE49-F238E27FC236}">
                <a16:creationId xmlns:a16="http://schemas.microsoft.com/office/drawing/2014/main" id="{E486D21B-BEE5-4CF4-BA44-2BB40F2FD366}"/>
              </a:ext>
            </a:extLst>
          </p:cNvPr>
          <p:cNvSpPr txBox="1">
            <a:spLocks noChangeArrowheads="1"/>
          </p:cNvSpPr>
          <p:nvPr/>
        </p:nvSpPr>
        <p:spPr>
          <a:xfrm>
            <a:off x="332508" y="4055324"/>
            <a:ext cx="11530941" cy="2725182"/>
          </a:xfrm>
          <a:prstGeom prst="rect">
            <a:avLst/>
          </a:prstGeom>
        </p:spPr>
        <p:txBody>
          <a:bodyPr/>
          <a:lstStyle>
            <a:lvl1pPr marL="228600" indent="-228600" algn="l" defTabSz="913765"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3765"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3765"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lnSpc>
                <a:spcPts val="4000"/>
              </a:lnSpc>
              <a:spcBef>
                <a:spcPts val="0"/>
              </a:spcBef>
              <a:buFont typeface="Wingdings" panose="05000000000000000000" pitchFamily="2" charset="2"/>
              <a:buNone/>
            </a:pPr>
            <a:r>
              <a:rPr lang="zh-CN" altLang="en-US" sz="2200" b="1" dirty="0">
                <a:solidFill>
                  <a:srgbClr val="000000"/>
                </a:solidFill>
                <a:latin typeface="微软雅黑" panose="020B0503020204020204" pitchFamily="34" charset="-122"/>
                <a:ea typeface="微软雅黑" panose="020B0503020204020204" pitchFamily="34" charset="-122"/>
              </a:rPr>
              <a:t>代码段存在以下相关性</a:t>
            </a:r>
            <a:r>
              <a:rPr lang="zh-CN" altLang="en-US" sz="2200" dirty="0">
                <a:solidFill>
                  <a:srgbClr val="000000"/>
                </a:solidFill>
                <a:latin typeface="微软雅黑" panose="020B0503020204020204" pitchFamily="34" charset="-122"/>
                <a:ea typeface="微软雅黑" panose="020B0503020204020204" pitchFamily="34" charset="-122"/>
              </a:rPr>
              <a:t>：</a:t>
            </a:r>
          </a:p>
          <a:p>
            <a:pPr>
              <a:lnSpc>
                <a:spcPts val="4000"/>
              </a:lnSpc>
              <a:spcBef>
                <a:spcPts val="0"/>
              </a:spcBef>
              <a:buFont typeface="Wingdings" panose="05000000000000000000" pitchFamily="2" charset="2"/>
              <a:buChar char="ü"/>
            </a:pPr>
            <a:r>
              <a:rPr lang="zh-CN" altLang="en-US" sz="2200" b="1" dirty="0">
                <a:solidFill>
                  <a:srgbClr val="000000"/>
                </a:solidFill>
                <a:latin typeface="微软雅黑" panose="020B0503020204020204" pitchFamily="34" charset="-122"/>
                <a:ea typeface="微软雅黑" panose="020B0503020204020204" pitchFamily="34" charset="-122"/>
              </a:rPr>
              <a:t> 写后读相关：</a:t>
            </a:r>
            <a:r>
              <a:rPr lang="en-US" altLang="zh-CN" sz="2200" b="1" dirty="0" err="1">
                <a:solidFill>
                  <a:srgbClr val="9933FF"/>
                </a:solidFill>
                <a:latin typeface="微软雅黑" panose="020B0503020204020204" pitchFamily="34" charset="-122"/>
                <a:ea typeface="微软雅黑" panose="020B0503020204020204" pitchFamily="34" charset="-122"/>
              </a:rPr>
              <a:t>L.D</a:t>
            </a:r>
            <a:r>
              <a:rPr lang="zh-CN" altLang="en-US" sz="2200" b="1" dirty="0">
                <a:solidFill>
                  <a:srgbClr val="000000"/>
                </a:solidFill>
                <a:latin typeface="微软雅黑" panose="020B0503020204020204" pitchFamily="34" charset="-122"/>
                <a:ea typeface="微软雅黑" panose="020B0503020204020204" pitchFamily="34" charset="-122"/>
              </a:rPr>
              <a:t>和</a:t>
            </a:r>
            <a:r>
              <a:rPr lang="en-US" altLang="zh-CN" sz="2200" b="1" dirty="0" err="1">
                <a:solidFill>
                  <a:srgbClr val="9933FF"/>
                </a:solidFill>
                <a:latin typeface="微软雅黑" panose="020B0503020204020204" pitchFamily="34" charset="-122"/>
                <a:ea typeface="微软雅黑" panose="020B0503020204020204" pitchFamily="34" charset="-122"/>
              </a:rPr>
              <a:t>MULT.D</a:t>
            </a:r>
            <a:r>
              <a:rPr lang="zh-CN" altLang="en-US" sz="2200" b="1" dirty="0">
                <a:solidFill>
                  <a:srgbClr val="000000"/>
                </a:solidFill>
                <a:latin typeface="微软雅黑" panose="020B0503020204020204" pitchFamily="34" charset="-122"/>
                <a:ea typeface="微软雅黑" panose="020B0503020204020204" pitchFamily="34" charset="-122"/>
              </a:rPr>
              <a:t>、</a:t>
            </a:r>
            <a:r>
              <a:rPr lang="en-US" altLang="zh-CN" sz="2200" b="1" dirty="0" err="1">
                <a:solidFill>
                  <a:srgbClr val="9933FF"/>
                </a:solidFill>
                <a:latin typeface="微软雅黑" panose="020B0503020204020204" pitchFamily="34" charset="-122"/>
                <a:ea typeface="微软雅黑" panose="020B0503020204020204" pitchFamily="34" charset="-122"/>
              </a:rPr>
              <a:t>SUB.D</a:t>
            </a:r>
            <a:r>
              <a:rPr lang="zh-CN" altLang="en-US" sz="2200" b="1" dirty="0">
                <a:solidFill>
                  <a:srgbClr val="000000"/>
                </a:solidFill>
                <a:latin typeface="微软雅黑" panose="020B0503020204020204" pitchFamily="34" charset="-122"/>
                <a:ea typeface="微软雅黑" panose="020B0503020204020204" pitchFamily="34" charset="-122"/>
              </a:rPr>
              <a:t>，</a:t>
            </a:r>
            <a:r>
              <a:rPr lang="en-US" altLang="zh-CN" sz="2200" b="1" dirty="0" err="1">
                <a:solidFill>
                  <a:srgbClr val="9933FF"/>
                </a:solidFill>
                <a:latin typeface="微软雅黑" panose="020B0503020204020204" pitchFamily="34" charset="-122"/>
                <a:ea typeface="微软雅黑" panose="020B0503020204020204" pitchFamily="34" charset="-122"/>
              </a:rPr>
              <a:t>MULT.D</a:t>
            </a:r>
            <a:r>
              <a:rPr lang="zh-CN" altLang="en-US" sz="2200" b="1" dirty="0">
                <a:solidFill>
                  <a:srgbClr val="000000"/>
                </a:solidFill>
                <a:latin typeface="微软雅黑" panose="020B0503020204020204" pitchFamily="34" charset="-122"/>
                <a:ea typeface="微软雅黑" panose="020B0503020204020204" pitchFamily="34" charset="-122"/>
              </a:rPr>
              <a:t>和</a:t>
            </a:r>
            <a:r>
              <a:rPr lang="en-US" altLang="zh-CN" sz="2200" b="1" dirty="0" err="1">
                <a:solidFill>
                  <a:srgbClr val="9933FF"/>
                </a:solidFill>
                <a:latin typeface="微软雅黑" panose="020B0503020204020204" pitchFamily="34" charset="-122"/>
                <a:ea typeface="微软雅黑" panose="020B0503020204020204" pitchFamily="34" charset="-122"/>
              </a:rPr>
              <a:t>DIV.D</a:t>
            </a:r>
            <a:r>
              <a:rPr lang="zh-CN" altLang="en-US" sz="2200" b="1" dirty="0">
                <a:solidFill>
                  <a:srgbClr val="000000"/>
                </a:solidFill>
                <a:latin typeface="微软雅黑" panose="020B0503020204020204" pitchFamily="34" charset="-122"/>
                <a:ea typeface="微软雅黑" panose="020B0503020204020204" pitchFamily="34" charset="-122"/>
              </a:rPr>
              <a:t>，</a:t>
            </a:r>
            <a:r>
              <a:rPr lang="en-US" altLang="zh-CN" sz="2200" b="1" dirty="0" err="1">
                <a:solidFill>
                  <a:srgbClr val="9933FF"/>
                </a:solidFill>
                <a:latin typeface="微软雅黑" panose="020B0503020204020204" pitchFamily="34" charset="-122"/>
                <a:ea typeface="微软雅黑" panose="020B0503020204020204" pitchFamily="34" charset="-122"/>
              </a:rPr>
              <a:t>SUB.D</a:t>
            </a:r>
            <a:r>
              <a:rPr lang="zh-CN" altLang="en-US" sz="2200" b="1" dirty="0">
                <a:solidFill>
                  <a:srgbClr val="000000"/>
                </a:solidFill>
                <a:latin typeface="微软雅黑" panose="020B0503020204020204" pitchFamily="34" charset="-122"/>
                <a:ea typeface="微软雅黑" panose="020B0503020204020204" pitchFamily="34" charset="-122"/>
              </a:rPr>
              <a:t>和</a:t>
            </a:r>
            <a:r>
              <a:rPr lang="en-US" altLang="zh-CN" sz="2200" b="1" dirty="0" err="1">
                <a:solidFill>
                  <a:srgbClr val="9933FF"/>
                </a:solidFill>
                <a:latin typeface="微软雅黑" panose="020B0503020204020204" pitchFamily="34" charset="-122"/>
                <a:ea typeface="微软雅黑" panose="020B0503020204020204" pitchFamily="34" charset="-122"/>
              </a:rPr>
              <a:t>ADD.D</a:t>
            </a:r>
            <a:r>
              <a:rPr lang="zh-CN" altLang="en-US" sz="2200" b="1" dirty="0">
                <a:solidFill>
                  <a:srgbClr val="000000"/>
                </a:solidFill>
                <a:latin typeface="微软雅黑" panose="020B0503020204020204" pitchFamily="34" charset="-122"/>
                <a:ea typeface="微软雅黑" panose="020B0503020204020204" pitchFamily="34" charset="-122"/>
              </a:rPr>
              <a:t>；</a:t>
            </a:r>
          </a:p>
          <a:p>
            <a:pPr>
              <a:lnSpc>
                <a:spcPts val="4000"/>
              </a:lnSpc>
              <a:spcBef>
                <a:spcPts val="0"/>
              </a:spcBef>
              <a:buFont typeface="Wingdings" panose="05000000000000000000" pitchFamily="2" charset="2"/>
              <a:buChar char="ü"/>
            </a:pPr>
            <a:r>
              <a:rPr lang="zh-CN" altLang="en-US" sz="2200" b="1" dirty="0">
                <a:solidFill>
                  <a:srgbClr val="000000"/>
                </a:solidFill>
                <a:latin typeface="微软雅黑" panose="020B0503020204020204" pitchFamily="34" charset="-122"/>
                <a:ea typeface="微软雅黑" panose="020B0503020204020204" pitchFamily="34" charset="-122"/>
              </a:rPr>
              <a:t> 读后写相关：</a:t>
            </a:r>
            <a:r>
              <a:rPr lang="en-US" altLang="zh-CN" sz="2200" b="1" dirty="0" err="1">
                <a:solidFill>
                  <a:srgbClr val="9933FF"/>
                </a:solidFill>
                <a:latin typeface="微软雅黑" panose="020B0503020204020204" pitchFamily="34" charset="-122"/>
                <a:ea typeface="微软雅黑" panose="020B0503020204020204" pitchFamily="34" charset="-122"/>
              </a:rPr>
              <a:t>DIV.D</a:t>
            </a:r>
            <a:r>
              <a:rPr lang="zh-CN" altLang="en-US" sz="2200" b="1" dirty="0">
                <a:solidFill>
                  <a:srgbClr val="000000"/>
                </a:solidFill>
                <a:latin typeface="微软雅黑" panose="020B0503020204020204" pitchFamily="34" charset="-122"/>
                <a:ea typeface="微软雅黑" panose="020B0503020204020204" pitchFamily="34" charset="-122"/>
              </a:rPr>
              <a:t>和</a:t>
            </a:r>
            <a:r>
              <a:rPr lang="en-US" altLang="zh-CN" sz="2200" b="1" dirty="0" err="1">
                <a:solidFill>
                  <a:srgbClr val="9933FF"/>
                </a:solidFill>
                <a:latin typeface="微软雅黑" panose="020B0503020204020204" pitchFamily="34" charset="-122"/>
                <a:ea typeface="微软雅黑" panose="020B0503020204020204" pitchFamily="34" charset="-122"/>
              </a:rPr>
              <a:t>ADD.D</a:t>
            </a:r>
            <a:r>
              <a:rPr lang="zh-CN" altLang="en-US" sz="2200" b="1" dirty="0">
                <a:solidFill>
                  <a:srgbClr val="000000"/>
                </a:solidFill>
                <a:latin typeface="微软雅黑" panose="020B0503020204020204" pitchFamily="34" charset="-122"/>
                <a:ea typeface="微软雅黑" panose="020B0503020204020204" pitchFamily="34" charset="-122"/>
              </a:rPr>
              <a:t>，</a:t>
            </a:r>
            <a:r>
              <a:rPr lang="en-US" altLang="zh-CN" sz="2200" b="1" dirty="0" err="1">
                <a:solidFill>
                  <a:srgbClr val="9933FF"/>
                </a:solidFill>
                <a:latin typeface="微软雅黑" panose="020B0503020204020204" pitchFamily="34" charset="-122"/>
                <a:ea typeface="微软雅黑" panose="020B0503020204020204" pitchFamily="34" charset="-122"/>
              </a:rPr>
              <a:t>SUB.D</a:t>
            </a:r>
            <a:r>
              <a:rPr lang="zh-CN" altLang="en-US" sz="2200" b="1" dirty="0">
                <a:solidFill>
                  <a:srgbClr val="000000"/>
                </a:solidFill>
                <a:latin typeface="微软雅黑" panose="020B0503020204020204" pitchFamily="34" charset="-122"/>
                <a:ea typeface="微软雅黑" panose="020B0503020204020204" pitchFamily="34" charset="-122"/>
              </a:rPr>
              <a:t>和</a:t>
            </a:r>
            <a:r>
              <a:rPr lang="en-US" altLang="zh-CN" sz="2200" b="1" dirty="0" err="1">
                <a:solidFill>
                  <a:srgbClr val="9933FF"/>
                </a:solidFill>
                <a:latin typeface="微软雅黑" panose="020B0503020204020204" pitchFamily="34" charset="-122"/>
                <a:ea typeface="微软雅黑" panose="020B0503020204020204" pitchFamily="34" charset="-122"/>
              </a:rPr>
              <a:t>ADD.D</a:t>
            </a:r>
            <a:r>
              <a:rPr lang="zh-CN" altLang="en-US" sz="2200" b="1" dirty="0">
                <a:solidFill>
                  <a:srgbClr val="000000"/>
                </a:solidFill>
                <a:latin typeface="微软雅黑" panose="020B0503020204020204" pitchFamily="34" charset="-122"/>
                <a:ea typeface="微软雅黑" panose="020B0503020204020204" pitchFamily="34" charset="-122"/>
              </a:rPr>
              <a:t>；</a:t>
            </a:r>
            <a:endParaRPr lang="en-US" altLang="zh-CN" sz="2200" b="1" dirty="0">
              <a:solidFill>
                <a:srgbClr val="000000"/>
              </a:solidFill>
              <a:latin typeface="微软雅黑" panose="020B0503020204020204" pitchFamily="34" charset="-122"/>
              <a:ea typeface="微软雅黑" panose="020B0503020204020204" pitchFamily="34" charset="-122"/>
            </a:endParaRPr>
          </a:p>
          <a:p>
            <a:pPr>
              <a:lnSpc>
                <a:spcPts val="4000"/>
              </a:lnSpc>
              <a:spcBef>
                <a:spcPts val="0"/>
              </a:spcBef>
              <a:buFont typeface="Wingdings" panose="05000000000000000000" pitchFamily="2" charset="2"/>
              <a:buChar char="ü"/>
            </a:pPr>
            <a:r>
              <a:rPr lang="en-US" altLang="zh-CN" sz="2200" b="1" dirty="0">
                <a:solidFill>
                  <a:srgbClr val="000000"/>
                </a:solidFill>
                <a:latin typeface="微软雅黑" panose="020B0503020204020204" pitchFamily="34" charset="-122"/>
                <a:ea typeface="微软雅黑" panose="020B0503020204020204" pitchFamily="34" charset="-122"/>
              </a:rPr>
              <a:t> </a:t>
            </a:r>
            <a:r>
              <a:rPr lang="zh-CN" altLang="en-US" sz="2200" b="1" dirty="0">
                <a:solidFill>
                  <a:srgbClr val="000000"/>
                </a:solidFill>
                <a:latin typeface="微软雅黑" panose="020B0503020204020204" pitchFamily="34" charset="-122"/>
                <a:ea typeface="微软雅黑" panose="020B0503020204020204" pitchFamily="34" charset="-122"/>
              </a:rPr>
              <a:t>写后写相关：第一条</a:t>
            </a:r>
            <a:r>
              <a:rPr lang="en-US" altLang="zh-CN" sz="2200" b="1" dirty="0" err="1">
                <a:solidFill>
                  <a:srgbClr val="000000"/>
                </a:solidFill>
                <a:latin typeface="微软雅黑" panose="020B0503020204020204" pitchFamily="34" charset="-122"/>
                <a:ea typeface="微软雅黑" panose="020B0503020204020204" pitchFamily="34" charset="-122"/>
              </a:rPr>
              <a:t>L.D</a:t>
            </a:r>
            <a:r>
              <a:rPr lang="zh-CN" altLang="en-US" sz="2200" b="1" dirty="0">
                <a:solidFill>
                  <a:srgbClr val="000000"/>
                </a:solidFill>
                <a:latin typeface="微软雅黑" panose="020B0503020204020204" pitchFamily="34" charset="-122"/>
                <a:ea typeface="微软雅黑" panose="020B0503020204020204" pitchFamily="34" charset="-122"/>
              </a:rPr>
              <a:t>和</a:t>
            </a:r>
            <a:r>
              <a:rPr lang="en-US" altLang="zh-CN" sz="2200" b="1" dirty="0" err="1">
                <a:solidFill>
                  <a:srgbClr val="000000"/>
                </a:solidFill>
                <a:latin typeface="微软雅黑" panose="020B0503020204020204" pitchFamily="34" charset="-122"/>
                <a:ea typeface="微软雅黑" panose="020B0503020204020204" pitchFamily="34" charset="-122"/>
              </a:rPr>
              <a:t>ADD.D</a:t>
            </a:r>
            <a:r>
              <a:rPr lang="zh-CN" altLang="en-US" sz="2200" b="1" dirty="0">
                <a:solidFill>
                  <a:srgbClr val="000000"/>
                </a:solidFill>
                <a:latin typeface="微软雅黑" panose="020B0503020204020204" pitchFamily="34" charset="-122"/>
                <a:ea typeface="微软雅黑" panose="020B0503020204020204" pitchFamily="34" charset="-122"/>
              </a:rPr>
              <a:t>；</a:t>
            </a:r>
          </a:p>
          <a:p>
            <a:pPr>
              <a:lnSpc>
                <a:spcPts val="4000"/>
              </a:lnSpc>
              <a:spcBef>
                <a:spcPts val="0"/>
              </a:spcBef>
              <a:buFont typeface="Wingdings" panose="05000000000000000000" pitchFamily="2" charset="2"/>
              <a:buChar char="ü"/>
            </a:pPr>
            <a:r>
              <a:rPr lang="zh-CN" altLang="en-US" sz="2200" b="1" dirty="0">
                <a:solidFill>
                  <a:srgbClr val="000000"/>
                </a:solidFill>
                <a:latin typeface="微软雅黑" panose="020B0503020204020204" pitchFamily="34" charset="-122"/>
                <a:ea typeface="微软雅黑" panose="020B0503020204020204" pitchFamily="34" charset="-122"/>
              </a:rPr>
              <a:t> 结构相关：</a:t>
            </a:r>
            <a:r>
              <a:rPr lang="en-US" altLang="zh-CN" sz="2200" b="1" dirty="0" err="1">
                <a:solidFill>
                  <a:srgbClr val="9933FF"/>
                </a:solidFill>
                <a:latin typeface="微软雅黑" panose="020B0503020204020204" pitchFamily="34" charset="-122"/>
                <a:ea typeface="微软雅黑" panose="020B0503020204020204" pitchFamily="34" charset="-122"/>
              </a:rPr>
              <a:t>ADD.D</a:t>
            </a:r>
            <a:r>
              <a:rPr lang="zh-CN" altLang="en-US" sz="2200" b="1" dirty="0">
                <a:solidFill>
                  <a:srgbClr val="000000"/>
                </a:solidFill>
                <a:latin typeface="微软雅黑" panose="020B0503020204020204" pitchFamily="34" charset="-122"/>
                <a:ea typeface="微软雅黑" panose="020B0503020204020204" pitchFamily="34" charset="-122"/>
              </a:rPr>
              <a:t>和</a:t>
            </a:r>
            <a:r>
              <a:rPr lang="en-US" altLang="zh-CN" sz="2200" b="1" dirty="0" err="1">
                <a:solidFill>
                  <a:srgbClr val="9933FF"/>
                </a:solidFill>
                <a:latin typeface="微软雅黑" panose="020B0503020204020204" pitchFamily="34" charset="-122"/>
                <a:ea typeface="微软雅黑" panose="020B0503020204020204" pitchFamily="34" charset="-122"/>
              </a:rPr>
              <a:t>SUB.D</a:t>
            </a:r>
            <a:r>
              <a:rPr lang="zh-CN" altLang="en-US" sz="2200" b="1" dirty="0">
                <a:solidFill>
                  <a:srgbClr val="000000"/>
                </a:solidFill>
                <a:latin typeface="微软雅黑" panose="020B0503020204020204" pitchFamily="34" charset="-122"/>
                <a:ea typeface="微软雅黑" panose="020B0503020204020204" pitchFamily="34" charset="-122"/>
              </a:rPr>
              <a:t>指令关于浮点加法部件，两个</a:t>
            </a:r>
            <a:r>
              <a:rPr lang="en-US" altLang="zh-CN" sz="2200" b="1" dirty="0" err="1">
                <a:solidFill>
                  <a:srgbClr val="000000"/>
                </a:solidFill>
                <a:latin typeface="微软雅黑" panose="020B0503020204020204" pitchFamily="34" charset="-122"/>
                <a:ea typeface="微软雅黑" panose="020B0503020204020204" pitchFamily="34" charset="-122"/>
              </a:rPr>
              <a:t>L.D</a:t>
            </a:r>
            <a:r>
              <a:rPr lang="zh-CN" altLang="en-US" sz="2200" b="1" dirty="0">
                <a:solidFill>
                  <a:srgbClr val="000000"/>
                </a:solidFill>
                <a:latin typeface="微软雅黑" panose="020B0503020204020204" pitchFamily="34" charset="-122"/>
                <a:ea typeface="微软雅黑" panose="020B0503020204020204" pitchFamily="34" charset="-122"/>
              </a:rPr>
              <a:t>指令关于整数部件。</a:t>
            </a:r>
          </a:p>
        </p:txBody>
      </p:sp>
      <p:grpSp>
        <p:nvGrpSpPr>
          <p:cNvPr id="15" name="组合 14">
            <a:extLst>
              <a:ext uri="{FF2B5EF4-FFF2-40B4-BE49-F238E27FC236}">
                <a16:creationId xmlns:a16="http://schemas.microsoft.com/office/drawing/2014/main" id="{D0E75861-B443-48C0-9069-B3E1E1EB4AE2}"/>
              </a:ext>
            </a:extLst>
          </p:cNvPr>
          <p:cNvGrpSpPr/>
          <p:nvPr/>
        </p:nvGrpSpPr>
        <p:grpSpPr>
          <a:xfrm>
            <a:off x="635244" y="278225"/>
            <a:ext cx="6394948" cy="706446"/>
            <a:chOff x="635242" y="278221"/>
            <a:chExt cx="6394948" cy="706445"/>
          </a:xfrm>
        </p:grpSpPr>
        <p:sp>
          <p:nvSpPr>
            <p:cNvPr id="16" name="矩形 15">
              <a:extLst>
                <a:ext uri="{FF2B5EF4-FFF2-40B4-BE49-F238E27FC236}">
                  <a16:creationId xmlns:a16="http://schemas.microsoft.com/office/drawing/2014/main" id="{E7C06963-2160-4E83-ADAC-2ADE29807605}"/>
                </a:ext>
              </a:extLst>
            </p:cNvPr>
            <p:cNvSpPr/>
            <p:nvPr/>
          </p:nvSpPr>
          <p:spPr>
            <a:xfrm>
              <a:off x="635242" y="676889"/>
              <a:ext cx="6394948" cy="307777"/>
            </a:xfrm>
            <a:prstGeom prst="rect">
              <a:avLst/>
            </a:prstGeom>
          </p:spPr>
          <p:txBody>
            <a:bodyPr wrap="square">
              <a:spAutoFit/>
            </a:bodyPr>
            <a:lstStyle/>
            <a:p>
              <a:pPr algn="ctr"/>
              <a:r>
                <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rPr>
                <a:t>Speculation Execution based on Hardware——Example</a:t>
              </a:r>
            </a:p>
          </p:txBody>
        </p:sp>
        <p:sp>
          <p:nvSpPr>
            <p:cNvPr id="17" name="矩形 16">
              <a:extLst>
                <a:ext uri="{FF2B5EF4-FFF2-40B4-BE49-F238E27FC236}">
                  <a16:creationId xmlns:a16="http://schemas.microsoft.com/office/drawing/2014/main" id="{AF2C9CDB-8B14-436A-8A4F-13756C8AB69B}"/>
                </a:ext>
              </a:extLst>
            </p:cNvPr>
            <p:cNvSpPr/>
            <p:nvPr/>
          </p:nvSpPr>
          <p:spPr>
            <a:xfrm>
              <a:off x="1197484" y="278221"/>
              <a:ext cx="4951997" cy="523219"/>
            </a:xfrm>
            <a:prstGeom prst="rect">
              <a:avLst/>
            </a:prstGeom>
          </p:spPr>
          <p:txBody>
            <a:bodyPr wrap="none">
              <a:spAutoFit/>
            </a:bodyPr>
            <a:lstStyle/>
            <a:p>
              <a:r>
                <a:rPr lang="zh-CN" altLang="en-US" sz="2800" b="1" dirty="0">
                  <a:solidFill>
                    <a:schemeClr val="tx1">
                      <a:lumMod val="85000"/>
                      <a:lumOff val="15000"/>
                    </a:schemeClr>
                  </a:solidFill>
                  <a:latin typeface="等线" panose="02010600030101010101" pitchFamily="2" charset="-122"/>
                  <a:ea typeface="等线" panose="02010600030101010101" pitchFamily="2" charset="-122"/>
                </a:rPr>
                <a:t>基于硬件的推测执行</a:t>
              </a:r>
              <a:r>
                <a:rPr lang="en-US" altLang="zh-CN" sz="2800" b="1" dirty="0">
                  <a:solidFill>
                    <a:schemeClr val="tx1">
                      <a:lumMod val="85000"/>
                      <a:lumOff val="15000"/>
                    </a:schemeClr>
                  </a:solidFill>
                  <a:latin typeface="等线" panose="02010600030101010101" pitchFamily="2" charset="-122"/>
                  <a:ea typeface="等线" panose="02010600030101010101" pitchFamily="2" charset="-122"/>
                </a:rPr>
                <a:t>— —</a:t>
              </a:r>
              <a:r>
                <a:rPr lang="zh-CN" altLang="en-US" sz="2800" b="1" dirty="0">
                  <a:solidFill>
                    <a:schemeClr val="tx1">
                      <a:lumMod val="85000"/>
                      <a:lumOff val="15000"/>
                    </a:schemeClr>
                  </a:solidFill>
                  <a:latin typeface="等线" panose="02010600030101010101" pitchFamily="2" charset="-122"/>
                  <a:ea typeface="等线" panose="02010600030101010101" pitchFamily="2" charset="-122"/>
                </a:rPr>
                <a:t>示例</a:t>
              </a:r>
            </a:p>
          </p:txBody>
        </p:sp>
      </p:grpSp>
    </p:spTree>
    <p:extLst>
      <p:ext uri="{BB962C8B-B14F-4D97-AF65-F5344CB8AC3E}">
        <p14:creationId xmlns:p14="http://schemas.microsoft.com/office/powerpoint/2010/main" val="496565277"/>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linds(horizontal)">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自由: 形状 22"/>
          <p:cNvSpPr/>
          <p:nvPr/>
        </p:nvSpPr>
        <p:spPr bwMode="auto">
          <a:xfrm rot="12600000">
            <a:off x="628798" y="267712"/>
            <a:ext cx="166903" cy="731887"/>
          </a:xfrm>
          <a:custGeom>
            <a:avLst/>
            <a:gdLst>
              <a:gd name="connsiteX0" fmla="*/ 260214 w 260214"/>
              <a:gd name="connsiteY0" fmla="*/ 995963 h 1141060"/>
              <a:gd name="connsiteX1" fmla="*/ 0 w 260214"/>
              <a:gd name="connsiteY1" fmla="*/ 1141060 h 1141060"/>
              <a:gd name="connsiteX2" fmla="*/ 0 w 260214"/>
              <a:gd name="connsiteY2" fmla="*/ 146621 h 1141060"/>
              <a:gd name="connsiteX3" fmla="*/ 260214 w 260214"/>
              <a:gd name="connsiteY3" fmla="*/ 0 h 1141060"/>
            </a:gdLst>
            <a:ahLst/>
            <a:cxnLst>
              <a:cxn ang="0">
                <a:pos x="connsiteX0" y="connsiteY0"/>
              </a:cxn>
              <a:cxn ang="0">
                <a:pos x="connsiteX1" y="connsiteY1"/>
              </a:cxn>
              <a:cxn ang="0">
                <a:pos x="connsiteX2" y="connsiteY2"/>
              </a:cxn>
              <a:cxn ang="0">
                <a:pos x="connsiteX3" y="connsiteY3"/>
              </a:cxn>
            </a:cxnLst>
            <a:rect l="l" t="t" r="r" b="b"/>
            <a:pathLst>
              <a:path w="260214" h="1141060">
                <a:moveTo>
                  <a:pt x="260214" y="995963"/>
                </a:moveTo>
                <a:lnTo>
                  <a:pt x="0" y="1141060"/>
                </a:lnTo>
                <a:lnTo>
                  <a:pt x="0" y="146621"/>
                </a:lnTo>
                <a:lnTo>
                  <a:pt x="260214" y="0"/>
                </a:lnTo>
                <a:close/>
              </a:path>
            </a:pathLst>
          </a:custGeom>
          <a:solidFill>
            <a:srgbClr val="0075EA"/>
          </a:solidFill>
          <a:ln>
            <a:noFill/>
          </a:ln>
        </p:spPr>
        <p:txBody>
          <a:bodyPr vert="horz" wrap="square" lIns="91440" tIns="45720" rIns="91440" bIns="45720" numCol="1" anchor="t" anchorCtr="0" compatLnSpc="1">
            <a:noAutofit/>
          </a:bodyPr>
          <a:lstStyle/>
          <a:p>
            <a:endParaRPr lang="zh-CN" altLang="en-US" dirty="0"/>
          </a:p>
        </p:txBody>
      </p:sp>
      <p:grpSp>
        <p:nvGrpSpPr>
          <p:cNvPr id="10" name="组合 9">
            <a:extLst>
              <a:ext uri="{FF2B5EF4-FFF2-40B4-BE49-F238E27FC236}">
                <a16:creationId xmlns:a16="http://schemas.microsoft.com/office/drawing/2014/main" id="{BB91EA2E-31D9-4C5E-B927-0E95CC089AA6}"/>
              </a:ext>
            </a:extLst>
          </p:cNvPr>
          <p:cNvGrpSpPr/>
          <p:nvPr/>
        </p:nvGrpSpPr>
        <p:grpSpPr>
          <a:xfrm>
            <a:off x="635244" y="278225"/>
            <a:ext cx="6394948" cy="706446"/>
            <a:chOff x="635242" y="278221"/>
            <a:chExt cx="6394948" cy="706445"/>
          </a:xfrm>
        </p:grpSpPr>
        <p:sp>
          <p:nvSpPr>
            <p:cNvPr id="11" name="矩形 10">
              <a:extLst>
                <a:ext uri="{FF2B5EF4-FFF2-40B4-BE49-F238E27FC236}">
                  <a16:creationId xmlns:a16="http://schemas.microsoft.com/office/drawing/2014/main" id="{47CE21A5-F067-4614-A14F-2AD5275C87D3}"/>
                </a:ext>
              </a:extLst>
            </p:cNvPr>
            <p:cNvSpPr/>
            <p:nvPr/>
          </p:nvSpPr>
          <p:spPr>
            <a:xfrm>
              <a:off x="635242" y="676889"/>
              <a:ext cx="6394948" cy="307777"/>
            </a:xfrm>
            <a:prstGeom prst="rect">
              <a:avLst/>
            </a:prstGeom>
          </p:spPr>
          <p:txBody>
            <a:bodyPr wrap="square">
              <a:spAutoFit/>
            </a:bodyPr>
            <a:lstStyle/>
            <a:p>
              <a:pPr algn="ctr"/>
              <a:r>
                <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rPr>
                <a:t>Speculation Execution based on Hardware——Example</a:t>
              </a:r>
            </a:p>
          </p:txBody>
        </p:sp>
        <p:sp>
          <p:nvSpPr>
            <p:cNvPr id="12" name="矩形 11">
              <a:extLst>
                <a:ext uri="{FF2B5EF4-FFF2-40B4-BE49-F238E27FC236}">
                  <a16:creationId xmlns:a16="http://schemas.microsoft.com/office/drawing/2014/main" id="{063FC65B-08A6-4FAC-8552-101E13B84E5C}"/>
                </a:ext>
              </a:extLst>
            </p:cNvPr>
            <p:cNvSpPr/>
            <p:nvPr/>
          </p:nvSpPr>
          <p:spPr>
            <a:xfrm>
              <a:off x="1197484" y="278221"/>
              <a:ext cx="4951997" cy="523219"/>
            </a:xfrm>
            <a:prstGeom prst="rect">
              <a:avLst/>
            </a:prstGeom>
          </p:spPr>
          <p:txBody>
            <a:bodyPr wrap="none">
              <a:spAutoFit/>
            </a:bodyPr>
            <a:lstStyle/>
            <a:p>
              <a:r>
                <a:rPr lang="zh-CN" altLang="en-US" sz="2800" b="1" dirty="0">
                  <a:solidFill>
                    <a:schemeClr val="tx1">
                      <a:lumMod val="85000"/>
                      <a:lumOff val="15000"/>
                    </a:schemeClr>
                  </a:solidFill>
                  <a:latin typeface="等线" panose="02010600030101010101" pitchFamily="2" charset="-122"/>
                  <a:ea typeface="等线" panose="02010600030101010101" pitchFamily="2" charset="-122"/>
                </a:rPr>
                <a:t>基于硬件的推测执行</a:t>
              </a:r>
              <a:r>
                <a:rPr lang="en-US" altLang="zh-CN" sz="2800" b="1" dirty="0">
                  <a:solidFill>
                    <a:schemeClr val="tx1">
                      <a:lumMod val="85000"/>
                      <a:lumOff val="15000"/>
                    </a:schemeClr>
                  </a:solidFill>
                  <a:latin typeface="等线" panose="02010600030101010101" pitchFamily="2" charset="-122"/>
                  <a:ea typeface="等线" panose="02010600030101010101" pitchFamily="2" charset="-122"/>
                </a:rPr>
                <a:t>— —</a:t>
              </a:r>
              <a:r>
                <a:rPr lang="zh-CN" altLang="en-US" sz="2800" b="1" dirty="0">
                  <a:solidFill>
                    <a:schemeClr val="tx1">
                      <a:lumMod val="85000"/>
                      <a:lumOff val="15000"/>
                    </a:schemeClr>
                  </a:solidFill>
                  <a:latin typeface="等线" panose="02010600030101010101" pitchFamily="2" charset="-122"/>
                  <a:ea typeface="等线" panose="02010600030101010101" pitchFamily="2" charset="-122"/>
                </a:rPr>
                <a:t>示例</a:t>
              </a:r>
            </a:p>
          </p:txBody>
        </p:sp>
      </p:grpSp>
      <p:graphicFrame>
        <p:nvGraphicFramePr>
          <p:cNvPr id="8" name="表格 7">
            <a:extLst>
              <a:ext uri="{FF2B5EF4-FFF2-40B4-BE49-F238E27FC236}">
                <a16:creationId xmlns:a16="http://schemas.microsoft.com/office/drawing/2014/main" id="{7D556F25-9B56-439B-A880-A31D067E4183}"/>
              </a:ext>
            </a:extLst>
          </p:cNvPr>
          <p:cNvGraphicFramePr>
            <a:graphicFrameLocks noGrp="1"/>
          </p:cNvGraphicFramePr>
          <p:nvPr>
            <p:extLst>
              <p:ext uri="{D42A27DB-BD31-4B8C-83A1-F6EECF244321}">
                <p14:modId xmlns:p14="http://schemas.microsoft.com/office/powerpoint/2010/main" val="1750064224"/>
              </p:ext>
            </p:extLst>
          </p:nvPr>
        </p:nvGraphicFramePr>
        <p:xfrm>
          <a:off x="1651973" y="1276465"/>
          <a:ext cx="8881441" cy="4946219"/>
        </p:xfrm>
        <a:graphic>
          <a:graphicData uri="http://schemas.openxmlformats.org/drawingml/2006/table">
            <a:tbl>
              <a:tblPr/>
              <a:tblGrid>
                <a:gridCol w="729544">
                  <a:extLst>
                    <a:ext uri="{9D8B030D-6E8A-4147-A177-3AD203B41FA5}">
                      <a16:colId xmlns:a16="http://schemas.microsoft.com/office/drawing/2014/main" val="20000"/>
                    </a:ext>
                  </a:extLst>
                </a:gridCol>
                <a:gridCol w="729544">
                  <a:extLst>
                    <a:ext uri="{9D8B030D-6E8A-4147-A177-3AD203B41FA5}">
                      <a16:colId xmlns:a16="http://schemas.microsoft.com/office/drawing/2014/main" val="20001"/>
                    </a:ext>
                  </a:extLst>
                </a:gridCol>
                <a:gridCol w="729544">
                  <a:extLst>
                    <a:ext uri="{9D8B030D-6E8A-4147-A177-3AD203B41FA5}">
                      <a16:colId xmlns:a16="http://schemas.microsoft.com/office/drawing/2014/main" val="20002"/>
                    </a:ext>
                  </a:extLst>
                </a:gridCol>
                <a:gridCol w="729544">
                  <a:extLst>
                    <a:ext uri="{9D8B030D-6E8A-4147-A177-3AD203B41FA5}">
                      <a16:colId xmlns:a16="http://schemas.microsoft.com/office/drawing/2014/main" val="20003"/>
                    </a:ext>
                  </a:extLst>
                </a:gridCol>
                <a:gridCol w="987925">
                  <a:extLst>
                    <a:ext uri="{9D8B030D-6E8A-4147-A177-3AD203B41FA5}">
                      <a16:colId xmlns:a16="http://schemas.microsoft.com/office/drawing/2014/main" val="20004"/>
                    </a:ext>
                  </a:extLst>
                </a:gridCol>
                <a:gridCol w="927129">
                  <a:extLst>
                    <a:ext uri="{9D8B030D-6E8A-4147-A177-3AD203B41FA5}">
                      <a16:colId xmlns:a16="http://schemas.microsoft.com/office/drawing/2014/main" val="20005"/>
                    </a:ext>
                  </a:extLst>
                </a:gridCol>
                <a:gridCol w="972724">
                  <a:extLst>
                    <a:ext uri="{9D8B030D-6E8A-4147-A177-3AD203B41FA5}">
                      <a16:colId xmlns:a16="http://schemas.microsoft.com/office/drawing/2014/main" val="20006"/>
                    </a:ext>
                  </a:extLst>
                </a:gridCol>
                <a:gridCol w="851135">
                  <a:extLst>
                    <a:ext uri="{9D8B030D-6E8A-4147-A177-3AD203B41FA5}">
                      <a16:colId xmlns:a16="http://schemas.microsoft.com/office/drawing/2014/main" val="20007"/>
                    </a:ext>
                  </a:extLst>
                </a:gridCol>
                <a:gridCol w="729544">
                  <a:extLst>
                    <a:ext uri="{9D8B030D-6E8A-4147-A177-3AD203B41FA5}">
                      <a16:colId xmlns:a16="http://schemas.microsoft.com/office/drawing/2014/main" val="20008"/>
                    </a:ext>
                  </a:extLst>
                </a:gridCol>
                <a:gridCol w="765264">
                  <a:extLst>
                    <a:ext uri="{9D8B030D-6E8A-4147-A177-3AD203B41FA5}">
                      <a16:colId xmlns:a16="http://schemas.microsoft.com/office/drawing/2014/main" val="20009"/>
                    </a:ext>
                  </a:extLst>
                </a:gridCol>
                <a:gridCol w="729544">
                  <a:extLst>
                    <a:ext uri="{9D8B030D-6E8A-4147-A177-3AD203B41FA5}">
                      <a16:colId xmlns:a16="http://schemas.microsoft.com/office/drawing/2014/main" val="20010"/>
                    </a:ext>
                  </a:extLst>
                </a:gridCol>
              </a:tblGrid>
              <a:tr h="215053">
                <a:tc>
                  <a:txBody>
                    <a:bodyPr/>
                    <a:lstStyle/>
                    <a:p>
                      <a:pPr algn="ctr" fontAlgn="ctr"/>
                      <a:r>
                        <a:rPr lang="en-US" sz="1200" b="0" i="0" u="none" strike="noStrike" dirty="0">
                          <a:solidFill>
                            <a:srgbClr val="000000"/>
                          </a:solidFill>
                          <a:latin typeface="宋体"/>
                        </a:rPr>
                        <a:t>Time</a:t>
                      </a: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Name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a:solidFill>
                            <a:srgbClr val="000000"/>
                          </a:solidFill>
                          <a:latin typeface="宋体"/>
                        </a:rPr>
                        <a:t>Busy</a:t>
                      </a:r>
                    </a:p>
                  </a:txBody>
                  <a:tcPr marL="6285" marR="6285" marT="628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a:solidFill>
                            <a:srgbClr val="000000"/>
                          </a:solidFill>
                          <a:latin typeface="宋体"/>
                        </a:rPr>
                        <a:t>Op</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a:solidFill>
                            <a:srgbClr val="000000"/>
                          </a:solidFill>
                          <a:latin typeface="宋体"/>
                        </a:rPr>
                        <a:t>Vj</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a:solidFill>
                            <a:srgbClr val="000000"/>
                          </a:solidFill>
                          <a:latin typeface="宋体"/>
                        </a:rPr>
                        <a:t>Vk</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a:solidFill>
                            <a:srgbClr val="000000"/>
                          </a:solidFill>
                          <a:latin typeface="宋体"/>
                        </a:rPr>
                        <a:t>Qj</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a:solidFill>
                            <a:srgbClr val="000000"/>
                          </a:solidFill>
                          <a:latin typeface="宋体"/>
                        </a:rPr>
                        <a:t>Qk</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a:solidFill>
                            <a:srgbClr val="000000"/>
                          </a:solidFill>
                          <a:latin typeface="宋体"/>
                        </a:rPr>
                        <a:t>Dest</a:t>
                      </a:r>
                    </a:p>
                  </a:txBody>
                  <a:tcPr marL="6285" marR="6285" marT="628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0"/>
                  </a:ext>
                </a:extLst>
              </a:tr>
              <a:tr h="215053">
                <a:tc>
                  <a:txBody>
                    <a:bodyPr/>
                    <a:lstStyle/>
                    <a:p>
                      <a:pPr algn="ctr" fontAlgn="ctr"/>
                      <a:r>
                        <a:rPr lang="en-US" altLang="zh-CN" sz="1200" b="0" i="0" u="none" strike="noStrike">
                          <a:solidFill>
                            <a:srgbClr val="000000"/>
                          </a:solidFill>
                          <a:latin typeface="宋体"/>
                        </a:rPr>
                        <a:t>0</a:t>
                      </a: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Add1</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a:solidFill>
                            <a:srgbClr val="000000"/>
                          </a:solidFill>
                          <a:latin typeface="宋体"/>
                        </a:rPr>
                        <a:t>No</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gridSpan="2">
                  <a:txBody>
                    <a:bodyPr/>
                    <a:lstStyle/>
                    <a:p>
                      <a:pPr algn="ctr" fontAlgn="ctr"/>
                      <a:r>
                        <a:rPr lang="en-US" altLang="zh-CN" sz="1200" b="1" i="0" u="none" strike="noStrike" dirty="0">
                          <a:solidFill>
                            <a:srgbClr val="FF0000"/>
                          </a:solidFill>
                          <a:latin typeface="宋体"/>
                        </a:rPr>
                        <a:t>Reservation</a:t>
                      </a:r>
                      <a:endParaRPr lang="zh-CN" altLang="en-US" sz="1200" b="1" i="0" u="none" strike="noStrike" dirty="0">
                        <a:solidFill>
                          <a:srgbClr val="FF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hMerge="1">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1"/>
                  </a:ext>
                </a:extLst>
              </a:tr>
              <a:tr h="215053">
                <a:tc>
                  <a:txBody>
                    <a:bodyPr/>
                    <a:lstStyle/>
                    <a:p>
                      <a:pPr algn="ctr" fontAlgn="ctr"/>
                      <a:r>
                        <a:rPr lang="en-US" altLang="zh-CN" sz="1200" b="0" i="0" u="none" strike="noStrike">
                          <a:solidFill>
                            <a:srgbClr val="000000"/>
                          </a:solidFill>
                          <a:latin typeface="宋体"/>
                        </a:rPr>
                        <a:t>0</a:t>
                      </a: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Add2</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a:solidFill>
                            <a:srgbClr val="000000"/>
                          </a:solidFill>
                          <a:latin typeface="宋体"/>
                        </a:rPr>
                        <a:t>No</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gridSpan="2">
                  <a:txBody>
                    <a:bodyPr/>
                    <a:lstStyle/>
                    <a:p>
                      <a:pPr algn="ctr" fontAlgn="ctr"/>
                      <a:r>
                        <a:rPr lang="en-US" altLang="zh-CN" sz="1200" b="1" i="0" u="none" strike="noStrike" dirty="0">
                          <a:solidFill>
                            <a:srgbClr val="FF0000"/>
                          </a:solidFill>
                          <a:latin typeface="宋体"/>
                        </a:rPr>
                        <a:t>Station</a:t>
                      </a:r>
                      <a:endParaRPr lang="zh-CN" altLang="en-US" sz="1200" b="1" i="0" u="none" strike="noStrike" dirty="0">
                        <a:solidFill>
                          <a:srgbClr val="FF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hMerge="1">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2"/>
                  </a:ext>
                </a:extLst>
              </a:tr>
              <a:tr h="215053">
                <a:tc>
                  <a:txBody>
                    <a:bodyPr/>
                    <a:lstStyle/>
                    <a:p>
                      <a:pPr algn="ctr" fontAlgn="ctr"/>
                      <a:r>
                        <a:rPr lang="en-US" altLang="zh-CN" sz="1200" b="0" i="0" u="none" strike="noStrike">
                          <a:solidFill>
                            <a:srgbClr val="000000"/>
                          </a:solidFill>
                          <a:latin typeface="宋体"/>
                        </a:rPr>
                        <a:t>0</a:t>
                      </a: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Add3</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dirty="0">
                          <a:solidFill>
                            <a:srgbClr val="000000"/>
                          </a:solidFill>
                          <a:latin typeface="宋体"/>
                        </a:rPr>
                        <a:t>No</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3"/>
                  </a:ext>
                </a:extLst>
              </a:tr>
              <a:tr h="215053">
                <a:tc>
                  <a:txBody>
                    <a:bodyPr/>
                    <a:lstStyle/>
                    <a:p>
                      <a:pPr algn="ctr" fontAlgn="ctr"/>
                      <a:r>
                        <a:rPr lang="en-US" altLang="zh-CN" sz="1200" b="0" i="0" u="none" strike="noStrike">
                          <a:solidFill>
                            <a:srgbClr val="000000"/>
                          </a:solidFill>
                          <a:latin typeface="宋体"/>
                        </a:rPr>
                        <a:t>0</a:t>
                      </a: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Mult1</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a:solidFill>
                            <a:srgbClr val="000000"/>
                          </a:solidFill>
                          <a:latin typeface="宋体"/>
                        </a:rPr>
                        <a:t>No</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4"/>
                  </a:ext>
                </a:extLst>
              </a:tr>
              <a:tr h="215053">
                <a:tc>
                  <a:txBody>
                    <a:bodyPr/>
                    <a:lstStyle/>
                    <a:p>
                      <a:pPr algn="ctr" fontAlgn="ctr"/>
                      <a:r>
                        <a:rPr lang="en-US" altLang="zh-CN" sz="1200" b="0" i="0" u="none" strike="noStrike">
                          <a:solidFill>
                            <a:srgbClr val="000000"/>
                          </a:solidFill>
                          <a:latin typeface="宋体"/>
                        </a:rPr>
                        <a:t>0</a:t>
                      </a: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Mult2</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a:solidFill>
                            <a:srgbClr val="000000"/>
                          </a:solidFill>
                          <a:latin typeface="宋体"/>
                        </a:rPr>
                        <a:t>No</a:t>
                      </a:r>
                    </a:p>
                  </a:txBody>
                  <a:tcPr marL="6285" marR="6285" marT="6285"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5"/>
                  </a:ext>
                </a:extLst>
              </a:tr>
              <a:tr h="215053">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6"/>
                  </a:ext>
                </a:extLst>
              </a:tr>
              <a:tr h="215053">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Busy</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Address</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215053">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Entry</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Busy</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Instruction</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State</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Destination</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Value</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Load1</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zh-CN" altLang="en-US" sz="1200" b="0" i="0" u="none" strike="noStrike" dirty="0">
                          <a:solidFill>
                            <a:srgbClr val="000000"/>
                          </a:solidFill>
                          <a:latin typeface="宋体"/>
                        </a:rPr>
                        <a:t>　</a:t>
                      </a:r>
                    </a:p>
                  </a:txBody>
                  <a:tcPr marL="6285" marR="6285" marT="628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zh-CN" altLang="en-US" sz="1200" b="0" i="0" u="none" strike="noStrike" dirty="0">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008"/>
                  </a:ext>
                </a:extLst>
              </a:tr>
              <a:tr h="215053">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1</a:t>
                      </a:r>
                    </a:p>
                  </a:txBody>
                  <a:tcPr marL="6285" marR="6285" marT="628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a:solidFill>
                            <a:srgbClr val="000000"/>
                          </a:solidFill>
                          <a:latin typeface="宋体"/>
                        </a:rPr>
                        <a:t>Load2</a:t>
                      </a:r>
                    </a:p>
                  </a:txBody>
                  <a:tcPr marL="6285" marR="6285" marT="62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10009"/>
                  </a:ext>
                </a:extLst>
              </a:tr>
              <a:tr h="215053">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2</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a:solidFill>
                            <a:srgbClr val="000000"/>
                          </a:solidFill>
                          <a:latin typeface="宋体"/>
                        </a:rPr>
                        <a:t>Load3</a:t>
                      </a:r>
                    </a:p>
                  </a:txBody>
                  <a:tcPr marL="6285" marR="6285" marT="62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215053">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3</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011"/>
                  </a:ext>
                </a:extLst>
              </a:tr>
              <a:tr h="215053">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4</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2"/>
                  </a:ext>
                </a:extLst>
              </a:tr>
              <a:tr h="215053">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5</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3"/>
                  </a:ext>
                </a:extLst>
              </a:tr>
              <a:tr h="215053">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6</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4"/>
                  </a:ext>
                </a:extLst>
              </a:tr>
              <a:tr h="215053">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7</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gridSpan="3">
                  <a:txBody>
                    <a:bodyPr/>
                    <a:lstStyle/>
                    <a:p>
                      <a:pPr algn="ctr" fontAlgn="ctr"/>
                      <a:r>
                        <a:rPr lang="en-US" altLang="zh-CN" sz="1200" b="1" i="0" u="none" strike="noStrike" dirty="0">
                          <a:solidFill>
                            <a:srgbClr val="FF0000"/>
                          </a:solidFill>
                          <a:latin typeface="宋体"/>
                        </a:rPr>
                        <a:t>Reorder Buffer</a:t>
                      </a:r>
                      <a:endParaRPr lang="zh-CN" altLang="en-US" sz="1200" b="1" i="0" u="none" strike="noStrike" dirty="0">
                        <a:solidFill>
                          <a:srgbClr val="FF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hMerge="1">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hMerge="1">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5"/>
                  </a:ext>
                </a:extLst>
              </a:tr>
              <a:tr h="215053">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8</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6"/>
                  </a:ext>
                </a:extLst>
              </a:tr>
              <a:tr h="215053">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9</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7"/>
                  </a:ext>
                </a:extLst>
              </a:tr>
              <a:tr h="215053">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10</a:t>
                      </a:r>
                    </a:p>
                  </a:txBody>
                  <a:tcPr marL="6285" marR="6285" marT="6285"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8"/>
                  </a:ext>
                </a:extLst>
              </a:tr>
              <a:tr h="215053">
                <a:tc>
                  <a:txBody>
                    <a:bodyPr/>
                    <a:lstStyle/>
                    <a:p>
                      <a:pPr algn="ctr" fontAlgn="ctr"/>
                      <a:r>
                        <a:rPr lang="en-US" altLang="zh-CN" sz="1200" b="0" i="0" u="none" strike="noStrike" dirty="0">
                          <a:solidFill>
                            <a:srgbClr val="000000"/>
                          </a:solidFill>
                          <a:latin typeface="宋体"/>
                        </a:rPr>
                        <a:t>Cycle</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9"/>
                  </a:ext>
                </a:extLst>
              </a:tr>
              <a:tr h="215053">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F0</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F2</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F4</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F6</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F8</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F10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F12</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altLang="zh-CN"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F30</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0"/>
                  </a:ext>
                </a:extLst>
              </a:tr>
              <a:tr h="215053">
                <a:tc>
                  <a:txBody>
                    <a:bodyPr/>
                    <a:lstStyle/>
                    <a:p>
                      <a:pPr algn="ctr" fontAlgn="ctr"/>
                      <a:r>
                        <a:rPr lang="en-US" altLang="zh-CN" sz="1200" b="0" i="0" u="none" strike="noStrike" dirty="0">
                          <a:solidFill>
                            <a:srgbClr val="000000"/>
                          </a:solidFill>
                          <a:latin typeface="宋体"/>
                        </a:rPr>
                        <a:t>0</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Reorder#</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021"/>
                  </a:ext>
                </a:extLst>
              </a:tr>
              <a:tr h="215053">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Busy</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a:solidFill>
                            <a:srgbClr val="000000"/>
                          </a:solidFill>
                          <a:latin typeface="宋体"/>
                        </a:rPr>
                        <a:t>No</a:t>
                      </a:r>
                    </a:p>
                  </a:txBody>
                  <a:tcPr marL="6285" marR="6285" marT="6285"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No</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No</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No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No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No</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No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latin typeface="宋体"/>
                        </a:rPr>
                        <a:t>No </a:t>
                      </a:r>
                    </a:p>
                  </a:txBody>
                  <a:tcPr marL="6285" marR="6285" marT="6285"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2"/>
                  </a:ext>
                </a:extLst>
              </a:tr>
            </a:tbl>
          </a:graphicData>
        </a:graphic>
      </p:graphicFrame>
      <p:sp>
        <p:nvSpPr>
          <p:cNvPr id="7" name="文本框 6">
            <a:extLst>
              <a:ext uri="{FF2B5EF4-FFF2-40B4-BE49-F238E27FC236}">
                <a16:creationId xmlns:a16="http://schemas.microsoft.com/office/drawing/2014/main" id="{D3FE4E0A-F38B-4F27-8643-8DB17D99BE8E}"/>
              </a:ext>
            </a:extLst>
          </p:cNvPr>
          <p:cNvSpPr txBox="1"/>
          <p:nvPr/>
        </p:nvSpPr>
        <p:spPr>
          <a:xfrm>
            <a:off x="10250214" y="5320809"/>
            <a:ext cx="1941786" cy="276999"/>
          </a:xfrm>
          <a:prstGeom prst="rect">
            <a:avLst/>
          </a:prstGeom>
          <a:noFill/>
        </p:spPr>
        <p:txBody>
          <a:bodyPr wrap="square">
            <a:spAutoFit/>
          </a:bodyPr>
          <a:lstStyle/>
          <a:p>
            <a:pPr algn="ctr" fontAlgn="ctr"/>
            <a:r>
              <a:rPr lang="en-US" altLang="zh-CN" sz="1200" b="1" i="0" u="none" strike="noStrike" dirty="0">
                <a:solidFill>
                  <a:srgbClr val="FF0000"/>
                </a:solidFill>
                <a:latin typeface="宋体"/>
              </a:rPr>
              <a:t>Register Result Status</a:t>
            </a:r>
            <a:endParaRPr lang="zh-CN" altLang="en-US" sz="1200" b="1" i="0" u="none" strike="noStrike" dirty="0">
              <a:solidFill>
                <a:srgbClr val="FF0000"/>
              </a:solidFill>
              <a:latin typeface="宋体"/>
            </a:endParaRPr>
          </a:p>
        </p:txBody>
      </p:sp>
    </p:spTree>
    <p:extLst>
      <p:ext uri="{BB962C8B-B14F-4D97-AF65-F5344CB8AC3E}">
        <p14:creationId xmlns:p14="http://schemas.microsoft.com/office/powerpoint/2010/main" val="3652955235"/>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自由: 形状 22"/>
          <p:cNvSpPr/>
          <p:nvPr/>
        </p:nvSpPr>
        <p:spPr bwMode="auto">
          <a:xfrm rot="12600000">
            <a:off x="628798" y="267712"/>
            <a:ext cx="166903" cy="731887"/>
          </a:xfrm>
          <a:custGeom>
            <a:avLst/>
            <a:gdLst>
              <a:gd name="connsiteX0" fmla="*/ 260214 w 260214"/>
              <a:gd name="connsiteY0" fmla="*/ 995963 h 1141060"/>
              <a:gd name="connsiteX1" fmla="*/ 0 w 260214"/>
              <a:gd name="connsiteY1" fmla="*/ 1141060 h 1141060"/>
              <a:gd name="connsiteX2" fmla="*/ 0 w 260214"/>
              <a:gd name="connsiteY2" fmla="*/ 146621 h 1141060"/>
              <a:gd name="connsiteX3" fmla="*/ 260214 w 260214"/>
              <a:gd name="connsiteY3" fmla="*/ 0 h 1141060"/>
            </a:gdLst>
            <a:ahLst/>
            <a:cxnLst>
              <a:cxn ang="0">
                <a:pos x="connsiteX0" y="connsiteY0"/>
              </a:cxn>
              <a:cxn ang="0">
                <a:pos x="connsiteX1" y="connsiteY1"/>
              </a:cxn>
              <a:cxn ang="0">
                <a:pos x="connsiteX2" y="connsiteY2"/>
              </a:cxn>
              <a:cxn ang="0">
                <a:pos x="connsiteX3" y="connsiteY3"/>
              </a:cxn>
            </a:cxnLst>
            <a:rect l="l" t="t" r="r" b="b"/>
            <a:pathLst>
              <a:path w="260214" h="1141060">
                <a:moveTo>
                  <a:pt x="260214" y="995963"/>
                </a:moveTo>
                <a:lnTo>
                  <a:pt x="0" y="1141060"/>
                </a:lnTo>
                <a:lnTo>
                  <a:pt x="0" y="146621"/>
                </a:lnTo>
                <a:lnTo>
                  <a:pt x="260214" y="0"/>
                </a:lnTo>
                <a:close/>
              </a:path>
            </a:pathLst>
          </a:custGeom>
          <a:solidFill>
            <a:srgbClr val="0075EA"/>
          </a:solidFill>
          <a:ln>
            <a:noFill/>
          </a:ln>
        </p:spPr>
        <p:txBody>
          <a:bodyPr vert="horz" wrap="square" lIns="91440" tIns="45720" rIns="91440" bIns="45720" numCol="1" anchor="t" anchorCtr="0" compatLnSpc="1">
            <a:noAutofit/>
          </a:bodyPr>
          <a:lstStyle/>
          <a:p>
            <a:endParaRPr lang="zh-CN" altLang="en-US" dirty="0"/>
          </a:p>
        </p:txBody>
      </p:sp>
      <p:grpSp>
        <p:nvGrpSpPr>
          <p:cNvPr id="10" name="组合 9">
            <a:extLst>
              <a:ext uri="{FF2B5EF4-FFF2-40B4-BE49-F238E27FC236}">
                <a16:creationId xmlns:a16="http://schemas.microsoft.com/office/drawing/2014/main" id="{BB91EA2E-31D9-4C5E-B927-0E95CC089AA6}"/>
              </a:ext>
            </a:extLst>
          </p:cNvPr>
          <p:cNvGrpSpPr/>
          <p:nvPr/>
        </p:nvGrpSpPr>
        <p:grpSpPr>
          <a:xfrm>
            <a:off x="635244" y="278225"/>
            <a:ext cx="6394948" cy="706446"/>
            <a:chOff x="635242" y="278221"/>
            <a:chExt cx="6394948" cy="706445"/>
          </a:xfrm>
        </p:grpSpPr>
        <p:sp>
          <p:nvSpPr>
            <p:cNvPr id="11" name="矩形 10">
              <a:extLst>
                <a:ext uri="{FF2B5EF4-FFF2-40B4-BE49-F238E27FC236}">
                  <a16:creationId xmlns:a16="http://schemas.microsoft.com/office/drawing/2014/main" id="{47CE21A5-F067-4614-A14F-2AD5275C87D3}"/>
                </a:ext>
              </a:extLst>
            </p:cNvPr>
            <p:cNvSpPr/>
            <p:nvPr/>
          </p:nvSpPr>
          <p:spPr>
            <a:xfrm>
              <a:off x="635242" y="676889"/>
              <a:ext cx="6394948" cy="307777"/>
            </a:xfrm>
            <a:prstGeom prst="rect">
              <a:avLst/>
            </a:prstGeom>
          </p:spPr>
          <p:txBody>
            <a:bodyPr wrap="square">
              <a:spAutoFit/>
            </a:bodyPr>
            <a:lstStyle/>
            <a:p>
              <a:pPr algn="ctr"/>
              <a:r>
                <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rPr>
                <a:t>Speculation Execution based on Hardware——Example</a:t>
              </a:r>
            </a:p>
          </p:txBody>
        </p:sp>
        <p:sp>
          <p:nvSpPr>
            <p:cNvPr id="12" name="矩形 11">
              <a:extLst>
                <a:ext uri="{FF2B5EF4-FFF2-40B4-BE49-F238E27FC236}">
                  <a16:creationId xmlns:a16="http://schemas.microsoft.com/office/drawing/2014/main" id="{063FC65B-08A6-4FAC-8552-101E13B84E5C}"/>
                </a:ext>
              </a:extLst>
            </p:cNvPr>
            <p:cNvSpPr/>
            <p:nvPr/>
          </p:nvSpPr>
          <p:spPr>
            <a:xfrm>
              <a:off x="1197484" y="278221"/>
              <a:ext cx="4951997" cy="523219"/>
            </a:xfrm>
            <a:prstGeom prst="rect">
              <a:avLst/>
            </a:prstGeom>
          </p:spPr>
          <p:txBody>
            <a:bodyPr wrap="none">
              <a:spAutoFit/>
            </a:bodyPr>
            <a:lstStyle/>
            <a:p>
              <a:r>
                <a:rPr lang="zh-CN" altLang="en-US" sz="2800" b="1" dirty="0">
                  <a:solidFill>
                    <a:schemeClr val="tx1">
                      <a:lumMod val="85000"/>
                      <a:lumOff val="15000"/>
                    </a:schemeClr>
                  </a:solidFill>
                  <a:latin typeface="等线" panose="02010600030101010101" pitchFamily="2" charset="-122"/>
                  <a:ea typeface="等线" panose="02010600030101010101" pitchFamily="2" charset="-122"/>
                </a:rPr>
                <a:t>基于硬件的推测执行</a:t>
              </a:r>
              <a:r>
                <a:rPr lang="en-US" altLang="zh-CN" sz="2800" b="1" dirty="0">
                  <a:solidFill>
                    <a:schemeClr val="tx1">
                      <a:lumMod val="85000"/>
                      <a:lumOff val="15000"/>
                    </a:schemeClr>
                  </a:solidFill>
                  <a:latin typeface="等线" panose="02010600030101010101" pitchFamily="2" charset="-122"/>
                  <a:ea typeface="等线" panose="02010600030101010101" pitchFamily="2" charset="-122"/>
                </a:rPr>
                <a:t>— —</a:t>
              </a:r>
              <a:r>
                <a:rPr lang="zh-CN" altLang="en-US" sz="2800" b="1" dirty="0">
                  <a:solidFill>
                    <a:schemeClr val="tx1">
                      <a:lumMod val="85000"/>
                      <a:lumOff val="15000"/>
                    </a:schemeClr>
                  </a:solidFill>
                  <a:latin typeface="等线" panose="02010600030101010101" pitchFamily="2" charset="-122"/>
                  <a:ea typeface="等线" panose="02010600030101010101" pitchFamily="2" charset="-122"/>
                </a:rPr>
                <a:t>示例</a:t>
              </a:r>
            </a:p>
          </p:txBody>
        </p:sp>
      </p:grpSp>
      <p:sp>
        <p:nvSpPr>
          <p:cNvPr id="7" name="文本框 6">
            <a:extLst>
              <a:ext uri="{FF2B5EF4-FFF2-40B4-BE49-F238E27FC236}">
                <a16:creationId xmlns:a16="http://schemas.microsoft.com/office/drawing/2014/main" id="{BD4D3455-BFEC-4ECA-BDAC-7AAF5D43B05A}"/>
              </a:ext>
            </a:extLst>
          </p:cNvPr>
          <p:cNvSpPr txBox="1"/>
          <p:nvPr/>
        </p:nvSpPr>
        <p:spPr>
          <a:xfrm>
            <a:off x="9666514" y="801446"/>
            <a:ext cx="1890243" cy="461665"/>
          </a:xfrm>
          <a:prstGeom prst="rect">
            <a:avLst/>
          </a:prstGeom>
          <a:noFill/>
        </p:spPr>
        <p:txBody>
          <a:bodyPr wrap="square" rtlCol="0">
            <a:spAutoFit/>
          </a:bodyPr>
          <a:lstStyle/>
          <a:p>
            <a:pPr algn="ctr"/>
            <a:r>
              <a:rPr lang="zh-CN" altLang="en-US" sz="2400" b="1" dirty="0">
                <a:solidFill>
                  <a:srgbClr val="0066FF"/>
                </a:solidFill>
                <a:latin typeface="微软雅黑" panose="020B0503020204020204" pitchFamily="34" charset="-122"/>
                <a:ea typeface="微软雅黑" panose="020B0503020204020204" pitchFamily="34" charset="-122"/>
              </a:rPr>
              <a:t>第</a:t>
            </a:r>
            <a:r>
              <a:rPr lang="en-US" altLang="zh-CN" sz="2400" b="1" dirty="0">
                <a:solidFill>
                  <a:srgbClr val="0066FF"/>
                </a:solidFill>
                <a:latin typeface="微软雅黑" panose="020B0503020204020204" pitchFamily="34" charset="-122"/>
                <a:ea typeface="微软雅黑" panose="020B0503020204020204" pitchFamily="34" charset="-122"/>
              </a:rPr>
              <a:t>1</a:t>
            </a:r>
            <a:r>
              <a:rPr lang="zh-CN" altLang="en-US" sz="2400" b="1" dirty="0">
                <a:solidFill>
                  <a:srgbClr val="0066FF"/>
                </a:solidFill>
                <a:latin typeface="微软雅黑" panose="020B0503020204020204" pitchFamily="34" charset="-122"/>
                <a:ea typeface="微软雅黑" panose="020B0503020204020204" pitchFamily="34" charset="-122"/>
              </a:rPr>
              <a:t>个周期</a:t>
            </a:r>
          </a:p>
        </p:txBody>
      </p:sp>
      <p:graphicFrame>
        <p:nvGraphicFramePr>
          <p:cNvPr id="9" name="表格 8">
            <a:extLst>
              <a:ext uri="{FF2B5EF4-FFF2-40B4-BE49-F238E27FC236}">
                <a16:creationId xmlns:a16="http://schemas.microsoft.com/office/drawing/2014/main" id="{B8676AA9-3B25-4835-ADBE-B6E264F367C9}"/>
              </a:ext>
            </a:extLst>
          </p:cNvPr>
          <p:cNvGraphicFramePr>
            <a:graphicFrameLocks noGrp="1"/>
          </p:cNvGraphicFramePr>
          <p:nvPr>
            <p:extLst>
              <p:ext uri="{D42A27DB-BD31-4B8C-83A1-F6EECF244321}">
                <p14:modId xmlns:p14="http://schemas.microsoft.com/office/powerpoint/2010/main" val="2610390586"/>
              </p:ext>
            </p:extLst>
          </p:nvPr>
        </p:nvGraphicFramePr>
        <p:xfrm>
          <a:off x="1916893" y="1263111"/>
          <a:ext cx="8358214" cy="5082315"/>
        </p:xfrm>
        <a:graphic>
          <a:graphicData uri="http://schemas.openxmlformats.org/drawingml/2006/table">
            <a:tbl>
              <a:tblPr/>
              <a:tblGrid>
                <a:gridCol w="706491">
                  <a:extLst>
                    <a:ext uri="{9D8B030D-6E8A-4147-A177-3AD203B41FA5}">
                      <a16:colId xmlns:a16="http://schemas.microsoft.com/office/drawing/2014/main" val="20000"/>
                    </a:ext>
                  </a:extLst>
                </a:gridCol>
                <a:gridCol w="706491">
                  <a:extLst>
                    <a:ext uri="{9D8B030D-6E8A-4147-A177-3AD203B41FA5}">
                      <a16:colId xmlns:a16="http://schemas.microsoft.com/office/drawing/2014/main" val="20001"/>
                    </a:ext>
                  </a:extLst>
                </a:gridCol>
                <a:gridCol w="587253">
                  <a:extLst>
                    <a:ext uri="{9D8B030D-6E8A-4147-A177-3AD203B41FA5}">
                      <a16:colId xmlns:a16="http://schemas.microsoft.com/office/drawing/2014/main" val="20002"/>
                    </a:ext>
                  </a:extLst>
                </a:gridCol>
                <a:gridCol w="500066">
                  <a:extLst>
                    <a:ext uri="{9D8B030D-6E8A-4147-A177-3AD203B41FA5}">
                      <a16:colId xmlns:a16="http://schemas.microsoft.com/office/drawing/2014/main" val="20003"/>
                    </a:ext>
                  </a:extLst>
                </a:gridCol>
                <a:gridCol w="1282371">
                  <a:extLst>
                    <a:ext uri="{9D8B030D-6E8A-4147-A177-3AD203B41FA5}">
                      <a16:colId xmlns:a16="http://schemas.microsoft.com/office/drawing/2014/main" val="20004"/>
                    </a:ext>
                  </a:extLst>
                </a:gridCol>
                <a:gridCol w="646455">
                  <a:extLst>
                    <a:ext uri="{9D8B030D-6E8A-4147-A177-3AD203B41FA5}">
                      <a16:colId xmlns:a16="http://schemas.microsoft.com/office/drawing/2014/main" val="20005"/>
                    </a:ext>
                  </a:extLst>
                </a:gridCol>
                <a:gridCol w="1193364">
                  <a:extLst>
                    <a:ext uri="{9D8B030D-6E8A-4147-A177-3AD203B41FA5}">
                      <a16:colId xmlns:a16="http://schemas.microsoft.com/office/drawing/2014/main" val="20006"/>
                    </a:ext>
                  </a:extLst>
                </a:gridCol>
                <a:gridCol w="824240">
                  <a:extLst>
                    <a:ext uri="{9D8B030D-6E8A-4147-A177-3AD203B41FA5}">
                      <a16:colId xmlns:a16="http://schemas.microsoft.com/office/drawing/2014/main" val="20007"/>
                    </a:ext>
                  </a:extLst>
                </a:gridCol>
                <a:gridCol w="706491">
                  <a:extLst>
                    <a:ext uri="{9D8B030D-6E8A-4147-A177-3AD203B41FA5}">
                      <a16:colId xmlns:a16="http://schemas.microsoft.com/office/drawing/2014/main" val="20008"/>
                    </a:ext>
                  </a:extLst>
                </a:gridCol>
                <a:gridCol w="347739">
                  <a:extLst>
                    <a:ext uri="{9D8B030D-6E8A-4147-A177-3AD203B41FA5}">
                      <a16:colId xmlns:a16="http://schemas.microsoft.com/office/drawing/2014/main" val="20009"/>
                    </a:ext>
                  </a:extLst>
                </a:gridCol>
                <a:gridCol w="150762">
                  <a:extLst>
                    <a:ext uri="{9D8B030D-6E8A-4147-A177-3AD203B41FA5}">
                      <a16:colId xmlns:a16="http://schemas.microsoft.com/office/drawing/2014/main" val="20010"/>
                    </a:ext>
                  </a:extLst>
                </a:gridCol>
                <a:gridCol w="706491">
                  <a:extLst>
                    <a:ext uri="{9D8B030D-6E8A-4147-A177-3AD203B41FA5}">
                      <a16:colId xmlns:a16="http://schemas.microsoft.com/office/drawing/2014/main" val="20011"/>
                    </a:ext>
                  </a:extLst>
                </a:gridCol>
              </a:tblGrid>
              <a:tr h="186360">
                <a:tc>
                  <a:txBody>
                    <a:bodyPr/>
                    <a:lstStyle/>
                    <a:p>
                      <a:pPr algn="ctr" fontAlgn="ctr"/>
                      <a:r>
                        <a:rPr lang="en-US" sz="1200" b="0" i="0" u="none" strike="noStrike" dirty="0">
                          <a:solidFill>
                            <a:srgbClr val="000000"/>
                          </a:solidFill>
                          <a:latin typeface="宋体"/>
                        </a:rPr>
                        <a:t>Time</a:t>
                      </a: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Name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a:solidFill>
                            <a:srgbClr val="000000"/>
                          </a:solidFill>
                          <a:latin typeface="宋体"/>
                        </a:rPr>
                        <a:t>Busy</a:t>
                      </a:r>
                    </a:p>
                  </a:txBody>
                  <a:tcPr marL="6285" marR="6285" marT="628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a:solidFill>
                            <a:srgbClr val="000000"/>
                          </a:solidFill>
                          <a:latin typeface="宋体"/>
                        </a:rPr>
                        <a:t>Op</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a:solidFill>
                            <a:srgbClr val="000000"/>
                          </a:solidFill>
                          <a:latin typeface="宋体"/>
                        </a:rPr>
                        <a:t>Vj</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a:solidFill>
                            <a:srgbClr val="000000"/>
                          </a:solidFill>
                          <a:latin typeface="宋体"/>
                        </a:rPr>
                        <a:t>Vk</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a:solidFill>
                            <a:srgbClr val="000000"/>
                          </a:solidFill>
                          <a:latin typeface="宋体"/>
                        </a:rPr>
                        <a:t>Qj</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a:solidFill>
                            <a:srgbClr val="000000"/>
                          </a:solidFill>
                          <a:latin typeface="宋体"/>
                        </a:rPr>
                        <a:t>Qk</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a:solidFill>
                            <a:srgbClr val="000000"/>
                          </a:solidFill>
                          <a:latin typeface="宋体"/>
                        </a:rPr>
                        <a:t>Dest</a:t>
                      </a:r>
                    </a:p>
                  </a:txBody>
                  <a:tcPr marL="6285" marR="6285" marT="628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gridSpan="2">
                  <a:txBody>
                    <a:bodyPr/>
                    <a:lstStyle/>
                    <a:p>
                      <a:pPr algn="ctr" fontAlgn="ctr"/>
                      <a:endParaRPr lang="zh-CN" alt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hMerge="1">
                  <a:txBody>
                    <a:bodyPr/>
                    <a:lstStyle/>
                    <a:p>
                      <a:endParaRPr lang="zh-CN" altLang="en-US"/>
                    </a:p>
                  </a:txBody>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0"/>
                  </a:ext>
                </a:extLst>
              </a:tr>
              <a:tr h="186360">
                <a:tc>
                  <a:txBody>
                    <a:bodyPr/>
                    <a:lstStyle/>
                    <a:p>
                      <a:pPr algn="ctr" fontAlgn="ctr"/>
                      <a:r>
                        <a:rPr lang="en-US" altLang="zh-CN" sz="1200" b="0" i="0" u="none" strike="noStrike">
                          <a:solidFill>
                            <a:srgbClr val="000000"/>
                          </a:solidFill>
                          <a:latin typeface="宋体"/>
                        </a:rPr>
                        <a:t>0</a:t>
                      </a: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Add1</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a:solidFill>
                            <a:srgbClr val="000000"/>
                          </a:solidFill>
                          <a:latin typeface="宋体"/>
                        </a:rPr>
                        <a:t>No</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gridSpan="3">
                  <a:txBody>
                    <a:bodyPr/>
                    <a:lstStyle/>
                    <a:p>
                      <a:pPr algn="ctr" fontAlgn="ctr"/>
                      <a:r>
                        <a:rPr lang="en-US" altLang="zh-CN" sz="1200" b="1" i="0" u="none" strike="noStrike" dirty="0">
                          <a:solidFill>
                            <a:srgbClr val="FF0000"/>
                          </a:solidFill>
                          <a:latin typeface="宋体"/>
                        </a:rPr>
                        <a:t>Reservation</a:t>
                      </a:r>
                      <a:endParaRPr lang="zh-CN" altLang="en-US" sz="1200" b="1" i="0" u="none" strike="noStrike" dirty="0">
                        <a:solidFill>
                          <a:srgbClr val="FF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hMerge="1">
                  <a:txBody>
                    <a:bodyPr/>
                    <a:lstStyle/>
                    <a:p>
                      <a:endParaRPr lang="zh-CN" altLang="en-US"/>
                    </a:p>
                  </a:txBody>
                  <a:tcPr/>
                </a:tc>
                <a:tc hMerge="1">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1"/>
                  </a:ext>
                </a:extLst>
              </a:tr>
              <a:tr h="186360">
                <a:tc>
                  <a:txBody>
                    <a:bodyPr/>
                    <a:lstStyle/>
                    <a:p>
                      <a:pPr algn="ctr" fontAlgn="ctr"/>
                      <a:r>
                        <a:rPr lang="en-US" altLang="zh-CN" sz="1200" b="0" i="0" u="none" strike="noStrike">
                          <a:solidFill>
                            <a:srgbClr val="000000"/>
                          </a:solidFill>
                          <a:latin typeface="宋体"/>
                        </a:rPr>
                        <a:t>0</a:t>
                      </a: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Add2</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a:solidFill>
                            <a:srgbClr val="000000"/>
                          </a:solidFill>
                          <a:latin typeface="宋体"/>
                        </a:rPr>
                        <a:t>No</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gridSpan="3">
                  <a:txBody>
                    <a:bodyPr/>
                    <a:lstStyle/>
                    <a:p>
                      <a:pPr algn="ctr" fontAlgn="ctr"/>
                      <a:r>
                        <a:rPr lang="en-US" altLang="zh-CN" sz="1200" b="1" i="0" u="none" strike="noStrike" dirty="0">
                          <a:solidFill>
                            <a:srgbClr val="FF0000"/>
                          </a:solidFill>
                          <a:latin typeface="宋体"/>
                        </a:rPr>
                        <a:t>Station</a:t>
                      </a:r>
                      <a:endParaRPr lang="zh-CN" altLang="en-US" sz="1200" b="1" i="0" u="none" strike="noStrike" dirty="0">
                        <a:solidFill>
                          <a:srgbClr val="FF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hMerge="1">
                  <a:txBody>
                    <a:bodyPr/>
                    <a:lstStyle/>
                    <a:p>
                      <a:endParaRPr lang="zh-CN" altLang="en-US"/>
                    </a:p>
                  </a:txBody>
                  <a:tcPr/>
                </a:tc>
                <a:tc hMerge="1">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2"/>
                  </a:ext>
                </a:extLst>
              </a:tr>
              <a:tr h="186360">
                <a:tc>
                  <a:txBody>
                    <a:bodyPr/>
                    <a:lstStyle/>
                    <a:p>
                      <a:pPr algn="ctr" fontAlgn="ctr"/>
                      <a:r>
                        <a:rPr lang="en-US" altLang="zh-CN" sz="1200" b="0" i="0" u="none" strike="noStrike">
                          <a:solidFill>
                            <a:srgbClr val="000000"/>
                          </a:solidFill>
                          <a:latin typeface="宋体"/>
                        </a:rPr>
                        <a:t>0</a:t>
                      </a: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Add3</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dirty="0">
                          <a:solidFill>
                            <a:srgbClr val="000000"/>
                          </a:solidFill>
                          <a:latin typeface="宋体"/>
                        </a:rPr>
                        <a:t>No</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marL="0" indent="0" algn="ctr" fontAlgn="ctr">
                        <a:tabLst/>
                      </a:pPr>
                      <a:endParaRPr lang="zh-CN" alt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gridSpan="2">
                  <a:txBody>
                    <a:bodyPr/>
                    <a:lstStyle/>
                    <a:p>
                      <a:endParaRPr lang="zh-CN" altLang="en-US"/>
                    </a:p>
                  </a:txBody>
                  <a:tcPr marL="6285" marR="6285" marT="6285" marB="0" anchor="ctr">
                    <a:lnL>
                      <a:noFill/>
                    </a:lnL>
                    <a:lnR>
                      <a:noFill/>
                    </a:lnR>
                    <a:lnT>
                      <a:noFill/>
                    </a:lnT>
                    <a:lnB>
                      <a:noFill/>
                    </a:lnB>
                  </a:tcPr>
                </a:tc>
                <a:tc hMerge="1">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3"/>
                  </a:ext>
                </a:extLst>
              </a:tr>
              <a:tr h="186360">
                <a:tc>
                  <a:txBody>
                    <a:bodyPr/>
                    <a:lstStyle/>
                    <a:p>
                      <a:pPr algn="ctr" fontAlgn="ctr"/>
                      <a:r>
                        <a:rPr lang="en-US" altLang="zh-CN" sz="1200" b="0" i="0" u="none" strike="noStrike">
                          <a:solidFill>
                            <a:srgbClr val="000000"/>
                          </a:solidFill>
                          <a:latin typeface="宋体"/>
                        </a:rPr>
                        <a:t>0</a:t>
                      </a: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Mult1</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a:solidFill>
                            <a:srgbClr val="000000"/>
                          </a:solidFill>
                          <a:latin typeface="宋体"/>
                        </a:rPr>
                        <a:t>No</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gridSpan="2">
                  <a:txBody>
                    <a:bodyPr/>
                    <a:lstStyle/>
                    <a:p>
                      <a:endParaRPr lang="zh-CN" altLang="en-US"/>
                    </a:p>
                  </a:txBody>
                  <a:tcPr marL="6285" marR="6285" marT="6285" marB="0" anchor="ctr">
                    <a:lnL>
                      <a:noFill/>
                    </a:lnL>
                    <a:lnR>
                      <a:noFill/>
                    </a:lnR>
                    <a:lnT>
                      <a:noFill/>
                    </a:lnT>
                    <a:lnB>
                      <a:noFill/>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4"/>
                  </a:ext>
                </a:extLst>
              </a:tr>
              <a:tr h="186360">
                <a:tc>
                  <a:txBody>
                    <a:bodyPr/>
                    <a:lstStyle/>
                    <a:p>
                      <a:pPr algn="ctr" fontAlgn="ctr"/>
                      <a:r>
                        <a:rPr lang="en-US" altLang="zh-CN" sz="1200" b="0" i="0" u="none" strike="noStrike">
                          <a:solidFill>
                            <a:srgbClr val="000000"/>
                          </a:solidFill>
                          <a:latin typeface="宋体"/>
                        </a:rPr>
                        <a:t>0</a:t>
                      </a: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Mult2</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a:solidFill>
                            <a:srgbClr val="000000"/>
                          </a:solidFill>
                          <a:latin typeface="宋体"/>
                        </a:rPr>
                        <a:t>No</a:t>
                      </a:r>
                    </a:p>
                  </a:txBody>
                  <a:tcPr marL="6285" marR="6285" marT="6285"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gridSpan="2">
                  <a:txBody>
                    <a:bodyPr/>
                    <a:lstStyle/>
                    <a:p>
                      <a:endParaRPr lang="zh-CN" altLang="en-US"/>
                    </a:p>
                  </a:txBody>
                  <a:tcPr marL="6285" marR="6285" marT="6285" marB="0" anchor="ctr">
                    <a:lnL>
                      <a:noFill/>
                    </a:lnL>
                    <a:lnR>
                      <a:noFill/>
                    </a:lnR>
                    <a:lnT>
                      <a:noFill/>
                    </a:lnT>
                    <a:lnB>
                      <a:noFill/>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5"/>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gridSpan="2">
                  <a:txBody>
                    <a:bodyPr/>
                    <a:lstStyle/>
                    <a:p>
                      <a:endParaRPr lang="zh-CN" altLang="en-US"/>
                    </a:p>
                  </a:txBody>
                  <a:tcPr marL="6285" marR="6285" marT="6285" marB="0" anchor="ctr">
                    <a:lnL>
                      <a:noFill/>
                    </a:lnL>
                    <a:lnR>
                      <a:noFill/>
                    </a:lnR>
                    <a:lnT>
                      <a:noFill/>
                    </a:lnT>
                    <a:lnB>
                      <a:noFill/>
                    </a:lnB>
                  </a:tcPr>
                </a:tc>
                <a:tc hMerge="1">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6"/>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Busy</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gridSpan="2">
                  <a:txBody>
                    <a:bodyPr/>
                    <a:lstStyle/>
                    <a:p>
                      <a:pPr algn="ctr" fontAlgn="ctr"/>
                      <a:r>
                        <a:rPr lang="en-US" sz="1200" b="0" i="0" u="none" strike="noStrike">
                          <a:solidFill>
                            <a:srgbClr val="000000"/>
                          </a:solidFill>
                          <a:latin typeface="宋体"/>
                        </a:rPr>
                        <a:t>Address</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hMerge="1">
                  <a:txBody>
                    <a:bodyPr/>
                    <a:lstStyle/>
                    <a:p>
                      <a:pPr algn="ctr" fontAlgn="ctr"/>
                      <a:endParaRPr lang="en-US" sz="1200" b="0" i="0" u="none" strike="noStrike">
                        <a:solidFill>
                          <a:srgbClr val="000000"/>
                        </a:solidFill>
                        <a:latin typeface="宋体"/>
                      </a:endParaRP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Entry</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Busy</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Instruction</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State</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Destination</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Value</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Load1</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Yes</a:t>
                      </a:r>
                      <a:r>
                        <a:rPr lang="zh-CN" altLang="en-US" sz="1200" b="0" i="0" u="none" strike="noStrike" dirty="0">
                          <a:solidFill>
                            <a:srgbClr val="000000"/>
                          </a:solidFill>
                          <a:latin typeface="宋体"/>
                        </a:rPr>
                        <a:t>　</a:t>
                      </a:r>
                    </a:p>
                  </a:txBody>
                  <a:tcPr marL="6285" marR="6285" marT="628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tcPr>
                </a:tc>
                <a:tc gridSpan="2">
                  <a:txBody>
                    <a:bodyPr/>
                    <a:lstStyle/>
                    <a:p>
                      <a:pPr algn="ctr" fontAlgn="ctr"/>
                      <a:r>
                        <a:rPr lang="en-US" altLang="zh-CN" sz="1200" b="0" i="0" u="none" strike="noStrike" dirty="0">
                          <a:solidFill>
                            <a:srgbClr val="000000"/>
                          </a:solidFill>
                          <a:latin typeface="宋体"/>
                        </a:rPr>
                        <a:t>34+Regs[R2]</a:t>
                      </a:r>
                      <a:r>
                        <a:rPr lang="zh-CN" altLang="en-US" sz="1200" b="0" i="0" u="none" strike="noStrike" dirty="0">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hMerge="1">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008"/>
                  </a:ext>
                </a:extLst>
              </a:tr>
              <a:tr h="186360">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a:solidFill>
                            <a:srgbClr val="000000"/>
                          </a:solidFill>
                          <a:latin typeface="宋体"/>
                        </a:rPr>
                        <a:t>Head</a:t>
                      </a: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1</a:t>
                      </a:r>
                    </a:p>
                  </a:txBody>
                  <a:tcPr marL="6285" marR="6285" marT="628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altLang="zh-CN" sz="1200" b="0" i="0" u="none" strike="noStrike" dirty="0">
                          <a:solidFill>
                            <a:srgbClr val="000000"/>
                          </a:solidFill>
                          <a:latin typeface="宋体"/>
                        </a:rPr>
                        <a:t>Yes</a:t>
                      </a:r>
                      <a:r>
                        <a:rPr lang="zh-CN" altLang="en-US" sz="1200" b="0" i="0" u="none" strike="noStrike" dirty="0">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altLang="zh-CN" sz="1200" b="0" i="0" u="none" strike="noStrike" dirty="0">
                          <a:solidFill>
                            <a:srgbClr val="000000"/>
                          </a:solidFill>
                          <a:latin typeface="宋体"/>
                        </a:rPr>
                        <a:t>LD F6,34(R2)</a:t>
                      </a:r>
                      <a:endParaRPr lang="zh-CN" altLang="en-US" sz="1200" b="0" i="0" u="none" strike="noStrike" dirty="0">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altLang="zh-CN" sz="1200" b="0" i="0" u="none" strike="noStrike" dirty="0">
                          <a:solidFill>
                            <a:srgbClr val="000000"/>
                          </a:solidFill>
                          <a:latin typeface="宋体"/>
                        </a:rPr>
                        <a:t>Issue</a:t>
                      </a:r>
                      <a:r>
                        <a:rPr lang="zh-CN" altLang="en-US" sz="1200" b="0" i="0" u="none" strike="noStrike" dirty="0">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altLang="zh-CN" sz="1200" b="0" i="0" u="none" strike="noStrike" dirty="0">
                          <a:solidFill>
                            <a:srgbClr val="000000"/>
                          </a:solidFill>
                          <a:latin typeface="宋体"/>
                        </a:rPr>
                        <a:t>F6</a:t>
                      </a:r>
                      <a:r>
                        <a:rPr lang="zh-CN" altLang="en-US" sz="1200" b="0" i="0" u="none" strike="noStrike" dirty="0">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zh-CN" altLang="en-US" sz="1200" b="0" i="0" u="none" strike="noStrike" dirty="0">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a:solidFill>
                            <a:srgbClr val="000000"/>
                          </a:solidFill>
                          <a:latin typeface="宋体"/>
                        </a:rPr>
                        <a:t>Load2</a:t>
                      </a:r>
                    </a:p>
                  </a:txBody>
                  <a:tcPr marL="6285" marR="6285" marT="62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gridSpan="2">
                  <a:txBody>
                    <a:bodyPr/>
                    <a:lstStyle/>
                    <a:p>
                      <a:pPr algn="ctr" fontAlgn="ctr"/>
                      <a:r>
                        <a:rPr lang="zh-CN" altLang="en-US" sz="1200" b="0" i="0" u="none" strike="noStrike" dirty="0">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10009"/>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2</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a:solidFill>
                            <a:srgbClr val="000000"/>
                          </a:solidFill>
                          <a:latin typeface="宋体"/>
                        </a:rPr>
                        <a:t>Load3</a:t>
                      </a:r>
                    </a:p>
                  </a:txBody>
                  <a:tcPr marL="6285" marR="6285" marT="62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tcPr>
                </a:tc>
                <a:tc gridSpan="2">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3</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gridSpan="2">
                  <a:txBody>
                    <a:bodyPr/>
                    <a:lstStyle/>
                    <a:p>
                      <a:endParaRPr lang="zh-CN" altLang="en-US"/>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011"/>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4</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gridSpan="2">
                  <a:txBody>
                    <a:bodyPr/>
                    <a:lstStyle/>
                    <a:p>
                      <a:endParaRPr lang="zh-CN" altLang="en-US"/>
                    </a:p>
                  </a:txBody>
                  <a:tcPr marL="6285" marR="6285" marT="6285" marB="0" anchor="ctr">
                    <a:lnL>
                      <a:noFill/>
                    </a:lnL>
                    <a:lnR>
                      <a:noFill/>
                    </a:lnR>
                    <a:lnT>
                      <a:noFill/>
                    </a:lnT>
                    <a:lnB>
                      <a:noFill/>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2"/>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5</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gridSpan="2">
                  <a:txBody>
                    <a:bodyPr/>
                    <a:lstStyle/>
                    <a:p>
                      <a:endParaRPr lang="zh-CN" altLang="en-US"/>
                    </a:p>
                  </a:txBody>
                  <a:tcPr marL="6285" marR="6285" marT="6285" marB="0" anchor="ctr">
                    <a:lnL>
                      <a:noFill/>
                    </a:lnL>
                    <a:lnR>
                      <a:noFill/>
                    </a:lnR>
                    <a:lnT>
                      <a:noFill/>
                    </a:lnT>
                    <a:lnB>
                      <a:noFill/>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3"/>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6</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gridSpan="2">
                  <a:txBody>
                    <a:bodyPr/>
                    <a:lstStyle/>
                    <a:p>
                      <a:endParaRPr lang="zh-CN" altLang="en-US"/>
                    </a:p>
                  </a:txBody>
                  <a:tcPr marL="6285" marR="6285" marT="6285" marB="0" anchor="ctr">
                    <a:lnL>
                      <a:noFill/>
                    </a:lnL>
                    <a:lnR>
                      <a:noFill/>
                    </a:lnR>
                    <a:lnT>
                      <a:noFill/>
                    </a:lnT>
                    <a:lnB>
                      <a:noFill/>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4"/>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7</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gridSpan="4">
                  <a:txBody>
                    <a:bodyPr/>
                    <a:lstStyle/>
                    <a:p>
                      <a:pPr algn="ctr" fontAlgn="ctr"/>
                      <a:r>
                        <a:rPr lang="en-US" altLang="zh-CN" sz="1200" b="1" i="0" u="none" strike="noStrike" dirty="0">
                          <a:solidFill>
                            <a:srgbClr val="FF0000"/>
                          </a:solidFill>
                          <a:latin typeface="宋体"/>
                        </a:rPr>
                        <a:t>Reorder Buffer</a:t>
                      </a:r>
                      <a:endParaRPr lang="zh-CN" altLang="en-US" sz="1200" b="1" i="0" u="none" strike="noStrike" dirty="0">
                        <a:solidFill>
                          <a:srgbClr val="FF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hMerge="1">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hMerge="1">
                  <a:txBody>
                    <a:bodyPr/>
                    <a:lstStyle/>
                    <a:p>
                      <a:endParaRPr lang="zh-CN" altLang="en-US"/>
                    </a:p>
                  </a:txBody>
                  <a:tcPr/>
                </a:tc>
                <a:tc hMerge="1">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5"/>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8</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gridSpan="2">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hMerge="1">
                  <a:txBody>
                    <a:bodyPr/>
                    <a:lstStyle/>
                    <a:p>
                      <a:endParaRPr lang="zh-CN" altLang="en-US"/>
                    </a:p>
                  </a:txBody>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6"/>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9</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gridSpan="2">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hMerge="1">
                  <a:txBody>
                    <a:bodyPr/>
                    <a:lstStyle/>
                    <a:p>
                      <a:endParaRPr lang="zh-CN" altLang="en-US"/>
                    </a:p>
                  </a:txBody>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7"/>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10</a:t>
                      </a:r>
                    </a:p>
                  </a:txBody>
                  <a:tcPr marL="6285" marR="6285" marT="6285"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gridSpan="2">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hMerge="1">
                  <a:txBody>
                    <a:bodyPr/>
                    <a:lstStyle/>
                    <a:p>
                      <a:endParaRPr lang="zh-CN" altLang="en-US"/>
                    </a:p>
                  </a:txBody>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8"/>
                  </a:ext>
                </a:extLst>
              </a:tr>
              <a:tr h="186360">
                <a:tc>
                  <a:txBody>
                    <a:bodyPr/>
                    <a:lstStyle/>
                    <a:p>
                      <a:pPr algn="ctr" fontAlgn="ctr"/>
                      <a:r>
                        <a:rPr lang="en-US" altLang="zh-CN" sz="1200" b="0" i="0" u="none" strike="noStrike" dirty="0">
                          <a:solidFill>
                            <a:srgbClr val="000000"/>
                          </a:solidFill>
                          <a:latin typeface="宋体"/>
                        </a:rPr>
                        <a:t>Cycle</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gridSpan="2">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hMerge="1">
                  <a:txBody>
                    <a:bodyPr/>
                    <a:lstStyle/>
                    <a:p>
                      <a:endParaRPr lang="zh-CN" altLang="en-US"/>
                    </a:p>
                  </a:txBody>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9"/>
                  </a:ext>
                </a:extLst>
              </a:tr>
              <a:tr h="186360">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F0</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F2</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F4</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F6</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F8</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F10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F12</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gridSpan="2">
                  <a:txBody>
                    <a:bodyPr/>
                    <a:lstStyle/>
                    <a:p>
                      <a:pPr algn="ctr" fontAlgn="ctr"/>
                      <a:r>
                        <a:rPr lang="en-US" altLang="zh-CN"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a:txBody>
                    <a:bodyPr/>
                    <a:lstStyle/>
                    <a:p>
                      <a:pPr algn="ctr" fontAlgn="ctr"/>
                      <a:r>
                        <a:rPr lang="en-US" sz="1200" b="0" i="0" u="none" strike="noStrike">
                          <a:solidFill>
                            <a:srgbClr val="000000"/>
                          </a:solidFill>
                          <a:latin typeface="宋体"/>
                        </a:rPr>
                        <a:t>F30</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0"/>
                  </a:ext>
                </a:extLst>
              </a:tr>
              <a:tr h="186360">
                <a:tc>
                  <a:txBody>
                    <a:bodyPr/>
                    <a:lstStyle/>
                    <a:p>
                      <a:pPr algn="ctr" fontAlgn="ctr"/>
                      <a:r>
                        <a:rPr lang="en-US" altLang="zh-CN" sz="1200" b="0" i="0" u="none" strike="noStrike" dirty="0">
                          <a:solidFill>
                            <a:srgbClr val="000000"/>
                          </a:solidFill>
                          <a:latin typeface="宋体"/>
                        </a:rPr>
                        <a:t>1</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Reorder#</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altLang="zh-CN" sz="1200" b="0" i="0" u="none" strike="noStrike" dirty="0">
                          <a:solidFill>
                            <a:srgbClr val="000000"/>
                          </a:solidFill>
                          <a:latin typeface="宋体"/>
                        </a:rPr>
                        <a:t>#1</a:t>
                      </a:r>
                      <a:r>
                        <a:rPr lang="zh-CN" altLang="en-US" sz="1200" b="0" i="0" u="none" strike="noStrike" dirty="0">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gridSpan="2">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hMerge="1">
                  <a:txBody>
                    <a:bodyPr/>
                    <a:lstStyle/>
                    <a:p>
                      <a:endParaRPr lang="zh-CN" altLang="en-US"/>
                    </a:p>
                  </a:txBody>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021"/>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Busy</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a:solidFill>
                            <a:srgbClr val="000000"/>
                          </a:solidFill>
                          <a:latin typeface="宋体"/>
                        </a:rPr>
                        <a:t>No</a:t>
                      </a:r>
                    </a:p>
                  </a:txBody>
                  <a:tcPr marL="6285" marR="6285" marT="6285"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No</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No</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latin typeface="宋体"/>
                        </a:rPr>
                        <a:t>Yes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No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No</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No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gridSpan="2">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a:txBody>
                    <a:bodyPr/>
                    <a:lstStyle/>
                    <a:p>
                      <a:pPr algn="ctr" fontAlgn="ctr"/>
                      <a:r>
                        <a:rPr lang="en-US" sz="1200" b="0" i="0" u="none" strike="noStrike" dirty="0">
                          <a:solidFill>
                            <a:srgbClr val="000000"/>
                          </a:solidFill>
                          <a:latin typeface="宋体"/>
                        </a:rPr>
                        <a:t>No </a:t>
                      </a:r>
                    </a:p>
                  </a:txBody>
                  <a:tcPr marL="6285" marR="6285" marT="6285"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2"/>
                  </a:ext>
                </a:extLst>
              </a:tr>
            </a:tbl>
          </a:graphicData>
        </a:graphic>
      </p:graphicFrame>
      <p:sp>
        <p:nvSpPr>
          <p:cNvPr id="13" name="文本框 12">
            <a:extLst>
              <a:ext uri="{FF2B5EF4-FFF2-40B4-BE49-F238E27FC236}">
                <a16:creationId xmlns:a16="http://schemas.microsoft.com/office/drawing/2014/main" id="{9D55C5CA-1A8C-48C1-A985-94375B6E3FF5}"/>
              </a:ext>
            </a:extLst>
          </p:cNvPr>
          <p:cNvSpPr txBox="1"/>
          <p:nvPr/>
        </p:nvSpPr>
        <p:spPr>
          <a:xfrm>
            <a:off x="10250214" y="6013950"/>
            <a:ext cx="1941786" cy="276999"/>
          </a:xfrm>
          <a:prstGeom prst="rect">
            <a:avLst/>
          </a:prstGeom>
          <a:noFill/>
        </p:spPr>
        <p:txBody>
          <a:bodyPr wrap="square">
            <a:spAutoFit/>
          </a:bodyPr>
          <a:lstStyle/>
          <a:p>
            <a:pPr algn="ctr" fontAlgn="ctr"/>
            <a:r>
              <a:rPr lang="en-US" altLang="zh-CN" sz="1200" b="1" i="0" u="none" strike="noStrike" dirty="0">
                <a:solidFill>
                  <a:srgbClr val="FF0000"/>
                </a:solidFill>
                <a:latin typeface="宋体"/>
              </a:rPr>
              <a:t>Register Result Status</a:t>
            </a:r>
            <a:endParaRPr lang="zh-CN" altLang="en-US" sz="1200" b="1" i="0" u="none" strike="noStrike" dirty="0">
              <a:solidFill>
                <a:srgbClr val="FF0000"/>
              </a:solidFill>
              <a:latin typeface="宋体"/>
            </a:endParaRPr>
          </a:p>
        </p:txBody>
      </p:sp>
    </p:spTree>
    <p:extLst>
      <p:ext uri="{BB962C8B-B14F-4D97-AF65-F5344CB8AC3E}">
        <p14:creationId xmlns:p14="http://schemas.microsoft.com/office/powerpoint/2010/main" val="230105617"/>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自由: 形状 22"/>
          <p:cNvSpPr/>
          <p:nvPr/>
        </p:nvSpPr>
        <p:spPr bwMode="auto">
          <a:xfrm rot="12600000">
            <a:off x="628798" y="267712"/>
            <a:ext cx="166903" cy="731887"/>
          </a:xfrm>
          <a:custGeom>
            <a:avLst/>
            <a:gdLst>
              <a:gd name="connsiteX0" fmla="*/ 260214 w 260214"/>
              <a:gd name="connsiteY0" fmla="*/ 995963 h 1141060"/>
              <a:gd name="connsiteX1" fmla="*/ 0 w 260214"/>
              <a:gd name="connsiteY1" fmla="*/ 1141060 h 1141060"/>
              <a:gd name="connsiteX2" fmla="*/ 0 w 260214"/>
              <a:gd name="connsiteY2" fmla="*/ 146621 h 1141060"/>
              <a:gd name="connsiteX3" fmla="*/ 260214 w 260214"/>
              <a:gd name="connsiteY3" fmla="*/ 0 h 1141060"/>
            </a:gdLst>
            <a:ahLst/>
            <a:cxnLst>
              <a:cxn ang="0">
                <a:pos x="connsiteX0" y="connsiteY0"/>
              </a:cxn>
              <a:cxn ang="0">
                <a:pos x="connsiteX1" y="connsiteY1"/>
              </a:cxn>
              <a:cxn ang="0">
                <a:pos x="connsiteX2" y="connsiteY2"/>
              </a:cxn>
              <a:cxn ang="0">
                <a:pos x="connsiteX3" y="connsiteY3"/>
              </a:cxn>
            </a:cxnLst>
            <a:rect l="l" t="t" r="r" b="b"/>
            <a:pathLst>
              <a:path w="260214" h="1141060">
                <a:moveTo>
                  <a:pt x="260214" y="995963"/>
                </a:moveTo>
                <a:lnTo>
                  <a:pt x="0" y="1141060"/>
                </a:lnTo>
                <a:lnTo>
                  <a:pt x="0" y="146621"/>
                </a:lnTo>
                <a:lnTo>
                  <a:pt x="260214" y="0"/>
                </a:lnTo>
                <a:close/>
              </a:path>
            </a:pathLst>
          </a:custGeom>
          <a:solidFill>
            <a:srgbClr val="0075EA"/>
          </a:solidFill>
          <a:ln>
            <a:noFill/>
          </a:ln>
        </p:spPr>
        <p:txBody>
          <a:bodyPr vert="horz" wrap="square" lIns="91440" tIns="45720" rIns="91440" bIns="45720" numCol="1" anchor="t" anchorCtr="0" compatLnSpc="1">
            <a:noAutofit/>
          </a:bodyPr>
          <a:lstStyle/>
          <a:p>
            <a:endParaRPr lang="zh-CN" altLang="en-US" dirty="0"/>
          </a:p>
        </p:txBody>
      </p:sp>
      <p:grpSp>
        <p:nvGrpSpPr>
          <p:cNvPr id="10" name="组合 9">
            <a:extLst>
              <a:ext uri="{FF2B5EF4-FFF2-40B4-BE49-F238E27FC236}">
                <a16:creationId xmlns:a16="http://schemas.microsoft.com/office/drawing/2014/main" id="{BB91EA2E-31D9-4C5E-B927-0E95CC089AA6}"/>
              </a:ext>
            </a:extLst>
          </p:cNvPr>
          <p:cNvGrpSpPr/>
          <p:nvPr/>
        </p:nvGrpSpPr>
        <p:grpSpPr>
          <a:xfrm>
            <a:off x="635244" y="278225"/>
            <a:ext cx="6394948" cy="706446"/>
            <a:chOff x="635242" y="278221"/>
            <a:chExt cx="6394948" cy="706445"/>
          </a:xfrm>
        </p:grpSpPr>
        <p:sp>
          <p:nvSpPr>
            <p:cNvPr id="11" name="矩形 10">
              <a:extLst>
                <a:ext uri="{FF2B5EF4-FFF2-40B4-BE49-F238E27FC236}">
                  <a16:creationId xmlns:a16="http://schemas.microsoft.com/office/drawing/2014/main" id="{47CE21A5-F067-4614-A14F-2AD5275C87D3}"/>
                </a:ext>
              </a:extLst>
            </p:cNvPr>
            <p:cNvSpPr/>
            <p:nvPr/>
          </p:nvSpPr>
          <p:spPr>
            <a:xfrm>
              <a:off x="635242" y="676889"/>
              <a:ext cx="6394948" cy="307777"/>
            </a:xfrm>
            <a:prstGeom prst="rect">
              <a:avLst/>
            </a:prstGeom>
          </p:spPr>
          <p:txBody>
            <a:bodyPr wrap="square">
              <a:spAutoFit/>
            </a:bodyPr>
            <a:lstStyle/>
            <a:p>
              <a:pPr algn="ctr"/>
              <a:r>
                <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rPr>
                <a:t>Speculation Execution based on Hardware——Example</a:t>
              </a:r>
            </a:p>
          </p:txBody>
        </p:sp>
        <p:sp>
          <p:nvSpPr>
            <p:cNvPr id="12" name="矩形 11">
              <a:extLst>
                <a:ext uri="{FF2B5EF4-FFF2-40B4-BE49-F238E27FC236}">
                  <a16:creationId xmlns:a16="http://schemas.microsoft.com/office/drawing/2014/main" id="{063FC65B-08A6-4FAC-8552-101E13B84E5C}"/>
                </a:ext>
              </a:extLst>
            </p:cNvPr>
            <p:cNvSpPr/>
            <p:nvPr/>
          </p:nvSpPr>
          <p:spPr>
            <a:xfrm>
              <a:off x="1197484" y="278221"/>
              <a:ext cx="4951997" cy="523219"/>
            </a:xfrm>
            <a:prstGeom prst="rect">
              <a:avLst/>
            </a:prstGeom>
          </p:spPr>
          <p:txBody>
            <a:bodyPr wrap="none">
              <a:spAutoFit/>
            </a:bodyPr>
            <a:lstStyle/>
            <a:p>
              <a:r>
                <a:rPr lang="zh-CN" altLang="en-US" sz="2800" b="1" dirty="0">
                  <a:solidFill>
                    <a:schemeClr val="tx1">
                      <a:lumMod val="85000"/>
                      <a:lumOff val="15000"/>
                    </a:schemeClr>
                  </a:solidFill>
                  <a:latin typeface="等线" panose="02010600030101010101" pitchFamily="2" charset="-122"/>
                  <a:ea typeface="等线" panose="02010600030101010101" pitchFamily="2" charset="-122"/>
                </a:rPr>
                <a:t>基于硬件的推测执行</a:t>
              </a:r>
              <a:r>
                <a:rPr lang="en-US" altLang="zh-CN" sz="2800" b="1" dirty="0">
                  <a:solidFill>
                    <a:schemeClr val="tx1">
                      <a:lumMod val="85000"/>
                      <a:lumOff val="15000"/>
                    </a:schemeClr>
                  </a:solidFill>
                  <a:latin typeface="等线" panose="02010600030101010101" pitchFamily="2" charset="-122"/>
                  <a:ea typeface="等线" panose="02010600030101010101" pitchFamily="2" charset="-122"/>
                </a:rPr>
                <a:t>— —</a:t>
              </a:r>
              <a:r>
                <a:rPr lang="zh-CN" altLang="en-US" sz="2800" b="1" dirty="0">
                  <a:solidFill>
                    <a:schemeClr val="tx1">
                      <a:lumMod val="85000"/>
                      <a:lumOff val="15000"/>
                    </a:schemeClr>
                  </a:solidFill>
                  <a:latin typeface="等线" panose="02010600030101010101" pitchFamily="2" charset="-122"/>
                  <a:ea typeface="等线" panose="02010600030101010101" pitchFamily="2" charset="-122"/>
                </a:rPr>
                <a:t>示例</a:t>
              </a:r>
            </a:p>
          </p:txBody>
        </p:sp>
      </p:grpSp>
      <p:sp>
        <p:nvSpPr>
          <p:cNvPr id="7" name="文本框 6">
            <a:extLst>
              <a:ext uri="{FF2B5EF4-FFF2-40B4-BE49-F238E27FC236}">
                <a16:creationId xmlns:a16="http://schemas.microsoft.com/office/drawing/2014/main" id="{BD4D3455-BFEC-4ECA-BDAC-7AAF5D43B05A}"/>
              </a:ext>
            </a:extLst>
          </p:cNvPr>
          <p:cNvSpPr txBox="1"/>
          <p:nvPr/>
        </p:nvSpPr>
        <p:spPr>
          <a:xfrm>
            <a:off x="9666514" y="801446"/>
            <a:ext cx="1890243" cy="461665"/>
          </a:xfrm>
          <a:prstGeom prst="rect">
            <a:avLst/>
          </a:prstGeom>
          <a:noFill/>
        </p:spPr>
        <p:txBody>
          <a:bodyPr wrap="square" rtlCol="0">
            <a:spAutoFit/>
          </a:bodyPr>
          <a:lstStyle/>
          <a:p>
            <a:pPr algn="ctr"/>
            <a:r>
              <a:rPr lang="zh-CN" altLang="en-US" sz="2400" b="1" dirty="0">
                <a:solidFill>
                  <a:srgbClr val="0066FF"/>
                </a:solidFill>
                <a:latin typeface="微软雅黑" panose="020B0503020204020204" pitchFamily="34" charset="-122"/>
                <a:ea typeface="微软雅黑" panose="020B0503020204020204" pitchFamily="34" charset="-122"/>
              </a:rPr>
              <a:t>第</a:t>
            </a:r>
            <a:r>
              <a:rPr lang="en-US" altLang="zh-CN" sz="2400" b="1" dirty="0">
                <a:solidFill>
                  <a:srgbClr val="0066FF"/>
                </a:solidFill>
                <a:latin typeface="微软雅黑" panose="020B0503020204020204" pitchFamily="34" charset="-122"/>
                <a:ea typeface="微软雅黑" panose="020B0503020204020204" pitchFamily="34" charset="-122"/>
              </a:rPr>
              <a:t>2</a:t>
            </a:r>
            <a:r>
              <a:rPr lang="zh-CN" altLang="en-US" sz="2400" b="1" dirty="0">
                <a:solidFill>
                  <a:srgbClr val="0066FF"/>
                </a:solidFill>
                <a:latin typeface="微软雅黑" panose="020B0503020204020204" pitchFamily="34" charset="-122"/>
                <a:ea typeface="微软雅黑" panose="020B0503020204020204" pitchFamily="34" charset="-122"/>
              </a:rPr>
              <a:t>个周期</a:t>
            </a:r>
          </a:p>
        </p:txBody>
      </p:sp>
      <p:graphicFrame>
        <p:nvGraphicFramePr>
          <p:cNvPr id="8" name="表格 7">
            <a:extLst>
              <a:ext uri="{FF2B5EF4-FFF2-40B4-BE49-F238E27FC236}">
                <a16:creationId xmlns:a16="http://schemas.microsoft.com/office/drawing/2014/main" id="{19B6DF1F-8735-411D-93CA-1950479EF692}"/>
              </a:ext>
            </a:extLst>
          </p:cNvPr>
          <p:cNvGraphicFramePr>
            <a:graphicFrameLocks noGrp="1"/>
          </p:cNvGraphicFramePr>
          <p:nvPr>
            <p:extLst>
              <p:ext uri="{D42A27DB-BD31-4B8C-83A1-F6EECF244321}">
                <p14:modId xmlns:p14="http://schemas.microsoft.com/office/powerpoint/2010/main" val="4187762895"/>
              </p:ext>
            </p:extLst>
          </p:nvPr>
        </p:nvGraphicFramePr>
        <p:xfrm>
          <a:off x="1913230" y="1274373"/>
          <a:ext cx="8358214" cy="5082315"/>
        </p:xfrm>
        <a:graphic>
          <a:graphicData uri="http://schemas.openxmlformats.org/drawingml/2006/table">
            <a:tbl>
              <a:tblPr/>
              <a:tblGrid>
                <a:gridCol w="706491">
                  <a:extLst>
                    <a:ext uri="{9D8B030D-6E8A-4147-A177-3AD203B41FA5}">
                      <a16:colId xmlns:a16="http://schemas.microsoft.com/office/drawing/2014/main" val="20000"/>
                    </a:ext>
                  </a:extLst>
                </a:gridCol>
                <a:gridCol w="706491">
                  <a:extLst>
                    <a:ext uri="{9D8B030D-6E8A-4147-A177-3AD203B41FA5}">
                      <a16:colId xmlns:a16="http://schemas.microsoft.com/office/drawing/2014/main" val="20001"/>
                    </a:ext>
                  </a:extLst>
                </a:gridCol>
                <a:gridCol w="587253">
                  <a:extLst>
                    <a:ext uri="{9D8B030D-6E8A-4147-A177-3AD203B41FA5}">
                      <a16:colId xmlns:a16="http://schemas.microsoft.com/office/drawing/2014/main" val="20002"/>
                    </a:ext>
                  </a:extLst>
                </a:gridCol>
                <a:gridCol w="500066">
                  <a:extLst>
                    <a:ext uri="{9D8B030D-6E8A-4147-A177-3AD203B41FA5}">
                      <a16:colId xmlns:a16="http://schemas.microsoft.com/office/drawing/2014/main" val="20003"/>
                    </a:ext>
                  </a:extLst>
                </a:gridCol>
                <a:gridCol w="1282371">
                  <a:extLst>
                    <a:ext uri="{9D8B030D-6E8A-4147-A177-3AD203B41FA5}">
                      <a16:colId xmlns:a16="http://schemas.microsoft.com/office/drawing/2014/main" val="20004"/>
                    </a:ext>
                  </a:extLst>
                </a:gridCol>
                <a:gridCol w="646455">
                  <a:extLst>
                    <a:ext uri="{9D8B030D-6E8A-4147-A177-3AD203B41FA5}">
                      <a16:colId xmlns:a16="http://schemas.microsoft.com/office/drawing/2014/main" val="20005"/>
                    </a:ext>
                  </a:extLst>
                </a:gridCol>
                <a:gridCol w="1193364">
                  <a:extLst>
                    <a:ext uri="{9D8B030D-6E8A-4147-A177-3AD203B41FA5}">
                      <a16:colId xmlns:a16="http://schemas.microsoft.com/office/drawing/2014/main" val="20006"/>
                    </a:ext>
                  </a:extLst>
                </a:gridCol>
                <a:gridCol w="824240">
                  <a:extLst>
                    <a:ext uri="{9D8B030D-6E8A-4147-A177-3AD203B41FA5}">
                      <a16:colId xmlns:a16="http://schemas.microsoft.com/office/drawing/2014/main" val="20007"/>
                    </a:ext>
                  </a:extLst>
                </a:gridCol>
                <a:gridCol w="706491">
                  <a:extLst>
                    <a:ext uri="{9D8B030D-6E8A-4147-A177-3AD203B41FA5}">
                      <a16:colId xmlns:a16="http://schemas.microsoft.com/office/drawing/2014/main" val="20008"/>
                    </a:ext>
                  </a:extLst>
                </a:gridCol>
                <a:gridCol w="347739">
                  <a:extLst>
                    <a:ext uri="{9D8B030D-6E8A-4147-A177-3AD203B41FA5}">
                      <a16:colId xmlns:a16="http://schemas.microsoft.com/office/drawing/2014/main" val="20009"/>
                    </a:ext>
                  </a:extLst>
                </a:gridCol>
                <a:gridCol w="150762">
                  <a:extLst>
                    <a:ext uri="{9D8B030D-6E8A-4147-A177-3AD203B41FA5}">
                      <a16:colId xmlns:a16="http://schemas.microsoft.com/office/drawing/2014/main" val="20010"/>
                    </a:ext>
                  </a:extLst>
                </a:gridCol>
                <a:gridCol w="706491">
                  <a:extLst>
                    <a:ext uri="{9D8B030D-6E8A-4147-A177-3AD203B41FA5}">
                      <a16:colId xmlns:a16="http://schemas.microsoft.com/office/drawing/2014/main" val="20011"/>
                    </a:ext>
                  </a:extLst>
                </a:gridCol>
              </a:tblGrid>
              <a:tr h="186360">
                <a:tc>
                  <a:txBody>
                    <a:bodyPr/>
                    <a:lstStyle/>
                    <a:p>
                      <a:pPr algn="ctr" fontAlgn="ctr"/>
                      <a:r>
                        <a:rPr lang="en-US" sz="1200" b="0" i="0" u="none" strike="noStrike" dirty="0">
                          <a:solidFill>
                            <a:srgbClr val="000000"/>
                          </a:solidFill>
                          <a:latin typeface="宋体"/>
                        </a:rPr>
                        <a:t>Time</a:t>
                      </a: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Name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a:solidFill>
                            <a:srgbClr val="000000"/>
                          </a:solidFill>
                          <a:latin typeface="宋体"/>
                        </a:rPr>
                        <a:t>Busy</a:t>
                      </a:r>
                    </a:p>
                  </a:txBody>
                  <a:tcPr marL="6285" marR="6285" marT="628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a:solidFill>
                            <a:srgbClr val="000000"/>
                          </a:solidFill>
                          <a:latin typeface="宋体"/>
                        </a:rPr>
                        <a:t>Op</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a:solidFill>
                            <a:srgbClr val="000000"/>
                          </a:solidFill>
                          <a:latin typeface="宋体"/>
                        </a:rPr>
                        <a:t>Vj</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a:solidFill>
                            <a:srgbClr val="000000"/>
                          </a:solidFill>
                          <a:latin typeface="宋体"/>
                        </a:rPr>
                        <a:t>Vk</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a:solidFill>
                            <a:srgbClr val="000000"/>
                          </a:solidFill>
                          <a:latin typeface="宋体"/>
                        </a:rPr>
                        <a:t>Qj</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a:solidFill>
                            <a:srgbClr val="000000"/>
                          </a:solidFill>
                          <a:latin typeface="宋体"/>
                        </a:rPr>
                        <a:t>Qk</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a:solidFill>
                            <a:srgbClr val="000000"/>
                          </a:solidFill>
                          <a:latin typeface="宋体"/>
                        </a:rPr>
                        <a:t>Dest</a:t>
                      </a:r>
                    </a:p>
                  </a:txBody>
                  <a:tcPr marL="6285" marR="6285" marT="628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gridSpan="2">
                  <a:txBody>
                    <a:bodyPr/>
                    <a:lstStyle/>
                    <a:p>
                      <a:pPr algn="ctr" fontAlgn="ctr"/>
                      <a:endParaRPr lang="zh-CN" alt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hMerge="1">
                  <a:txBody>
                    <a:bodyPr/>
                    <a:lstStyle/>
                    <a:p>
                      <a:endParaRPr lang="zh-CN" altLang="en-US"/>
                    </a:p>
                  </a:txBody>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0"/>
                  </a:ext>
                </a:extLst>
              </a:tr>
              <a:tr h="186360">
                <a:tc>
                  <a:txBody>
                    <a:bodyPr/>
                    <a:lstStyle/>
                    <a:p>
                      <a:pPr algn="ctr" fontAlgn="ctr"/>
                      <a:r>
                        <a:rPr lang="en-US" altLang="zh-CN" sz="1200" b="0" i="0" u="none" strike="noStrike">
                          <a:solidFill>
                            <a:srgbClr val="000000"/>
                          </a:solidFill>
                          <a:latin typeface="宋体"/>
                        </a:rPr>
                        <a:t>0</a:t>
                      </a: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Add1</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a:solidFill>
                            <a:srgbClr val="000000"/>
                          </a:solidFill>
                          <a:latin typeface="宋体"/>
                        </a:rPr>
                        <a:t>No</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gridSpan="3">
                  <a:txBody>
                    <a:bodyPr/>
                    <a:lstStyle/>
                    <a:p>
                      <a:pPr algn="ctr" fontAlgn="ctr"/>
                      <a:r>
                        <a:rPr lang="en-US" altLang="zh-CN" sz="1200" b="1" i="0" u="none" strike="noStrike" dirty="0">
                          <a:solidFill>
                            <a:srgbClr val="FF0000"/>
                          </a:solidFill>
                          <a:latin typeface="宋体"/>
                        </a:rPr>
                        <a:t>Reservation</a:t>
                      </a:r>
                      <a:endParaRPr lang="zh-CN" altLang="en-US" sz="1200" b="1" i="0" u="none" strike="noStrike" dirty="0">
                        <a:solidFill>
                          <a:srgbClr val="FF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hMerge="1">
                  <a:txBody>
                    <a:bodyPr/>
                    <a:lstStyle/>
                    <a:p>
                      <a:endParaRPr lang="zh-CN" altLang="en-US"/>
                    </a:p>
                  </a:txBody>
                  <a:tcPr/>
                </a:tc>
                <a:tc hMerge="1">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1"/>
                  </a:ext>
                </a:extLst>
              </a:tr>
              <a:tr h="186360">
                <a:tc>
                  <a:txBody>
                    <a:bodyPr/>
                    <a:lstStyle/>
                    <a:p>
                      <a:pPr algn="ctr" fontAlgn="ctr"/>
                      <a:r>
                        <a:rPr lang="en-US" altLang="zh-CN" sz="1200" b="0" i="0" u="none" strike="noStrike">
                          <a:solidFill>
                            <a:srgbClr val="000000"/>
                          </a:solidFill>
                          <a:latin typeface="宋体"/>
                        </a:rPr>
                        <a:t>0</a:t>
                      </a: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Add2</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a:solidFill>
                            <a:srgbClr val="000000"/>
                          </a:solidFill>
                          <a:latin typeface="宋体"/>
                        </a:rPr>
                        <a:t>No</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gridSpan="3">
                  <a:txBody>
                    <a:bodyPr/>
                    <a:lstStyle/>
                    <a:p>
                      <a:pPr algn="ctr" fontAlgn="ctr"/>
                      <a:r>
                        <a:rPr lang="en-US" altLang="zh-CN" sz="1200" b="1" i="0" u="none" strike="noStrike" dirty="0">
                          <a:solidFill>
                            <a:srgbClr val="FF0000"/>
                          </a:solidFill>
                          <a:latin typeface="宋体"/>
                        </a:rPr>
                        <a:t>Station</a:t>
                      </a:r>
                      <a:endParaRPr lang="zh-CN" altLang="en-US" sz="1200" b="1" i="0" u="none" strike="noStrike" dirty="0">
                        <a:solidFill>
                          <a:srgbClr val="FF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hMerge="1">
                  <a:txBody>
                    <a:bodyPr/>
                    <a:lstStyle/>
                    <a:p>
                      <a:endParaRPr lang="zh-CN" altLang="en-US"/>
                    </a:p>
                  </a:txBody>
                  <a:tcPr/>
                </a:tc>
                <a:tc hMerge="1">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2"/>
                  </a:ext>
                </a:extLst>
              </a:tr>
              <a:tr h="186360">
                <a:tc>
                  <a:txBody>
                    <a:bodyPr/>
                    <a:lstStyle/>
                    <a:p>
                      <a:pPr algn="ctr" fontAlgn="ctr"/>
                      <a:r>
                        <a:rPr lang="en-US" altLang="zh-CN" sz="1200" b="0" i="0" u="none" strike="noStrike">
                          <a:solidFill>
                            <a:srgbClr val="000000"/>
                          </a:solidFill>
                          <a:latin typeface="宋体"/>
                        </a:rPr>
                        <a:t>0</a:t>
                      </a: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Add3</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dirty="0">
                          <a:solidFill>
                            <a:srgbClr val="000000"/>
                          </a:solidFill>
                          <a:latin typeface="宋体"/>
                        </a:rPr>
                        <a:t>No</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marL="0" indent="0" algn="ctr" fontAlgn="ctr">
                        <a:tabLst/>
                      </a:pPr>
                      <a:endParaRPr lang="zh-CN" alt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gridSpan="2">
                  <a:txBody>
                    <a:bodyPr/>
                    <a:lstStyle/>
                    <a:p>
                      <a:endParaRPr lang="zh-CN" altLang="en-US"/>
                    </a:p>
                  </a:txBody>
                  <a:tcPr marL="6285" marR="6285" marT="6285" marB="0" anchor="ctr">
                    <a:lnL>
                      <a:noFill/>
                    </a:lnL>
                    <a:lnR>
                      <a:noFill/>
                    </a:lnR>
                    <a:lnT>
                      <a:noFill/>
                    </a:lnT>
                    <a:lnB>
                      <a:noFill/>
                    </a:lnB>
                  </a:tcPr>
                </a:tc>
                <a:tc hMerge="1">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3"/>
                  </a:ext>
                </a:extLst>
              </a:tr>
              <a:tr h="186360">
                <a:tc>
                  <a:txBody>
                    <a:bodyPr/>
                    <a:lstStyle/>
                    <a:p>
                      <a:pPr algn="ctr" fontAlgn="ctr"/>
                      <a:r>
                        <a:rPr lang="en-US" altLang="zh-CN" sz="1200" b="0" i="0" u="none" strike="noStrike">
                          <a:solidFill>
                            <a:srgbClr val="000000"/>
                          </a:solidFill>
                          <a:latin typeface="宋体"/>
                        </a:rPr>
                        <a:t>0</a:t>
                      </a: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Mult1</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a:solidFill>
                            <a:srgbClr val="000000"/>
                          </a:solidFill>
                          <a:latin typeface="宋体"/>
                        </a:rPr>
                        <a:t>No</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gridSpan="2">
                  <a:txBody>
                    <a:bodyPr/>
                    <a:lstStyle/>
                    <a:p>
                      <a:endParaRPr lang="zh-CN" altLang="en-US"/>
                    </a:p>
                  </a:txBody>
                  <a:tcPr marL="6285" marR="6285" marT="6285" marB="0" anchor="ctr">
                    <a:lnL>
                      <a:noFill/>
                    </a:lnL>
                    <a:lnR>
                      <a:noFill/>
                    </a:lnR>
                    <a:lnT>
                      <a:noFill/>
                    </a:lnT>
                    <a:lnB>
                      <a:noFill/>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4"/>
                  </a:ext>
                </a:extLst>
              </a:tr>
              <a:tr h="186360">
                <a:tc>
                  <a:txBody>
                    <a:bodyPr/>
                    <a:lstStyle/>
                    <a:p>
                      <a:pPr algn="ctr" fontAlgn="ctr"/>
                      <a:r>
                        <a:rPr lang="en-US" altLang="zh-CN" sz="1200" b="0" i="0" u="none" strike="noStrike">
                          <a:solidFill>
                            <a:srgbClr val="000000"/>
                          </a:solidFill>
                          <a:latin typeface="宋体"/>
                        </a:rPr>
                        <a:t>0</a:t>
                      </a: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Mult2</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a:solidFill>
                            <a:srgbClr val="000000"/>
                          </a:solidFill>
                          <a:latin typeface="宋体"/>
                        </a:rPr>
                        <a:t>No</a:t>
                      </a:r>
                    </a:p>
                  </a:txBody>
                  <a:tcPr marL="6285" marR="6285" marT="6285"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gridSpan="2">
                  <a:txBody>
                    <a:bodyPr/>
                    <a:lstStyle/>
                    <a:p>
                      <a:endParaRPr lang="zh-CN" altLang="en-US"/>
                    </a:p>
                  </a:txBody>
                  <a:tcPr marL="6285" marR="6285" marT="6285" marB="0" anchor="ctr">
                    <a:lnL>
                      <a:noFill/>
                    </a:lnL>
                    <a:lnR>
                      <a:noFill/>
                    </a:lnR>
                    <a:lnT>
                      <a:noFill/>
                    </a:lnT>
                    <a:lnB>
                      <a:noFill/>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5"/>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gridSpan="2">
                  <a:txBody>
                    <a:bodyPr/>
                    <a:lstStyle/>
                    <a:p>
                      <a:endParaRPr lang="zh-CN" altLang="en-US"/>
                    </a:p>
                  </a:txBody>
                  <a:tcPr marL="6285" marR="6285" marT="6285" marB="0" anchor="ctr">
                    <a:lnL>
                      <a:noFill/>
                    </a:lnL>
                    <a:lnR>
                      <a:noFill/>
                    </a:lnR>
                    <a:lnT>
                      <a:noFill/>
                    </a:lnT>
                    <a:lnB>
                      <a:noFill/>
                    </a:lnB>
                  </a:tcPr>
                </a:tc>
                <a:tc hMerge="1">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6"/>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Busy</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gridSpan="2">
                  <a:txBody>
                    <a:bodyPr/>
                    <a:lstStyle/>
                    <a:p>
                      <a:pPr algn="ctr" fontAlgn="ctr"/>
                      <a:r>
                        <a:rPr lang="en-US" sz="1200" b="0" i="0" u="none" strike="noStrike">
                          <a:solidFill>
                            <a:srgbClr val="000000"/>
                          </a:solidFill>
                          <a:latin typeface="宋体"/>
                        </a:rPr>
                        <a:t>Address</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hMerge="1">
                  <a:txBody>
                    <a:bodyPr/>
                    <a:lstStyle/>
                    <a:p>
                      <a:pPr algn="ctr" fontAlgn="ctr"/>
                      <a:endParaRPr lang="en-US" sz="1200" b="0" i="0" u="none" strike="noStrike">
                        <a:solidFill>
                          <a:srgbClr val="000000"/>
                        </a:solidFill>
                        <a:latin typeface="宋体"/>
                      </a:endParaRP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Entry</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Busy</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Instruction</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State</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Destination</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Value</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Load1</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Yes</a:t>
                      </a:r>
                      <a:r>
                        <a:rPr lang="zh-CN" altLang="en-US" sz="1200" b="0" i="0" u="none" strike="noStrike" dirty="0">
                          <a:solidFill>
                            <a:srgbClr val="000000"/>
                          </a:solidFill>
                          <a:latin typeface="宋体"/>
                        </a:rPr>
                        <a:t>　</a:t>
                      </a:r>
                    </a:p>
                  </a:txBody>
                  <a:tcPr marL="6285" marR="6285" marT="628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tcPr>
                </a:tc>
                <a:tc gridSpan="2">
                  <a:txBody>
                    <a:bodyPr/>
                    <a:lstStyle/>
                    <a:p>
                      <a:pPr algn="ctr" fontAlgn="ctr"/>
                      <a:r>
                        <a:rPr lang="en-US" altLang="zh-CN" sz="1200" b="0" i="0" u="none" strike="noStrike" dirty="0">
                          <a:solidFill>
                            <a:srgbClr val="000000"/>
                          </a:solidFill>
                          <a:latin typeface="宋体"/>
                        </a:rPr>
                        <a:t>34+Regs[R2]</a:t>
                      </a:r>
                      <a:r>
                        <a:rPr lang="zh-CN" altLang="en-US" sz="1200" b="0" i="0" u="none" strike="noStrike" dirty="0">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hMerge="1">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008"/>
                  </a:ext>
                </a:extLst>
              </a:tr>
              <a:tr h="186360">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a:solidFill>
                            <a:srgbClr val="000000"/>
                          </a:solidFill>
                          <a:latin typeface="宋体"/>
                        </a:rPr>
                        <a:t>Head</a:t>
                      </a: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1</a:t>
                      </a:r>
                    </a:p>
                  </a:txBody>
                  <a:tcPr marL="6285" marR="6285" marT="628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altLang="zh-CN" sz="1200" b="0" i="0" u="none" strike="noStrike" dirty="0">
                          <a:solidFill>
                            <a:srgbClr val="000000"/>
                          </a:solidFill>
                          <a:latin typeface="宋体"/>
                        </a:rPr>
                        <a:t>Yes</a:t>
                      </a:r>
                      <a:r>
                        <a:rPr lang="zh-CN" altLang="en-US" sz="1200" b="0" i="0" u="none" strike="noStrike" dirty="0">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altLang="zh-CN" sz="1200" b="0" i="0" u="none" strike="noStrike" dirty="0">
                          <a:solidFill>
                            <a:srgbClr val="000000"/>
                          </a:solidFill>
                          <a:latin typeface="宋体"/>
                        </a:rPr>
                        <a:t>LD F6,34(R2)</a:t>
                      </a:r>
                      <a:endParaRPr lang="zh-CN" altLang="en-US" sz="1200" b="0" i="0" u="none" strike="noStrike" dirty="0">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altLang="zh-CN" sz="1200" b="0" i="0" u="none" strike="noStrike" dirty="0">
                          <a:solidFill>
                            <a:srgbClr val="000000"/>
                          </a:solidFill>
                          <a:latin typeface="宋体"/>
                        </a:rPr>
                        <a:t>Ex1</a:t>
                      </a:r>
                      <a:r>
                        <a:rPr lang="zh-CN" altLang="en-US" sz="1200" b="0" i="0" u="none" strike="noStrike" dirty="0">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altLang="zh-CN" sz="1200" b="0" i="0" u="none" strike="noStrike" dirty="0">
                          <a:solidFill>
                            <a:srgbClr val="000000"/>
                          </a:solidFill>
                          <a:latin typeface="宋体"/>
                        </a:rPr>
                        <a:t>F6</a:t>
                      </a:r>
                      <a:r>
                        <a:rPr lang="zh-CN" altLang="en-US" sz="1200" b="0" i="0" u="none" strike="noStrike" dirty="0">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zh-CN" altLang="en-US" sz="1200" b="0" i="0" u="none" strike="noStrike" dirty="0">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a:solidFill>
                            <a:srgbClr val="000000"/>
                          </a:solidFill>
                          <a:latin typeface="宋体"/>
                        </a:rPr>
                        <a:t>Load2</a:t>
                      </a:r>
                    </a:p>
                  </a:txBody>
                  <a:tcPr marL="6285" marR="6285" marT="62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Yes </a:t>
                      </a:r>
                      <a:r>
                        <a:rPr lang="zh-CN" altLang="en-US" sz="1200" b="0" i="0" u="none" strike="noStrike" dirty="0">
                          <a:solidFill>
                            <a:srgbClr val="000000"/>
                          </a:solidFill>
                          <a:latin typeface="宋体"/>
                        </a:rPr>
                        <a:t>　</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gridSpan="2">
                  <a:txBody>
                    <a:bodyPr/>
                    <a:lstStyle/>
                    <a:p>
                      <a:pPr algn="ctr" fontAlgn="ctr"/>
                      <a:r>
                        <a:rPr lang="en-US" altLang="zh-CN" sz="1200" b="0" i="0" u="none" strike="noStrike" dirty="0">
                          <a:solidFill>
                            <a:srgbClr val="000000"/>
                          </a:solidFill>
                          <a:latin typeface="宋体"/>
                        </a:rPr>
                        <a:t>45+Regs[R3]</a:t>
                      </a: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10009"/>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a:solidFill>
                            <a:srgbClr val="000000"/>
                          </a:solidFill>
                          <a:latin typeface="宋体"/>
                        </a:rPr>
                        <a:t>tail</a:t>
                      </a: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2</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altLang="zh-CN" sz="1200" b="0" i="0" u="none" strike="noStrike" dirty="0">
                          <a:solidFill>
                            <a:srgbClr val="000000"/>
                          </a:solidFill>
                          <a:latin typeface="宋体"/>
                        </a:rPr>
                        <a:t>Yes </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a:solidFill>
                            <a:srgbClr val="000000"/>
                          </a:solidFill>
                          <a:latin typeface="宋体"/>
                        </a:rPr>
                        <a:t>LD F2,45(R3) </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a:solidFill>
                            <a:srgbClr val="000000"/>
                          </a:solidFill>
                          <a:latin typeface="宋体"/>
                        </a:rPr>
                        <a:t>Issue</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a:solidFill>
                            <a:srgbClr val="000000"/>
                          </a:solidFill>
                          <a:latin typeface="宋体"/>
                        </a:rPr>
                        <a:t>F2</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dirty="0">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a:solidFill>
                            <a:srgbClr val="000000"/>
                          </a:solidFill>
                          <a:latin typeface="宋体"/>
                        </a:rPr>
                        <a:t>Load3</a:t>
                      </a:r>
                    </a:p>
                  </a:txBody>
                  <a:tcPr marL="6285" marR="6285" marT="62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tcPr>
                </a:tc>
                <a:tc gridSpan="2">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3</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gridSpan="2">
                  <a:txBody>
                    <a:bodyPr/>
                    <a:lstStyle/>
                    <a:p>
                      <a:endParaRPr lang="zh-CN" altLang="en-US"/>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011"/>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4</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gridSpan="2">
                  <a:txBody>
                    <a:bodyPr/>
                    <a:lstStyle/>
                    <a:p>
                      <a:endParaRPr lang="zh-CN" altLang="en-US"/>
                    </a:p>
                  </a:txBody>
                  <a:tcPr marL="6285" marR="6285" marT="6285" marB="0" anchor="ctr">
                    <a:lnL>
                      <a:noFill/>
                    </a:lnL>
                    <a:lnR>
                      <a:noFill/>
                    </a:lnR>
                    <a:lnT>
                      <a:noFill/>
                    </a:lnT>
                    <a:lnB>
                      <a:noFill/>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2"/>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5</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gridSpan="2">
                  <a:txBody>
                    <a:bodyPr/>
                    <a:lstStyle/>
                    <a:p>
                      <a:endParaRPr lang="zh-CN" altLang="en-US"/>
                    </a:p>
                  </a:txBody>
                  <a:tcPr marL="6285" marR="6285" marT="6285" marB="0" anchor="ctr">
                    <a:lnL>
                      <a:noFill/>
                    </a:lnL>
                    <a:lnR>
                      <a:noFill/>
                    </a:lnR>
                    <a:lnT>
                      <a:noFill/>
                    </a:lnT>
                    <a:lnB>
                      <a:noFill/>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3"/>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6</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gridSpan="2">
                  <a:txBody>
                    <a:bodyPr/>
                    <a:lstStyle/>
                    <a:p>
                      <a:endParaRPr lang="zh-CN" altLang="en-US" dirty="0"/>
                    </a:p>
                  </a:txBody>
                  <a:tcPr marL="6285" marR="6285" marT="6285" marB="0" anchor="ctr">
                    <a:lnL>
                      <a:noFill/>
                    </a:lnL>
                    <a:lnR>
                      <a:noFill/>
                    </a:lnR>
                    <a:lnT>
                      <a:noFill/>
                    </a:lnT>
                    <a:lnB>
                      <a:noFill/>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4"/>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7</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gridSpan="4">
                  <a:txBody>
                    <a:bodyPr/>
                    <a:lstStyle/>
                    <a:p>
                      <a:pPr algn="ctr" fontAlgn="ctr"/>
                      <a:r>
                        <a:rPr lang="en-US" altLang="zh-CN" sz="1200" b="1" i="0" u="none" strike="noStrike" dirty="0">
                          <a:solidFill>
                            <a:srgbClr val="FF0000"/>
                          </a:solidFill>
                          <a:latin typeface="宋体"/>
                        </a:rPr>
                        <a:t>Reorder Buffer</a:t>
                      </a:r>
                      <a:endParaRPr lang="zh-CN" altLang="en-US" sz="1200" b="1" i="0" u="none" strike="noStrike" dirty="0">
                        <a:solidFill>
                          <a:srgbClr val="FF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hMerge="1">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hMerge="1">
                  <a:txBody>
                    <a:bodyPr/>
                    <a:lstStyle/>
                    <a:p>
                      <a:endParaRPr lang="zh-CN" altLang="en-US"/>
                    </a:p>
                  </a:txBody>
                  <a:tcPr/>
                </a:tc>
                <a:tc hMerge="1">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5"/>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8</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gridSpan="2">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hMerge="1">
                  <a:txBody>
                    <a:bodyPr/>
                    <a:lstStyle/>
                    <a:p>
                      <a:endParaRPr lang="zh-CN" altLang="en-US"/>
                    </a:p>
                  </a:txBody>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6"/>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9</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gridSpan="2">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hMerge="1">
                  <a:txBody>
                    <a:bodyPr/>
                    <a:lstStyle/>
                    <a:p>
                      <a:endParaRPr lang="zh-CN" altLang="en-US"/>
                    </a:p>
                  </a:txBody>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7"/>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10</a:t>
                      </a:r>
                    </a:p>
                  </a:txBody>
                  <a:tcPr marL="6285" marR="6285" marT="6285"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gridSpan="2">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hMerge="1">
                  <a:txBody>
                    <a:bodyPr/>
                    <a:lstStyle/>
                    <a:p>
                      <a:endParaRPr lang="zh-CN" altLang="en-US"/>
                    </a:p>
                  </a:txBody>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8"/>
                  </a:ext>
                </a:extLst>
              </a:tr>
              <a:tr h="186360">
                <a:tc>
                  <a:txBody>
                    <a:bodyPr/>
                    <a:lstStyle/>
                    <a:p>
                      <a:pPr algn="ctr" fontAlgn="ctr"/>
                      <a:r>
                        <a:rPr lang="en-US" altLang="zh-CN" sz="1200" b="0" i="0" u="none" strike="noStrike" dirty="0">
                          <a:solidFill>
                            <a:srgbClr val="000000"/>
                          </a:solidFill>
                          <a:latin typeface="宋体"/>
                        </a:rPr>
                        <a:t>Cycle</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gridSpan="2">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hMerge="1">
                  <a:txBody>
                    <a:bodyPr/>
                    <a:lstStyle/>
                    <a:p>
                      <a:endParaRPr lang="zh-CN" altLang="en-US"/>
                    </a:p>
                  </a:txBody>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9"/>
                  </a:ext>
                </a:extLst>
              </a:tr>
              <a:tr h="186360">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F0</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F2</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F4</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F6</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F8</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F10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F12</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gridSpan="2">
                  <a:txBody>
                    <a:bodyPr/>
                    <a:lstStyle/>
                    <a:p>
                      <a:pPr algn="ctr" fontAlgn="ctr"/>
                      <a:r>
                        <a:rPr lang="en-US" altLang="zh-CN"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a:txBody>
                    <a:bodyPr/>
                    <a:lstStyle/>
                    <a:p>
                      <a:pPr algn="ctr" fontAlgn="ctr"/>
                      <a:r>
                        <a:rPr lang="en-US" sz="1200" b="0" i="0" u="none" strike="noStrike">
                          <a:solidFill>
                            <a:srgbClr val="000000"/>
                          </a:solidFill>
                          <a:latin typeface="宋体"/>
                        </a:rPr>
                        <a:t>F30</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0"/>
                  </a:ext>
                </a:extLst>
              </a:tr>
              <a:tr h="186360">
                <a:tc>
                  <a:txBody>
                    <a:bodyPr/>
                    <a:lstStyle/>
                    <a:p>
                      <a:pPr algn="ctr" fontAlgn="ctr"/>
                      <a:r>
                        <a:rPr lang="en-US" altLang="zh-CN" sz="1200" b="0" i="0" u="none" strike="noStrike" dirty="0">
                          <a:solidFill>
                            <a:srgbClr val="000000"/>
                          </a:solidFill>
                          <a:latin typeface="宋体"/>
                        </a:rPr>
                        <a:t>2</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Reorder#</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altLang="zh-CN" sz="1200" b="0" i="0" u="none" strike="noStrike" dirty="0">
                          <a:solidFill>
                            <a:srgbClr val="000000"/>
                          </a:solidFill>
                          <a:latin typeface="宋体"/>
                        </a:rPr>
                        <a:t>#2</a:t>
                      </a:r>
                      <a:r>
                        <a:rPr lang="zh-CN" altLang="en-US" sz="1200" b="0" i="0" u="none" strike="noStrike" dirty="0">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altLang="zh-CN" sz="1200" b="0" i="0" u="none" strike="noStrike" dirty="0">
                          <a:solidFill>
                            <a:srgbClr val="000000"/>
                          </a:solidFill>
                          <a:latin typeface="宋体"/>
                        </a:rPr>
                        <a:t>#1</a:t>
                      </a:r>
                      <a:r>
                        <a:rPr lang="zh-CN" altLang="en-US" sz="1200" b="0" i="0" u="none" strike="noStrike" dirty="0">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gridSpan="2">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hMerge="1">
                  <a:txBody>
                    <a:bodyPr/>
                    <a:lstStyle/>
                    <a:p>
                      <a:endParaRPr lang="zh-CN" altLang="en-US"/>
                    </a:p>
                  </a:txBody>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021"/>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Busy</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a:solidFill>
                            <a:srgbClr val="000000"/>
                          </a:solidFill>
                          <a:latin typeface="宋体"/>
                        </a:rPr>
                        <a:t>No</a:t>
                      </a:r>
                    </a:p>
                  </a:txBody>
                  <a:tcPr marL="6285" marR="6285" marT="6285"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latin typeface="宋体"/>
                        </a:rPr>
                        <a:t>Yes</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latin typeface="宋体"/>
                        </a:rPr>
                        <a:t>No</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latin typeface="宋体"/>
                        </a:rPr>
                        <a:t>Yes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No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No</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No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gridSpan="2">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a:txBody>
                    <a:bodyPr/>
                    <a:lstStyle/>
                    <a:p>
                      <a:pPr algn="ctr" fontAlgn="ctr"/>
                      <a:r>
                        <a:rPr lang="en-US" sz="1200" b="0" i="0" u="none" strike="noStrike" dirty="0">
                          <a:solidFill>
                            <a:srgbClr val="000000"/>
                          </a:solidFill>
                          <a:latin typeface="宋体"/>
                        </a:rPr>
                        <a:t>No </a:t>
                      </a:r>
                    </a:p>
                  </a:txBody>
                  <a:tcPr marL="6285" marR="6285" marT="6285"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2"/>
                  </a:ext>
                </a:extLst>
              </a:tr>
            </a:tbl>
          </a:graphicData>
        </a:graphic>
      </p:graphicFrame>
      <p:sp>
        <p:nvSpPr>
          <p:cNvPr id="9" name="文本框 8">
            <a:extLst>
              <a:ext uri="{FF2B5EF4-FFF2-40B4-BE49-F238E27FC236}">
                <a16:creationId xmlns:a16="http://schemas.microsoft.com/office/drawing/2014/main" id="{CD448B06-6505-4B75-B443-C25D4CA8A828}"/>
              </a:ext>
            </a:extLst>
          </p:cNvPr>
          <p:cNvSpPr txBox="1"/>
          <p:nvPr/>
        </p:nvSpPr>
        <p:spPr>
          <a:xfrm>
            <a:off x="10250214" y="6013950"/>
            <a:ext cx="1941786" cy="276999"/>
          </a:xfrm>
          <a:prstGeom prst="rect">
            <a:avLst/>
          </a:prstGeom>
          <a:noFill/>
        </p:spPr>
        <p:txBody>
          <a:bodyPr wrap="square">
            <a:spAutoFit/>
          </a:bodyPr>
          <a:lstStyle/>
          <a:p>
            <a:pPr algn="ctr" fontAlgn="ctr"/>
            <a:r>
              <a:rPr lang="en-US" altLang="zh-CN" sz="1200" b="1" i="0" u="none" strike="noStrike" dirty="0">
                <a:solidFill>
                  <a:srgbClr val="FF0000"/>
                </a:solidFill>
                <a:latin typeface="宋体"/>
              </a:rPr>
              <a:t>Register Result Status</a:t>
            </a:r>
            <a:endParaRPr lang="zh-CN" altLang="en-US" sz="1200" b="1" i="0" u="none" strike="noStrike" dirty="0">
              <a:solidFill>
                <a:srgbClr val="FF0000"/>
              </a:solidFill>
              <a:latin typeface="宋体"/>
            </a:endParaRPr>
          </a:p>
        </p:txBody>
      </p:sp>
    </p:spTree>
    <p:extLst>
      <p:ext uri="{BB962C8B-B14F-4D97-AF65-F5344CB8AC3E}">
        <p14:creationId xmlns:p14="http://schemas.microsoft.com/office/powerpoint/2010/main" val="2687258248"/>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自由: 形状 22"/>
          <p:cNvSpPr/>
          <p:nvPr/>
        </p:nvSpPr>
        <p:spPr bwMode="auto">
          <a:xfrm rot="12600000">
            <a:off x="628798" y="267712"/>
            <a:ext cx="166903" cy="731887"/>
          </a:xfrm>
          <a:custGeom>
            <a:avLst/>
            <a:gdLst>
              <a:gd name="connsiteX0" fmla="*/ 260214 w 260214"/>
              <a:gd name="connsiteY0" fmla="*/ 995963 h 1141060"/>
              <a:gd name="connsiteX1" fmla="*/ 0 w 260214"/>
              <a:gd name="connsiteY1" fmla="*/ 1141060 h 1141060"/>
              <a:gd name="connsiteX2" fmla="*/ 0 w 260214"/>
              <a:gd name="connsiteY2" fmla="*/ 146621 h 1141060"/>
              <a:gd name="connsiteX3" fmla="*/ 260214 w 260214"/>
              <a:gd name="connsiteY3" fmla="*/ 0 h 1141060"/>
            </a:gdLst>
            <a:ahLst/>
            <a:cxnLst>
              <a:cxn ang="0">
                <a:pos x="connsiteX0" y="connsiteY0"/>
              </a:cxn>
              <a:cxn ang="0">
                <a:pos x="connsiteX1" y="connsiteY1"/>
              </a:cxn>
              <a:cxn ang="0">
                <a:pos x="connsiteX2" y="connsiteY2"/>
              </a:cxn>
              <a:cxn ang="0">
                <a:pos x="connsiteX3" y="connsiteY3"/>
              </a:cxn>
            </a:cxnLst>
            <a:rect l="l" t="t" r="r" b="b"/>
            <a:pathLst>
              <a:path w="260214" h="1141060">
                <a:moveTo>
                  <a:pt x="260214" y="995963"/>
                </a:moveTo>
                <a:lnTo>
                  <a:pt x="0" y="1141060"/>
                </a:lnTo>
                <a:lnTo>
                  <a:pt x="0" y="146621"/>
                </a:lnTo>
                <a:lnTo>
                  <a:pt x="260214" y="0"/>
                </a:lnTo>
                <a:close/>
              </a:path>
            </a:pathLst>
          </a:custGeom>
          <a:solidFill>
            <a:srgbClr val="0075EA"/>
          </a:solidFill>
          <a:ln>
            <a:noFill/>
          </a:ln>
        </p:spPr>
        <p:txBody>
          <a:bodyPr vert="horz" wrap="square" lIns="91440" tIns="45720" rIns="91440" bIns="45720" numCol="1" anchor="t" anchorCtr="0" compatLnSpc="1">
            <a:noAutofit/>
          </a:bodyPr>
          <a:lstStyle/>
          <a:p>
            <a:endParaRPr lang="zh-CN" altLang="en-US" dirty="0"/>
          </a:p>
        </p:txBody>
      </p:sp>
      <p:grpSp>
        <p:nvGrpSpPr>
          <p:cNvPr id="10" name="组合 9">
            <a:extLst>
              <a:ext uri="{FF2B5EF4-FFF2-40B4-BE49-F238E27FC236}">
                <a16:creationId xmlns:a16="http://schemas.microsoft.com/office/drawing/2014/main" id="{BB91EA2E-31D9-4C5E-B927-0E95CC089AA6}"/>
              </a:ext>
            </a:extLst>
          </p:cNvPr>
          <p:cNvGrpSpPr/>
          <p:nvPr/>
        </p:nvGrpSpPr>
        <p:grpSpPr>
          <a:xfrm>
            <a:off x="635244" y="278225"/>
            <a:ext cx="6394948" cy="706446"/>
            <a:chOff x="635242" y="278221"/>
            <a:chExt cx="6394948" cy="706445"/>
          </a:xfrm>
        </p:grpSpPr>
        <p:sp>
          <p:nvSpPr>
            <p:cNvPr id="11" name="矩形 10">
              <a:extLst>
                <a:ext uri="{FF2B5EF4-FFF2-40B4-BE49-F238E27FC236}">
                  <a16:creationId xmlns:a16="http://schemas.microsoft.com/office/drawing/2014/main" id="{47CE21A5-F067-4614-A14F-2AD5275C87D3}"/>
                </a:ext>
              </a:extLst>
            </p:cNvPr>
            <p:cNvSpPr/>
            <p:nvPr/>
          </p:nvSpPr>
          <p:spPr>
            <a:xfrm>
              <a:off x="635242" y="676889"/>
              <a:ext cx="6394948" cy="307777"/>
            </a:xfrm>
            <a:prstGeom prst="rect">
              <a:avLst/>
            </a:prstGeom>
          </p:spPr>
          <p:txBody>
            <a:bodyPr wrap="square">
              <a:spAutoFit/>
            </a:bodyPr>
            <a:lstStyle/>
            <a:p>
              <a:pPr algn="ctr"/>
              <a:r>
                <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rPr>
                <a:t>Speculation Execution based on Hardware——Example</a:t>
              </a:r>
            </a:p>
          </p:txBody>
        </p:sp>
        <p:sp>
          <p:nvSpPr>
            <p:cNvPr id="12" name="矩形 11">
              <a:extLst>
                <a:ext uri="{FF2B5EF4-FFF2-40B4-BE49-F238E27FC236}">
                  <a16:creationId xmlns:a16="http://schemas.microsoft.com/office/drawing/2014/main" id="{063FC65B-08A6-4FAC-8552-101E13B84E5C}"/>
                </a:ext>
              </a:extLst>
            </p:cNvPr>
            <p:cNvSpPr/>
            <p:nvPr/>
          </p:nvSpPr>
          <p:spPr>
            <a:xfrm>
              <a:off x="1197484" y="278221"/>
              <a:ext cx="4951997" cy="523219"/>
            </a:xfrm>
            <a:prstGeom prst="rect">
              <a:avLst/>
            </a:prstGeom>
          </p:spPr>
          <p:txBody>
            <a:bodyPr wrap="none">
              <a:spAutoFit/>
            </a:bodyPr>
            <a:lstStyle/>
            <a:p>
              <a:r>
                <a:rPr lang="zh-CN" altLang="en-US" sz="2800" b="1" dirty="0">
                  <a:solidFill>
                    <a:schemeClr val="tx1">
                      <a:lumMod val="85000"/>
                      <a:lumOff val="15000"/>
                    </a:schemeClr>
                  </a:solidFill>
                  <a:latin typeface="等线" panose="02010600030101010101" pitchFamily="2" charset="-122"/>
                  <a:ea typeface="等线" panose="02010600030101010101" pitchFamily="2" charset="-122"/>
                </a:rPr>
                <a:t>基于硬件的推测执行</a:t>
              </a:r>
              <a:r>
                <a:rPr lang="en-US" altLang="zh-CN" sz="2800" b="1" dirty="0">
                  <a:solidFill>
                    <a:schemeClr val="tx1">
                      <a:lumMod val="85000"/>
                      <a:lumOff val="15000"/>
                    </a:schemeClr>
                  </a:solidFill>
                  <a:latin typeface="等线" panose="02010600030101010101" pitchFamily="2" charset="-122"/>
                  <a:ea typeface="等线" panose="02010600030101010101" pitchFamily="2" charset="-122"/>
                </a:rPr>
                <a:t>— —</a:t>
              </a:r>
              <a:r>
                <a:rPr lang="zh-CN" altLang="en-US" sz="2800" b="1" dirty="0">
                  <a:solidFill>
                    <a:schemeClr val="tx1">
                      <a:lumMod val="85000"/>
                      <a:lumOff val="15000"/>
                    </a:schemeClr>
                  </a:solidFill>
                  <a:latin typeface="等线" panose="02010600030101010101" pitchFamily="2" charset="-122"/>
                  <a:ea typeface="等线" panose="02010600030101010101" pitchFamily="2" charset="-122"/>
                </a:rPr>
                <a:t>示例</a:t>
              </a:r>
            </a:p>
          </p:txBody>
        </p:sp>
      </p:grpSp>
      <p:sp>
        <p:nvSpPr>
          <p:cNvPr id="7" name="文本框 6">
            <a:extLst>
              <a:ext uri="{FF2B5EF4-FFF2-40B4-BE49-F238E27FC236}">
                <a16:creationId xmlns:a16="http://schemas.microsoft.com/office/drawing/2014/main" id="{BD4D3455-BFEC-4ECA-BDAC-7AAF5D43B05A}"/>
              </a:ext>
            </a:extLst>
          </p:cNvPr>
          <p:cNvSpPr txBox="1"/>
          <p:nvPr/>
        </p:nvSpPr>
        <p:spPr>
          <a:xfrm>
            <a:off x="9666514" y="801446"/>
            <a:ext cx="1890243" cy="461665"/>
          </a:xfrm>
          <a:prstGeom prst="rect">
            <a:avLst/>
          </a:prstGeom>
          <a:noFill/>
        </p:spPr>
        <p:txBody>
          <a:bodyPr wrap="square" rtlCol="0">
            <a:spAutoFit/>
          </a:bodyPr>
          <a:lstStyle/>
          <a:p>
            <a:pPr algn="ctr"/>
            <a:r>
              <a:rPr lang="zh-CN" altLang="en-US" sz="2400" b="1" dirty="0">
                <a:solidFill>
                  <a:srgbClr val="0066FF"/>
                </a:solidFill>
                <a:latin typeface="微软雅黑" panose="020B0503020204020204" pitchFamily="34" charset="-122"/>
                <a:ea typeface="微软雅黑" panose="020B0503020204020204" pitchFamily="34" charset="-122"/>
              </a:rPr>
              <a:t>第</a:t>
            </a:r>
            <a:r>
              <a:rPr lang="en-US" altLang="zh-CN" sz="2400" b="1" dirty="0">
                <a:solidFill>
                  <a:srgbClr val="0066FF"/>
                </a:solidFill>
                <a:latin typeface="微软雅黑" panose="020B0503020204020204" pitchFamily="34" charset="-122"/>
                <a:ea typeface="微软雅黑" panose="020B0503020204020204" pitchFamily="34" charset="-122"/>
              </a:rPr>
              <a:t>3</a:t>
            </a:r>
            <a:r>
              <a:rPr lang="zh-CN" altLang="en-US" sz="2400" b="1" dirty="0">
                <a:solidFill>
                  <a:srgbClr val="0066FF"/>
                </a:solidFill>
                <a:latin typeface="微软雅黑" panose="020B0503020204020204" pitchFamily="34" charset="-122"/>
                <a:ea typeface="微软雅黑" panose="020B0503020204020204" pitchFamily="34" charset="-122"/>
              </a:rPr>
              <a:t>个周期</a:t>
            </a:r>
          </a:p>
        </p:txBody>
      </p:sp>
      <p:graphicFrame>
        <p:nvGraphicFramePr>
          <p:cNvPr id="9" name="表格 8">
            <a:extLst>
              <a:ext uri="{FF2B5EF4-FFF2-40B4-BE49-F238E27FC236}">
                <a16:creationId xmlns:a16="http://schemas.microsoft.com/office/drawing/2014/main" id="{0F2EFED6-8C63-45DA-8AB2-6D300AB85E39}"/>
              </a:ext>
            </a:extLst>
          </p:cNvPr>
          <p:cNvGraphicFramePr>
            <a:graphicFrameLocks noGrp="1"/>
          </p:cNvGraphicFramePr>
          <p:nvPr>
            <p:extLst>
              <p:ext uri="{D42A27DB-BD31-4B8C-83A1-F6EECF244321}">
                <p14:modId xmlns:p14="http://schemas.microsoft.com/office/powerpoint/2010/main" val="4254093536"/>
              </p:ext>
            </p:extLst>
          </p:nvPr>
        </p:nvGraphicFramePr>
        <p:xfrm>
          <a:off x="1901351" y="1274373"/>
          <a:ext cx="8358214" cy="5082315"/>
        </p:xfrm>
        <a:graphic>
          <a:graphicData uri="http://schemas.openxmlformats.org/drawingml/2006/table">
            <a:tbl>
              <a:tblPr/>
              <a:tblGrid>
                <a:gridCol w="706491">
                  <a:extLst>
                    <a:ext uri="{9D8B030D-6E8A-4147-A177-3AD203B41FA5}">
                      <a16:colId xmlns:a16="http://schemas.microsoft.com/office/drawing/2014/main" val="20000"/>
                    </a:ext>
                  </a:extLst>
                </a:gridCol>
                <a:gridCol w="706491">
                  <a:extLst>
                    <a:ext uri="{9D8B030D-6E8A-4147-A177-3AD203B41FA5}">
                      <a16:colId xmlns:a16="http://schemas.microsoft.com/office/drawing/2014/main" val="20001"/>
                    </a:ext>
                  </a:extLst>
                </a:gridCol>
                <a:gridCol w="587253">
                  <a:extLst>
                    <a:ext uri="{9D8B030D-6E8A-4147-A177-3AD203B41FA5}">
                      <a16:colId xmlns:a16="http://schemas.microsoft.com/office/drawing/2014/main" val="20002"/>
                    </a:ext>
                  </a:extLst>
                </a:gridCol>
                <a:gridCol w="500066">
                  <a:extLst>
                    <a:ext uri="{9D8B030D-6E8A-4147-A177-3AD203B41FA5}">
                      <a16:colId xmlns:a16="http://schemas.microsoft.com/office/drawing/2014/main" val="20003"/>
                    </a:ext>
                  </a:extLst>
                </a:gridCol>
                <a:gridCol w="1282371">
                  <a:extLst>
                    <a:ext uri="{9D8B030D-6E8A-4147-A177-3AD203B41FA5}">
                      <a16:colId xmlns:a16="http://schemas.microsoft.com/office/drawing/2014/main" val="20004"/>
                    </a:ext>
                  </a:extLst>
                </a:gridCol>
                <a:gridCol w="646455">
                  <a:extLst>
                    <a:ext uri="{9D8B030D-6E8A-4147-A177-3AD203B41FA5}">
                      <a16:colId xmlns:a16="http://schemas.microsoft.com/office/drawing/2014/main" val="20005"/>
                    </a:ext>
                  </a:extLst>
                </a:gridCol>
                <a:gridCol w="1193364">
                  <a:extLst>
                    <a:ext uri="{9D8B030D-6E8A-4147-A177-3AD203B41FA5}">
                      <a16:colId xmlns:a16="http://schemas.microsoft.com/office/drawing/2014/main" val="20006"/>
                    </a:ext>
                  </a:extLst>
                </a:gridCol>
                <a:gridCol w="824240">
                  <a:extLst>
                    <a:ext uri="{9D8B030D-6E8A-4147-A177-3AD203B41FA5}">
                      <a16:colId xmlns:a16="http://schemas.microsoft.com/office/drawing/2014/main" val="20007"/>
                    </a:ext>
                  </a:extLst>
                </a:gridCol>
                <a:gridCol w="706491">
                  <a:extLst>
                    <a:ext uri="{9D8B030D-6E8A-4147-A177-3AD203B41FA5}">
                      <a16:colId xmlns:a16="http://schemas.microsoft.com/office/drawing/2014/main" val="20008"/>
                    </a:ext>
                  </a:extLst>
                </a:gridCol>
                <a:gridCol w="347739">
                  <a:extLst>
                    <a:ext uri="{9D8B030D-6E8A-4147-A177-3AD203B41FA5}">
                      <a16:colId xmlns:a16="http://schemas.microsoft.com/office/drawing/2014/main" val="20009"/>
                    </a:ext>
                  </a:extLst>
                </a:gridCol>
                <a:gridCol w="150762">
                  <a:extLst>
                    <a:ext uri="{9D8B030D-6E8A-4147-A177-3AD203B41FA5}">
                      <a16:colId xmlns:a16="http://schemas.microsoft.com/office/drawing/2014/main" val="20010"/>
                    </a:ext>
                  </a:extLst>
                </a:gridCol>
                <a:gridCol w="706491">
                  <a:extLst>
                    <a:ext uri="{9D8B030D-6E8A-4147-A177-3AD203B41FA5}">
                      <a16:colId xmlns:a16="http://schemas.microsoft.com/office/drawing/2014/main" val="20011"/>
                    </a:ext>
                  </a:extLst>
                </a:gridCol>
              </a:tblGrid>
              <a:tr h="186360">
                <a:tc>
                  <a:txBody>
                    <a:bodyPr/>
                    <a:lstStyle/>
                    <a:p>
                      <a:pPr algn="ctr" fontAlgn="ctr"/>
                      <a:r>
                        <a:rPr lang="en-US" sz="1200" b="0" i="0" u="none" strike="noStrike" dirty="0">
                          <a:solidFill>
                            <a:srgbClr val="000000"/>
                          </a:solidFill>
                          <a:latin typeface="宋体"/>
                        </a:rPr>
                        <a:t>Time</a:t>
                      </a: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Name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a:solidFill>
                            <a:srgbClr val="000000"/>
                          </a:solidFill>
                          <a:latin typeface="宋体"/>
                        </a:rPr>
                        <a:t>Busy</a:t>
                      </a:r>
                    </a:p>
                  </a:txBody>
                  <a:tcPr marL="6285" marR="6285" marT="628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a:solidFill>
                            <a:srgbClr val="000000"/>
                          </a:solidFill>
                          <a:latin typeface="宋体"/>
                        </a:rPr>
                        <a:t>Op</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a:solidFill>
                            <a:srgbClr val="000000"/>
                          </a:solidFill>
                          <a:latin typeface="宋体"/>
                        </a:rPr>
                        <a:t>Vj</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a:solidFill>
                            <a:srgbClr val="000000"/>
                          </a:solidFill>
                          <a:latin typeface="宋体"/>
                        </a:rPr>
                        <a:t>Vk</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dirty="0" err="1">
                          <a:solidFill>
                            <a:srgbClr val="000000"/>
                          </a:solidFill>
                          <a:latin typeface="宋体"/>
                        </a:rPr>
                        <a:t>Qj</a:t>
                      </a:r>
                      <a:endParaRPr lang="en-US" sz="1200" b="0" i="0" u="none" strike="noStrike" dirty="0">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a:solidFill>
                            <a:srgbClr val="000000"/>
                          </a:solidFill>
                          <a:latin typeface="宋体"/>
                        </a:rPr>
                        <a:t>Qk</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a:solidFill>
                            <a:srgbClr val="000000"/>
                          </a:solidFill>
                          <a:latin typeface="宋体"/>
                        </a:rPr>
                        <a:t>Dest</a:t>
                      </a:r>
                    </a:p>
                  </a:txBody>
                  <a:tcPr marL="6285" marR="6285" marT="628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gridSpan="2">
                  <a:txBody>
                    <a:bodyPr/>
                    <a:lstStyle/>
                    <a:p>
                      <a:pPr algn="ctr" fontAlgn="ctr"/>
                      <a:endParaRPr lang="zh-CN" alt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hMerge="1">
                  <a:txBody>
                    <a:bodyPr/>
                    <a:lstStyle/>
                    <a:p>
                      <a:endParaRPr lang="zh-CN" altLang="en-US"/>
                    </a:p>
                  </a:txBody>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0"/>
                  </a:ext>
                </a:extLst>
              </a:tr>
              <a:tr h="186360">
                <a:tc>
                  <a:txBody>
                    <a:bodyPr/>
                    <a:lstStyle/>
                    <a:p>
                      <a:pPr algn="ctr" fontAlgn="ctr"/>
                      <a:r>
                        <a:rPr lang="en-US" altLang="zh-CN" sz="1200" b="0" i="0" u="none" strike="noStrike">
                          <a:solidFill>
                            <a:srgbClr val="000000"/>
                          </a:solidFill>
                          <a:latin typeface="宋体"/>
                        </a:rPr>
                        <a:t>0</a:t>
                      </a: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Add1</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a:solidFill>
                            <a:srgbClr val="000000"/>
                          </a:solidFill>
                          <a:latin typeface="宋体"/>
                        </a:rPr>
                        <a:t>No</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gridSpan="3">
                  <a:txBody>
                    <a:bodyPr/>
                    <a:lstStyle/>
                    <a:p>
                      <a:pPr algn="ctr" fontAlgn="ctr"/>
                      <a:r>
                        <a:rPr lang="en-US" altLang="zh-CN" sz="1200" b="1" i="0" u="none" strike="noStrike" dirty="0">
                          <a:solidFill>
                            <a:srgbClr val="FF0000"/>
                          </a:solidFill>
                          <a:latin typeface="宋体"/>
                        </a:rPr>
                        <a:t>Reservation</a:t>
                      </a:r>
                      <a:endParaRPr lang="zh-CN" altLang="en-US" sz="1200" b="1" i="0" u="none" strike="noStrike" dirty="0">
                        <a:solidFill>
                          <a:srgbClr val="FF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hMerge="1">
                  <a:txBody>
                    <a:bodyPr/>
                    <a:lstStyle/>
                    <a:p>
                      <a:endParaRPr lang="zh-CN" altLang="en-US"/>
                    </a:p>
                  </a:txBody>
                  <a:tcPr/>
                </a:tc>
                <a:tc hMerge="1">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1"/>
                  </a:ext>
                </a:extLst>
              </a:tr>
              <a:tr h="186360">
                <a:tc>
                  <a:txBody>
                    <a:bodyPr/>
                    <a:lstStyle/>
                    <a:p>
                      <a:pPr algn="ctr" fontAlgn="ctr"/>
                      <a:r>
                        <a:rPr lang="en-US" altLang="zh-CN" sz="1200" b="0" i="0" u="none" strike="noStrike">
                          <a:solidFill>
                            <a:srgbClr val="000000"/>
                          </a:solidFill>
                          <a:latin typeface="宋体"/>
                        </a:rPr>
                        <a:t>0</a:t>
                      </a: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Add2</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a:solidFill>
                            <a:srgbClr val="000000"/>
                          </a:solidFill>
                          <a:latin typeface="宋体"/>
                        </a:rPr>
                        <a:t>No</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gridSpan="3">
                  <a:txBody>
                    <a:bodyPr/>
                    <a:lstStyle/>
                    <a:p>
                      <a:pPr algn="ctr" fontAlgn="ctr"/>
                      <a:r>
                        <a:rPr lang="en-US" altLang="zh-CN" sz="1200" b="1" i="0" u="none" strike="noStrike" dirty="0">
                          <a:solidFill>
                            <a:srgbClr val="FF0000"/>
                          </a:solidFill>
                          <a:latin typeface="宋体"/>
                        </a:rPr>
                        <a:t>Station</a:t>
                      </a:r>
                      <a:endParaRPr lang="zh-CN" altLang="en-US" sz="1200" b="1" i="0" u="none" strike="noStrike" dirty="0">
                        <a:solidFill>
                          <a:srgbClr val="FF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hMerge="1">
                  <a:txBody>
                    <a:bodyPr/>
                    <a:lstStyle/>
                    <a:p>
                      <a:endParaRPr lang="zh-CN" altLang="en-US"/>
                    </a:p>
                  </a:txBody>
                  <a:tcPr/>
                </a:tc>
                <a:tc hMerge="1">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2"/>
                  </a:ext>
                </a:extLst>
              </a:tr>
              <a:tr h="186360">
                <a:tc>
                  <a:txBody>
                    <a:bodyPr/>
                    <a:lstStyle/>
                    <a:p>
                      <a:pPr algn="ctr" fontAlgn="ctr"/>
                      <a:r>
                        <a:rPr lang="en-US" altLang="zh-CN" sz="1200" b="0" i="0" u="none" strike="noStrike">
                          <a:solidFill>
                            <a:srgbClr val="000000"/>
                          </a:solidFill>
                          <a:latin typeface="宋体"/>
                        </a:rPr>
                        <a:t>0</a:t>
                      </a: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Add3</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dirty="0">
                          <a:solidFill>
                            <a:srgbClr val="000000"/>
                          </a:solidFill>
                          <a:latin typeface="宋体"/>
                        </a:rPr>
                        <a:t>No</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marL="0" indent="0" algn="ctr" fontAlgn="ctr">
                        <a:tabLst/>
                      </a:pPr>
                      <a:endParaRPr lang="zh-CN" alt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gridSpan="2">
                  <a:txBody>
                    <a:bodyPr/>
                    <a:lstStyle/>
                    <a:p>
                      <a:endParaRPr lang="zh-CN" altLang="en-US"/>
                    </a:p>
                  </a:txBody>
                  <a:tcPr marL="6285" marR="6285" marT="6285" marB="0" anchor="ctr">
                    <a:lnL>
                      <a:noFill/>
                    </a:lnL>
                    <a:lnR>
                      <a:noFill/>
                    </a:lnR>
                    <a:lnT>
                      <a:noFill/>
                    </a:lnT>
                    <a:lnB>
                      <a:noFill/>
                    </a:lnB>
                  </a:tcPr>
                </a:tc>
                <a:tc hMerge="1">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3"/>
                  </a:ext>
                </a:extLst>
              </a:tr>
              <a:tr h="186360">
                <a:tc>
                  <a:txBody>
                    <a:bodyPr/>
                    <a:lstStyle/>
                    <a:p>
                      <a:pPr algn="ctr" fontAlgn="ctr"/>
                      <a:r>
                        <a:rPr lang="en-US" altLang="zh-CN" sz="1200" b="0" i="0" u="none" strike="noStrike">
                          <a:solidFill>
                            <a:srgbClr val="000000"/>
                          </a:solidFill>
                          <a:latin typeface="宋体"/>
                        </a:rPr>
                        <a:t>0</a:t>
                      </a: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Mult1</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dirty="0">
                          <a:solidFill>
                            <a:srgbClr val="000000"/>
                          </a:solidFill>
                          <a:latin typeface="宋体"/>
                        </a:rPr>
                        <a:t>Yes</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altLang="zh-CN" sz="1200" b="0" i="0" u="none" strike="noStrike" dirty="0" err="1">
                          <a:solidFill>
                            <a:srgbClr val="000000"/>
                          </a:solidFill>
                          <a:latin typeface="宋体"/>
                        </a:rPr>
                        <a:t>Mult</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err="1">
                          <a:solidFill>
                            <a:srgbClr val="000000"/>
                          </a:solidFill>
                          <a:latin typeface="宋体"/>
                        </a:rPr>
                        <a:t>Regs</a:t>
                      </a:r>
                      <a:r>
                        <a:rPr lang="en-US" altLang="zh-CN" sz="1200" b="0" i="0" u="none" strike="noStrike" dirty="0">
                          <a:solidFill>
                            <a:srgbClr val="000000"/>
                          </a:solidFill>
                          <a:latin typeface="宋体"/>
                        </a:rPr>
                        <a:t>[F4]</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a:solidFill>
                            <a:srgbClr val="000000"/>
                          </a:solidFill>
                          <a:latin typeface="宋体"/>
                        </a:rPr>
                        <a:t>#2</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a:solidFill>
                            <a:srgbClr val="000000"/>
                          </a:solidFill>
                          <a:latin typeface="宋体"/>
                        </a:rPr>
                        <a:t>#3</a:t>
                      </a: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gridSpan="2">
                  <a:txBody>
                    <a:bodyPr/>
                    <a:lstStyle/>
                    <a:p>
                      <a:endParaRPr lang="zh-CN" altLang="en-US"/>
                    </a:p>
                  </a:txBody>
                  <a:tcPr marL="6285" marR="6285" marT="6285" marB="0" anchor="ctr">
                    <a:lnL>
                      <a:noFill/>
                    </a:lnL>
                    <a:lnR>
                      <a:noFill/>
                    </a:lnR>
                    <a:lnT>
                      <a:noFill/>
                    </a:lnT>
                    <a:lnB>
                      <a:noFill/>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4"/>
                  </a:ext>
                </a:extLst>
              </a:tr>
              <a:tr h="186360">
                <a:tc>
                  <a:txBody>
                    <a:bodyPr/>
                    <a:lstStyle/>
                    <a:p>
                      <a:pPr algn="ctr" fontAlgn="ctr"/>
                      <a:r>
                        <a:rPr lang="en-US" altLang="zh-CN" sz="1200" b="0" i="0" u="none" strike="noStrike">
                          <a:solidFill>
                            <a:srgbClr val="000000"/>
                          </a:solidFill>
                          <a:latin typeface="宋体"/>
                        </a:rPr>
                        <a:t>0</a:t>
                      </a: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Mult2</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a:solidFill>
                            <a:srgbClr val="000000"/>
                          </a:solidFill>
                          <a:latin typeface="宋体"/>
                        </a:rPr>
                        <a:t>No</a:t>
                      </a:r>
                    </a:p>
                  </a:txBody>
                  <a:tcPr marL="6285" marR="6285" marT="6285"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dirty="0">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gridSpan="2">
                  <a:txBody>
                    <a:bodyPr/>
                    <a:lstStyle/>
                    <a:p>
                      <a:endParaRPr lang="zh-CN" altLang="en-US"/>
                    </a:p>
                  </a:txBody>
                  <a:tcPr marL="6285" marR="6285" marT="6285" marB="0" anchor="ctr">
                    <a:lnL>
                      <a:noFill/>
                    </a:lnL>
                    <a:lnR>
                      <a:noFill/>
                    </a:lnR>
                    <a:lnT>
                      <a:noFill/>
                    </a:lnT>
                    <a:lnB>
                      <a:noFill/>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5"/>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gridSpan="2">
                  <a:txBody>
                    <a:bodyPr/>
                    <a:lstStyle/>
                    <a:p>
                      <a:endParaRPr lang="zh-CN" altLang="en-US"/>
                    </a:p>
                  </a:txBody>
                  <a:tcPr marL="6285" marR="6285" marT="6285" marB="0" anchor="ctr">
                    <a:lnL>
                      <a:noFill/>
                    </a:lnL>
                    <a:lnR>
                      <a:noFill/>
                    </a:lnR>
                    <a:lnT>
                      <a:noFill/>
                    </a:lnT>
                    <a:lnB>
                      <a:noFill/>
                    </a:lnB>
                  </a:tcPr>
                </a:tc>
                <a:tc hMerge="1">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6"/>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Busy</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gridSpan="2">
                  <a:txBody>
                    <a:bodyPr/>
                    <a:lstStyle/>
                    <a:p>
                      <a:pPr algn="ctr" fontAlgn="ctr"/>
                      <a:r>
                        <a:rPr lang="en-US" sz="1200" b="0" i="0" u="none" strike="noStrike">
                          <a:solidFill>
                            <a:srgbClr val="000000"/>
                          </a:solidFill>
                          <a:latin typeface="宋体"/>
                        </a:rPr>
                        <a:t>Address</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hMerge="1">
                  <a:txBody>
                    <a:bodyPr/>
                    <a:lstStyle/>
                    <a:p>
                      <a:pPr algn="ctr" fontAlgn="ctr"/>
                      <a:endParaRPr lang="en-US" sz="1200" b="0" i="0" u="none" strike="noStrike">
                        <a:solidFill>
                          <a:srgbClr val="000000"/>
                        </a:solidFill>
                        <a:latin typeface="宋体"/>
                      </a:endParaRP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Entry</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Busy</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Instruction</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State</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Destination</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Value</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Load1</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No</a:t>
                      </a:r>
                      <a:endParaRPr lang="zh-CN" alt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tcPr>
                </a:tc>
                <a:tc gridSpan="2">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hMerge="1">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008"/>
                  </a:ext>
                </a:extLst>
              </a:tr>
              <a:tr h="186360">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a:solidFill>
                            <a:srgbClr val="000000"/>
                          </a:solidFill>
                          <a:latin typeface="宋体"/>
                        </a:rPr>
                        <a:t>Head</a:t>
                      </a: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1</a:t>
                      </a:r>
                    </a:p>
                  </a:txBody>
                  <a:tcPr marL="6285" marR="6285" marT="628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altLang="zh-CN" sz="1200" b="0" i="0" u="none" strike="noStrike" dirty="0">
                          <a:solidFill>
                            <a:srgbClr val="000000"/>
                          </a:solidFill>
                          <a:latin typeface="宋体"/>
                        </a:rPr>
                        <a:t>Yes</a:t>
                      </a:r>
                      <a:r>
                        <a:rPr lang="zh-CN" altLang="en-US" sz="1200" b="0" i="0" u="none" strike="noStrike" dirty="0">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altLang="zh-CN" sz="1200" b="0" i="0" u="none" strike="noStrike" dirty="0">
                          <a:solidFill>
                            <a:srgbClr val="000000"/>
                          </a:solidFill>
                          <a:latin typeface="宋体"/>
                        </a:rPr>
                        <a:t>LD F6,34(R2)</a:t>
                      </a:r>
                      <a:endParaRPr lang="zh-CN" altLang="en-US" sz="1200" b="0" i="0" u="none" strike="noStrike" dirty="0">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altLang="zh-CN" sz="1200" b="0" i="0" u="none" strike="noStrike" dirty="0">
                          <a:solidFill>
                            <a:srgbClr val="000000"/>
                          </a:solidFill>
                          <a:latin typeface="宋体"/>
                        </a:rPr>
                        <a:t>Write</a:t>
                      </a:r>
                      <a:r>
                        <a:rPr lang="zh-CN" altLang="en-US" sz="1200" b="0" i="0" u="none" strike="noStrike" dirty="0">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altLang="zh-CN" sz="1200" b="0" i="0" u="none" strike="noStrike" dirty="0">
                          <a:solidFill>
                            <a:srgbClr val="000000"/>
                          </a:solidFill>
                          <a:latin typeface="宋体"/>
                        </a:rPr>
                        <a:t>F6</a:t>
                      </a:r>
                      <a:r>
                        <a:rPr lang="zh-CN" altLang="en-US" sz="1200" b="0" i="0" u="none" strike="noStrike" dirty="0">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altLang="zh-CN" sz="1200" b="0" i="0" u="none" strike="noStrike" dirty="0" err="1">
                          <a:solidFill>
                            <a:srgbClr val="000000"/>
                          </a:solidFill>
                          <a:latin typeface="宋体"/>
                        </a:rPr>
                        <a:t>Mem</a:t>
                      </a:r>
                      <a:r>
                        <a:rPr lang="en-US" altLang="zh-CN" sz="1200" b="0" i="0" u="none" strike="noStrike" dirty="0">
                          <a:solidFill>
                            <a:srgbClr val="000000"/>
                          </a:solidFill>
                          <a:latin typeface="宋体"/>
                        </a:rPr>
                        <a:t>[load1]</a:t>
                      </a:r>
                      <a:r>
                        <a:rPr lang="zh-CN" altLang="en-US" sz="1200" b="0" i="0" u="none" strike="noStrike" dirty="0">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a:solidFill>
                            <a:srgbClr val="000000"/>
                          </a:solidFill>
                          <a:latin typeface="宋体"/>
                        </a:rPr>
                        <a:t>Load2</a:t>
                      </a:r>
                    </a:p>
                  </a:txBody>
                  <a:tcPr marL="6285" marR="6285" marT="62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Yes </a:t>
                      </a:r>
                      <a:r>
                        <a:rPr lang="zh-CN" altLang="en-US" sz="1200" b="0" i="0" u="none" strike="noStrike" dirty="0">
                          <a:solidFill>
                            <a:srgbClr val="000000"/>
                          </a:solidFill>
                          <a:latin typeface="宋体"/>
                        </a:rPr>
                        <a:t>　</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gridSpan="2">
                  <a:txBody>
                    <a:bodyPr/>
                    <a:lstStyle/>
                    <a:p>
                      <a:pPr algn="ctr" fontAlgn="ctr"/>
                      <a:r>
                        <a:rPr lang="en-US" altLang="zh-CN" sz="1200" b="0" i="0" u="none" strike="noStrike" dirty="0">
                          <a:solidFill>
                            <a:srgbClr val="000000"/>
                          </a:solidFill>
                          <a:latin typeface="宋体"/>
                        </a:rPr>
                        <a:t>45+Regs[R3]</a:t>
                      </a: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10009"/>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2</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altLang="zh-CN" sz="1200" b="0" i="0" u="none" strike="noStrike" dirty="0">
                          <a:solidFill>
                            <a:srgbClr val="000000"/>
                          </a:solidFill>
                          <a:latin typeface="宋体"/>
                        </a:rPr>
                        <a:t>Yes </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a:solidFill>
                            <a:srgbClr val="000000"/>
                          </a:solidFill>
                          <a:latin typeface="宋体"/>
                        </a:rPr>
                        <a:t>LD F2,45(R3) </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a:solidFill>
                            <a:srgbClr val="000000"/>
                          </a:solidFill>
                          <a:latin typeface="宋体"/>
                        </a:rPr>
                        <a:t>Issue</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a:solidFill>
                            <a:srgbClr val="000000"/>
                          </a:solidFill>
                          <a:latin typeface="宋体"/>
                        </a:rPr>
                        <a:t>F2</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dirty="0">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a:solidFill>
                            <a:srgbClr val="000000"/>
                          </a:solidFill>
                          <a:latin typeface="宋体"/>
                        </a:rPr>
                        <a:t>Load3</a:t>
                      </a:r>
                    </a:p>
                  </a:txBody>
                  <a:tcPr marL="6285" marR="6285" marT="62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tcPr>
                </a:tc>
                <a:tc gridSpan="2">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a:solidFill>
                            <a:srgbClr val="000000"/>
                          </a:solidFill>
                          <a:latin typeface="宋体"/>
                        </a:rPr>
                        <a:t>tail</a:t>
                      </a: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3</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altLang="zh-CN" sz="1200" b="0" i="0" u="none" strike="noStrike" dirty="0">
                          <a:solidFill>
                            <a:srgbClr val="000000"/>
                          </a:solidFill>
                          <a:latin typeface="宋体"/>
                        </a:rPr>
                        <a:t>Yes</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a:solidFill>
                            <a:srgbClr val="000000"/>
                          </a:solidFill>
                          <a:latin typeface="宋体"/>
                        </a:rPr>
                        <a:t>MULT</a:t>
                      </a:r>
                      <a:r>
                        <a:rPr lang="en-US" altLang="zh-CN" sz="1200" b="0" i="0" u="none" strike="noStrike" baseline="0" dirty="0">
                          <a:solidFill>
                            <a:srgbClr val="000000"/>
                          </a:solidFill>
                          <a:latin typeface="宋体"/>
                        </a:rPr>
                        <a:t> F0,F2,F4</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a:solidFill>
                            <a:srgbClr val="000000"/>
                          </a:solidFill>
                          <a:latin typeface="宋体"/>
                        </a:rPr>
                        <a:t>Issue</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a:solidFill>
                            <a:srgbClr val="000000"/>
                          </a:solidFill>
                          <a:latin typeface="宋体"/>
                        </a:rPr>
                        <a:t>F0</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gridSpan="2">
                  <a:txBody>
                    <a:bodyPr/>
                    <a:lstStyle/>
                    <a:p>
                      <a:endParaRPr lang="zh-CN" altLang="en-US"/>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011"/>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4</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gridSpan="2">
                  <a:txBody>
                    <a:bodyPr/>
                    <a:lstStyle/>
                    <a:p>
                      <a:endParaRPr lang="zh-CN" altLang="en-US"/>
                    </a:p>
                  </a:txBody>
                  <a:tcPr marL="6285" marR="6285" marT="6285" marB="0" anchor="ctr">
                    <a:lnL>
                      <a:noFill/>
                    </a:lnL>
                    <a:lnR>
                      <a:noFill/>
                    </a:lnR>
                    <a:lnT>
                      <a:noFill/>
                    </a:lnT>
                    <a:lnB>
                      <a:noFill/>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2"/>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5</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gridSpan="2">
                  <a:txBody>
                    <a:bodyPr/>
                    <a:lstStyle/>
                    <a:p>
                      <a:endParaRPr lang="zh-CN" altLang="en-US"/>
                    </a:p>
                  </a:txBody>
                  <a:tcPr marL="6285" marR="6285" marT="6285" marB="0" anchor="ctr">
                    <a:lnL>
                      <a:noFill/>
                    </a:lnL>
                    <a:lnR>
                      <a:noFill/>
                    </a:lnR>
                    <a:lnT>
                      <a:noFill/>
                    </a:lnT>
                    <a:lnB>
                      <a:noFill/>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3"/>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6</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gridSpan="2">
                  <a:txBody>
                    <a:bodyPr/>
                    <a:lstStyle/>
                    <a:p>
                      <a:endParaRPr lang="zh-CN" altLang="en-US"/>
                    </a:p>
                  </a:txBody>
                  <a:tcPr marL="6285" marR="6285" marT="6285" marB="0" anchor="ctr">
                    <a:lnL>
                      <a:noFill/>
                    </a:lnL>
                    <a:lnR>
                      <a:noFill/>
                    </a:lnR>
                    <a:lnT>
                      <a:noFill/>
                    </a:lnT>
                    <a:lnB>
                      <a:noFill/>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4"/>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7</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gridSpan="4">
                  <a:txBody>
                    <a:bodyPr/>
                    <a:lstStyle/>
                    <a:p>
                      <a:pPr algn="ctr" fontAlgn="ctr"/>
                      <a:r>
                        <a:rPr lang="en-US" altLang="zh-CN" sz="1200" b="1" i="0" u="none" strike="noStrike" dirty="0">
                          <a:solidFill>
                            <a:srgbClr val="FF0000"/>
                          </a:solidFill>
                          <a:latin typeface="宋体"/>
                        </a:rPr>
                        <a:t>Reorder Buffer</a:t>
                      </a:r>
                      <a:endParaRPr lang="zh-CN" altLang="en-US" sz="1200" b="1" i="0" u="none" strike="noStrike" dirty="0">
                        <a:solidFill>
                          <a:srgbClr val="FF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hMerge="1">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hMerge="1">
                  <a:txBody>
                    <a:bodyPr/>
                    <a:lstStyle/>
                    <a:p>
                      <a:endParaRPr lang="zh-CN" altLang="en-US"/>
                    </a:p>
                  </a:txBody>
                  <a:tcPr/>
                </a:tc>
                <a:tc hMerge="1">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5"/>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8</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gridSpan="2">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hMerge="1">
                  <a:txBody>
                    <a:bodyPr/>
                    <a:lstStyle/>
                    <a:p>
                      <a:endParaRPr lang="zh-CN" altLang="en-US"/>
                    </a:p>
                  </a:txBody>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6"/>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9</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gridSpan="2">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hMerge="1">
                  <a:txBody>
                    <a:bodyPr/>
                    <a:lstStyle/>
                    <a:p>
                      <a:endParaRPr lang="zh-CN" altLang="en-US"/>
                    </a:p>
                  </a:txBody>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7"/>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10</a:t>
                      </a:r>
                    </a:p>
                  </a:txBody>
                  <a:tcPr marL="6285" marR="6285" marT="6285"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gridSpan="2">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hMerge="1">
                  <a:txBody>
                    <a:bodyPr/>
                    <a:lstStyle/>
                    <a:p>
                      <a:endParaRPr lang="zh-CN" altLang="en-US"/>
                    </a:p>
                  </a:txBody>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8"/>
                  </a:ext>
                </a:extLst>
              </a:tr>
              <a:tr h="186360">
                <a:tc>
                  <a:txBody>
                    <a:bodyPr/>
                    <a:lstStyle/>
                    <a:p>
                      <a:pPr algn="ctr" fontAlgn="ctr"/>
                      <a:r>
                        <a:rPr lang="en-US" altLang="zh-CN" sz="1200" b="0" i="0" u="none" strike="noStrike" dirty="0">
                          <a:solidFill>
                            <a:srgbClr val="000000"/>
                          </a:solidFill>
                          <a:latin typeface="宋体"/>
                        </a:rPr>
                        <a:t>Cycle</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gridSpan="2">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hMerge="1">
                  <a:txBody>
                    <a:bodyPr/>
                    <a:lstStyle/>
                    <a:p>
                      <a:endParaRPr lang="zh-CN" altLang="en-US"/>
                    </a:p>
                  </a:txBody>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9"/>
                  </a:ext>
                </a:extLst>
              </a:tr>
              <a:tr h="186360">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F0</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F2</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F4</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F6</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F8</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F10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F12</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gridSpan="2">
                  <a:txBody>
                    <a:bodyPr/>
                    <a:lstStyle/>
                    <a:p>
                      <a:pPr algn="ctr" fontAlgn="ctr"/>
                      <a:r>
                        <a:rPr lang="en-US" altLang="zh-CN"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a:txBody>
                    <a:bodyPr/>
                    <a:lstStyle/>
                    <a:p>
                      <a:pPr algn="ctr" fontAlgn="ctr"/>
                      <a:r>
                        <a:rPr lang="en-US" sz="1200" b="0" i="0" u="none" strike="noStrike">
                          <a:solidFill>
                            <a:srgbClr val="000000"/>
                          </a:solidFill>
                          <a:latin typeface="宋体"/>
                        </a:rPr>
                        <a:t>F30</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0"/>
                  </a:ext>
                </a:extLst>
              </a:tr>
              <a:tr h="186360">
                <a:tc>
                  <a:txBody>
                    <a:bodyPr/>
                    <a:lstStyle/>
                    <a:p>
                      <a:pPr algn="ctr" fontAlgn="ctr"/>
                      <a:r>
                        <a:rPr lang="en-US" altLang="zh-CN" sz="1200" b="0" i="0" u="none" strike="noStrike" dirty="0">
                          <a:solidFill>
                            <a:srgbClr val="000000"/>
                          </a:solidFill>
                          <a:latin typeface="宋体"/>
                        </a:rPr>
                        <a:t>3</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Reorder#</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#3</a:t>
                      </a:r>
                      <a:r>
                        <a:rPr lang="zh-CN" altLang="en-US" sz="1200" b="0" i="0" u="none" strike="noStrike" dirty="0">
                          <a:solidFill>
                            <a:srgbClr val="000000"/>
                          </a:solidFill>
                          <a:latin typeface="宋体"/>
                        </a:rPr>
                        <a:t>　</a:t>
                      </a:r>
                    </a:p>
                  </a:txBody>
                  <a:tcPr marL="6285" marR="6285" marT="628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altLang="zh-CN" sz="1200" b="0" i="0" u="none" strike="noStrike" dirty="0">
                          <a:solidFill>
                            <a:srgbClr val="000000"/>
                          </a:solidFill>
                          <a:latin typeface="宋体"/>
                        </a:rPr>
                        <a:t>#2</a:t>
                      </a:r>
                      <a:r>
                        <a:rPr lang="zh-CN" altLang="en-US" sz="1200" b="0" i="0" u="none" strike="noStrike" dirty="0">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altLang="zh-CN" sz="1200" b="0" i="0" u="none" strike="noStrike" dirty="0">
                          <a:solidFill>
                            <a:srgbClr val="000000"/>
                          </a:solidFill>
                          <a:latin typeface="宋体"/>
                        </a:rPr>
                        <a:t>#1</a:t>
                      </a:r>
                      <a:r>
                        <a:rPr lang="zh-CN" altLang="en-US" sz="1200" b="0" i="0" u="none" strike="noStrike" dirty="0">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gridSpan="2">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hMerge="1">
                  <a:txBody>
                    <a:bodyPr/>
                    <a:lstStyle/>
                    <a:p>
                      <a:endParaRPr lang="zh-CN" altLang="en-US"/>
                    </a:p>
                  </a:txBody>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021"/>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Busy</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dirty="0">
                          <a:solidFill>
                            <a:srgbClr val="000000"/>
                          </a:solidFill>
                          <a:latin typeface="宋体"/>
                        </a:rPr>
                        <a:t>Yes</a:t>
                      </a:r>
                    </a:p>
                  </a:txBody>
                  <a:tcPr marL="6285" marR="6285" marT="6285"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latin typeface="宋体"/>
                        </a:rPr>
                        <a:t>Yes</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No</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latin typeface="宋体"/>
                        </a:rPr>
                        <a:t>Yes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No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No</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No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gridSpan="2">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a:txBody>
                    <a:bodyPr/>
                    <a:lstStyle/>
                    <a:p>
                      <a:pPr algn="ctr" fontAlgn="ctr"/>
                      <a:r>
                        <a:rPr lang="en-US" sz="1200" b="0" i="0" u="none" strike="noStrike" dirty="0">
                          <a:solidFill>
                            <a:srgbClr val="000000"/>
                          </a:solidFill>
                          <a:latin typeface="宋体"/>
                        </a:rPr>
                        <a:t>No </a:t>
                      </a:r>
                    </a:p>
                  </a:txBody>
                  <a:tcPr marL="6285" marR="6285" marT="6285"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2"/>
                  </a:ext>
                </a:extLst>
              </a:tr>
            </a:tbl>
          </a:graphicData>
        </a:graphic>
      </p:graphicFrame>
      <p:sp>
        <p:nvSpPr>
          <p:cNvPr id="8" name="文本框 7">
            <a:extLst>
              <a:ext uri="{FF2B5EF4-FFF2-40B4-BE49-F238E27FC236}">
                <a16:creationId xmlns:a16="http://schemas.microsoft.com/office/drawing/2014/main" id="{563F32F6-7BD2-47E2-A0CF-6C55ACC228AE}"/>
              </a:ext>
            </a:extLst>
          </p:cNvPr>
          <p:cNvSpPr txBox="1"/>
          <p:nvPr/>
        </p:nvSpPr>
        <p:spPr>
          <a:xfrm>
            <a:off x="10250214" y="6013950"/>
            <a:ext cx="1941786" cy="276999"/>
          </a:xfrm>
          <a:prstGeom prst="rect">
            <a:avLst/>
          </a:prstGeom>
          <a:noFill/>
        </p:spPr>
        <p:txBody>
          <a:bodyPr wrap="square">
            <a:spAutoFit/>
          </a:bodyPr>
          <a:lstStyle/>
          <a:p>
            <a:pPr algn="ctr" fontAlgn="ctr"/>
            <a:r>
              <a:rPr lang="en-US" altLang="zh-CN" sz="1200" b="1" i="0" u="none" strike="noStrike" dirty="0">
                <a:solidFill>
                  <a:srgbClr val="FF0000"/>
                </a:solidFill>
                <a:latin typeface="宋体"/>
              </a:rPr>
              <a:t>Register Result Status</a:t>
            </a:r>
            <a:endParaRPr lang="zh-CN" altLang="en-US" sz="1200" b="1" i="0" u="none" strike="noStrike" dirty="0">
              <a:solidFill>
                <a:srgbClr val="FF0000"/>
              </a:solidFill>
              <a:latin typeface="宋体"/>
            </a:endParaRPr>
          </a:p>
        </p:txBody>
      </p:sp>
    </p:spTree>
    <p:extLst>
      <p:ext uri="{BB962C8B-B14F-4D97-AF65-F5344CB8AC3E}">
        <p14:creationId xmlns:p14="http://schemas.microsoft.com/office/powerpoint/2010/main" val="3464244322"/>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自由: 形状 22"/>
          <p:cNvSpPr/>
          <p:nvPr/>
        </p:nvSpPr>
        <p:spPr bwMode="auto">
          <a:xfrm rot="12600000">
            <a:off x="628798" y="267712"/>
            <a:ext cx="166903" cy="731887"/>
          </a:xfrm>
          <a:custGeom>
            <a:avLst/>
            <a:gdLst>
              <a:gd name="connsiteX0" fmla="*/ 260214 w 260214"/>
              <a:gd name="connsiteY0" fmla="*/ 995963 h 1141060"/>
              <a:gd name="connsiteX1" fmla="*/ 0 w 260214"/>
              <a:gd name="connsiteY1" fmla="*/ 1141060 h 1141060"/>
              <a:gd name="connsiteX2" fmla="*/ 0 w 260214"/>
              <a:gd name="connsiteY2" fmla="*/ 146621 h 1141060"/>
              <a:gd name="connsiteX3" fmla="*/ 260214 w 260214"/>
              <a:gd name="connsiteY3" fmla="*/ 0 h 1141060"/>
            </a:gdLst>
            <a:ahLst/>
            <a:cxnLst>
              <a:cxn ang="0">
                <a:pos x="connsiteX0" y="connsiteY0"/>
              </a:cxn>
              <a:cxn ang="0">
                <a:pos x="connsiteX1" y="connsiteY1"/>
              </a:cxn>
              <a:cxn ang="0">
                <a:pos x="connsiteX2" y="connsiteY2"/>
              </a:cxn>
              <a:cxn ang="0">
                <a:pos x="connsiteX3" y="connsiteY3"/>
              </a:cxn>
            </a:cxnLst>
            <a:rect l="l" t="t" r="r" b="b"/>
            <a:pathLst>
              <a:path w="260214" h="1141060">
                <a:moveTo>
                  <a:pt x="260214" y="995963"/>
                </a:moveTo>
                <a:lnTo>
                  <a:pt x="0" y="1141060"/>
                </a:lnTo>
                <a:lnTo>
                  <a:pt x="0" y="146621"/>
                </a:lnTo>
                <a:lnTo>
                  <a:pt x="260214" y="0"/>
                </a:lnTo>
                <a:close/>
              </a:path>
            </a:pathLst>
          </a:custGeom>
          <a:solidFill>
            <a:srgbClr val="0075EA"/>
          </a:solidFill>
          <a:ln>
            <a:noFill/>
          </a:ln>
        </p:spPr>
        <p:txBody>
          <a:bodyPr vert="horz" wrap="square" lIns="91440" tIns="45720" rIns="91440" bIns="45720" numCol="1" anchor="t" anchorCtr="0" compatLnSpc="1">
            <a:noAutofit/>
          </a:bodyPr>
          <a:lstStyle/>
          <a:p>
            <a:endParaRPr lang="zh-CN" altLang="en-US" dirty="0"/>
          </a:p>
        </p:txBody>
      </p:sp>
      <p:grpSp>
        <p:nvGrpSpPr>
          <p:cNvPr id="10" name="组合 9">
            <a:extLst>
              <a:ext uri="{FF2B5EF4-FFF2-40B4-BE49-F238E27FC236}">
                <a16:creationId xmlns:a16="http://schemas.microsoft.com/office/drawing/2014/main" id="{BB91EA2E-31D9-4C5E-B927-0E95CC089AA6}"/>
              </a:ext>
            </a:extLst>
          </p:cNvPr>
          <p:cNvGrpSpPr/>
          <p:nvPr/>
        </p:nvGrpSpPr>
        <p:grpSpPr>
          <a:xfrm>
            <a:off x="635244" y="278225"/>
            <a:ext cx="6394948" cy="706446"/>
            <a:chOff x="635242" y="278221"/>
            <a:chExt cx="6394948" cy="706445"/>
          </a:xfrm>
        </p:grpSpPr>
        <p:sp>
          <p:nvSpPr>
            <p:cNvPr id="11" name="矩形 10">
              <a:extLst>
                <a:ext uri="{FF2B5EF4-FFF2-40B4-BE49-F238E27FC236}">
                  <a16:creationId xmlns:a16="http://schemas.microsoft.com/office/drawing/2014/main" id="{47CE21A5-F067-4614-A14F-2AD5275C87D3}"/>
                </a:ext>
              </a:extLst>
            </p:cNvPr>
            <p:cNvSpPr/>
            <p:nvPr/>
          </p:nvSpPr>
          <p:spPr>
            <a:xfrm>
              <a:off x="635242" y="676889"/>
              <a:ext cx="6394948" cy="307777"/>
            </a:xfrm>
            <a:prstGeom prst="rect">
              <a:avLst/>
            </a:prstGeom>
          </p:spPr>
          <p:txBody>
            <a:bodyPr wrap="square">
              <a:spAutoFit/>
            </a:bodyPr>
            <a:lstStyle/>
            <a:p>
              <a:pPr algn="ctr"/>
              <a:r>
                <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rPr>
                <a:t>Speculation Execution based on Hardware——Example</a:t>
              </a:r>
            </a:p>
          </p:txBody>
        </p:sp>
        <p:sp>
          <p:nvSpPr>
            <p:cNvPr id="12" name="矩形 11">
              <a:extLst>
                <a:ext uri="{FF2B5EF4-FFF2-40B4-BE49-F238E27FC236}">
                  <a16:creationId xmlns:a16="http://schemas.microsoft.com/office/drawing/2014/main" id="{063FC65B-08A6-4FAC-8552-101E13B84E5C}"/>
                </a:ext>
              </a:extLst>
            </p:cNvPr>
            <p:cNvSpPr/>
            <p:nvPr/>
          </p:nvSpPr>
          <p:spPr>
            <a:xfrm>
              <a:off x="1197484" y="278221"/>
              <a:ext cx="4951997" cy="523219"/>
            </a:xfrm>
            <a:prstGeom prst="rect">
              <a:avLst/>
            </a:prstGeom>
          </p:spPr>
          <p:txBody>
            <a:bodyPr wrap="none">
              <a:spAutoFit/>
            </a:bodyPr>
            <a:lstStyle/>
            <a:p>
              <a:r>
                <a:rPr lang="zh-CN" altLang="en-US" sz="2800" b="1" dirty="0">
                  <a:solidFill>
                    <a:schemeClr val="tx1">
                      <a:lumMod val="85000"/>
                      <a:lumOff val="15000"/>
                    </a:schemeClr>
                  </a:solidFill>
                  <a:latin typeface="等线" panose="02010600030101010101" pitchFamily="2" charset="-122"/>
                  <a:ea typeface="等线" panose="02010600030101010101" pitchFamily="2" charset="-122"/>
                </a:rPr>
                <a:t>基于硬件的推测执行</a:t>
              </a:r>
              <a:r>
                <a:rPr lang="en-US" altLang="zh-CN" sz="2800" b="1" dirty="0">
                  <a:solidFill>
                    <a:schemeClr val="tx1">
                      <a:lumMod val="85000"/>
                      <a:lumOff val="15000"/>
                    </a:schemeClr>
                  </a:solidFill>
                  <a:latin typeface="等线" panose="02010600030101010101" pitchFamily="2" charset="-122"/>
                  <a:ea typeface="等线" panose="02010600030101010101" pitchFamily="2" charset="-122"/>
                </a:rPr>
                <a:t>— —</a:t>
              </a:r>
              <a:r>
                <a:rPr lang="zh-CN" altLang="en-US" sz="2800" b="1" dirty="0">
                  <a:solidFill>
                    <a:schemeClr val="tx1">
                      <a:lumMod val="85000"/>
                      <a:lumOff val="15000"/>
                    </a:schemeClr>
                  </a:solidFill>
                  <a:latin typeface="等线" panose="02010600030101010101" pitchFamily="2" charset="-122"/>
                  <a:ea typeface="等线" panose="02010600030101010101" pitchFamily="2" charset="-122"/>
                </a:rPr>
                <a:t>示例</a:t>
              </a:r>
            </a:p>
          </p:txBody>
        </p:sp>
      </p:grpSp>
      <p:sp>
        <p:nvSpPr>
          <p:cNvPr id="7" name="文本框 6">
            <a:extLst>
              <a:ext uri="{FF2B5EF4-FFF2-40B4-BE49-F238E27FC236}">
                <a16:creationId xmlns:a16="http://schemas.microsoft.com/office/drawing/2014/main" id="{BD4D3455-BFEC-4ECA-BDAC-7AAF5D43B05A}"/>
              </a:ext>
            </a:extLst>
          </p:cNvPr>
          <p:cNvSpPr txBox="1"/>
          <p:nvPr/>
        </p:nvSpPr>
        <p:spPr>
          <a:xfrm>
            <a:off x="9666514" y="801446"/>
            <a:ext cx="1890243" cy="461665"/>
          </a:xfrm>
          <a:prstGeom prst="rect">
            <a:avLst/>
          </a:prstGeom>
          <a:noFill/>
        </p:spPr>
        <p:txBody>
          <a:bodyPr wrap="square" rtlCol="0">
            <a:spAutoFit/>
          </a:bodyPr>
          <a:lstStyle/>
          <a:p>
            <a:pPr algn="ctr"/>
            <a:r>
              <a:rPr lang="zh-CN" altLang="en-US" sz="2400" b="1" dirty="0">
                <a:solidFill>
                  <a:srgbClr val="0066FF"/>
                </a:solidFill>
                <a:latin typeface="微软雅黑" panose="020B0503020204020204" pitchFamily="34" charset="-122"/>
                <a:ea typeface="微软雅黑" panose="020B0503020204020204" pitchFamily="34" charset="-122"/>
              </a:rPr>
              <a:t>第</a:t>
            </a:r>
            <a:r>
              <a:rPr lang="en-US" altLang="zh-CN" sz="2400" b="1" dirty="0">
                <a:solidFill>
                  <a:srgbClr val="0066FF"/>
                </a:solidFill>
                <a:latin typeface="微软雅黑" panose="020B0503020204020204" pitchFamily="34" charset="-122"/>
                <a:ea typeface="微软雅黑" panose="020B0503020204020204" pitchFamily="34" charset="-122"/>
              </a:rPr>
              <a:t>4</a:t>
            </a:r>
            <a:r>
              <a:rPr lang="zh-CN" altLang="en-US" sz="2400" b="1" dirty="0">
                <a:solidFill>
                  <a:srgbClr val="0066FF"/>
                </a:solidFill>
                <a:latin typeface="微软雅黑" panose="020B0503020204020204" pitchFamily="34" charset="-122"/>
                <a:ea typeface="微软雅黑" panose="020B0503020204020204" pitchFamily="34" charset="-122"/>
              </a:rPr>
              <a:t>个周期</a:t>
            </a:r>
          </a:p>
        </p:txBody>
      </p:sp>
      <p:graphicFrame>
        <p:nvGraphicFramePr>
          <p:cNvPr id="8" name="表格 7">
            <a:extLst>
              <a:ext uri="{FF2B5EF4-FFF2-40B4-BE49-F238E27FC236}">
                <a16:creationId xmlns:a16="http://schemas.microsoft.com/office/drawing/2014/main" id="{51D2FFBA-0882-461E-9DD4-71CE9EB76F10}"/>
              </a:ext>
            </a:extLst>
          </p:cNvPr>
          <p:cNvGraphicFramePr>
            <a:graphicFrameLocks noGrp="1"/>
          </p:cNvGraphicFramePr>
          <p:nvPr>
            <p:extLst>
              <p:ext uri="{D42A27DB-BD31-4B8C-83A1-F6EECF244321}">
                <p14:modId xmlns:p14="http://schemas.microsoft.com/office/powerpoint/2010/main" val="4131631039"/>
              </p:ext>
            </p:extLst>
          </p:nvPr>
        </p:nvGraphicFramePr>
        <p:xfrm>
          <a:off x="1793886" y="1274370"/>
          <a:ext cx="8572558" cy="5082315"/>
        </p:xfrm>
        <a:graphic>
          <a:graphicData uri="http://schemas.openxmlformats.org/drawingml/2006/table">
            <a:tbl>
              <a:tblPr/>
              <a:tblGrid>
                <a:gridCol w="724609">
                  <a:extLst>
                    <a:ext uri="{9D8B030D-6E8A-4147-A177-3AD203B41FA5}">
                      <a16:colId xmlns:a16="http://schemas.microsoft.com/office/drawing/2014/main" val="20000"/>
                    </a:ext>
                  </a:extLst>
                </a:gridCol>
                <a:gridCol w="724609">
                  <a:extLst>
                    <a:ext uri="{9D8B030D-6E8A-4147-A177-3AD203B41FA5}">
                      <a16:colId xmlns:a16="http://schemas.microsoft.com/office/drawing/2014/main" val="20001"/>
                    </a:ext>
                  </a:extLst>
                </a:gridCol>
                <a:gridCol w="602313">
                  <a:extLst>
                    <a:ext uri="{9D8B030D-6E8A-4147-A177-3AD203B41FA5}">
                      <a16:colId xmlns:a16="http://schemas.microsoft.com/office/drawing/2014/main" val="20002"/>
                    </a:ext>
                  </a:extLst>
                </a:gridCol>
                <a:gridCol w="439620">
                  <a:extLst>
                    <a:ext uri="{9D8B030D-6E8A-4147-A177-3AD203B41FA5}">
                      <a16:colId xmlns:a16="http://schemas.microsoft.com/office/drawing/2014/main" val="20003"/>
                    </a:ext>
                  </a:extLst>
                </a:gridCol>
                <a:gridCol w="1388527">
                  <a:extLst>
                    <a:ext uri="{9D8B030D-6E8A-4147-A177-3AD203B41FA5}">
                      <a16:colId xmlns:a16="http://schemas.microsoft.com/office/drawing/2014/main" val="20004"/>
                    </a:ext>
                  </a:extLst>
                </a:gridCol>
                <a:gridCol w="1249193">
                  <a:extLst>
                    <a:ext uri="{9D8B030D-6E8A-4147-A177-3AD203B41FA5}">
                      <a16:colId xmlns:a16="http://schemas.microsoft.com/office/drawing/2014/main" val="20005"/>
                    </a:ext>
                  </a:extLst>
                </a:gridCol>
                <a:gridCol w="637807">
                  <a:extLst>
                    <a:ext uri="{9D8B030D-6E8A-4147-A177-3AD203B41FA5}">
                      <a16:colId xmlns:a16="http://schemas.microsoft.com/office/drawing/2014/main" val="20006"/>
                    </a:ext>
                  </a:extLst>
                </a:gridCol>
                <a:gridCol w="845377">
                  <a:extLst>
                    <a:ext uri="{9D8B030D-6E8A-4147-A177-3AD203B41FA5}">
                      <a16:colId xmlns:a16="http://schemas.microsoft.com/office/drawing/2014/main" val="20007"/>
                    </a:ext>
                  </a:extLst>
                </a:gridCol>
                <a:gridCol w="724609">
                  <a:extLst>
                    <a:ext uri="{9D8B030D-6E8A-4147-A177-3AD203B41FA5}">
                      <a16:colId xmlns:a16="http://schemas.microsoft.com/office/drawing/2014/main" val="20008"/>
                    </a:ext>
                  </a:extLst>
                </a:gridCol>
                <a:gridCol w="356657">
                  <a:extLst>
                    <a:ext uri="{9D8B030D-6E8A-4147-A177-3AD203B41FA5}">
                      <a16:colId xmlns:a16="http://schemas.microsoft.com/office/drawing/2014/main" val="20009"/>
                    </a:ext>
                  </a:extLst>
                </a:gridCol>
                <a:gridCol w="154628">
                  <a:extLst>
                    <a:ext uri="{9D8B030D-6E8A-4147-A177-3AD203B41FA5}">
                      <a16:colId xmlns:a16="http://schemas.microsoft.com/office/drawing/2014/main" val="20010"/>
                    </a:ext>
                  </a:extLst>
                </a:gridCol>
                <a:gridCol w="724609">
                  <a:extLst>
                    <a:ext uri="{9D8B030D-6E8A-4147-A177-3AD203B41FA5}">
                      <a16:colId xmlns:a16="http://schemas.microsoft.com/office/drawing/2014/main" val="20011"/>
                    </a:ext>
                  </a:extLst>
                </a:gridCol>
              </a:tblGrid>
              <a:tr h="186360">
                <a:tc>
                  <a:txBody>
                    <a:bodyPr/>
                    <a:lstStyle/>
                    <a:p>
                      <a:pPr algn="ctr" fontAlgn="ctr"/>
                      <a:r>
                        <a:rPr lang="en-US" sz="1200" b="0" i="0" u="none" strike="noStrike" dirty="0">
                          <a:solidFill>
                            <a:srgbClr val="000000"/>
                          </a:solidFill>
                          <a:latin typeface="宋体"/>
                        </a:rPr>
                        <a:t>Time</a:t>
                      </a: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Name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a:solidFill>
                            <a:srgbClr val="000000"/>
                          </a:solidFill>
                          <a:latin typeface="宋体"/>
                        </a:rPr>
                        <a:t>Busy</a:t>
                      </a:r>
                    </a:p>
                  </a:txBody>
                  <a:tcPr marL="6285" marR="6285" marT="628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a:solidFill>
                            <a:srgbClr val="000000"/>
                          </a:solidFill>
                          <a:latin typeface="宋体"/>
                        </a:rPr>
                        <a:t>Op</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dirty="0" err="1">
                          <a:solidFill>
                            <a:srgbClr val="000000"/>
                          </a:solidFill>
                          <a:latin typeface="宋体"/>
                        </a:rPr>
                        <a:t>Vj</a:t>
                      </a:r>
                      <a:endParaRPr lang="en-US" sz="1200" b="0" i="0" u="none" strike="noStrike" dirty="0">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a:solidFill>
                            <a:srgbClr val="000000"/>
                          </a:solidFill>
                          <a:latin typeface="宋体"/>
                        </a:rPr>
                        <a:t>Vk</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dirty="0" err="1">
                          <a:solidFill>
                            <a:srgbClr val="000000"/>
                          </a:solidFill>
                          <a:latin typeface="宋体"/>
                        </a:rPr>
                        <a:t>Qj</a:t>
                      </a:r>
                      <a:endParaRPr lang="en-US" sz="1200" b="0" i="0" u="none" strike="noStrike" dirty="0">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a:solidFill>
                            <a:srgbClr val="000000"/>
                          </a:solidFill>
                          <a:latin typeface="宋体"/>
                        </a:rPr>
                        <a:t>Qk</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a:solidFill>
                            <a:srgbClr val="000000"/>
                          </a:solidFill>
                          <a:latin typeface="宋体"/>
                        </a:rPr>
                        <a:t>Dest</a:t>
                      </a:r>
                    </a:p>
                  </a:txBody>
                  <a:tcPr marL="6285" marR="6285" marT="628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gridSpan="2">
                  <a:txBody>
                    <a:bodyPr/>
                    <a:lstStyle/>
                    <a:p>
                      <a:pPr algn="ctr" fontAlgn="ctr"/>
                      <a:endParaRPr lang="zh-CN" alt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hMerge="1">
                  <a:txBody>
                    <a:bodyPr/>
                    <a:lstStyle/>
                    <a:p>
                      <a:endParaRPr lang="zh-CN" altLang="en-US"/>
                    </a:p>
                  </a:txBody>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0"/>
                  </a:ext>
                </a:extLst>
              </a:tr>
              <a:tr h="186360">
                <a:tc>
                  <a:txBody>
                    <a:bodyPr/>
                    <a:lstStyle/>
                    <a:p>
                      <a:pPr algn="ctr" fontAlgn="ctr"/>
                      <a:r>
                        <a:rPr lang="en-US" altLang="zh-CN" sz="1200" b="0" i="0" u="none" strike="noStrike" dirty="0">
                          <a:solidFill>
                            <a:srgbClr val="000000"/>
                          </a:solidFill>
                          <a:latin typeface="宋体"/>
                        </a:rPr>
                        <a:t>0</a:t>
                      </a: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Add1</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dirty="0">
                          <a:solidFill>
                            <a:srgbClr val="000000"/>
                          </a:solidFill>
                          <a:latin typeface="宋体"/>
                        </a:rPr>
                        <a:t>Yes</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altLang="zh-CN" sz="1200" b="0" i="0" u="none" strike="noStrike" dirty="0">
                          <a:solidFill>
                            <a:srgbClr val="000000"/>
                          </a:solidFill>
                          <a:latin typeface="宋体"/>
                        </a:rPr>
                        <a:t>SUB</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err="1">
                          <a:solidFill>
                            <a:srgbClr val="000000"/>
                          </a:solidFill>
                          <a:latin typeface="宋体"/>
                        </a:rPr>
                        <a:t>Regs</a:t>
                      </a:r>
                      <a:r>
                        <a:rPr lang="en-US" altLang="zh-CN" sz="1200" b="0" i="0" u="none" strike="noStrike" dirty="0">
                          <a:solidFill>
                            <a:srgbClr val="000000"/>
                          </a:solidFill>
                          <a:latin typeface="宋体"/>
                        </a:rPr>
                        <a:t>[F6]</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a:solidFill>
                            <a:srgbClr val="000000"/>
                          </a:solidFill>
                          <a:latin typeface="宋体"/>
                        </a:rPr>
                        <a:t>#2</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a:solidFill>
                            <a:srgbClr val="000000"/>
                          </a:solidFill>
                          <a:latin typeface="宋体"/>
                        </a:rPr>
                        <a:t>#4</a:t>
                      </a:r>
                      <a:r>
                        <a:rPr lang="zh-CN" altLang="en-US" sz="1200" b="0" i="0" u="none" strike="noStrike" dirty="0">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gridSpan="3">
                  <a:txBody>
                    <a:bodyPr/>
                    <a:lstStyle/>
                    <a:p>
                      <a:pPr algn="ctr" fontAlgn="ctr"/>
                      <a:r>
                        <a:rPr lang="en-US" altLang="zh-CN" sz="1200" b="1" i="0" u="none" strike="noStrike" dirty="0">
                          <a:solidFill>
                            <a:srgbClr val="FF0000"/>
                          </a:solidFill>
                          <a:latin typeface="宋体"/>
                        </a:rPr>
                        <a:t>Reservation</a:t>
                      </a:r>
                      <a:endParaRPr lang="zh-CN" altLang="en-US" sz="1200" b="1" i="0" u="none" strike="noStrike" dirty="0">
                        <a:solidFill>
                          <a:srgbClr val="FF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hMerge="1">
                  <a:txBody>
                    <a:bodyPr/>
                    <a:lstStyle/>
                    <a:p>
                      <a:endParaRPr lang="zh-CN" altLang="en-US"/>
                    </a:p>
                  </a:txBody>
                  <a:tcPr/>
                </a:tc>
                <a:tc hMerge="1">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1"/>
                  </a:ext>
                </a:extLst>
              </a:tr>
              <a:tr h="186360">
                <a:tc>
                  <a:txBody>
                    <a:bodyPr/>
                    <a:lstStyle/>
                    <a:p>
                      <a:pPr algn="ctr" fontAlgn="ctr"/>
                      <a:r>
                        <a:rPr lang="en-US" altLang="zh-CN" sz="1200" b="0" i="0" u="none" strike="noStrike">
                          <a:solidFill>
                            <a:srgbClr val="000000"/>
                          </a:solidFill>
                          <a:latin typeface="宋体"/>
                        </a:rPr>
                        <a:t>0</a:t>
                      </a: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Add2</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a:solidFill>
                            <a:srgbClr val="000000"/>
                          </a:solidFill>
                          <a:latin typeface="宋体"/>
                        </a:rPr>
                        <a:t>No</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gridSpan="3">
                  <a:txBody>
                    <a:bodyPr/>
                    <a:lstStyle/>
                    <a:p>
                      <a:pPr algn="ctr" fontAlgn="ctr"/>
                      <a:r>
                        <a:rPr lang="en-US" altLang="zh-CN" sz="1200" b="1" i="0" u="none" strike="noStrike" dirty="0">
                          <a:solidFill>
                            <a:srgbClr val="FF0000"/>
                          </a:solidFill>
                          <a:latin typeface="宋体"/>
                        </a:rPr>
                        <a:t>Station</a:t>
                      </a:r>
                      <a:endParaRPr lang="zh-CN" altLang="en-US" sz="1200" b="1" i="0" u="none" strike="noStrike" dirty="0">
                        <a:solidFill>
                          <a:srgbClr val="FF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hMerge="1">
                  <a:txBody>
                    <a:bodyPr/>
                    <a:lstStyle/>
                    <a:p>
                      <a:endParaRPr lang="zh-CN" altLang="en-US"/>
                    </a:p>
                  </a:txBody>
                  <a:tcPr/>
                </a:tc>
                <a:tc hMerge="1">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2"/>
                  </a:ext>
                </a:extLst>
              </a:tr>
              <a:tr h="186360">
                <a:tc>
                  <a:txBody>
                    <a:bodyPr/>
                    <a:lstStyle/>
                    <a:p>
                      <a:pPr algn="ctr" fontAlgn="ctr"/>
                      <a:r>
                        <a:rPr lang="en-US" altLang="zh-CN" sz="1200" b="0" i="0" u="none" strike="noStrike">
                          <a:solidFill>
                            <a:srgbClr val="000000"/>
                          </a:solidFill>
                          <a:latin typeface="宋体"/>
                        </a:rPr>
                        <a:t>0</a:t>
                      </a: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Add3</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dirty="0">
                          <a:solidFill>
                            <a:srgbClr val="000000"/>
                          </a:solidFill>
                          <a:latin typeface="宋体"/>
                        </a:rPr>
                        <a:t>No</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marL="0" indent="0" algn="ctr" fontAlgn="ctr">
                        <a:tabLst/>
                      </a:pPr>
                      <a:endParaRPr lang="zh-CN" alt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gridSpan="2">
                  <a:txBody>
                    <a:bodyPr/>
                    <a:lstStyle/>
                    <a:p>
                      <a:endParaRPr lang="zh-CN" altLang="en-US"/>
                    </a:p>
                  </a:txBody>
                  <a:tcPr marL="6285" marR="6285" marT="6285" marB="0" anchor="ctr">
                    <a:lnL>
                      <a:noFill/>
                    </a:lnL>
                    <a:lnR>
                      <a:noFill/>
                    </a:lnR>
                    <a:lnT>
                      <a:noFill/>
                    </a:lnT>
                    <a:lnB>
                      <a:noFill/>
                    </a:lnB>
                  </a:tcPr>
                </a:tc>
                <a:tc hMerge="1">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3"/>
                  </a:ext>
                </a:extLst>
              </a:tr>
              <a:tr h="186360">
                <a:tc>
                  <a:txBody>
                    <a:bodyPr/>
                    <a:lstStyle/>
                    <a:p>
                      <a:pPr algn="ctr" fontAlgn="ctr"/>
                      <a:r>
                        <a:rPr lang="en-US" altLang="zh-CN" sz="1200" b="0" i="0" u="none" strike="noStrike" dirty="0">
                          <a:solidFill>
                            <a:srgbClr val="000000"/>
                          </a:solidFill>
                          <a:latin typeface="宋体"/>
                        </a:rPr>
                        <a:t>0</a:t>
                      </a: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Mult1</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dirty="0">
                          <a:solidFill>
                            <a:srgbClr val="000000"/>
                          </a:solidFill>
                          <a:latin typeface="宋体"/>
                        </a:rPr>
                        <a:t>Yes</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altLang="zh-CN" sz="1200" b="0" i="0" u="none" strike="noStrike" dirty="0" err="1">
                          <a:solidFill>
                            <a:srgbClr val="000000"/>
                          </a:solidFill>
                          <a:latin typeface="宋体"/>
                        </a:rPr>
                        <a:t>Mult</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err="1">
                          <a:solidFill>
                            <a:srgbClr val="000000"/>
                          </a:solidFill>
                          <a:latin typeface="宋体"/>
                        </a:rPr>
                        <a:t>Regs</a:t>
                      </a:r>
                      <a:r>
                        <a:rPr lang="en-US" altLang="zh-CN" sz="1200" b="0" i="0" u="none" strike="noStrike" dirty="0">
                          <a:solidFill>
                            <a:srgbClr val="000000"/>
                          </a:solidFill>
                          <a:latin typeface="宋体"/>
                        </a:rPr>
                        <a:t>[F4]</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a:solidFill>
                            <a:srgbClr val="000000"/>
                          </a:solidFill>
                          <a:latin typeface="宋体"/>
                        </a:rPr>
                        <a:t>#2</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a:solidFill>
                            <a:srgbClr val="000000"/>
                          </a:solidFill>
                          <a:latin typeface="宋体"/>
                        </a:rPr>
                        <a:t>#3</a:t>
                      </a: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gridSpan="2">
                  <a:txBody>
                    <a:bodyPr/>
                    <a:lstStyle/>
                    <a:p>
                      <a:endParaRPr lang="zh-CN" altLang="en-US"/>
                    </a:p>
                  </a:txBody>
                  <a:tcPr marL="6285" marR="6285" marT="6285" marB="0" anchor="ctr">
                    <a:lnL>
                      <a:noFill/>
                    </a:lnL>
                    <a:lnR>
                      <a:noFill/>
                    </a:lnR>
                    <a:lnT>
                      <a:noFill/>
                    </a:lnT>
                    <a:lnB>
                      <a:noFill/>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4"/>
                  </a:ext>
                </a:extLst>
              </a:tr>
              <a:tr h="186360">
                <a:tc>
                  <a:txBody>
                    <a:bodyPr/>
                    <a:lstStyle/>
                    <a:p>
                      <a:pPr algn="ctr" fontAlgn="ctr"/>
                      <a:r>
                        <a:rPr lang="en-US" altLang="zh-CN" sz="1200" b="0" i="0" u="none" strike="noStrike">
                          <a:solidFill>
                            <a:srgbClr val="000000"/>
                          </a:solidFill>
                          <a:latin typeface="宋体"/>
                        </a:rPr>
                        <a:t>0</a:t>
                      </a: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Mult2</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a:solidFill>
                            <a:srgbClr val="000000"/>
                          </a:solidFill>
                          <a:latin typeface="宋体"/>
                        </a:rPr>
                        <a:t>No</a:t>
                      </a:r>
                    </a:p>
                  </a:txBody>
                  <a:tcPr marL="6285" marR="6285" marT="6285"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gridSpan="2">
                  <a:txBody>
                    <a:bodyPr/>
                    <a:lstStyle/>
                    <a:p>
                      <a:endParaRPr lang="zh-CN" altLang="en-US"/>
                    </a:p>
                  </a:txBody>
                  <a:tcPr marL="6285" marR="6285" marT="6285" marB="0" anchor="ctr">
                    <a:lnL>
                      <a:noFill/>
                    </a:lnL>
                    <a:lnR>
                      <a:noFill/>
                    </a:lnR>
                    <a:lnT>
                      <a:noFill/>
                    </a:lnT>
                    <a:lnB>
                      <a:noFill/>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5"/>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gridSpan="2">
                  <a:txBody>
                    <a:bodyPr/>
                    <a:lstStyle/>
                    <a:p>
                      <a:endParaRPr lang="zh-CN" altLang="en-US"/>
                    </a:p>
                  </a:txBody>
                  <a:tcPr marL="6285" marR="6285" marT="6285" marB="0" anchor="ctr">
                    <a:lnL>
                      <a:noFill/>
                    </a:lnL>
                    <a:lnR>
                      <a:noFill/>
                    </a:lnR>
                    <a:lnT>
                      <a:noFill/>
                    </a:lnT>
                    <a:lnB>
                      <a:noFill/>
                    </a:lnB>
                  </a:tcPr>
                </a:tc>
                <a:tc hMerge="1">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6"/>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Busy</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gridSpan="2">
                  <a:txBody>
                    <a:bodyPr/>
                    <a:lstStyle/>
                    <a:p>
                      <a:pPr algn="ctr" fontAlgn="ctr"/>
                      <a:r>
                        <a:rPr lang="en-US" sz="1200" b="0" i="0" u="none" strike="noStrike">
                          <a:solidFill>
                            <a:srgbClr val="000000"/>
                          </a:solidFill>
                          <a:latin typeface="宋体"/>
                        </a:rPr>
                        <a:t>Address</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hMerge="1">
                  <a:txBody>
                    <a:bodyPr/>
                    <a:lstStyle/>
                    <a:p>
                      <a:pPr algn="ctr" fontAlgn="ctr"/>
                      <a:endParaRPr lang="en-US" sz="1200" b="0" i="0" u="none" strike="noStrike">
                        <a:solidFill>
                          <a:srgbClr val="000000"/>
                        </a:solidFill>
                        <a:latin typeface="宋体"/>
                      </a:endParaRP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Entry</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Busy</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Instruction</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State</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err="1">
                          <a:solidFill>
                            <a:srgbClr val="000000"/>
                          </a:solidFill>
                          <a:latin typeface="宋体"/>
                        </a:rPr>
                        <a:t>Dest</a:t>
                      </a:r>
                      <a:r>
                        <a:rPr lang="en-US" sz="1200" b="0" i="0" u="none" strike="noStrike" dirty="0">
                          <a:solidFill>
                            <a:srgbClr val="000000"/>
                          </a:solidFill>
                          <a:latin typeface="宋体"/>
                        </a:rPr>
                        <a:t>.</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Value</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Load1</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No</a:t>
                      </a:r>
                      <a:endParaRPr lang="zh-CN" alt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tcPr>
                </a:tc>
                <a:tc gridSpan="2">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hMerge="1">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008"/>
                  </a:ext>
                </a:extLst>
              </a:tr>
              <a:tr h="186360">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1</a:t>
                      </a:r>
                    </a:p>
                  </a:txBody>
                  <a:tcPr marL="6285" marR="6285" marT="628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altLang="zh-CN" sz="1200" b="0" i="0" u="none" strike="noStrike" dirty="0">
                          <a:solidFill>
                            <a:srgbClr val="000000"/>
                          </a:solidFill>
                          <a:latin typeface="宋体"/>
                        </a:rPr>
                        <a:t>no</a:t>
                      </a:r>
                      <a:r>
                        <a:rPr lang="zh-CN" altLang="en-US" sz="1200" b="0" i="0" u="none" strike="noStrike" dirty="0">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altLang="zh-CN" sz="1200" b="0" i="0" u="none" strike="noStrike" dirty="0">
                          <a:solidFill>
                            <a:srgbClr val="000000"/>
                          </a:solidFill>
                          <a:latin typeface="宋体"/>
                        </a:rPr>
                        <a:t>LD F6,34(R2)</a:t>
                      </a:r>
                      <a:endParaRPr lang="zh-CN" altLang="en-US" sz="1200" b="0" i="0" u="none" strike="noStrike" dirty="0">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altLang="zh-CN" sz="1200" b="0" i="0" u="none" strike="noStrike" dirty="0">
                          <a:solidFill>
                            <a:srgbClr val="000000"/>
                          </a:solidFill>
                          <a:latin typeface="宋体"/>
                        </a:rPr>
                        <a:t>Commit</a:t>
                      </a:r>
                      <a:r>
                        <a:rPr lang="zh-CN" altLang="en-US" sz="1200" b="0" i="0" u="none" strike="noStrike" dirty="0">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altLang="zh-CN" sz="1200" b="0" i="0" u="none" strike="noStrike" dirty="0">
                          <a:solidFill>
                            <a:srgbClr val="000000"/>
                          </a:solidFill>
                          <a:latin typeface="宋体"/>
                        </a:rPr>
                        <a:t>F6</a:t>
                      </a:r>
                      <a:r>
                        <a:rPr lang="zh-CN" altLang="en-US" sz="1200" b="0" i="0" u="none" strike="noStrike" dirty="0">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altLang="zh-CN" sz="1200" b="0" i="0" u="none" strike="noStrike" dirty="0" err="1">
                          <a:solidFill>
                            <a:srgbClr val="000000"/>
                          </a:solidFill>
                          <a:latin typeface="宋体"/>
                        </a:rPr>
                        <a:t>Mem</a:t>
                      </a:r>
                      <a:r>
                        <a:rPr lang="en-US" altLang="zh-CN" sz="1200" b="0" i="0" u="none" strike="noStrike" dirty="0">
                          <a:solidFill>
                            <a:srgbClr val="000000"/>
                          </a:solidFill>
                          <a:latin typeface="宋体"/>
                        </a:rPr>
                        <a:t>[load1]</a:t>
                      </a:r>
                      <a:r>
                        <a:rPr lang="zh-CN" altLang="en-US" sz="1200" b="0" i="0" u="none" strike="noStrike" dirty="0">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a:solidFill>
                            <a:srgbClr val="000000"/>
                          </a:solidFill>
                          <a:latin typeface="宋体"/>
                        </a:rPr>
                        <a:t>Load2</a:t>
                      </a:r>
                    </a:p>
                  </a:txBody>
                  <a:tcPr marL="6285" marR="6285" marT="62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Yes </a:t>
                      </a:r>
                      <a:r>
                        <a:rPr lang="zh-CN" altLang="en-US" sz="1200" b="0" i="0" u="none" strike="noStrike" dirty="0">
                          <a:solidFill>
                            <a:srgbClr val="000000"/>
                          </a:solidFill>
                          <a:latin typeface="宋体"/>
                        </a:rPr>
                        <a:t>　</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gridSpan="2">
                  <a:txBody>
                    <a:bodyPr/>
                    <a:lstStyle/>
                    <a:p>
                      <a:pPr algn="ctr" fontAlgn="ctr"/>
                      <a:r>
                        <a:rPr lang="en-US" altLang="zh-CN" sz="1200" b="0" i="0" u="none" strike="noStrike" dirty="0">
                          <a:solidFill>
                            <a:srgbClr val="000000"/>
                          </a:solidFill>
                          <a:latin typeface="宋体"/>
                        </a:rPr>
                        <a:t>45+Regs[R3]</a:t>
                      </a: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10009"/>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a:solidFill>
                            <a:srgbClr val="000000"/>
                          </a:solidFill>
                          <a:latin typeface="宋体"/>
                        </a:rPr>
                        <a:t>Head</a:t>
                      </a: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2</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altLang="zh-CN" sz="1200" b="0" i="0" u="none" strike="noStrike" dirty="0">
                          <a:solidFill>
                            <a:srgbClr val="000000"/>
                          </a:solidFill>
                          <a:latin typeface="宋体"/>
                        </a:rPr>
                        <a:t>Yes </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a:solidFill>
                            <a:srgbClr val="000000"/>
                          </a:solidFill>
                          <a:latin typeface="宋体"/>
                        </a:rPr>
                        <a:t>LD F2,45(R3) </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a:solidFill>
                            <a:srgbClr val="000000"/>
                          </a:solidFill>
                          <a:latin typeface="宋体"/>
                        </a:rPr>
                        <a:t>Ex1</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a:solidFill>
                            <a:srgbClr val="000000"/>
                          </a:solidFill>
                          <a:latin typeface="宋体"/>
                        </a:rPr>
                        <a:t>F2</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dirty="0">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a:solidFill>
                            <a:srgbClr val="000000"/>
                          </a:solidFill>
                          <a:latin typeface="宋体"/>
                        </a:rPr>
                        <a:t>Load3</a:t>
                      </a:r>
                    </a:p>
                  </a:txBody>
                  <a:tcPr marL="6285" marR="6285" marT="62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tcPr>
                </a:tc>
                <a:tc gridSpan="2">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3</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altLang="zh-CN" sz="1200" b="0" i="0" u="none" strike="noStrike" dirty="0">
                          <a:solidFill>
                            <a:srgbClr val="000000"/>
                          </a:solidFill>
                          <a:latin typeface="宋体"/>
                        </a:rPr>
                        <a:t>Yes</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a:solidFill>
                            <a:srgbClr val="000000"/>
                          </a:solidFill>
                          <a:latin typeface="宋体"/>
                        </a:rPr>
                        <a:t>MULT</a:t>
                      </a:r>
                      <a:r>
                        <a:rPr lang="en-US" altLang="zh-CN" sz="1200" b="0" i="0" u="none" strike="noStrike" baseline="0" dirty="0">
                          <a:solidFill>
                            <a:srgbClr val="000000"/>
                          </a:solidFill>
                          <a:latin typeface="宋体"/>
                        </a:rPr>
                        <a:t> F0,F2,F4</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a:solidFill>
                            <a:srgbClr val="000000"/>
                          </a:solidFill>
                          <a:latin typeface="宋体"/>
                        </a:rPr>
                        <a:t>Issue</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a:solidFill>
                            <a:srgbClr val="000000"/>
                          </a:solidFill>
                          <a:latin typeface="宋体"/>
                        </a:rPr>
                        <a:t>F0</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gridSpan="2">
                  <a:txBody>
                    <a:bodyPr/>
                    <a:lstStyle/>
                    <a:p>
                      <a:endParaRPr lang="zh-CN" altLang="en-US"/>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011"/>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a:solidFill>
                            <a:srgbClr val="000000"/>
                          </a:solidFill>
                          <a:latin typeface="宋体"/>
                        </a:rPr>
                        <a:t>tail</a:t>
                      </a: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4</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altLang="zh-CN" sz="1200" b="0" i="0" u="none" strike="noStrike" dirty="0">
                          <a:solidFill>
                            <a:srgbClr val="000000"/>
                          </a:solidFill>
                          <a:latin typeface="宋体"/>
                        </a:rPr>
                        <a:t>Yes</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a:solidFill>
                            <a:srgbClr val="000000"/>
                          </a:solidFill>
                          <a:latin typeface="宋体"/>
                        </a:rPr>
                        <a:t>SUBD F8,F6,F2</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a:solidFill>
                            <a:srgbClr val="000000"/>
                          </a:solidFill>
                          <a:latin typeface="宋体"/>
                        </a:rPr>
                        <a:t>Issue</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a:solidFill>
                            <a:srgbClr val="000000"/>
                          </a:solidFill>
                          <a:latin typeface="宋体"/>
                        </a:rPr>
                        <a:t>F8</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gridSpan="2">
                  <a:txBody>
                    <a:bodyPr/>
                    <a:lstStyle/>
                    <a:p>
                      <a:endParaRPr lang="zh-CN" altLang="en-US"/>
                    </a:p>
                  </a:txBody>
                  <a:tcPr marL="6285" marR="6285" marT="6285" marB="0" anchor="ctr">
                    <a:lnL>
                      <a:noFill/>
                    </a:lnL>
                    <a:lnR>
                      <a:noFill/>
                    </a:lnR>
                    <a:lnT>
                      <a:noFill/>
                    </a:lnT>
                    <a:lnB>
                      <a:noFill/>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2"/>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5</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dirty="0">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gridSpan="2">
                  <a:txBody>
                    <a:bodyPr/>
                    <a:lstStyle/>
                    <a:p>
                      <a:endParaRPr lang="zh-CN" altLang="en-US"/>
                    </a:p>
                  </a:txBody>
                  <a:tcPr marL="6285" marR="6285" marT="6285" marB="0" anchor="ctr">
                    <a:lnL>
                      <a:noFill/>
                    </a:lnL>
                    <a:lnR>
                      <a:noFill/>
                    </a:lnR>
                    <a:lnT>
                      <a:noFill/>
                    </a:lnT>
                    <a:lnB>
                      <a:noFill/>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3"/>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6</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gridSpan="2">
                  <a:txBody>
                    <a:bodyPr/>
                    <a:lstStyle/>
                    <a:p>
                      <a:endParaRPr lang="zh-CN" altLang="en-US"/>
                    </a:p>
                  </a:txBody>
                  <a:tcPr marL="6285" marR="6285" marT="6285" marB="0" anchor="ctr">
                    <a:lnL>
                      <a:noFill/>
                    </a:lnL>
                    <a:lnR>
                      <a:noFill/>
                    </a:lnR>
                    <a:lnT>
                      <a:noFill/>
                    </a:lnT>
                    <a:lnB>
                      <a:noFill/>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4"/>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7</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gridSpan="4">
                  <a:txBody>
                    <a:bodyPr/>
                    <a:lstStyle/>
                    <a:p>
                      <a:pPr algn="ctr" fontAlgn="ctr"/>
                      <a:r>
                        <a:rPr lang="en-US" altLang="zh-CN" sz="1200" b="1" i="0" u="none" strike="noStrike" dirty="0">
                          <a:solidFill>
                            <a:srgbClr val="FF0000"/>
                          </a:solidFill>
                          <a:latin typeface="宋体"/>
                        </a:rPr>
                        <a:t>Reorder Buffer</a:t>
                      </a:r>
                      <a:endParaRPr lang="zh-CN" altLang="en-US" sz="1200" b="1" i="0" u="none" strike="noStrike" dirty="0">
                        <a:solidFill>
                          <a:srgbClr val="FF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hMerge="1">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hMerge="1">
                  <a:txBody>
                    <a:bodyPr/>
                    <a:lstStyle/>
                    <a:p>
                      <a:endParaRPr lang="zh-CN" altLang="en-US"/>
                    </a:p>
                  </a:txBody>
                  <a:tcPr/>
                </a:tc>
                <a:tc hMerge="1">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5"/>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8</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gridSpan="2">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hMerge="1">
                  <a:txBody>
                    <a:bodyPr/>
                    <a:lstStyle/>
                    <a:p>
                      <a:endParaRPr lang="zh-CN" altLang="en-US"/>
                    </a:p>
                  </a:txBody>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6"/>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9</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gridSpan="2">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hMerge="1">
                  <a:txBody>
                    <a:bodyPr/>
                    <a:lstStyle/>
                    <a:p>
                      <a:endParaRPr lang="zh-CN" altLang="en-US"/>
                    </a:p>
                  </a:txBody>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7"/>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10</a:t>
                      </a:r>
                    </a:p>
                  </a:txBody>
                  <a:tcPr marL="6285" marR="6285" marT="6285"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gridSpan="2">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hMerge="1">
                  <a:txBody>
                    <a:bodyPr/>
                    <a:lstStyle/>
                    <a:p>
                      <a:endParaRPr lang="zh-CN" altLang="en-US"/>
                    </a:p>
                  </a:txBody>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8"/>
                  </a:ext>
                </a:extLst>
              </a:tr>
              <a:tr h="186360">
                <a:tc>
                  <a:txBody>
                    <a:bodyPr/>
                    <a:lstStyle/>
                    <a:p>
                      <a:pPr algn="ctr" fontAlgn="ctr"/>
                      <a:r>
                        <a:rPr lang="en-US" altLang="zh-CN" sz="1200" b="0" i="0" u="none" strike="noStrike" dirty="0">
                          <a:solidFill>
                            <a:srgbClr val="000000"/>
                          </a:solidFill>
                          <a:latin typeface="宋体"/>
                        </a:rPr>
                        <a:t>Cycle</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gridSpan="2">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hMerge="1">
                  <a:txBody>
                    <a:bodyPr/>
                    <a:lstStyle/>
                    <a:p>
                      <a:endParaRPr lang="zh-CN" altLang="en-US"/>
                    </a:p>
                  </a:txBody>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9"/>
                  </a:ext>
                </a:extLst>
              </a:tr>
              <a:tr h="186360">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F0</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F2</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F4</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F6</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F8</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F10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F12</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gridSpan="2">
                  <a:txBody>
                    <a:bodyPr/>
                    <a:lstStyle/>
                    <a:p>
                      <a:pPr algn="ctr" fontAlgn="ctr"/>
                      <a:r>
                        <a:rPr lang="en-US" altLang="zh-CN"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a:txBody>
                    <a:bodyPr/>
                    <a:lstStyle/>
                    <a:p>
                      <a:pPr algn="ctr" fontAlgn="ctr"/>
                      <a:r>
                        <a:rPr lang="en-US" sz="1200" b="0" i="0" u="none" strike="noStrike">
                          <a:solidFill>
                            <a:srgbClr val="000000"/>
                          </a:solidFill>
                          <a:latin typeface="宋体"/>
                        </a:rPr>
                        <a:t>F30</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0"/>
                  </a:ext>
                </a:extLst>
              </a:tr>
              <a:tr h="186360">
                <a:tc>
                  <a:txBody>
                    <a:bodyPr/>
                    <a:lstStyle/>
                    <a:p>
                      <a:pPr algn="ctr" fontAlgn="ctr"/>
                      <a:r>
                        <a:rPr lang="en-US" altLang="zh-CN" sz="1200" b="0" i="0" u="none" strike="noStrike" dirty="0">
                          <a:solidFill>
                            <a:srgbClr val="000000"/>
                          </a:solidFill>
                          <a:latin typeface="宋体"/>
                        </a:rPr>
                        <a:t>4</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Reorder#</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#3</a:t>
                      </a:r>
                      <a:r>
                        <a:rPr lang="zh-CN" altLang="en-US" sz="1200" b="0" i="0" u="none" strike="noStrike" dirty="0">
                          <a:solidFill>
                            <a:srgbClr val="000000"/>
                          </a:solidFill>
                          <a:latin typeface="宋体"/>
                        </a:rPr>
                        <a:t>　</a:t>
                      </a:r>
                    </a:p>
                  </a:txBody>
                  <a:tcPr marL="6285" marR="6285" marT="628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altLang="zh-CN" sz="1200" b="0" i="0" u="none" strike="noStrike" dirty="0">
                          <a:solidFill>
                            <a:srgbClr val="000000"/>
                          </a:solidFill>
                          <a:latin typeface="宋体"/>
                        </a:rPr>
                        <a:t>#2</a:t>
                      </a:r>
                      <a:r>
                        <a:rPr lang="zh-CN" altLang="en-US" sz="1200" b="0" i="0" u="none" strike="noStrike" dirty="0">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zh-CN" altLang="en-US" sz="1200" b="0" i="0" u="none" strike="noStrike" dirty="0">
                          <a:solidFill>
                            <a:srgbClr val="000000"/>
                          </a:solidFill>
                          <a:latin typeface="宋体"/>
                        </a:rPr>
                        <a:t>　</a:t>
                      </a:r>
                      <a:r>
                        <a:rPr lang="en-US" altLang="zh-CN" sz="1200" b="0" i="0" u="none" strike="noStrike" dirty="0">
                          <a:solidFill>
                            <a:srgbClr val="000000"/>
                          </a:solidFill>
                          <a:latin typeface="宋体"/>
                        </a:rPr>
                        <a:t>#4</a:t>
                      </a:r>
                      <a:endParaRPr lang="zh-CN" altLang="en-US" sz="1200" b="0" i="0" u="none" strike="noStrike" dirty="0">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gridSpan="2">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hMerge="1">
                  <a:txBody>
                    <a:bodyPr/>
                    <a:lstStyle/>
                    <a:p>
                      <a:endParaRPr lang="zh-CN" altLang="en-US"/>
                    </a:p>
                  </a:txBody>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021"/>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Busy</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dirty="0">
                          <a:solidFill>
                            <a:srgbClr val="000000"/>
                          </a:solidFill>
                          <a:latin typeface="宋体"/>
                        </a:rPr>
                        <a:t>Yes</a:t>
                      </a:r>
                    </a:p>
                  </a:txBody>
                  <a:tcPr marL="6285" marR="6285" marT="6285"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latin typeface="宋体"/>
                        </a:rPr>
                        <a:t>Yes</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No</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latin typeface="宋体"/>
                        </a:rPr>
                        <a:t>No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latin typeface="宋体"/>
                        </a:rPr>
                        <a:t>Yes</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No</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No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gridSpan="2">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a:txBody>
                    <a:bodyPr/>
                    <a:lstStyle/>
                    <a:p>
                      <a:pPr algn="ctr" fontAlgn="ctr"/>
                      <a:r>
                        <a:rPr lang="en-US" sz="1200" b="0" i="0" u="none" strike="noStrike" dirty="0">
                          <a:solidFill>
                            <a:srgbClr val="000000"/>
                          </a:solidFill>
                          <a:latin typeface="宋体"/>
                        </a:rPr>
                        <a:t>No </a:t>
                      </a:r>
                    </a:p>
                  </a:txBody>
                  <a:tcPr marL="6285" marR="6285" marT="6285"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2"/>
                  </a:ext>
                </a:extLst>
              </a:tr>
            </a:tbl>
          </a:graphicData>
        </a:graphic>
      </p:graphicFrame>
      <p:sp>
        <p:nvSpPr>
          <p:cNvPr id="9" name="文本框 8">
            <a:extLst>
              <a:ext uri="{FF2B5EF4-FFF2-40B4-BE49-F238E27FC236}">
                <a16:creationId xmlns:a16="http://schemas.microsoft.com/office/drawing/2014/main" id="{E69ACAFF-125D-4883-AC83-F67380B2C513}"/>
              </a:ext>
            </a:extLst>
          </p:cNvPr>
          <p:cNvSpPr txBox="1"/>
          <p:nvPr/>
        </p:nvSpPr>
        <p:spPr>
          <a:xfrm>
            <a:off x="10250214" y="6013950"/>
            <a:ext cx="1941786" cy="276999"/>
          </a:xfrm>
          <a:prstGeom prst="rect">
            <a:avLst/>
          </a:prstGeom>
          <a:noFill/>
        </p:spPr>
        <p:txBody>
          <a:bodyPr wrap="square">
            <a:spAutoFit/>
          </a:bodyPr>
          <a:lstStyle/>
          <a:p>
            <a:pPr algn="ctr" fontAlgn="ctr"/>
            <a:r>
              <a:rPr lang="en-US" altLang="zh-CN" sz="1200" b="1" i="0" u="none" strike="noStrike" dirty="0">
                <a:solidFill>
                  <a:srgbClr val="FF0000"/>
                </a:solidFill>
                <a:latin typeface="宋体"/>
              </a:rPr>
              <a:t>Register Result Status</a:t>
            </a:r>
            <a:endParaRPr lang="zh-CN" altLang="en-US" sz="1200" b="1" i="0" u="none" strike="noStrike" dirty="0">
              <a:solidFill>
                <a:srgbClr val="FF0000"/>
              </a:solidFill>
              <a:latin typeface="宋体"/>
            </a:endParaRPr>
          </a:p>
        </p:txBody>
      </p:sp>
    </p:spTree>
    <p:extLst>
      <p:ext uri="{BB962C8B-B14F-4D97-AF65-F5344CB8AC3E}">
        <p14:creationId xmlns:p14="http://schemas.microsoft.com/office/powerpoint/2010/main" val="23481211"/>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自由: 形状 22"/>
          <p:cNvSpPr/>
          <p:nvPr/>
        </p:nvSpPr>
        <p:spPr bwMode="auto">
          <a:xfrm rot="12600000">
            <a:off x="628798" y="267712"/>
            <a:ext cx="166903" cy="731887"/>
          </a:xfrm>
          <a:custGeom>
            <a:avLst/>
            <a:gdLst>
              <a:gd name="connsiteX0" fmla="*/ 260214 w 260214"/>
              <a:gd name="connsiteY0" fmla="*/ 995963 h 1141060"/>
              <a:gd name="connsiteX1" fmla="*/ 0 w 260214"/>
              <a:gd name="connsiteY1" fmla="*/ 1141060 h 1141060"/>
              <a:gd name="connsiteX2" fmla="*/ 0 w 260214"/>
              <a:gd name="connsiteY2" fmla="*/ 146621 h 1141060"/>
              <a:gd name="connsiteX3" fmla="*/ 260214 w 260214"/>
              <a:gd name="connsiteY3" fmla="*/ 0 h 1141060"/>
            </a:gdLst>
            <a:ahLst/>
            <a:cxnLst>
              <a:cxn ang="0">
                <a:pos x="connsiteX0" y="connsiteY0"/>
              </a:cxn>
              <a:cxn ang="0">
                <a:pos x="connsiteX1" y="connsiteY1"/>
              </a:cxn>
              <a:cxn ang="0">
                <a:pos x="connsiteX2" y="connsiteY2"/>
              </a:cxn>
              <a:cxn ang="0">
                <a:pos x="connsiteX3" y="connsiteY3"/>
              </a:cxn>
            </a:cxnLst>
            <a:rect l="l" t="t" r="r" b="b"/>
            <a:pathLst>
              <a:path w="260214" h="1141060">
                <a:moveTo>
                  <a:pt x="260214" y="995963"/>
                </a:moveTo>
                <a:lnTo>
                  <a:pt x="0" y="1141060"/>
                </a:lnTo>
                <a:lnTo>
                  <a:pt x="0" y="146621"/>
                </a:lnTo>
                <a:lnTo>
                  <a:pt x="260214" y="0"/>
                </a:lnTo>
                <a:close/>
              </a:path>
            </a:pathLst>
          </a:custGeom>
          <a:solidFill>
            <a:srgbClr val="0075EA"/>
          </a:solidFill>
          <a:ln>
            <a:noFill/>
          </a:ln>
        </p:spPr>
        <p:txBody>
          <a:bodyPr vert="horz" wrap="square" lIns="91440" tIns="45720" rIns="91440" bIns="45720" numCol="1" anchor="t" anchorCtr="0" compatLnSpc="1">
            <a:noAutofit/>
          </a:bodyPr>
          <a:lstStyle/>
          <a:p>
            <a:endParaRPr lang="zh-CN" altLang="en-US" dirty="0"/>
          </a:p>
        </p:txBody>
      </p:sp>
      <p:grpSp>
        <p:nvGrpSpPr>
          <p:cNvPr id="10" name="组合 9">
            <a:extLst>
              <a:ext uri="{FF2B5EF4-FFF2-40B4-BE49-F238E27FC236}">
                <a16:creationId xmlns:a16="http://schemas.microsoft.com/office/drawing/2014/main" id="{BB91EA2E-31D9-4C5E-B927-0E95CC089AA6}"/>
              </a:ext>
            </a:extLst>
          </p:cNvPr>
          <p:cNvGrpSpPr/>
          <p:nvPr/>
        </p:nvGrpSpPr>
        <p:grpSpPr>
          <a:xfrm>
            <a:off x="635244" y="278225"/>
            <a:ext cx="6394948" cy="706446"/>
            <a:chOff x="635242" y="278221"/>
            <a:chExt cx="6394948" cy="706445"/>
          </a:xfrm>
        </p:grpSpPr>
        <p:sp>
          <p:nvSpPr>
            <p:cNvPr id="11" name="矩形 10">
              <a:extLst>
                <a:ext uri="{FF2B5EF4-FFF2-40B4-BE49-F238E27FC236}">
                  <a16:creationId xmlns:a16="http://schemas.microsoft.com/office/drawing/2014/main" id="{47CE21A5-F067-4614-A14F-2AD5275C87D3}"/>
                </a:ext>
              </a:extLst>
            </p:cNvPr>
            <p:cNvSpPr/>
            <p:nvPr/>
          </p:nvSpPr>
          <p:spPr>
            <a:xfrm>
              <a:off x="635242" y="676889"/>
              <a:ext cx="6394948" cy="307777"/>
            </a:xfrm>
            <a:prstGeom prst="rect">
              <a:avLst/>
            </a:prstGeom>
          </p:spPr>
          <p:txBody>
            <a:bodyPr wrap="square">
              <a:spAutoFit/>
            </a:bodyPr>
            <a:lstStyle/>
            <a:p>
              <a:pPr algn="ctr"/>
              <a:r>
                <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rPr>
                <a:t>Speculation Execution based on Hardware——Example</a:t>
              </a:r>
            </a:p>
          </p:txBody>
        </p:sp>
        <p:sp>
          <p:nvSpPr>
            <p:cNvPr id="12" name="矩形 11">
              <a:extLst>
                <a:ext uri="{FF2B5EF4-FFF2-40B4-BE49-F238E27FC236}">
                  <a16:creationId xmlns:a16="http://schemas.microsoft.com/office/drawing/2014/main" id="{063FC65B-08A6-4FAC-8552-101E13B84E5C}"/>
                </a:ext>
              </a:extLst>
            </p:cNvPr>
            <p:cNvSpPr/>
            <p:nvPr/>
          </p:nvSpPr>
          <p:spPr>
            <a:xfrm>
              <a:off x="1197484" y="278221"/>
              <a:ext cx="4951997" cy="523219"/>
            </a:xfrm>
            <a:prstGeom prst="rect">
              <a:avLst/>
            </a:prstGeom>
          </p:spPr>
          <p:txBody>
            <a:bodyPr wrap="none">
              <a:spAutoFit/>
            </a:bodyPr>
            <a:lstStyle/>
            <a:p>
              <a:r>
                <a:rPr lang="zh-CN" altLang="en-US" sz="2800" b="1" dirty="0">
                  <a:solidFill>
                    <a:schemeClr val="tx1">
                      <a:lumMod val="85000"/>
                      <a:lumOff val="15000"/>
                    </a:schemeClr>
                  </a:solidFill>
                  <a:latin typeface="等线" panose="02010600030101010101" pitchFamily="2" charset="-122"/>
                  <a:ea typeface="等线" panose="02010600030101010101" pitchFamily="2" charset="-122"/>
                </a:rPr>
                <a:t>基于硬件的推测执行</a:t>
              </a:r>
              <a:r>
                <a:rPr lang="en-US" altLang="zh-CN" sz="2800" b="1" dirty="0">
                  <a:solidFill>
                    <a:schemeClr val="tx1">
                      <a:lumMod val="85000"/>
                      <a:lumOff val="15000"/>
                    </a:schemeClr>
                  </a:solidFill>
                  <a:latin typeface="等线" panose="02010600030101010101" pitchFamily="2" charset="-122"/>
                  <a:ea typeface="等线" panose="02010600030101010101" pitchFamily="2" charset="-122"/>
                </a:rPr>
                <a:t>— —</a:t>
              </a:r>
              <a:r>
                <a:rPr lang="zh-CN" altLang="en-US" sz="2800" b="1" dirty="0">
                  <a:solidFill>
                    <a:schemeClr val="tx1">
                      <a:lumMod val="85000"/>
                      <a:lumOff val="15000"/>
                    </a:schemeClr>
                  </a:solidFill>
                  <a:latin typeface="等线" panose="02010600030101010101" pitchFamily="2" charset="-122"/>
                  <a:ea typeface="等线" panose="02010600030101010101" pitchFamily="2" charset="-122"/>
                </a:rPr>
                <a:t>示例</a:t>
              </a:r>
            </a:p>
          </p:txBody>
        </p:sp>
      </p:grpSp>
      <p:sp>
        <p:nvSpPr>
          <p:cNvPr id="7" name="文本框 6">
            <a:extLst>
              <a:ext uri="{FF2B5EF4-FFF2-40B4-BE49-F238E27FC236}">
                <a16:creationId xmlns:a16="http://schemas.microsoft.com/office/drawing/2014/main" id="{BD4D3455-BFEC-4ECA-BDAC-7AAF5D43B05A}"/>
              </a:ext>
            </a:extLst>
          </p:cNvPr>
          <p:cNvSpPr txBox="1"/>
          <p:nvPr/>
        </p:nvSpPr>
        <p:spPr>
          <a:xfrm>
            <a:off x="9666514" y="801446"/>
            <a:ext cx="1890243" cy="461665"/>
          </a:xfrm>
          <a:prstGeom prst="rect">
            <a:avLst/>
          </a:prstGeom>
          <a:noFill/>
        </p:spPr>
        <p:txBody>
          <a:bodyPr wrap="square" rtlCol="0">
            <a:spAutoFit/>
          </a:bodyPr>
          <a:lstStyle/>
          <a:p>
            <a:pPr algn="ctr"/>
            <a:r>
              <a:rPr lang="zh-CN" altLang="en-US" sz="2400" b="1" dirty="0">
                <a:solidFill>
                  <a:srgbClr val="0066FF"/>
                </a:solidFill>
                <a:latin typeface="微软雅黑" panose="020B0503020204020204" pitchFamily="34" charset="-122"/>
                <a:ea typeface="微软雅黑" panose="020B0503020204020204" pitchFamily="34" charset="-122"/>
              </a:rPr>
              <a:t>第</a:t>
            </a:r>
            <a:r>
              <a:rPr lang="en-US" altLang="zh-CN" sz="2400" b="1" dirty="0">
                <a:solidFill>
                  <a:srgbClr val="0066FF"/>
                </a:solidFill>
                <a:latin typeface="微软雅黑" panose="020B0503020204020204" pitchFamily="34" charset="-122"/>
                <a:ea typeface="微软雅黑" panose="020B0503020204020204" pitchFamily="34" charset="-122"/>
              </a:rPr>
              <a:t>5</a:t>
            </a:r>
            <a:r>
              <a:rPr lang="zh-CN" altLang="en-US" sz="2400" b="1" dirty="0">
                <a:solidFill>
                  <a:srgbClr val="0066FF"/>
                </a:solidFill>
                <a:latin typeface="微软雅黑" panose="020B0503020204020204" pitchFamily="34" charset="-122"/>
                <a:ea typeface="微软雅黑" panose="020B0503020204020204" pitchFamily="34" charset="-122"/>
              </a:rPr>
              <a:t>个周期</a:t>
            </a:r>
          </a:p>
        </p:txBody>
      </p:sp>
      <p:graphicFrame>
        <p:nvGraphicFramePr>
          <p:cNvPr id="9" name="表格 8">
            <a:extLst>
              <a:ext uri="{FF2B5EF4-FFF2-40B4-BE49-F238E27FC236}">
                <a16:creationId xmlns:a16="http://schemas.microsoft.com/office/drawing/2014/main" id="{F4848C9A-99EC-4918-9E09-7AA92A8C65CD}"/>
              </a:ext>
            </a:extLst>
          </p:cNvPr>
          <p:cNvGraphicFramePr>
            <a:graphicFrameLocks noGrp="1"/>
          </p:cNvGraphicFramePr>
          <p:nvPr>
            <p:extLst>
              <p:ext uri="{D42A27DB-BD31-4B8C-83A1-F6EECF244321}">
                <p14:modId xmlns:p14="http://schemas.microsoft.com/office/powerpoint/2010/main" val="3057524559"/>
              </p:ext>
            </p:extLst>
          </p:nvPr>
        </p:nvGraphicFramePr>
        <p:xfrm>
          <a:off x="1805764" y="1274374"/>
          <a:ext cx="8572558" cy="5082315"/>
        </p:xfrm>
        <a:graphic>
          <a:graphicData uri="http://schemas.openxmlformats.org/drawingml/2006/table">
            <a:tbl>
              <a:tblPr/>
              <a:tblGrid>
                <a:gridCol w="724609">
                  <a:extLst>
                    <a:ext uri="{9D8B030D-6E8A-4147-A177-3AD203B41FA5}">
                      <a16:colId xmlns:a16="http://schemas.microsoft.com/office/drawing/2014/main" val="20000"/>
                    </a:ext>
                  </a:extLst>
                </a:gridCol>
                <a:gridCol w="724609">
                  <a:extLst>
                    <a:ext uri="{9D8B030D-6E8A-4147-A177-3AD203B41FA5}">
                      <a16:colId xmlns:a16="http://schemas.microsoft.com/office/drawing/2014/main" val="20001"/>
                    </a:ext>
                  </a:extLst>
                </a:gridCol>
                <a:gridCol w="602313">
                  <a:extLst>
                    <a:ext uri="{9D8B030D-6E8A-4147-A177-3AD203B41FA5}">
                      <a16:colId xmlns:a16="http://schemas.microsoft.com/office/drawing/2014/main" val="20002"/>
                    </a:ext>
                  </a:extLst>
                </a:gridCol>
                <a:gridCol w="439620">
                  <a:extLst>
                    <a:ext uri="{9D8B030D-6E8A-4147-A177-3AD203B41FA5}">
                      <a16:colId xmlns:a16="http://schemas.microsoft.com/office/drawing/2014/main" val="20003"/>
                    </a:ext>
                  </a:extLst>
                </a:gridCol>
                <a:gridCol w="1388527">
                  <a:extLst>
                    <a:ext uri="{9D8B030D-6E8A-4147-A177-3AD203B41FA5}">
                      <a16:colId xmlns:a16="http://schemas.microsoft.com/office/drawing/2014/main" val="20004"/>
                    </a:ext>
                  </a:extLst>
                </a:gridCol>
                <a:gridCol w="1249193">
                  <a:extLst>
                    <a:ext uri="{9D8B030D-6E8A-4147-A177-3AD203B41FA5}">
                      <a16:colId xmlns:a16="http://schemas.microsoft.com/office/drawing/2014/main" val="20005"/>
                    </a:ext>
                  </a:extLst>
                </a:gridCol>
                <a:gridCol w="637807">
                  <a:extLst>
                    <a:ext uri="{9D8B030D-6E8A-4147-A177-3AD203B41FA5}">
                      <a16:colId xmlns:a16="http://schemas.microsoft.com/office/drawing/2014/main" val="20006"/>
                    </a:ext>
                  </a:extLst>
                </a:gridCol>
                <a:gridCol w="845377">
                  <a:extLst>
                    <a:ext uri="{9D8B030D-6E8A-4147-A177-3AD203B41FA5}">
                      <a16:colId xmlns:a16="http://schemas.microsoft.com/office/drawing/2014/main" val="20007"/>
                    </a:ext>
                  </a:extLst>
                </a:gridCol>
                <a:gridCol w="724609">
                  <a:extLst>
                    <a:ext uri="{9D8B030D-6E8A-4147-A177-3AD203B41FA5}">
                      <a16:colId xmlns:a16="http://schemas.microsoft.com/office/drawing/2014/main" val="20008"/>
                    </a:ext>
                  </a:extLst>
                </a:gridCol>
                <a:gridCol w="356657">
                  <a:extLst>
                    <a:ext uri="{9D8B030D-6E8A-4147-A177-3AD203B41FA5}">
                      <a16:colId xmlns:a16="http://schemas.microsoft.com/office/drawing/2014/main" val="20009"/>
                    </a:ext>
                  </a:extLst>
                </a:gridCol>
                <a:gridCol w="154628">
                  <a:extLst>
                    <a:ext uri="{9D8B030D-6E8A-4147-A177-3AD203B41FA5}">
                      <a16:colId xmlns:a16="http://schemas.microsoft.com/office/drawing/2014/main" val="20010"/>
                    </a:ext>
                  </a:extLst>
                </a:gridCol>
                <a:gridCol w="724609">
                  <a:extLst>
                    <a:ext uri="{9D8B030D-6E8A-4147-A177-3AD203B41FA5}">
                      <a16:colId xmlns:a16="http://schemas.microsoft.com/office/drawing/2014/main" val="20011"/>
                    </a:ext>
                  </a:extLst>
                </a:gridCol>
              </a:tblGrid>
              <a:tr h="186360">
                <a:tc>
                  <a:txBody>
                    <a:bodyPr/>
                    <a:lstStyle/>
                    <a:p>
                      <a:pPr algn="ctr" fontAlgn="ctr"/>
                      <a:r>
                        <a:rPr lang="en-US" sz="1200" b="0" i="0" u="none" strike="noStrike" dirty="0">
                          <a:solidFill>
                            <a:srgbClr val="000000"/>
                          </a:solidFill>
                          <a:latin typeface="宋体"/>
                        </a:rPr>
                        <a:t>Time</a:t>
                      </a: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Name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a:solidFill>
                            <a:srgbClr val="000000"/>
                          </a:solidFill>
                          <a:latin typeface="宋体"/>
                        </a:rPr>
                        <a:t>Busy</a:t>
                      </a:r>
                    </a:p>
                  </a:txBody>
                  <a:tcPr marL="6285" marR="6285" marT="628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a:solidFill>
                            <a:srgbClr val="000000"/>
                          </a:solidFill>
                          <a:latin typeface="宋体"/>
                        </a:rPr>
                        <a:t>Op</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dirty="0" err="1">
                          <a:solidFill>
                            <a:srgbClr val="000000"/>
                          </a:solidFill>
                          <a:latin typeface="宋体"/>
                        </a:rPr>
                        <a:t>Vj</a:t>
                      </a:r>
                      <a:endParaRPr lang="en-US" sz="1200" b="0" i="0" u="none" strike="noStrike" dirty="0">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a:solidFill>
                            <a:srgbClr val="000000"/>
                          </a:solidFill>
                          <a:latin typeface="宋体"/>
                        </a:rPr>
                        <a:t>Vk</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dirty="0" err="1">
                          <a:solidFill>
                            <a:srgbClr val="000000"/>
                          </a:solidFill>
                          <a:latin typeface="宋体"/>
                        </a:rPr>
                        <a:t>Qj</a:t>
                      </a:r>
                      <a:endParaRPr lang="en-US" sz="1200" b="0" i="0" u="none" strike="noStrike" dirty="0">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a:solidFill>
                            <a:srgbClr val="000000"/>
                          </a:solidFill>
                          <a:latin typeface="宋体"/>
                        </a:rPr>
                        <a:t>Qk</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a:solidFill>
                            <a:srgbClr val="000000"/>
                          </a:solidFill>
                          <a:latin typeface="宋体"/>
                        </a:rPr>
                        <a:t>Dest</a:t>
                      </a:r>
                    </a:p>
                  </a:txBody>
                  <a:tcPr marL="6285" marR="6285" marT="628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gridSpan="2">
                  <a:txBody>
                    <a:bodyPr/>
                    <a:lstStyle/>
                    <a:p>
                      <a:pPr algn="ctr" fontAlgn="ctr"/>
                      <a:endParaRPr lang="zh-CN" alt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hMerge="1">
                  <a:txBody>
                    <a:bodyPr/>
                    <a:lstStyle/>
                    <a:p>
                      <a:endParaRPr lang="zh-CN" altLang="en-US"/>
                    </a:p>
                  </a:txBody>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0"/>
                  </a:ext>
                </a:extLst>
              </a:tr>
              <a:tr h="186360">
                <a:tc>
                  <a:txBody>
                    <a:bodyPr/>
                    <a:lstStyle/>
                    <a:p>
                      <a:pPr algn="ctr" fontAlgn="ctr"/>
                      <a:r>
                        <a:rPr lang="en-US" altLang="zh-CN" sz="1200" b="0" i="0" u="none" strike="noStrike" dirty="0">
                          <a:solidFill>
                            <a:srgbClr val="000000"/>
                          </a:solidFill>
                          <a:latin typeface="宋体"/>
                        </a:rPr>
                        <a:t>2</a:t>
                      </a: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Add1</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dirty="0">
                          <a:solidFill>
                            <a:srgbClr val="000000"/>
                          </a:solidFill>
                          <a:latin typeface="宋体"/>
                        </a:rPr>
                        <a:t>Yes</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altLang="zh-CN" sz="1200" b="0" i="0" u="none" strike="noStrike" dirty="0">
                          <a:solidFill>
                            <a:srgbClr val="000000"/>
                          </a:solidFill>
                          <a:latin typeface="宋体"/>
                        </a:rPr>
                        <a:t>SUB</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err="1">
                          <a:solidFill>
                            <a:srgbClr val="000000"/>
                          </a:solidFill>
                          <a:latin typeface="宋体"/>
                        </a:rPr>
                        <a:t>Regs</a:t>
                      </a:r>
                      <a:r>
                        <a:rPr lang="en-US" altLang="zh-CN" sz="1200" b="0" i="0" u="none" strike="noStrike" dirty="0">
                          <a:solidFill>
                            <a:srgbClr val="000000"/>
                          </a:solidFill>
                          <a:latin typeface="宋体"/>
                        </a:rPr>
                        <a:t>[F6]</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err="1">
                          <a:solidFill>
                            <a:srgbClr val="000000"/>
                          </a:solidFill>
                          <a:latin typeface="宋体"/>
                        </a:rPr>
                        <a:t>Mem</a:t>
                      </a:r>
                      <a:r>
                        <a:rPr lang="en-US" altLang="zh-CN" sz="1200" b="0" i="0" u="none" strike="noStrike" dirty="0">
                          <a:solidFill>
                            <a:srgbClr val="000000"/>
                          </a:solidFill>
                          <a:latin typeface="宋体"/>
                        </a:rPr>
                        <a:t>[45+regs[R3]]</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a:solidFill>
                            <a:srgbClr val="000000"/>
                          </a:solidFill>
                          <a:latin typeface="宋体"/>
                        </a:rPr>
                        <a:t>#4</a:t>
                      </a:r>
                      <a:r>
                        <a:rPr lang="zh-CN" altLang="en-US" sz="1200" b="0" i="0" u="none" strike="noStrike" dirty="0">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gridSpan="3">
                  <a:txBody>
                    <a:bodyPr/>
                    <a:lstStyle/>
                    <a:p>
                      <a:pPr algn="ctr" fontAlgn="ctr"/>
                      <a:r>
                        <a:rPr lang="en-US" altLang="zh-CN" sz="1200" b="1" i="0" u="none" strike="noStrike" dirty="0">
                          <a:solidFill>
                            <a:srgbClr val="FF0000"/>
                          </a:solidFill>
                          <a:latin typeface="宋体"/>
                        </a:rPr>
                        <a:t>Reservation</a:t>
                      </a:r>
                      <a:endParaRPr lang="zh-CN" altLang="en-US" sz="1200" b="1" i="0" u="none" strike="noStrike" dirty="0">
                        <a:solidFill>
                          <a:srgbClr val="FF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hMerge="1">
                  <a:txBody>
                    <a:bodyPr/>
                    <a:lstStyle/>
                    <a:p>
                      <a:endParaRPr lang="zh-CN" altLang="en-US"/>
                    </a:p>
                  </a:txBody>
                  <a:tcPr/>
                </a:tc>
                <a:tc hMerge="1">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1"/>
                  </a:ext>
                </a:extLst>
              </a:tr>
              <a:tr h="186360">
                <a:tc>
                  <a:txBody>
                    <a:bodyPr/>
                    <a:lstStyle/>
                    <a:p>
                      <a:pPr algn="ctr" fontAlgn="ctr"/>
                      <a:r>
                        <a:rPr lang="en-US" altLang="zh-CN" sz="1200" b="0" i="0" u="none" strike="noStrike" dirty="0">
                          <a:solidFill>
                            <a:srgbClr val="000000"/>
                          </a:solidFill>
                          <a:latin typeface="宋体"/>
                        </a:rPr>
                        <a:t>0</a:t>
                      </a: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Add2</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a:solidFill>
                            <a:srgbClr val="000000"/>
                          </a:solidFill>
                          <a:latin typeface="宋体"/>
                        </a:rPr>
                        <a:t>No</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gridSpan="3">
                  <a:txBody>
                    <a:bodyPr/>
                    <a:lstStyle/>
                    <a:p>
                      <a:pPr algn="ctr" fontAlgn="ctr"/>
                      <a:r>
                        <a:rPr lang="en-US" altLang="zh-CN" sz="1200" b="1" i="0" u="none" strike="noStrike" dirty="0">
                          <a:solidFill>
                            <a:srgbClr val="FF0000"/>
                          </a:solidFill>
                          <a:latin typeface="宋体"/>
                        </a:rPr>
                        <a:t>Station</a:t>
                      </a:r>
                      <a:endParaRPr lang="zh-CN" altLang="en-US" sz="1200" b="1" i="0" u="none" strike="noStrike" dirty="0">
                        <a:solidFill>
                          <a:srgbClr val="FF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hMerge="1">
                  <a:txBody>
                    <a:bodyPr/>
                    <a:lstStyle/>
                    <a:p>
                      <a:endParaRPr lang="zh-CN" altLang="en-US"/>
                    </a:p>
                  </a:txBody>
                  <a:tcPr/>
                </a:tc>
                <a:tc hMerge="1">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2"/>
                  </a:ext>
                </a:extLst>
              </a:tr>
              <a:tr h="186360">
                <a:tc>
                  <a:txBody>
                    <a:bodyPr/>
                    <a:lstStyle/>
                    <a:p>
                      <a:pPr algn="ctr" fontAlgn="ctr"/>
                      <a:r>
                        <a:rPr lang="en-US" altLang="zh-CN" sz="1200" b="0" i="0" u="none" strike="noStrike" dirty="0">
                          <a:solidFill>
                            <a:srgbClr val="000000"/>
                          </a:solidFill>
                          <a:latin typeface="宋体"/>
                        </a:rPr>
                        <a:t>0</a:t>
                      </a: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Add3</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dirty="0">
                          <a:solidFill>
                            <a:srgbClr val="000000"/>
                          </a:solidFill>
                          <a:latin typeface="宋体"/>
                        </a:rPr>
                        <a:t>No</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marL="0" indent="0" algn="ctr" fontAlgn="ctr">
                        <a:tabLst/>
                      </a:pPr>
                      <a:endParaRPr lang="zh-CN" alt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gridSpan="2">
                  <a:txBody>
                    <a:bodyPr/>
                    <a:lstStyle/>
                    <a:p>
                      <a:endParaRPr lang="zh-CN" altLang="en-US"/>
                    </a:p>
                  </a:txBody>
                  <a:tcPr marL="6285" marR="6285" marT="6285" marB="0" anchor="ctr">
                    <a:lnL>
                      <a:noFill/>
                    </a:lnL>
                    <a:lnR>
                      <a:noFill/>
                    </a:lnR>
                    <a:lnT>
                      <a:noFill/>
                    </a:lnT>
                    <a:lnB>
                      <a:noFill/>
                    </a:lnB>
                  </a:tcPr>
                </a:tc>
                <a:tc hMerge="1">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3"/>
                  </a:ext>
                </a:extLst>
              </a:tr>
              <a:tr h="186360">
                <a:tc>
                  <a:txBody>
                    <a:bodyPr/>
                    <a:lstStyle/>
                    <a:p>
                      <a:pPr algn="ctr" fontAlgn="ctr"/>
                      <a:r>
                        <a:rPr lang="en-US" altLang="zh-CN" sz="1200" b="0" i="0" u="none" strike="noStrike" dirty="0">
                          <a:solidFill>
                            <a:srgbClr val="000000"/>
                          </a:solidFill>
                          <a:latin typeface="宋体"/>
                        </a:rPr>
                        <a:t>9</a:t>
                      </a: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Mult1</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dirty="0">
                          <a:solidFill>
                            <a:srgbClr val="000000"/>
                          </a:solidFill>
                          <a:latin typeface="宋体"/>
                        </a:rPr>
                        <a:t>Yes</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altLang="zh-CN" sz="1200" b="0" i="0" u="none" strike="noStrike" dirty="0" err="1">
                          <a:solidFill>
                            <a:srgbClr val="000000"/>
                          </a:solidFill>
                          <a:latin typeface="宋体"/>
                        </a:rPr>
                        <a:t>Mult</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err="1">
                          <a:solidFill>
                            <a:srgbClr val="000000"/>
                          </a:solidFill>
                          <a:latin typeface="宋体"/>
                        </a:rPr>
                        <a:t>Mem</a:t>
                      </a:r>
                      <a:r>
                        <a:rPr lang="en-US" altLang="zh-CN" sz="1200" b="0" i="0" u="none" strike="noStrike" dirty="0">
                          <a:solidFill>
                            <a:srgbClr val="000000"/>
                          </a:solidFill>
                          <a:latin typeface="宋体"/>
                        </a:rPr>
                        <a:t>[45+Regs[R3]]</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err="1">
                          <a:solidFill>
                            <a:srgbClr val="000000"/>
                          </a:solidFill>
                          <a:latin typeface="宋体"/>
                        </a:rPr>
                        <a:t>Regs</a:t>
                      </a:r>
                      <a:r>
                        <a:rPr lang="en-US" altLang="zh-CN" sz="1200" b="0" i="0" u="none" strike="noStrike" dirty="0">
                          <a:solidFill>
                            <a:srgbClr val="000000"/>
                          </a:solidFill>
                          <a:latin typeface="宋体"/>
                        </a:rPr>
                        <a:t>[F4]</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a:solidFill>
                            <a:srgbClr val="000000"/>
                          </a:solidFill>
                          <a:latin typeface="宋体"/>
                        </a:rPr>
                        <a:t>#3</a:t>
                      </a: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gridSpan="2">
                  <a:txBody>
                    <a:bodyPr/>
                    <a:lstStyle/>
                    <a:p>
                      <a:endParaRPr lang="zh-CN" altLang="en-US"/>
                    </a:p>
                  </a:txBody>
                  <a:tcPr marL="6285" marR="6285" marT="6285" marB="0" anchor="ctr">
                    <a:lnL>
                      <a:noFill/>
                    </a:lnL>
                    <a:lnR>
                      <a:noFill/>
                    </a:lnR>
                    <a:lnT>
                      <a:noFill/>
                    </a:lnT>
                    <a:lnB>
                      <a:noFill/>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4"/>
                  </a:ext>
                </a:extLst>
              </a:tr>
              <a:tr h="186360">
                <a:tc>
                  <a:txBody>
                    <a:bodyPr/>
                    <a:lstStyle/>
                    <a:p>
                      <a:pPr algn="ctr" fontAlgn="ctr"/>
                      <a:r>
                        <a:rPr lang="en-US" altLang="zh-CN" sz="1200" b="0" i="0" u="none" strike="noStrike">
                          <a:solidFill>
                            <a:srgbClr val="000000"/>
                          </a:solidFill>
                          <a:latin typeface="宋体"/>
                        </a:rPr>
                        <a:t>0</a:t>
                      </a: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Mult2</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dirty="0">
                          <a:solidFill>
                            <a:srgbClr val="000000"/>
                          </a:solidFill>
                          <a:latin typeface="宋体"/>
                        </a:rPr>
                        <a:t>Yes</a:t>
                      </a:r>
                    </a:p>
                  </a:txBody>
                  <a:tcPr marL="6285" marR="6285" marT="6285"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altLang="zh-CN" sz="1200" b="0" i="0" u="none" strike="noStrike" dirty="0">
                          <a:solidFill>
                            <a:srgbClr val="000000"/>
                          </a:solidFill>
                          <a:latin typeface="宋体"/>
                        </a:rPr>
                        <a:t>DIV</a:t>
                      </a:r>
                      <a:endParaRPr lang="zh-CN" altLang="en-US" sz="1200" b="0" i="0" u="none" strike="noStrike" dirty="0">
                        <a:solidFill>
                          <a:srgbClr val="000000"/>
                        </a:solidFill>
                        <a:latin typeface="宋体"/>
                      </a:endParaRP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dirty="0">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altLang="zh-CN" sz="1200" b="0" i="0" u="none" strike="noStrike" dirty="0" err="1">
                          <a:solidFill>
                            <a:srgbClr val="000000"/>
                          </a:solidFill>
                          <a:latin typeface="宋体"/>
                        </a:rPr>
                        <a:t>Regs</a:t>
                      </a:r>
                      <a:r>
                        <a:rPr lang="en-US" altLang="zh-CN" sz="1200" b="0" i="0" u="none" strike="noStrike" dirty="0">
                          <a:solidFill>
                            <a:srgbClr val="000000"/>
                          </a:solidFill>
                          <a:latin typeface="宋体"/>
                        </a:rPr>
                        <a:t>[F6]</a:t>
                      </a:r>
                      <a:endParaRPr lang="zh-CN" altLang="en-US" sz="1200" b="0" i="0" u="none" strike="noStrike" dirty="0">
                        <a:solidFill>
                          <a:srgbClr val="000000"/>
                        </a:solidFill>
                        <a:latin typeface="宋体"/>
                      </a:endParaRP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altLang="zh-CN" sz="1200" b="0" i="0" u="none" strike="noStrike" dirty="0">
                          <a:solidFill>
                            <a:srgbClr val="000000"/>
                          </a:solidFill>
                          <a:latin typeface="宋体"/>
                        </a:rPr>
                        <a:t>#3</a:t>
                      </a:r>
                      <a:endParaRPr lang="zh-CN" altLang="en-US" sz="1200" b="0" i="0" u="none" strike="noStrike" dirty="0">
                        <a:solidFill>
                          <a:srgbClr val="000000"/>
                        </a:solidFill>
                        <a:latin typeface="宋体"/>
                      </a:endParaRP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dirty="0">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altLang="zh-CN" sz="1200" b="0" i="0" u="none" strike="noStrike" dirty="0">
                          <a:solidFill>
                            <a:srgbClr val="000000"/>
                          </a:solidFill>
                          <a:latin typeface="宋体"/>
                        </a:rPr>
                        <a:t>#5</a:t>
                      </a: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gridSpan="2">
                  <a:txBody>
                    <a:bodyPr/>
                    <a:lstStyle/>
                    <a:p>
                      <a:endParaRPr lang="zh-CN" altLang="en-US"/>
                    </a:p>
                  </a:txBody>
                  <a:tcPr marL="6285" marR="6285" marT="6285" marB="0" anchor="ctr">
                    <a:lnL>
                      <a:noFill/>
                    </a:lnL>
                    <a:lnR>
                      <a:noFill/>
                    </a:lnR>
                    <a:lnT>
                      <a:noFill/>
                    </a:lnT>
                    <a:lnB>
                      <a:noFill/>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5"/>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gridSpan="2">
                  <a:txBody>
                    <a:bodyPr/>
                    <a:lstStyle/>
                    <a:p>
                      <a:endParaRPr lang="zh-CN" altLang="en-US"/>
                    </a:p>
                  </a:txBody>
                  <a:tcPr marL="6285" marR="6285" marT="6285" marB="0" anchor="ctr">
                    <a:lnL>
                      <a:noFill/>
                    </a:lnL>
                    <a:lnR>
                      <a:noFill/>
                    </a:lnR>
                    <a:lnT>
                      <a:noFill/>
                    </a:lnT>
                    <a:lnB>
                      <a:noFill/>
                    </a:lnB>
                  </a:tcPr>
                </a:tc>
                <a:tc hMerge="1">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6"/>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Busy</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gridSpan="2">
                  <a:txBody>
                    <a:bodyPr/>
                    <a:lstStyle/>
                    <a:p>
                      <a:pPr algn="ctr" fontAlgn="ctr"/>
                      <a:r>
                        <a:rPr lang="en-US" sz="1200" b="0" i="0" u="none" strike="noStrike">
                          <a:solidFill>
                            <a:srgbClr val="000000"/>
                          </a:solidFill>
                          <a:latin typeface="宋体"/>
                        </a:rPr>
                        <a:t>Address</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hMerge="1">
                  <a:txBody>
                    <a:bodyPr/>
                    <a:lstStyle/>
                    <a:p>
                      <a:pPr algn="ctr" fontAlgn="ctr"/>
                      <a:endParaRPr lang="en-US" sz="1200" b="0" i="0" u="none" strike="noStrike">
                        <a:solidFill>
                          <a:srgbClr val="000000"/>
                        </a:solidFill>
                        <a:latin typeface="宋体"/>
                      </a:endParaRP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Entry</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latin typeface="宋体"/>
                        </a:rPr>
                        <a:t>Busy</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Instruction</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State</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err="1">
                          <a:solidFill>
                            <a:srgbClr val="000000"/>
                          </a:solidFill>
                          <a:latin typeface="宋体"/>
                        </a:rPr>
                        <a:t>Dest</a:t>
                      </a:r>
                      <a:r>
                        <a:rPr lang="en-US" sz="1200" b="0" i="0" u="none" strike="noStrike" dirty="0">
                          <a:solidFill>
                            <a:srgbClr val="000000"/>
                          </a:solidFill>
                          <a:latin typeface="宋体"/>
                        </a:rPr>
                        <a:t>.</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Value</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Load1</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No</a:t>
                      </a:r>
                      <a:endParaRPr lang="zh-CN" alt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tcPr>
                </a:tc>
                <a:tc gridSpan="2">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hMerge="1">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008"/>
                  </a:ext>
                </a:extLst>
              </a:tr>
              <a:tr h="186360">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1</a:t>
                      </a:r>
                    </a:p>
                  </a:txBody>
                  <a:tcPr marL="6285" marR="6285" marT="628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altLang="zh-CN" sz="1200" b="0" i="0" u="none" strike="noStrike" dirty="0">
                          <a:solidFill>
                            <a:srgbClr val="000000"/>
                          </a:solidFill>
                          <a:latin typeface="宋体"/>
                        </a:rPr>
                        <a:t>no</a:t>
                      </a:r>
                      <a:r>
                        <a:rPr lang="zh-CN" altLang="en-US" sz="1200" b="0" i="0" u="none" strike="noStrike" dirty="0">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altLang="zh-CN" sz="1200" b="0" i="0" u="none" strike="noStrike" dirty="0">
                          <a:solidFill>
                            <a:srgbClr val="000000"/>
                          </a:solidFill>
                          <a:latin typeface="宋体"/>
                        </a:rPr>
                        <a:t>LD F6,34(R2)</a:t>
                      </a:r>
                      <a:endParaRPr lang="zh-CN" altLang="en-US" sz="1200" b="0" i="0" u="none" strike="noStrike" dirty="0">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altLang="zh-CN" sz="1200" b="0" i="0" u="none" strike="noStrike" dirty="0">
                          <a:solidFill>
                            <a:srgbClr val="000000"/>
                          </a:solidFill>
                          <a:latin typeface="宋体"/>
                        </a:rPr>
                        <a:t>Commit</a:t>
                      </a:r>
                      <a:r>
                        <a:rPr lang="zh-CN" altLang="en-US" sz="1200" b="0" i="0" u="none" strike="noStrike" dirty="0">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altLang="zh-CN" sz="1200" b="0" i="0" u="none" strike="noStrike" dirty="0">
                          <a:solidFill>
                            <a:srgbClr val="000000"/>
                          </a:solidFill>
                          <a:latin typeface="宋体"/>
                        </a:rPr>
                        <a:t>F6</a:t>
                      </a:r>
                      <a:r>
                        <a:rPr lang="zh-CN" altLang="en-US" sz="1200" b="0" i="0" u="none" strike="noStrike" dirty="0">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altLang="zh-CN" sz="1200" b="0" i="0" u="none" strike="noStrike" dirty="0" err="1">
                          <a:solidFill>
                            <a:srgbClr val="000000"/>
                          </a:solidFill>
                          <a:latin typeface="宋体"/>
                        </a:rPr>
                        <a:t>Mem</a:t>
                      </a:r>
                      <a:r>
                        <a:rPr lang="en-US" altLang="zh-CN" sz="1200" b="0" i="0" u="none" strike="noStrike" dirty="0">
                          <a:solidFill>
                            <a:srgbClr val="000000"/>
                          </a:solidFill>
                          <a:latin typeface="宋体"/>
                        </a:rPr>
                        <a:t>[load1]</a:t>
                      </a:r>
                      <a:r>
                        <a:rPr lang="zh-CN" altLang="en-US" sz="1200" b="0" i="0" u="none" strike="noStrike" dirty="0">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a:solidFill>
                            <a:srgbClr val="000000"/>
                          </a:solidFill>
                          <a:latin typeface="宋体"/>
                        </a:rPr>
                        <a:t>Load2</a:t>
                      </a:r>
                    </a:p>
                  </a:txBody>
                  <a:tcPr marL="6285" marR="6285" marT="62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No</a:t>
                      </a:r>
                      <a:endParaRPr lang="zh-CN" alt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gridSpan="2">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10009"/>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2</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altLang="zh-CN" sz="1200" b="0" i="0" u="none" strike="noStrike" dirty="0">
                          <a:solidFill>
                            <a:srgbClr val="000000"/>
                          </a:solidFill>
                          <a:latin typeface="宋体"/>
                        </a:rPr>
                        <a:t>Yes </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a:solidFill>
                            <a:srgbClr val="000000"/>
                          </a:solidFill>
                          <a:latin typeface="宋体"/>
                        </a:rPr>
                        <a:t>LD F2,45(R3) </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a:solidFill>
                            <a:srgbClr val="000000"/>
                          </a:solidFill>
                          <a:latin typeface="宋体"/>
                        </a:rPr>
                        <a:t>Write</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a:solidFill>
                            <a:srgbClr val="000000"/>
                          </a:solidFill>
                          <a:latin typeface="宋体"/>
                        </a:rPr>
                        <a:t>F2</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err="1">
                          <a:solidFill>
                            <a:srgbClr val="000000"/>
                          </a:solidFill>
                          <a:latin typeface="宋体"/>
                        </a:rPr>
                        <a:t>Mem</a:t>
                      </a:r>
                      <a:r>
                        <a:rPr lang="en-US" altLang="zh-CN" sz="1200" b="0" i="0" u="none" strike="noStrike" dirty="0">
                          <a:solidFill>
                            <a:srgbClr val="000000"/>
                          </a:solidFill>
                          <a:latin typeface="宋体"/>
                        </a:rPr>
                        <a:t>[load2]</a:t>
                      </a:r>
                      <a:r>
                        <a:rPr lang="zh-CN" altLang="en-US" sz="1200" b="0" i="0" u="none" strike="noStrike" dirty="0">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a:solidFill>
                            <a:srgbClr val="000000"/>
                          </a:solidFill>
                          <a:latin typeface="宋体"/>
                        </a:rPr>
                        <a:t>Load3</a:t>
                      </a:r>
                    </a:p>
                  </a:txBody>
                  <a:tcPr marL="6285" marR="6285" marT="62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tcPr>
                </a:tc>
                <a:tc gridSpan="2">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a:solidFill>
                            <a:srgbClr val="000000"/>
                          </a:solidFill>
                          <a:latin typeface="宋体"/>
                        </a:rPr>
                        <a:t>Head</a:t>
                      </a: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3</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altLang="zh-CN" sz="1200" b="0" i="0" u="none" strike="noStrike" dirty="0">
                          <a:solidFill>
                            <a:srgbClr val="000000"/>
                          </a:solidFill>
                          <a:latin typeface="宋体"/>
                        </a:rPr>
                        <a:t>Yes</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a:solidFill>
                            <a:srgbClr val="000000"/>
                          </a:solidFill>
                          <a:latin typeface="宋体"/>
                        </a:rPr>
                        <a:t>MULT</a:t>
                      </a:r>
                      <a:r>
                        <a:rPr lang="en-US" altLang="zh-CN" sz="1200" b="0" i="0" u="none" strike="noStrike" baseline="0" dirty="0">
                          <a:solidFill>
                            <a:srgbClr val="000000"/>
                          </a:solidFill>
                          <a:latin typeface="宋体"/>
                        </a:rPr>
                        <a:t> F0,F2,F4</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a:solidFill>
                            <a:srgbClr val="000000"/>
                          </a:solidFill>
                          <a:latin typeface="宋体"/>
                        </a:rPr>
                        <a:t>Issue</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a:solidFill>
                            <a:srgbClr val="000000"/>
                          </a:solidFill>
                          <a:latin typeface="宋体"/>
                        </a:rPr>
                        <a:t>F0</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gridSpan="2">
                  <a:txBody>
                    <a:bodyPr/>
                    <a:lstStyle/>
                    <a:p>
                      <a:endParaRPr lang="zh-CN" altLang="en-US"/>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011"/>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4</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altLang="zh-CN" sz="1200" b="0" i="0" u="none" strike="noStrike" dirty="0">
                          <a:solidFill>
                            <a:srgbClr val="000000"/>
                          </a:solidFill>
                          <a:latin typeface="宋体"/>
                        </a:rPr>
                        <a:t>Yes</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a:solidFill>
                            <a:srgbClr val="000000"/>
                          </a:solidFill>
                          <a:latin typeface="宋体"/>
                        </a:rPr>
                        <a:t>SUBD F8,F6,F2</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a:solidFill>
                            <a:srgbClr val="000000"/>
                          </a:solidFill>
                          <a:latin typeface="宋体"/>
                        </a:rPr>
                        <a:t>Issue</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a:solidFill>
                            <a:srgbClr val="000000"/>
                          </a:solidFill>
                          <a:latin typeface="宋体"/>
                        </a:rPr>
                        <a:t>F8</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gridSpan="2">
                  <a:txBody>
                    <a:bodyPr/>
                    <a:lstStyle/>
                    <a:p>
                      <a:endParaRPr lang="zh-CN" altLang="en-US"/>
                    </a:p>
                  </a:txBody>
                  <a:tcPr marL="6285" marR="6285" marT="6285" marB="0" anchor="ctr">
                    <a:lnL>
                      <a:noFill/>
                    </a:lnL>
                    <a:lnR>
                      <a:noFill/>
                    </a:lnR>
                    <a:lnT>
                      <a:noFill/>
                    </a:lnT>
                    <a:lnB>
                      <a:noFill/>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2"/>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a:solidFill>
                            <a:srgbClr val="000000"/>
                          </a:solidFill>
                          <a:latin typeface="宋体"/>
                        </a:rPr>
                        <a:t>Tail</a:t>
                      </a: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5</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altLang="zh-CN" sz="1200" b="0" i="0" u="none" strike="noStrike" dirty="0">
                          <a:solidFill>
                            <a:srgbClr val="000000"/>
                          </a:solidFill>
                          <a:latin typeface="宋体"/>
                        </a:rPr>
                        <a:t>Yes </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a:solidFill>
                            <a:srgbClr val="000000"/>
                          </a:solidFill>
                          <a:latin typeface="宋体"/>
                        </a:rPr>
                        <a:t>DIVD</a:t>
                      </a:r>
                      <a:r>
                        <a:rPr lang="en-US" altLang="zh-CN" sz="1200" b="0" i="0" u="none" strike="noStrike" baseline="0" dirty="0">
                          <a:solidFill>
                            <a:srgbClr val="000000"/>
                          </a:solidFill>
                          <a:latin typeface="宋体"/>
                        </a:rPr>
                        <a:t> F10,F0,F6</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a:solidFill>
                            <a:srgbClr val="000000"/>
                          </a:solidFill>
                          <a:latin typeface="宋体"/>
                        </a:rPr>
                        <a:t>Issue</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a:solidFill>
                            <a:srgbClr val="000000"/>
                          </a:solidFill>
                          <a:latin typeface="宋体"/>
                        </a:rPr>
                        <a:t>F10</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gridSpan="2">
                  <a:txBody>
                    <a:bodyPr/>
                    <a:lstStyle/>
                    <a:p>
                      <a:endParaRPr lang="zh-CN" altLang="en-US"/>
                    </a:p>
                  </a:txBody>
                  <a:tcPr marL="6285" marR="6285" marT="6285" marB="0" anchor="ctr">
                    <a:lnL>
                      <a:noFill/>
                    </a:lnL>
                    <a:lnR>
                      <a:noFill/>
                    </a:lnR>
                    <a:lnT>
                      <a:noFill/>
                    </a:lnT>
                    <a:lnB>
                      <a:noFill/>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3"/>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6</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gridSpan="2">
                  <a:txBody>
                    <a:bodyPr/>
                    <a:lstStyle/>
                    <a:p>
                      <a:endParaRPr lang="zh-CN" altLang="en-US"/>
                    </a:p>
                  </a:txBody>
                  <a:tcPr marL="6285" marR="6285" marT="6285" marB="0" anchor="ctr">
                    <a:lnL>
                      <a:noFill/>
                    </a:lnL>
                    <a:lnR>
                      <a:noFill/>
                    </a:lnR>
                    <a:lnT>
                      <a:noFill/>
                    </a:lnT>
                    <a:lnB>
                      <a:noFill/>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4"/>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7</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gridSpan="4">
                  <a:txBody>
                    <a:bodyPr/>
                    <a:lstStyle/>
                    <a:p>
                      <a:pPr algn="ctr" fontAlgn="ctr"/>
                      <a:r>
                        <a:rPr lang="en-US" altLang="zh-CN" sz="1200" b="1" i="0" u="none" strike="noStrike" dirty="0">
                          <a:solidFill>
                            <a:srgbClr val="FF0000"/>
                          </a:solidFill>
                          <a:latin typeface="宋体"/>
                        </a:rPr>
                        <a:t>Reorder Buffer</a:t>
                      </a:r>
                      <a:endParaRPr lang="zh-CN" altLang="en-US" sz="1200" b="1" i="0" u="none" strike="noStrike" dirty="0">
                        <a:solidFill>
                          <a:srgbClr val="FF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hMerge="1">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hMerge="1">
                  <a:txBody>
                    <a:bodyPr/>
                    <a:lstStyle/>
                    <a:p>
                      <a:endParaRPr lang="zh-CN" altLang="en-US"/>
                    </a:p>
                  </a:txBody>
                  <a:tcPr/>
                </a:tc>
                <a:tc hMerge="1">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5"/>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8</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gridSpan="2">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hMerge="1">
                  <a:txBody>
                    <a:bodyPr/>
                    <a:lstStyle/>
                    <a:p>
                      <a:endParaRPr lang="zh-CN" altLang="en-US"/>
                    </a:p>
                  </a:txBody>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6"/>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9</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gridSpan="2">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hMerge="1">
                  <a:txBody>
                    <a:bodyPr/>
                    <a:lstStyle/>
                    <a:p>
                      <a:endParaRPr lang="zh-CN" altLang="en-US"/>
                    </a:p>
                  </a:txBody>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7"/>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10</a:t>
                      </a:r>
                    </a:p>
                  </a:txBody>
                  <a:tcPr marL="6285" marR="6285" marT="6285"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gridSpan="2">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hMerge="1">
                  <a:txBody>
                    <a:bodyPr/>
                    <a:lstStyle/>
                    <a:p>
                      <a:endParaRPr lang="zh-CN" altLang="en-US"/>
                    </a:p>
                  </a:txBody>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8"/>
                  </a:ext>
                </a:extLst>
              </a:tr>
              <a:tr h="186360">
                <a:tc>
                  <a:txBody>
                    <a:bodyPr/>
                    <a:lstStyle/>
                    <a:p>
                      <a:pPr algn="ctr" fontAlgn="ctr"/>
                      <a:r>
                        <a:rPr lang="en-US" altLang="zh-CN" sz="1200" b="0" i="0" u="none" strike="noStrike" dirty="0">
                          <a:solidFill>
                            <a:srgbClr val="000000"/>
                          </a:solidFill>
                          <a:latin typeface="宋体"/>
                        </a:rPr>
                        <a:t>Cycle</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gridSpan="2">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hMerge="1">
                  <a:txBody>
                    <a:bodyPr/>
                    <a:lstStyle/>
                    <a:p>
                      <a:endParaRPr lang="zh-CN" altLang="en-US"/>
                    </a:p>
                  </a:txBody>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9"/>
                  </a:ext>
                </a:extLst>
              </a:tr>
              <a:tr h="186360">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F0</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F2</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F4</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F6</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F8</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F10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F12</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gridSpan="2">
                  <a:txBody>
                    <a:bodyPr/>
                    <a:lstStyle/>
                    <a:p>
                      <a:pPr algn="ctr" fontAlgn="ctr"/>
                      <a:r>
                        <a:rPr lang="en-US" altLang="zh-CN"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a:txBody>
                    <a:bodyPr/>
                    <a:lstStyle/>
                    <a:p>
                      <a:pPr algn="ctr" fontAlgn="ctr"/>
                      <a:r>
                        <a:rPr lang="en-US" sz="1200" b="0" i="0" u="none" strike="noStrike">
                          <a:solidFill>
                            <a:srgbClr val="000000"/>
                          </a:solidFill>
                          <a:latin typeface="宋体"/>
                        </a:rPr>
                        <a:t>F30</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0"/>
                  </a:ext>
                </a:extLst>
              </a:tr>
              <a:tr h="186360">
                <a:tc>
                  <a:txBody>
                    <a:bodyPr/>
                    <a:lstStyle/>
                    <a:p>
                      <a:pPr algn="ctr" fontAlgn="ctr"/>
                      <a:r>
                        <a:rPr lang="en-US" altLang="zh-CN" sz="1200" b="0" i="0" u="none" strike="noStrike" dirty="0">
                          <a:solidFill>
                            <a:srgbClr val="000000"/>
                          </a:solidFill>
                          <a:latin typeface="宋体"/>
                        </a:rPr>
                        <a:t>5</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Reorder#</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#3</a:t>
                      </a:r>
                      <a:r>
                        <a:rPr lang="zh-CN" altLang="en-US" sz="1200" b="0" i="0" u="none" strike="noStrike" dirty="0">
                          <a:solidFill>
                            <a:srgbClr val="000000"/>
                          </a:solidFill>
                          <a:latin typeface="宋体"/>
                        </a:rPr>
                        <a:t>　</a:t>
                      </a:r>
                    </a:p>
                  </a:txBody>
                  <a:tcPr marL="6285" marR="6285" marT="628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altLang="zh-CN" sz="1200" b="0" i="0" u="none" strike="noStrike" dirty="0">
                          <a:solidFill>
                            <a:srgbClr val="000000"/>
                          </a:solidFill>
                          <a:latin typeface="宋体"/>
                        </a:rPr>
                        <a:t>#2</a:t>
                      </a:r>
                      <a:r>
                        <a:rPr lang="zh-CN" altLang="en-US" sz="1200" b="0" i="0" u="none" strike="noStrike" dirty="0">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zh-CN" altLang="en-US" sz="1200" b="0" i="0" u="none" strike="noStrike" dirty="0">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zh-CN" altLang="en-US" sz="1200" b="0" i="0" u="none" strike="noStrike" dirty="0">
                          <a:solidFill>
                            <a:srgbClr val="000000"/>
                          </a:solidFill>
                          <a:latin typeface="宋体"/>
                        </a:rPr>
                        <a:t>　</a:t>
                      </a:r>
                      <a:r>
                        <a:rPr lang="en-US" altLang="zh-CN" sz="1200" b="0" i="0" u="none" strike="noStrike" dirty="0">
                          <a:solidFill>
                            <a:srgbClr val="000000"/>
                          </a:solidFill>
                          <a:latin typeface="宋体"/>
                        </a:rPr>
                        <a:t>#4</a:t>
                      </a:r>
                      <a:endParaRPr lang="zh-CN" altLang="en-US" sz="1200" b="0" i="0" u="none" strike="noStrike" dirty="0">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altLang="zh-CN" sz="1200" b="0" i="0" u="none" strike="noStrike" dirty="0">
                          <a:solidFill>
                            <a:srgbClr val="000000"/>
                          </a:solidFill>
                          <a:latin typeface="宋体"/>
                        </a:rPr>
                        <a:t>#5</a:t>
                      </a:r>
                      <a:r>
                        <a:rPr lang="zh-CN" altLang="en-US" sz="1200" b="0" i="0" u="none" strike="noStrike" dirty="0">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gridSpan="2">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hMerge="1">
                  <a:txBody>
                    <a:bodyPr/>
                    <a:lstStyle/>
                    <a:p>
                      <a:endParaRPr lang="zh-CN" altLang="en-US"/>
                    </a:p>
                  </a:txBody>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021"/>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Busy</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dirty="0">
                          <a:solidFill>
                            <a:srgbClr val="000000"/>
                          </a:solidFill>
                          <a:latin typeface="宋体"/>
                        </a:rPr>
                        <a:t>Yes</a:t>
                      </a:r>
                    </a:p>
                  </a:txBody>
                  <a:tcPr marL="6285" marR="6285" marT="6285"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altLang="zh-CN" sz="1200" b="0" i="0" u="none" strike="noStrike" dirty="0">
                          <a:solidFill>
                            <a:srgbClr val="000000"/>
                          </a:solidFill>
                          <a:latin typeface="宋体"/>
                        </a:rPr>
                        <a:t>Yes</a:t>
                      </a:r>
                      <a:endParaRPr lang="en-US" sz="1200" b="0" i="0" u="none" strike="noStrike" dirty="0">
                        <a:solidFill>
                          <a:srgbClr val="000000"/>
                        </a:solidFill>
                        <a:latin typeface="宋体"/>
                      </a:endParaRP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No</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latin typeface="宋体"/>
                        </a:rPr>
                        <a:t>No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latin typeface="宋体"/>
                        </a:rPr>
                        <a:t>Yes</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latin typeface="宋体"/>
                        </a:rPr>
                        <a:t>Yes</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No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gridSpan="2">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a:txBody>
                    <a:bodyPr/>
                    <a:lstStyle/>
                    <a:p>
                      <a:pPr algn="ctr" fontAlgn="ctr"/>
                      <a:r>
                        <a:rPr lang="en-US" sz="1200" b="0" i="0" u="none" strike="noStrike" dirty="0">
                          <a:solidFill>
                            <a:srgbClr val="000000"/>
                          </a:solidFill>
                          <a:latin typeface="宋体"/>
                        </a:rPr>
                        <a:t>No </a:t>
                      </a:r>
                    </a:p>
                  </a:txBody>
                  <a:tcPr marL="6285" marR="6285" marT="6285"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2"/>
                  </a:ext>
                </a:extLst>
              </a:tr>
            </a:tbl>
          </a:graphicData>
        </a:graphic>
      </p:graphicFrame>
      <p:sp>
        <p:nvSpPr>
          <p:cNvPr id="8" name="文本框 7">
            <a:extLst>
              <a:ext uri="{FF2B5EF4-FFF2-40B4-BE49-F238E27FC236}">
                <a16:creationId xmlns:a16="http://schemas.microsoft.com/office/drawing/2014/main" id="{DF28D1BA-0870-4B89-8D3B-3A2E6D2B25A7}"/>
              </a:ext>
            </a:extLst>
          </p:cNvPr>
          <p:cNvSpPr txBox="1"/>
          <p:nvPr/>
        </p:nvSpPr>
        <p:spPr>
          <a:xfrm>
            <a:off x="10250214" y="6013950"/>
            <a:ext cx="1941786" cy="276999"/>
          </a:xfrm>
          <a:prstGeom prst="rect">
            <a:avLst/>
          </a:prstGeom>
          <a:noFill/>
        </p:spPr>
        <p:txBody>
          <a:bodyPr wrap="square">
            <a:spAutoFit/>
          </a:bodyPr>
          <a:lstStyle/>
          <a:p>
            <a:pPr algn="ctr" fontAlgn="ctr"/>
            <a:r>
              <a:rPr lang="en-US" altLang="zh-CN" sz="1200" b="1" i="0" u="none" strike="noStrike" dirty="0">
                <a:solidFill>
                  <a:srgbClr val="FF0000"/>
                </a:solidFill>
                <a:latin typeface="宋体"/>
              </a:rPr>
              <a:t>Register Result Status</a:t>
            </a:r>
            <a:endParaRPr lang="zh-CN" altLang="en-US" sz="1200" b="1" i="0" u="none" strike="noStrike" dirty="0">
              <a:solidFill>
                <a:srgbClr val="FF0000"/>
              </a:solidFill>
              <a:latin typeface="宋体"/>
            </a:endParaRPr>
          </a:p>
        </p:txBody>
      </p:sp>
    </p:spTree>
    <p:extLst>
      <p:ext uri="{BB962C8B-B14F-4D97-AF65-F5344CB8AC3E}">
        <p14:creationId xmlns:p14="http://schemas.microsoft.com/office/powerpoint/2010/main" val="1666637913"/>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自由: 形状 22"/>
          <p:cNvSpPr/>
          <p:nvPr/>
        </p:nvSpPr>
        <p:spPr bwMode="auto">
          <a:xfrm rot="12600000">
            <a:off x="628798" y="267712"/>
            <a:ext cx="166903" cy="731887"/>
          </a:xfrm>
          <a:custGeom>
            <a:avLst/>
            <a:gdLst>
              <a:gd name="connsiteX0" fmla="*/ 260214 w 260214"/>
              <a:gd name="connsiteY0" fmla="*/ 995963 h 1141060"/>
              <a:gd name="connsiteX1" fmla="*/ 0 w 260214"/>
              <a:gd name="connsiteY1" fmla="*/ 1141060 h 1141060"/>
              <a:gd name="connsiteX2" fmla="*/ 0 w 260214"/>
              <a:gd name="connsiteY2" fmla="*/ 146621 h 1141060"/>
              <a:gd name="connsiteX3" fmla="*/ 260214 w 260214"/>
              <a:gd name="connsiteY3" fmla="*/ 0 h 1141060"/>
            </a:gdLst>
            <a:ahLst/>
            <a:cxnLst>
              <a:cxn ang="0">
                <a:pos x="connsiteX0" y="connsiteY0"/>
              </a:cxn>
              <a:cxn ang="0">
                <a:pos x="connsiteX1" y="connsiteY1"/>
              </a:cxn>
              <a:cxn ang="0">
                <a:pos x="connsiteX2" y="connsiteY2"/>
              </a:cxn>
              <a:cxn ang="0">
                <a:pos x="connsiteX3" y="connsiteY3"/>
              </a:cxn>
            </a:cxnLst>
            <a:rect l="l" t="t" r="r" b="b"/>
            <a:pathLst>
              <a:path w="260214" h="1141060">
                <a:moveTo>
                  <a:pt x="260214" y="995963"/>
                </a:moveTo>
                <a:lnTo>
                  <a:pt x="0" y="1141060"/>
                </a:lnTo>
                <a:lnTo>
                  <a:pt x="0" y="146621"/>
                </a:lnTo>
                <a:lnTo>
                  <a:pt x="260214" y="0"/>
                </a:lnTo>
                <a:close/>
              </a:path>
            </a:pathLst>
          </a:custGeom>
          <a:solidFill>
            <a:srgbClr val="0075EA"/>
          </a:solidFill>
          <a:ln>
            <a:noFill/>
          </a:ln>
        </p:spPr>
        <p:txBody>
          <a:bodyPr vert="horz" wrap="square" lIns="91440" tIns="45720" rIns="91440" bIns="45720" numCol="1" anchor="t" anchorCtr="0" compatLnSpc="1">
            <a:noAutofit/>
          </a:bodyPr>
          <a:lstStyle/>
          <a:p>
            <a:endParaRPr lang="zh-CN" altLang="en-US" dirty="0"/>
          </a:p>
        </p:txBody>
      </p:sp>
      <p:grpSp>
        <p:nvGrpSpPr>
          <p:cNvPr id="10" name="组合 9">
            <a:extLst>
              <a:ext uri="{FF2B5EF4-FFF2-40B4-BE49-F238E27FC236}">
                <a16:creationId xmlns:a16="http://schemas.microsoft.com/office/drawing/2014/main" id="{BB91EA2E-31D9-4C5E-B927-0E95CC089AA6}"/>
              </a:ext>
            </a:extLst>
          </p:cNvPr>
          <p:cNvGrpSpPr/>
          <p:nvPr/>
        </p:nvGrpSpPr>
        <p:grpSpPr>
          <a:xfrm>
            <a:off x="635244" y="278225"/>
            <a:ext cx="6394948" cy="706446"/>
            <a:chOff x="635242" y="278221"/>
            <a:chExt cx="6394948" cy="706445"/>
          </a:xfrm>
        </p:grpSpPr>
        <p:sp>
          <p:nvSpPr>
            <p:cNvPr id="11" name="矩形 10">
              <a:extLst>
                <a:ext uri="{FF2B5EF4-FFF2-40B4-BE49-F238E27FC236}">
                  <a16:creationId xmlns:a16="http://schemas.microsoft.com/office/drawing/2014/main" id="{47CE21A5-F067-4614-A14F-2AD5275C87D3}"/>
                </a:ext>
              </a:extLst>
            </p:cNvPr>
            <p:cNvSpPr/>
            <p:nvPr/>
          </p:nvSpPr>
          <p:spPr>
            <a:xfrm>
              <a:off x="635242" y="676889"/>
              <a:ext cx="6394948" cy="307777"/>
            </a:xfrm>
            <a:prstGeom prst="rect">
              <a:avLst/>
            </a:prstGeom>
          </p:spPr>
          <p:txBody>
            <a:bodyPr wrap="square">
              <a:spAutoFit/>
            </a:bodyPr>
            <a:lstStyle/>
            <a:p>
              <a:pPr algn="ctr"/>
              <a:r>
                <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rPr>
                <a:t>Speculation Execution based on Hardware——Example</a:t>
              </a:r>
            </a:p>
          </p:txBody>
        </p:sp>
        <p:sp>
          <p:nvSpPr>
            <p:cNvPr id="12" name="矩形 11">
              <a:extLst>
                <a:ext uri="{FF2B5EF4-FFF2-40B4-BE49-F238E27FC236}">
                  <a16:creationId xmlns:a16="http://schemas.microsoft.com/office/drawing/2014/main" id="{063FC65B-08A6-4FAC-8552-101E13B84E5C}"/>
                </a:ext>
              </a:extLst>
            </p:cNvPr>
            <p:cNvSpPr/>
            <p:nvPr/>
          </p:nvSpPr>
          <p:spPr>
            <a:xfrm>
              <a:off x="1197484" y="278221"/>
              <a:ext cx="4951997" cy="523219"/>
            </a:xfrm>
            <a:prstGeom prst="rect">
              <a:avLst/>
            </a:prstGeom>
          </p:spPr>
          <p:txBody>
            <a:bodyPr wrap="none">
              <a:spAutoFit/>
            </a:bodyPr>
            <a:lstStyle/>
            <a:p>
              <a:r>
                <a:rPr lang="zh-CN" altLang="en-US" sz="2800" b="1" dirty="0">
                  <a:solidFill>
                    <a:schemeClr val="tx1">
                      <a:lumMod val="85000"/>
                      <a:lumOff val="15000"/>
                    </a:schemeClr>
                  </a:solidFill>
                  <a:latin typeface="等线" panose="02010600030101010101" pitchFamily="2" charset="-122"/>
                  <a:ea typeface="等线" panose="02010600030101010101" pitchFamily="2" charset="-122"/>
                </a:rPr>
                <a:t>基于硬件的推测执行</a:t>
              </a:r>
              <a:r>
                <a:rPr lang="en-US" altLang="zh-CN" sz="2800" b="1" dirty="0">
                  <a:solidFill>
                    <a:schemeClr val="tx1">
                      <a:lumMod val="85000"/>
                      <a:lumOff val="15000"/>
                    </a:schemeClr>
                  </a:solidFill>
                  <a:latin typeface="等线" panose="02010600030101010101" pitchFamily="2" charset="-122"/>
                  <a:ea typeface="等线" panose="02010600030101010101" pitchFamily="2" charset="-122"/>
                </a:rPr>
                <a:t>— —</a:t>
              </a:r>
              <a:r>
                <a:rPr lang="zh-CN" altLang="en-US" sz="2800" b="1" dirty="0">
                  <a:solidFill>
                    <a:schemeClr val="tx1">
                      <a:lumMod val="85000"/>
                      <a:lumOff val="15000"/>
                    </a:schemeClr>
                  </a:solidFill>
                  <a:latin typeface="等线" panose="02010600030101010101" pitchFamily="2" charset="-122"/>
                  <a:ea typeface="等线" panose="02010600030101010101" pitchFamily="2" charset="-122"/>
                </a:rPr>
                <a:t>示例</a:t>
              </a:r>
            </a:p>
          </p:txBody>
        </p:sp>
      </p:grpSp>
      <p:sp>
        <p:nvSpPr>
          <p:cNvPr id="7" name="文本框 6">
            <a:extLst>
              <a:ext uri="{FF2B5EF4-FFF2-40B4-BE49-F238E27FC236}">
                <a16:creationId xmlns:a16="http://schemas.microsoft.com/office/drawing/2014/main" id="{BD4D3455-BFEC-4ECA-BDAC-7AAF5D43B05A}"/>
              </a:ext>
            </a:extLst>
          </p:cNvPr>
          <p:cNvSpPr txBox="1"/>
          <p:nvPr/>
        </p:nvSpPr>
        <p:spPr>
          <a:xfrm>
            <a:off x="9666514" y="801446"/>
            <a:ext cx="1890243" cy="461665"/>
          </a:xfrm>
          <a:prstGeom prst="rect">
            <a:avLst/>
          </a:prstGeom>
          <a:noFill/>
        </p:spPr>
        <p:txBody>
          <a:bodyPr wrap="square" rtlCol="0">
            <a:spAutoFit/>
          </a:bodyPr>
          <a:lstStyle/>
          <a:p>
            <a:pPr algn="ctr"/>
            <a:r>
              <a:rPr lang="zh-CN" altLang="en-US" sz="2400" b="1" dirty="0">
                <a:solidFill>
                  <a:srgbClr val="0066FF"/>
                </a:solidFill>
                <a:latin typeface="微软雅黑" panose="020B0503020204020204" pitchFamily="34" charset="-122"/>
                <a:ea typeface="微软雅黑" panose="020B0503020204020204" pitchFamily="34" charset="-122"/>
              </a:rPr>
              <a:t>第</a:t>
            </a:r>
            <a:r>
              <a:rPr lang="en-US" altLang="zh-CN" sz="2400" b="1" dirty="0">
                <a:solidFill>
                  <a:srgbClr val="0066FF"/>
                </a:solidFill>
                <a:latin typeface="微软雅黑" panose="020B0503020204020204" pitchFamily="34" charset="-122"/>
                <a:ea typeface="微软雅黑" panose="020B0503020204020204" pitchFamily="34" charset="-122"/>
              </a:rPr>
              <a:t>6</a:t>
            </a:r>
            <a:r>
              <a:rPr lang="zh-CN" altLang="en-US" sz="2400" b="1" dirty="0">
                <a:solidFill>
                  <a:srgbClr val="0066FF"/>
                </a:solidFill>
                <a:latin typeface="微软雅黑" panose="020B0503020204020204" pitchFamily="34" charset="-122"/>
                <a:ea typeface="微软雅黑" panose="020B0503020204020204" pitchFamily="34" charset="-122"/>
              </a:rPr>
              <a:t>个周期</a:t>
            </a:r>
          </a:p>
        </p:txBody>
      </p:sp>
      <p:graphicFrame>
        <p:nvGraphicFramePr>
          <p:cNvPr id="8" name="表格 7">
            <a:extLst>
              <a:ext uri="{FF2B5EF4-FFF2-40B4-BE49-F238E27FC236}">
                <a16:creationId xmlns:a16="http://schemas.microsoft.com/office/drawing/2014/main" id="{CA6C9F75-B3FA-4F70-B985-79F4BAD8946D}"/>
              </a:ext>
            </a:extLst>
          </p:cNvPr>
          <p:cNvGraphicFramePr>
            <a:graphicFrameLocks noGrp="1"/>
          </p:cNvGraphicFramePr>
          <p:nvPr>
            <p:extLst>
              <p:ext uri="{D42A27DB-BD31-4B8C-83A1-F6EECF244321}">
                <p14:modId xmlns:p14="http://schemas.microsoft.com/office/powerpoint/2010/main" val="2581101679"/>
              </p:ext>
            </p:extLst>
          </p:nvPr>
        </p:nvGraphicFramePr>
        <p:xfrm>
          <a:off x="1805764" y="1274375"/>
          <a:ext cx="8572558" cy="5082315"/>
        </p:xfrm>
        <a:graphic>
          <a:graphicData uri="http://schemas.openxmlformats.org/drawingml/2006/table">
            <a:tbl>
              <a:tblPr/>
              <a:tblGrid>
                <a:gridCol w="724609">
                  <a:extLst>
                    <a:ext uri="{9D8B030D-6E8A-4147-A177-3AD203B41FA5}">
                      <a16:colId xmlns:a16="http://schemas.microsoft.com/office/drawing/2014/main" val="20000"/>
                    </a:ext>
                  </a:extLst>
                </a:gridCol>
                <a:gridCol w="724609">
                  <a:extLst>
                    <a:ext uri="{9D8B030D-6E8A-4147-A177-3AD203B41FA5}">
                      <a16:colId xmlns:a16="http://schemas.microsoft.com/office/drawing/2014/main" val="20001"/>
                    </a:ext>
                  </a:extLst>
                </a:gridCol>
                <a:gridCol w="602313">
                  <a:extLst>
                    <a:ext uri="{9D8B030D-6E8A-4147-A177-3AD203B41FA5}">
                      <a16:colId xmlns:a16="http://schemas.microsoft.com/office/drawing/2014/main" val="20002"/>
                    </a:ext>
                  </a:extLst>
                </a:gridCol>
                <a:gridCol w="439620">
                  <a:extLst>
                    <a:ext uri="{9D8B030D-6E8A-4147-A177-3AD203B41FA5}">
                      <a16:colId xmlns:a16="http://schemas.microsoft.com/office/drawing/2014/main" val="20003"/>
                    </a:ext>
                  </a:extLst>
                </a:gridCol>
                <a:gridCol w="1388527">
                  <a:extLst>
                    <a:ext uri="{9D8B030D-6E8A-4147-A177-3AD203B41FA5}">
                      <a16:colId xmlns:a16="http://schemas.microsoft.com/office/drawing/2014/main" val="20004"/>
                    </a:ext>
                  </a:extLst>
                </a:gridCol>
                <a:gridCol w="1249193">
                  <a:extLst>
                    <a:ext uri="{9D8B030D-6E8A-4147-A177-3AD203B41FA5}">
                      <a16:colId xmlns:a16="http://schemas.microsoft.com/office/drawing/2014/main" val="20005"/>
                    </a:ext>
                  </a:extLst>
                </a:gridCol>
                <a:gridCol w="637807">
                  <a:extLst>
                    <a:ext uri="{9D8B030D-6E8A-4147-A177-3AD203B41FA5}">
                      <a16:colId xmlns:a16="http://schemas.microsoft.com/office/drawing/2014/main" val="20006"/>
                    </a:ext>
                  </a:extLst>
                </a:gridCol>
                <a:gridCol w="845377">
                  <a:extLst>
                    <a:ext uri="{9D8B030D-6E8A-4147-A177-3AD203B41FA5}">
                      <a16:colId xmlns:a16="http://schemas.microsoft.com/office/drawing/2014/main" val="20007"/>
                    </a:ext>
                  </a:extLst>
                </a:gridCol>
                <a:gridCol w="724609">
                  <a:extLst>
                    <a:ext uri="{9D8B030D-6E8A-4147-A177-3AD203B41FA5}">
                      <a16:colId xmlns:a16="http://schemas.microsoft.com/office/drawing/2014/main" val="20008"/>
                    </a:ext>
                  </a:extLst>
                </a:gridCol>
                <a:gridCol w="356657">
                  <a:extLst>
                    <a:ext uri="{9D8B030D-6E8A-4147-A177-3AD203B41FA5}">
                      <a16:colId xmlns:a16="http://schemas.microsoft.com/office/drawing/2014/main" val="20009"/>
                    </a:ext>
                  </a:extLst>
                </a:gridCol>
                <a:gridCol w="154628">
                  <a:extLst>
                    <a:ext uri="{9D8B030D-6E8A-4147-A177-3AD203B41FA5}">
                      <a16:colId xmlns:a16="http://schemas.microsoft.com/office/drawing/2014/main" val="20010"/>
                    </a:ext>
                  </a:extLst>
                </a:gridCol>
                <a:gridCol w="724609">
                  <a:extLst>
                    <a:ext uri="{9D8B030D-6E8A-4147-A177-3AD203B41FA5}">
                      <a16:colId xmlns:a16="http://schemas.microsoft.com/office/drawing/2014/main" val="20011"/>
                    </a:ext>
                  </a:extLst>
                </a:gridCol>
              </a:tblGrid>
              <a:tr h="186360">
                <a:tc>
                  <a:txBody>
                    <a:bodyPr/>
                    <a:lstStyle/>
                    <a:p>
                      <a:pPr algn="ctr" fontAlgn="ctr"/>
                      <a:r>
                        <a:rPr lang="en-US" sz="1200" b="0" i="0" u="none" strike="noStrike" dirty="0">
                          <a:solidFill>
                            <a:srgbClr val="000000"/>
                          </a:solidFill>
                          <a:latin typeface="宋体"/>
                        </a:rPr>
                        <a:t>Time</a:t>
                      </a: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Name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a:solidFill>
                            <a:srgbClr val="000000"/>
                          </a:solidFill>
                          <a:latin typeface="宋体"/>
                        </a:rPr>
                        <a:t>Busy</a:t>
                      </a:r>
                    </a:p>
                  </a:txBody>
                  <a:tcPr marL="6285" marR="6285" marT="628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dirty="0">
                          <a:solidFill>
                            <a:srgbClr val="000000"/>
                          </a:solidFill>
                          <a:latin typeface="宋体"/>
                        </a:rPr>
                        <a:t>Op</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dirty="0" err="1">
                          <a:solidFill>
                            <a:srgbClr val="000000"/>
                          </a:solidFill>
                          <a:latin typeface="宋体"/>
                        </a:rPr>
                        <a:t>Vj</a:t>
                      </a:r>
                      <a:endParaRPr lang="en-US" sz="1200" b="0" i="0" u="none" strike="noStrike" dirty="0">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a:solidFill>
                            <a:srgbClr val="000000"/>
                          </a:solidFill>
                          <a:latin typeface="宋体"/>
                        </a:rPr>
                        <a:t>Vk</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dirty="0" err="1">
                          <a:solidFill>
                            <a:srgbClr val="000000"/>
                          </a:solidFill>
                          <a:latin typeface="宋体"/>
                        </a:rPr>
                        <a:t>Qj</a:t>
                      </a:r>
                      <a:endParaRPr lang="en-US" sz="1200" b="0" i="0" u="none" strike="noStrike" dirty="0">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a:solidFill>
                            <a:srgbClr val="000000"/>
                          </a:solidFill>
                          <a:latin typeface="宋体"/>
                        </a:rPr>
                        <a:t>Qk</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a:solidFill>
                            <a:srgbClr val="000000"/>
                          </a:solidFill>
                          <a:latin typeface="宋体"/>
                        </a:rPr>
                        <a:t>Dest</a:t>
                      </a:r>
                    </a:p>
                  </a:txBody>
                  <a:tcPr marL="6285" marR="6285" marT="628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gridSpan="2">
                  <a:txBody>
                    <a:bodyPr/>
                    <a:lstStyle/>
                    <a:p>
                      <a:pPr algn="ctr" fontAlgn="ctr"/>
                      <a:endParaRPr lang="zh-CN" alt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hMerge="1">
                  <a:txBody>
                    <a:bodyPr/>
                    <a:lstStyle/>
                    <a:p>
                      <a:endParaRPr lang="zh-CN" altLang="en-US"/>
                    </a:p>
                  </a:txBody>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0"/>
                  </a:ext>
                </a:extLst>
              </a:tr>
              <a:tr h="186360">
                <a:tc>
                  <a:txBody>
                    <a:bodyPr/>
                    <a:lstStyle/>
                    <a:p>
                      <a:pPr algn="ctr" fontAlgn="ctr"/>
                      <a:r>
                        <a:rPr lang="en-US" altLang="zh-CN" sz="1200" b="0" i="0" u="none" strike="noStrike" dirty="0">
                          <a:solidFill>
                            <a:srgbClr val="000000"/>
                          </a:solidFill>
                          <a:latin typeface="宋体"/>
                        </a:rPr>
                        <a:t>1</a:t>
                      </a: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Add1</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dirty="0">
                          <a:solidFill>
                            <a:srgbClr val="000000"/>
                          </a:solidFill>
                          <a:latin typeface="宋体"/>
                        </a:rPr>
                        <a:t>Yes</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altLang="zh-CN" sz="1200" b="0" i="0" u="none" strike="noStrike" dirty="0">
                          <a:solidFill>
                            <a:srgbClr val="000000"/>
                          </a:solidFill>
                          <a:latin typeface="宋体"/>
                        </a:rPr>
                        <a:t>SUB</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err="1">
                          <a:solidFill>
                            <a:srgbClr val="000000"/>
                          </a:solidFill>
                          <a:latin typeface="宋体"/>
                        </a:rPr>
                        <a:t>Regs</a:t>
                      </a:r>
                      <a:r>
                        <a:rPr lang="en-US" altLang="zh-CN" sz="1200" b="0" i="0" u="none" strike="noStrike" dirty="0">
                          <a:solidFill>
                            <a:srgbClr val="000000"/>
                          </a:solidFill>
                          <a:latin typeface="宋体"/>
                        </a:rPr>
                        <a:t>[F6]</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err="1">
                          <a:solidFill>
                            <a:srgbClr val="000000"/>
                          </a:solidFill>
                          <a:latin typeface="宋体"/>
                        </a:rPr>
                        <a:t>Mem</a:t>
                      </a:r>
                      <a:r>
                        <a:rPr lang="en-US" altLang="zh-CN" sz="1200" b="0" i="0" u="none" strike="noStrike" dirty="0">
                          <a:solidFill>
                            <a:srgbClr val="000000"/>
                          </a:solidFill>
                          <a:latin typeface="宋体"/>
                        </a:rPr>
                        <a:t>[45+regs[R3]]</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a:solidFill>
                            <a:srgbClr val="000000"/>
                          </a:solidFill>
                          <a:latin typeface="宋体"/>
                        </a:rPr>
                        <a:t>#4</a:t>
                      </a:r>
                      <a:r>
                        <a:rPr lang="zh-CN" altLang="en-US" sz="1200" b="0" i="0" u="none" strike="noStrike" dirty="0">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gridSpan="3">
                  <a:txBody>
                    <a:bodyPr/>
                    <a:lstStyle/>
                    <a:p>
                      <a:pPr algn="ctr" fontAlgn="ctr"/>
                      <a:r>
                        <a:rPr lang="en-US" altLang="zh-CN" sz="1200" b="1" i="0" u="none" strike="noStrike" dirty="0">
                          <a:solidFill>
                            <a:srgbClr val="FF0000"/>
                          </a:solidFill>
                          <a:latin typeface="宋体"/>
                        </a:rPr>
                        <a:t>Reservation</a:t>
                      </a:r>
                      <a:endParaRPr lang="zh-CN" altLang="en-US" sz="1200" b="1" i="0" u="none" strike="noStrike" dirty="0">
                        <a:solidFill>
                          <a:srgbClr val="FF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hMerge="1">
                  <a:txBody>
                    <a:bodyPr/>
                    <a:lstStyle/>
                    <a:p>
                      <a:endParaRPr lang="zh-CN" altLang="en-US"/>
                    </a:p>
                  </a:txBody>
                  <a:tcPr/>
                </a:tc>
                <a:tc hMerge="1">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1"/>
                  </a:ext>
                </a:extLst>
              </a:tr>
              <a:tr h="186360">
                <a:tc>
                  <a:txBody>
                    <a:bodyPr/>
                    <a:lstStyle/>
                    <a:p>
                      <a:pPr algn="ctr" fontAlgn="ctr"/>
                      <a:r>
                        <a:rPr lang="en-US" altLang="zh-CN" sz="1200" b="0" i="0" u="none" strike="noStrike" dirty="0">
                          <a:solidFill>
                            <a:srgbClr val="000000"/>
                          </a:solidFill>
                          <a:latin typeface="宋体"/>
                        </a:rPr>
                        <a:t>0</a:t>
                      </a: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Add2</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dirty="0">
                          <a:solidFill>
                            <a:srgbClr val="000000"/>
                          </a:solidFill>
                          <a:latin typeface="宋体"/>
                        </a:rPr>
                        <a:t>Yes</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altLang="zh-CN" sz="1200" b="0" i="0" u="none" strike="noStrike" dirty="0">
                          <a:solidFill>
                            <a:srgbClr val="000000"/>
                          </a:solidFill>
                          <a:latin typeface="宋体"/>
                        </a:rPr>
                        <a:t>ADD</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err="1">
                          <a:solidFill>
                            <a:srgbClr val="000000"/>
                          </a:solidFill>
                          <a:latin typeface="宋体"/>
                        </a:rPr>
                        <a:t>Regs</a:t>
                      </a:r>
                      <a:r>
                        <a:rPr lang="en-US" altLang="zh-CN" sz="1200" b="0" i="0" u="none" strike="noStrike" dirty="0">
                          <a:solidFill>
                            <a:srgbClr val="000000"/>
                          </a:solidFill>
                          <a:latin typeface="宋体"/>
                        </a:rPr>
                        <a:t>[F2]</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a:solidFill>
                            <a:srgbClr val="000000"/>
                          </a:solidFill>
                          <a:latin typeface="宋体"/>
                        </a:rPr>
                        <a:t>#4</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a:solidFill>
                            <a:srgbClr val="000000"/>
                          </a:solidFill>
                          <a:latin typeface="宋体"/>
                        </a:rPr>
                        <a:t>#6</a:t>
                      </a:r>
                      <a:r>
                        <a:rPr lang="zh-CN" altLang="en-US" sz="1200" b="0" i="0" u="none" strike="noStrike" dirty="0">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gridSpan="3">
                  <a:txBody>
                    <a:bodyPr/>
                    <a:lstStyle/>
                    <a:p>
                      <a:pPr algn="ctr" fontAlgn="ctr"/>
                      <a:r>
                        <a:rPr lang="en-US" altLang="zh-CN" sz="1200" b="1" i="0" u="none" strike="noStrike" dirty="0">
                          <a:solidFill>
                            <a:srgbClr val="FF0000"/>
                          </a:solidFill>
                          <a:latin typeface="宋体"/>
                        </a:rPr>
                        <a:t>Station</a:t>
                      </a:r>
                      <a:endParaRPr lang="zh-CN" altLang="en-US" sz="1200" b="1" i="0" u="none" strike="noStrike" dirty="0">
                        <a:solidFill>
                          <a:srgbClr val="FF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hMerge="1">
                  <a:txBody>
                    <a:bodyPr/>
                    <a:lstStyle/>
                    <a:p>
                      <a:endParaRPr lang="zh-CN" altLang="en-US"/>
                    </a:p>
                  </a:txBody>
                  <a:tcPr/>
                </a:tc>
                <a:tc hMerge="1">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2"/>
                  </a:ext>
                </a:extLst>
              </a:tr>
              <a:tr h="186360">
                <a:tc>
                  <a:txBody>
                    <a:bodyPr/>
                    <a:lstStyle/>
                    <a:p>
                      <a:pPr algn="ctr" fontAlgn="ctr"/>
                      <a:r>
                        <a:rPr lang="en-US" altLang="zh-CN" sz="1200" b="0" i="0" u="none" strike="noStrike" dirty="0">
                          <a:solidFill>
                            <a:srgbClr val="000000"/>
                          </a:solidFill>
                          <a:latin typeface="宋体"/>
                        </a:rPr>
                        <a:t>0</a:t>
                      </a: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Add3</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dirty="0">
                          <a:solidFill>
                            <a:srgbClr val="000000"/>
                          </a:solidFill>
                          <a:latin typeface="宋体"/>
                        </a:rPr>
                        <a:t>No</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dirty="0">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marL="0" indent="0" algn="ctr" fontAlgn="ctr">
                        <a:tabLst/>
                      </a:pPr>
                      <a:endParaRPr lang="zh-CN" alt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gridSpan="2">
                  <a:txBody>
                    <a:bodyPr/>
                    <a:lstStyle/>
                    <a:p>
                      <a:endParaRPr lang="zh-CN" altLang="en-US"/>
                    </a:p>
                  </a:txBody>
                  <a:tcPr marL="6285" marR="6285" marT="6285" marB="0" anchor="ctr">
                    <a:lnL>
                      <a:noFill/>
                    </a:lnL>
                    <a:lnR>
                      <a:noFill/>
                    </a:lnR>
                    <a:lnT>
                      <a:noFill/>
                    </a:lnT>
                    <a:lnB>
                      <a:noFill/>
                    </a:lnB>
                  </a:tcPr>
                </a:tc>
                <a:tc hMerge="1">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3"/>
                  </a:ext>
                </a:extLst>
              </a:tr>
              <a:tr h="186360">
                <a:tc>
                  <a:txBody>
                    <a:bodyPr/>
                    <a:lstStyle/>
                    <a:p>
                      <a:pPr algn="ctr" fontAlgn="ctr"/>
                      <a:r>
                        <a:rPr lang="en-US" altLang="zh-CN" sz="1200" b="0" i="0" u="none" strike="noStrike" dirty="0">
                          <a:solidFill>
                            <a:srgbClr val="000000"/>
                          </a:solidFill>
                          <a:latin typeface="宋体"/>
                        </a:rPr>
                        <a:t>8</a:t>
                      </a: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Mult1</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dirty="0">
                          <a:solidFill>
                            <a:srgbClr val="000000"/>
                          </a:solidFill>
                          <a:latin typeface="宋体"/>
                        </a:rPr>
                        <a:t>Yes</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altLang="zh-CN" sz="1200" b="0" i="0" u="none" strike="noStrike" dirty="0">
                          <a:solidFill>
                            <a:srgbClr val="000000"/>
                          </a:solidFill>
                          <a:latin typeface="宋体"/>
                        </a:rPr>
                        <a:t>MULT</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err="1">
                          <a:solidFill>
                            <a:srgbClr val="000000"/>
                          </a:solidFill>
                          <a:latin typeface="宋体"/>
                        </a:rPr>
                        <a:t>Mem</a:t>
                      </a:r>
                      <a:r>
                        <a:rPr lang="en-US" altLang="zh-CN" sz="1200" b="0" i="0" u="none" strike="noStrike" dirty="0">
                          <a:solidFill>
                            <a:srgbClr val="000000"/>
                          </a:solidFill>
                          <a:latin typeface="宋体"/>
                        </a:rPr>
                        <a:t>[45+Regs[R3]]</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err="1">
                          <a:solidFill>
                            <a:srgbClr val="000000"/>
                          </a:solidFill>
                          <a:latin typeface="宋体"/>
                        </a:rPr>
                        <a:t>Regs</a:t>
                      </a:r>
                      <a:r>
                        <a:rPr lang="en-US" altLang="zh-CN" sz="1200" b="0" i="0" u="none" strike="noStrike" dirty="0">
                          <a:solidFill>
                            <a:srgbClr val="000000"/>
                          </a:solidFill>
                          <a:latin typeface="宋体"/>
                        </a:rPr>
                        <a:t>[F4]</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a:solidFill>
                            <a:srgbClr val="000000"/>
                          </a:solidFill>
                          <a:latin typeface="宋体"/>
                        </a:rPr>
                        <a:t>#3</a:t>
                      </a: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gridSpan="2">
                  <a:txBody>
                    <a:bodyPr/>
                    <a:lstStyle/>
                    <a:p>
                      <a:endParaRPr lang="zh-CN" altLang="en-US"/>
                    </a:p>
                  </a:txBody>
                  <a:tcPr marL="6285" marR="6285" marT="6285" marB="0" anchor="ctr">
                    <a:lnL>
                      <a:noFill/>
                    </a:lnL>
                    <a:lnR>
                      <a:noFill/>
                    </a:lnR>
                    <a:lnT>
                      <a:noFill/>
                    </a:lnT>
                    <a:lnB>
                      <a:noFill/>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4"/>
                  </a:ext>
                </a:extLst>
              </a:tr>
              <a:tr h="186360">
                <a:tc>
                  <a:txBody>
                    <a:bodyPr/>
                    <a:lstStyle/>
                    <a:p>
                      <a:pPr algn="ctr" fontAlgn="ctr"/>
                      <a:r>
                        <a:rPr lang="en-US" altLang="zh-CN" sz="1200" b="0" i="0" u="none" strike="noStrike" dirty="0">
                          <a:solidFill>
                            <a:srgbClr val="000000"/>
                          </a:solidFill>
                          <a:latin typeface="宋体"/>
                        </a:rPr>
                        <a:t>0</a:t>
                      </a: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Mult2</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dirty="0">
                          <a:solidFill>
                            <a:srgbClr val="000000"/>
                          </a:solidFill>
                          <a:latin typeface="宋体"/>
                        </a:rPr>
                        <a:t>Yes</a:t>
                      </a:r>
                    </a:p>
                  </a:txBody>
                  <a:tcPr marL="6285" marR="6285" marT="6285"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altLang="zh-CN" sz="1200" b="0" i="0" u="none" strike="noStrike" dirty="0">
                          <a:solidFill>
                            <a:srgbClr val="000000"/>
                          </a:solidFill>
                          <a:latin typeface="宋体"/>
                        </a:rPr>
                        <a:t>DIV</a:t>
                      </a:r>
                      <a:endParaRPr lang="zh-CN" altLang="en-US" sz="1200" b="0" i="0" u="none" strike="noStrike" dirty="0">
                        <a:solidFill>
                          <a:srgbClr val="000000"/>
                        </a:solidFill>
                        <a:latin typeface="宋体"/>
                      </a:endParaRP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dirty="0">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altLang="zh-CN" sz="1200" b="0" i="0" u="none" strike="noStrike" dirty="0" err="1">
                          <a:solidFill>
                            <a:srgbClr val="000000"/>
                          </a:solidFill>
                          <a:latin typeface="宋体"/>
                        </a:rPr>
                        <a:t>Regs</a:t>
                      </a:r>
                      <a:r>
                        <a:rPr lang="en-US" altLang="zh-CN" sz="1200" b="0" i="0" u="none" strike="noStrike" dirty="0">
                          <a:solidFill>
                            <a:srgbClr val="000000"/>
                          </a:solidFill>
                          <a:latin typeface="宋体"/>
                        </a:rPr>
                        <a:t>[F6]</a:t>
                      </a:r>
                      <a:endParaRPr lang="zh-CN" altLang="en-US" sz="1200" b="0" i="0" u="none" strike="noStrike" dirty="0">
                        <a:solidFill>
                          <a:srgbClr val="000000"/>
                        </a:solidFill>
                        <a:latin typeface="宋体"/>
                      </a:endParaRP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altLang="zh-CN" sz="1200" b="0" i="0" u="none" strike="noStrike" dirty="0">
                          <a:solidFill>
                            <a:srgbClr val="000000"/>
                          </a:solidFill>
                          <a:latin typeface="宋体"/>
                        </a:rPr>
                        <a:t>#3</a:t>
                      </a:r>
                      <a:endParaRPr lang="zh-CN" altLang="en-US" sz="1200" b="0" i="0" u="none" strike="noStrike" dirty="0">
                        <a:solidFill>
                          <a:srgbClr val="000000"/>
                        </a:solidFill>
                        <a:latin typeface="宋体"/>
                      </a:endParaRP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dirty="0">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altLang="zh-CN" sz="1200" b="0" i="0" u="none" strike="noStrike" dirty="0">
                          <a:solidFill>
                            <a:srgbClr val="000000"/>
                          </a:solidFill>
                          <a:latin typeface="宋体"/>
                        </a:rPr>
                        <a:t>#5</a:t>
                      </a: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gridSpan="2">
                  <a:txBody>
                    <a:bodyPr/>
                    <a:lstStyle/>
                    <a:p>
                      <a:endParaRPr lang="zh-CN" altLang="en-US"/>
                    </a:p>
                  </a:txBody>
                  <a:tcPr marL="6285" marR="6285" marT="6285" marB="0" anchor="ctr">
                    <a:lnL>
                      <a:noFill/>
                    </a:lnL>
                    <a:lnR>
                      <a:noFill/>
                    </a:lnR>
                    <a:lnT>
                      <a:noFill/>
                    </a:lnT>
                    <a:lnB>
                      <a:noFill/>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5"/>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gridSpan="2">
                  <a:txBody>
                    <a:bodyPr/>
                    <a:lstStyle/>
                    <a:p>
                      <a:endParaRPr lang="zh-CN" altLang="en-US"/>
                    </a:p>
                  </a:txBody>
                  <a:tcPr marL="6285" marR="6285" marT="6285" marB="0" anchor="ctr">
                    <a:lnL>
                      <a:noFill/>
                    </a:lnL>
                    <a:lnR>
                      <a:noFill/>
                    </a:lnR>
                    <a:lnT>
                      <a:noFill/>
                    </a:lnT>
                    <a:lnB>
                      <a:noFill/>
                    </a:lnB>
                  </a:tcPr>
                </a:tc>
                <a:tc hMerge="1">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6"/>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Busy</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gridSpan="2">
                  <a:txBody>
                    <a:bodyPr/>
                    <a:lstStyle/>
                    <a:p>
                      <a:pPr algn="ctr" fontAlgn="ctr"/>
                      <a:r>
                        <a:rPr lang="en-US" sz="1200" b="0" i="0" u="none" strike="noStrike">
                          <a:solidFill>
                            <a:srgbClr val="000000"/>
                          </a:solidFill>
                          <a:latin typeface="宋体"/>
                        </a:rPr>
                        <a:t>Address</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hMerge="1">
                  <a:txBody>
                    <a:bodyPr/>
                    <a:lstStyle/>
                    <a:p>
                      <a:pPr algn="ctr" fontAlgn="ctr"/>
                      <a:endParaRPr lang="en-US" sz="1200" b="0" i="0" u="none" strike="noStrike">
                        <a:solidFill>
                          <a:srgbClr val="000000"/>
                        </a:solidFill>
                        <a:latin typeface="宋体"/>
                      </a:endParaRP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Entry</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Busy</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Instruction</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State</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err="1">
                          <a:solidFill>
                            <a:srgbClr val="000000"/>
                          </a:solidFill>
                          <a:latin typeface="宋体"/>
                        </a:rPr>
                        <a:t>Dest</a:t>
                      </a:r>
                      <a:r>
                        <a:rPr lang="en-US" sz="1200" b="0" i="0" u="none" strike="noStrike" dirty="0">
                          <a:solidFill>
                            <a:srgbClr val="000000"/>
                          </a:solidFill>
                          <a:latin typeface="宋体"/>
                        </a:rPr>
                        <a:t>.</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Value</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Load1</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No</a:t>
                      </a:r>
                      <a:endParaRPr lang="zh-CN" alt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tcPr>
                </a:tc>
                <a:tc gridSpan="2">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hMerge="1">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008"/>
                  </a:ext>
                </a:extLst>
              </a:tr>
              <a:tr h="186360">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1</a:t>
                      </a:r>
                    </a:p>
                  </a:txBody>
                  <a:tcPr marL="6285" marR="6285" marT="628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altLang="zh-CN" sz="1200" b="0" i="0" u="none" strike="noStrike" dirty="0">
                          <a:solidFill>
                            <a:srgbClr val="000000"/>
                          </a:solidFill>
                          <a:latin typeface="宋体"/>
                        </a:rPr>
                        <a:t>no</a:t>
                      </a:r>
                      <a:r>
                        <a:rPr lang="zh-CN" altLang="en-US" sz="1200" b="0" i="0" u="none" strike="noStrike" dirty="0">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altLang="zh-CN" sz="1200" b="0" i="0" u="none" strike="noStrike" dirty="0">
                          <a:solidFill>
                            <a:srgbClr val="000000"/>
                          </a:solidFill>
                          <a:latin typeface="宋体"/>
                        </a:rPr>
                        <a:t>LD F6,34(R2)</a:t>
                      </a:r>
                      <a:endParaRPr lang="zh-CN" altLang="en-US" sz="1200" b="0" i="0" u="none" strike="noStrike" dirty="0">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altLang="zh-CN" sz="1200" b="0" i="0" u="none" strike="noStrike" dirty="0">
                          <a:solidFill>
                            <a:srgbClr val="000000"/>
                          </a:solidFill>
                          <a:latin typeface="宋体"/>
                        </a:rPr>
                        <a:t>Commit</a:t>
                      </a:r>
                      <a:r>
                        <a:rPr lang="zh-CN" altLang="en-US" sz="1200" b="0" i="0" u="none" strike="noStrike" dirty="0">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altLang="zh-CN" sz="1200" b="0" i="0" u="none" strike="noStrike" dirty="0">
                          <a:solidFill>
                            <a:srgbClr val="000000"/>
                          </a:solidFill>
                          <a:latin typeface="宋体"/>
                        </a:rPr>
                        <a:t>F6</a:t>
                      </a:r>
                      <a:r>
                        <a:rPr lang="zh-CN" altLang="en-US" sz="1200" b="0" i="0" u="none" strike="noStrike" dirty="0">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altLang="zh-CN" sz="1200" b="0" i="0" u="none" strike="noStrike" dirty="0" err="1">
                          <a:solidFill>
                            <a:srgbClr val="000000"/>
                          </a:solidFill>
                          <a:latin typeface="宋体"/>
                        </a:rPr>
                        <a:t>Mem</a:t>
                      </a:r>
                      <a:r>
                        <a:rPr lang="en-US" altLang="zh-CN" sz="1200" b="0" i="0" u="none" strike="noStrike" dirty="0">
                          <a:solidFill>
                            <a:srgbClr val="000000"/>
                          </a:solidFill>
                          <a:latin typeface="宋体"/>
                        </a:rPr>
                        <a:t>[load1]</a:t>
                      </a:r>
                      <a:r>
                        <a:rPr lang="zh-CN" altLang="en-US" sz="1200" b="0" i="0" u="none" strike="noStrike" dirty="0">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a:solidFill>
                            <a:srgbClr val="000000"/>
                          </a:solidFill>
                          <a:latin typeface="宋体"/>
                        </a:rPr>
                        <a:t>Load2</a:t>
                      </a:r>
                    </a:p>
                  </a:txBody>
                  <a:tcPr marL="6285" marR="6285" marT="62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No</a:t>
                      </a:r>
                      <a:endParaRPr lang="zh-CN" alt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gridSpan="2">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10009"/>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2</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altLang="zh-CN" sz="1200" b="0" i="0" u="none" strike="noStrike" dirty="0">
                          <a:solidFill>
                            <a:srgbClr val="000000"/>
                          </a:solidFill>
                          <a:latin typeface="宋体"/>
                        </a:rPr>
                        <a:t>no </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a:solidFill>
                            <a:srgbClr val="000000"/>
                          </a:solidFill>
                          <a:latin typeface="宋体"/>
                        </a:rPr>
                        <a:t>LD F2,45(R3) </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a:solidFill>
                            <a:srgbClr val="000000"/>
                          </a:solidFill>
                          <a:latin typeface="宋体"/>
                        </a:rPr>
                        <a:t>Commit</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a:solidFill>
                            <a:srgbClr val="000000"/>
                          </a:solidFill>
                          <a:latin typeface="宋体"/>
                        </a:rPr>
                        <a:t>F2</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err="1">
                          <a:solidFill>
                            <a:srgbClr val="000000"/>
                          </a:solidFill>
                          <a:latin typeface="宋体"/>
                        </a:rPr>
                        <a:t>Mem</a:t>
                      </a:r>
                      <a:r>
                        <a:rPr lang="en-US" altLang="zh-CN" sz="1200" b="0" i="0" u="none" strike="noStrike" dirty="0">
                          <a:solidFill>
                            <a:srgbClr val="000000"/>
                          </a:solidFill>
                          <a:latin typeface="宋体"/>
                        </a:rPr>
                        <a:t>[load2]</a:t>
                      </a:r>
                      <a:r>
                        <a:rPr lang="zh-CN" altLang="en-US" sz="1200" b="0" i="0" u="none" strike="noStrike" dirty="0">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a:solidFill>
                            <a:srgbClr val="000000"/>
                          </a:solidFill>
                          <a:latin typeface="宋体"/>
                        </a:rPr>
                        <a:t>Load3</a:t>
                      </a:r>
                    </a:p>
                  </a:txBody>
                  <a:tcPr marL="6285" marR="6285" marT="62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tcPr>
                </a:tc>
                <a:tc gridSpan="2">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a:solidFill>
                            <a:srgbClr val="000000"/>
                          </a:solidFill>
                          <a:latin typeface="宋体"/>
                        </a:rPr>
                        <a:t>Head</a:t>
                      </a: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3</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altLang="zh-CN" sz="1200" b="0" i="0" u="none" strike="noStrike" dirty="0">
                          <a:solidFill>
                            <a:srgbClr val="000000"/>
                          </a:solidFill>
                          <a:latin typeface="宋体"/>
                        </a:rPr>
                        <a:t>Yes</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a:solidFill>
                            <a:srgbClr val="000000"/>
                          </a:solidFill>
                          <a:latin typeface="宋体"/>
                        </a:rPr>
                        <a:t>MULT</a:t>
                      </a:r>
                      <a:r>
                        <a:rPr lang="en-US" altLang="zh-CN" sz="1200" b="0" i="0" u="none" strike="noStrike" baseline="0" dirty="0">
                          <a:solidFill>
                            <a:srgbClr val="000000"/>
                          </a:solidFill>
                          <a:latin typeface="宋体"/>
                        </a:rPr>
                        <a:t> F0,F2,F4</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a:solidFill>
                            <a:srgbClr val="000000"/>
                          </a:solidFill>
                          <a:latin typeface="宋体"/>
                        </a:rPr>
                        <a:t>Ex1</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a:solidFill>
                            <a:srgbClr val="000000"/>
                          </a:solidFill>
                          <a:latin typeface="宋体"/>
                        </a:rPr>
                        <a:t>F0</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gridSpan="2">
                  <a:txBody>
                    <a:bodyPr/>
                    <a:lstStyle/>
                    <a:p>
                      <a:endParaRPr lang="zh-CN" altLang="en-US"/>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011"/>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4</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altLang="zh-CN" sz="1200" b="0" i="0" u="none" strike="noStrike" dirty="0">
                          <a:solidFill>
                            <a:srgbClr val="000000"/>
                          </a:solidFill>
                          <a:latin typeface="宋体"/>
                        </a:rPr>
                        <a:t>Yes</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a:solidFill>
                            <a:srgbClr val="000000"/>
                          </a:solidFill>
                          <a:latin typeface="宋体"/>
                        </a:rPr>
                        <a:t>SUBD F8,F6,F2</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a:solidFill>
                            <a:srgbClr val="000000"/>
                          </a:solidFill>
                          <a:latin typeface="宋体"/>
                        </a:rPr>
                        <a:t>Ex1</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a:solidFill>
                            <a:srgbClr val="000000"/>
                          </a:solidFill>
                          <a:latin typeface="宋体"/>
                        </a:rPr>
                        <a:t>F8</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gridSpan="2">
                  <a:txBody>
                    <a:bodyPr/>
                    <a:lstStyle/>
                    <a:p>
                      <a:endParaRPr lang="zh-CN" altLang="en-US"/>
                    </a:p>
                  </a:txBody>
                  <a:tcPr marL="6285" marR="6285" marT="6285" marB="0" anchor="ctr">
                    <a:lnL>
                      <a:noFill/>
                    </a:lnL>
                    <a:lnR>
                      <a:noFill/>
                    </a:lnR>
                    <a:lnT>
                      <a:noFill/>
                    </a:lnT>
                    <a:lnB>
                      <a:noFill/>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2"/>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5</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altLang="zh-CN" sz="1200" b="0" i="0" u="none" strike="noStrike" dirty="0">
                          <a:solidFill>
                            <a:srgbClr val="000000"/>
                          </a:solidFill>
                          <a:latin typeface="宋体"/>
                        </a:rPr>
                        <a:t>Yes </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a:solidFill>
                            <a:srgbClr val="000000"/>
                          </a:solidFill>
                          <a:latin typeface="宋体"/>
                        </a:rPr>
                        <a:t>DIVD</a:t>
                      </a:r>
                      <a:r>
                        <a:rPr lang="en-US" altLang="zh-CN" sz="1200" b="0" i="0" u="none" strike="noStrike" baseline="0" dirty="0">
                          <a:solidFill>
                            <a:srgbClr val="000000"/>
                          </a:solidFill>
                          <a:latin typeface="宋体"/>
                        </a:rPr>
                        <a:t> F10,F0,F6</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a:solidFill>
                            <a:srgbClr val="000000"/>
                          </a:solidFill>
                          <a:latin typeface="宋体"/>
                        </a:rPr>
                        <a:t>Issue</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a:solidFill>
                            <a:srgbClr val="000000"/>
                          </a:solidFill>
                          <a:latin typeface="宋体"/>
                        </a:rPr>
                        <a:t>F10</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gridSpan="2">
                  <a:txBody>
                    <a:bodyPr/>
                    <a:lstStyle/>
                    <a:p>
                      <a:endParaRPr lang="zh-CN" altLang="en-US"/>
                    </a:p>
                  </a:txBody>
                  <a:tcPr marL="6285" marR="6285" marT="6285" marB="0" anchor="ctr">
                    <a:lnL>
                      <a:noFill/>
                    </a:lnL>
                    <a:lnR>
                      <a:noFill/>
                    </a:lnR>
                    <a:lnT>
                      <a:noFill/>
                    </a:lnT>
                    <a:lnB>
                      <a:noFill/>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3"/>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a:solidFill>
                            <a:srgbClr val="000000"/>
                          </a:solidFill>
                          <a:latin typeface="宋体"/>
                        </a:rPr>
                        <a:t>Tail</a:t>
                      </a: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6</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altLang="zh-CN" sz="1200" b="0" i="0" u="none" strike="noStrike" dirty="0">
                          <a:solidFill>
                            <a:srgbClr val="000000"/>
                          </a:solidFill>
                          <a:latin typeface="宋体"/>
                        </a:rPr>
                        <a:t>Yes</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a:solidFill>
                            <a:srgbClr val="000000"/>
                          </a:solidFill>
                          <a:latin typeface="宋体"/>
                        </a:rPr>
                        <a:t>ADDD F6,F8,F2</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a:solidFill>
                            <a:srgbClr val="000000"/>
                          </a:solidFill>
                          <a:latin typeface="宋体"/>
                        </a:rPr>
                        <a:t>Issue</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a:solidFill>
                            <a:srgbClr val="000000"/>
                          </a:solidFill>
                          <a:latin typeface="宋体"/>
                        </a:rPr>
                        <a:t>F6</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gridSpan="2">
                  <a:txBody>
                    <a:bodyPr/>
                    <a:lstStyle/>
                    <a:p>
                      <a:endParaRPr lang="zh-CN" altLang="en-US"/>
                    </a:p>
                  </a:txBody>
                  <a:tcPr marL="6285" marR="6285" marT="6285" marB="0" anchor="ctr">
                    <a:lnL>
                      <a:noFill/>
                    </a:lnL>
                    <a:lnR>
                      <a:noFill/>
                    </a:lnR>
                    <a:lnT>
                      <a:noFill/>
                    </a:lnT>
                    <a:lnB>
                      <a:noFill/>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4"/>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7</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gridSpan="4">
                  <a:txBody>
                    <a:bodyPr/>
                    <a:lstStyle/>
                    <a:p>
                      <a:pPr algn="ctr" fontAlgn="ctr"/>
                      <a:r>
                        <a:rPr lang="en-US" altLang="zh-CN" sz="1200" b="1" i="0" u="none" strike="noStrike" dirty="0">
                          <a:solidFill>
                            <a:srgbClr val="FF0000"/>
                          </a:solidFill>
                          <a:latin typeface="宋体"/>
                        </a:rPr>
                        <a:t>Reorder Buffer</a:t>
                      </a:r>
                      <a:endParaRPr lang="zh-CN" altLang="en-US" sz="1200" b="1" i="0" u="none" strike="noStrike" dirty="0">
                        <a:solidFill>
                          <a:srgbClr val="FF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hMerge="1">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hMerge="1">
                  <a:txBody>
                    <a:bodyPr/>
                    <a:lstStyle/>
                    <a:p>
                      <a:endParaRPr lang="zh-CN" altLang="en-US"/>
                    </a:p>
                  </a:txBody>
                  <a:tcPr/>
                </a:tc>
                <a:tc hMerge="1">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5"/>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8</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gridSpan="2">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hMerge="1">
                  <a:txBody>
                    <a:bodyPr/>
                    <a:lstStyle/>
                    <a:p>
                      <a:endParaRPr lang="zh-CN" altLang="en-US"/>
                    </a:p>
                  </a:txBody>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6"/>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9</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gridSpan="2">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hMerge="1">
                  <a:txBody>
                    <a:bodyPr/>
                    <a:lstStyle/>
                    <a:p>
                      <a:endParaRPr lang="zh-CN" altLang="en-US"/>
                    </a:p>
                  </a:txBody>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7"/>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10</a:t>
                      </a:r>
                    </a:p>
                  </a:txBody>
                  <a:tcPr marL="6285" marR="6285" marT="6285"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gridSpan="2">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hMerge="1">
                  <a:txBody>
                    <a:bodyPr/>
                    <a:lstStyle/>
                    <a:p>
                      <a:endParaRPr lang="zh-CN" altLang="en-US"/>
                    </a:p>
                  </a:txBody>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8"/>
                  </a:ext>
                </a:extLst>
              </a:tr>
              <a:tr h="186360">
                <a:tc>
                  <a:txBody>
                    <a:bodyPr/>
                    <a:lstStyle/>
                    <a:p>
                      <a:pPr algn="ctr" fontAlgn="ctr"/>
                      <a:r>
                        <a:rPr lang="en-US" altLang="zh-CN" sz="1200" b="0" i="0" u="none" strike="noStrike" dirty="0">
                          <a:solidFill>
                            <a:srgbClr val="000000"/>
                          </a:solidFill>
                          <a:latin typeface="宋体"/>
                        </a:rPr>
                        <a:t>Cycle</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gridSpan="2">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hMerge="1">
                  <a:txBody>
                    <a:bodyPr/>
                    <a:lstStyle/>
                    <a:p>
                      <a:endParaRPr lang="zh-CN" altLang="en-US"/>
                    </a:p>
                  </a:txBody>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9"/>
                  </a:ext>
                </a:extLst>
              </a:tr>
              <a:tr h="186360">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F0</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F2</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F4</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F6</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F8</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F10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F12</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gridSpan="2">
                  <a:txBody>
                    <a:bodyPr/>
                    <a:lstStyle/>
                    <a:p>
                      <a:pPr algn="ctr" fontAlgn="ctr"/>
                      <a:r>
                        <a:rPr lang="en-US" altLang="zh-CN"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a:txBody>
                    <a:bodyPr/>
                    <a:lstStyle/>
                    <a:p>
                      <a:pPr algn="ctr" fontAlgn="ctr"/>
                      <a:r>
                        <a:rPr lang="en-US" sz="1200" b="0" i="0" u="none" strike="noStrike">
                          <a:solidFill>
                            <a:srgbClr val="000000"/>
                          </a:solidFill>
                          <a:latin typeface="宋体"/>
                        </a:rPr>
                        <a:t>F30</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0"/>
                  </a:ext>
                </a:extLst>
              </a:tr>
              <a:tr h="186360">
                <a:tc>
                  <a:txBody>
                    <a:bodyPr/>
                    <a:lstStyle/>
                    <a:p>
                      <a:pPr algn="ctr" fontAlgn="ctr"/>
                      <a:r>
                        <a:rPr lang="en-US" altLang="zh-CN" sz="1200" b="0" i="0" u="none" strike="noStrike" dirty="0">
                          <a:solidFill>
                            <a:srgbClr val="000000"/>
                          </a:solidFill>
                          <a:latin typeface="宋体"/>
                        </a:rPr>
                        <a:t>6</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Reorder#</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#3</a:t>
                      </a:r>
                      <a:r>
                        <a:rPr lang="zh-CN" altLang="en-US" sz="1200" b="0" i="0" u="none" strike="noStrike" dirty="0">
                          <a:solidFill>
                            <a:srgbClr val="000000"/>
                          </a:solidFill>
                          <a:latin typeface="宋体"/>
                        </a:rPr>
                        <a:t>　</a:t>
                      </a:r>
                    </a:p>
                  </a:txBody>
                  <a:tcPr marL="6285" marR="6285" marT="628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zh-CN" altLang="en-US" sz="1200" b="0" i="0" u="none" strike="noStrike" dirty="0">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zh-CN" altLang="en-US" sz="1200" b="0" i="0" u="none" strike="noStrike" dirty="0">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altLang="zh-CN" sz="1200" b="0" i="0" u="none" strike="noStrike" dirty="0">
                          <a:solidFill>
                            <a:srgbClr val="000000"/>
                          </a:solidFill>
                          <a:latin typeface="宋体"/>
                        </a:rPr>
                        <a:t>#6</a:t>
                      </a:r>
                      <a:endParaRPr lang="zh-CN" altLang="en-US" sz="1200" b="0" i="0" u="none" strike="noStrike" dirty="0">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zh-CN" altLang="en-US" sz="1200" b="0" i="0" u="none" strike="noStrike" dirty="0">
                          <a:solidFill>
                            <a:srgbClr val="000000"/>
                          </a:solidFill>
                          <a:latin typeface="宋体"/>
                        </a:rPr>
                        <a:t>　</a:t>
                      </a:r>
                      <a:r>
                        <a:rPr lang="en-US" altLang="zh-CN" sz="1200" b="0" i="0" u="none" strike="noStrike" dirty="0">
                          <a:solidFill>
                            <a:srgbClr val="000000"/>
                          </a:solidFill>
                          <a:latin typeface="宋体"/>
                        </a:rPr>
                        <a:t>#4</a:t>
                      </a:r>
                      <a:endParaRPr lang="zh-CN" altLang="en-US" sz="1200" b="0" i="0" u="none" strike="noStrike" dirty="0">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altLang="zh-CN" sz="1200" b="0" i="0" u="none" strike="noStrike" dirty="0">
                          <a:solidFill>
                            <a:srgbClr val="000000"/>
                          </a:solidFill>
                          <a:latin typeface="宋体"/>
                        </a:rPr>
                        <a:t>#5</a:t>
                      </a:r>
                      <a:r>
                        <a:rPr lang="zh-CN" altLang="en-US" sz="1200" b="0" i="0" u="none" strike="noStrike" dirty="0">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gridSpan="2">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hMerge="1">
                  <a:txBody>
                    <a:bodyPr/>
                    <a:lstStyle/>
                    <a:p>
                      <a:endParaRPr lang="zh-CN" altLang="en-US"/>
                    </a:p>
                  </a:txBody>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021"/>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Busy</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dirty="0">
                          <a:solidFill>
                            <a:srgbClr val="000000"/>
                          </a:solidFill>
                          <a:latin typeface="宋体"/>
                        </a:rPr>
                        <a:t>Yes</a:t>
                      </a:r>
                    </a:p>
                  </a:txBody>
                  <a:tcPr marL="6285" marR="6285" marT="6285"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latin typeface="宋体"/>
                        </a:rPr>
                        <a:t>No</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No</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latin typeface="宋体"/>
                        </a:rPr>
                        <a:t>Yes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latin typeface="宋体"/>
                        </a:rPr>
                        <a:t>Yes</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latin typeface="宋体"/>
                        </a:rPr>
                        <a:t>Yes</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No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gridSpan="2">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a:txBody>
                    <a:bodyPr/>
                    <a:lstStyle/>
                    <a:p>
                      <a:pPr algn="ctr" fontAlgn="ctr"/>
                      <a:r>
                        <a:rPr lang="en-US" sz="1200" b="0" i="0" u="none" strike="noStrike" dirty="0">
                          <a:solidFill>
                            <a:srgbClr val="000000"/>
                          </a:solidFill>
                          <a:latin typeface="宋体"/>
                        </a:rPr>
                        <a:t>No </a:t>
                      </a:r>
                    </a:p>
                  </a:txBody>
                  <a:tcPr marL="6285" marR="6285" marT="6285"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2"/>
                  </a:ext>
                </a:extLst>
              </a:tr>
            </a:tbl>
          </a:graphicData>
        </a:graphic>
      </p:graphicFrame>
      <p:sp>
        <p:nvSpPr>
          <p:cNvPr id="9" name="文本框 8">
            <a:extLst>
              <a:ext uri="{FF2B5EF4-FFF2-40B4-BE49-F238E27FC236}">
                <a16:creationId xmlns:a16="http://schemas.microsoft.com/office/drawing/2014/main" id="{69B53C5E-F50D-4244-B648-D4BA633B46EC}"/>
              </a:ext>
            </a:extLst>
          </p:cNvPr>
          <p:cNvSpPr txBox="1"/>
          <p:nvPr/>
        </p:nvSpPr>
        <p:spPr>
          <a:xfrm>
            <a:off x="10250214" y="6013950"/>
            <a:ext cx="1941786" cy="276999"/>
          </a:xfrm>
          <a:prstGeom prst="rect">
            <a:avLst/>
          </a:prstGeom>
          <a:noFill/>
        </p:spPr>
        <p:txBody>
          <a:bodyPr wrap="square">
            <a:spAutoFit/>
          </a:bodyPr>
          <a:lstStyle/>
          <a:p>
            <a:pPr algn="ctr" fontAlgn="ctr"/>
            <a:r>
              <a:rPr lang="en-US" altLang="zh-CN" sz="1200" b="1" i="0" u="none" strike="noStrike" dirty="0">
                <a:solidFill>
                  <a:srgbClr val="FF0000"/>
                </a:solidFill>
                <a:latin typeface="宋体"/>
              </a:rPr>
              <a:t>Register Result Status</a:t>
            </a:r>
            <a:endParaRPr lang="zh-CN" altLang="en-US" sz="1200" b="1" i="0" u="none" strike="noStrike" dirty="0">
              <a:solidFill>
                <a:srgbClr val="FF0000"/>
              </a:solidFill>
              <a:latin typeface="宋体"/>
            </a:endParaRPr>
          </a:p>
        </p:txBody>
      </p:sp>
    </p:spTree>
    <p:extLst>
      <p:ext uri="{BB962C8B-B14F-4D97-AF65-F5344CB8AC3E}">
        <p14:creationId xmlns:p14="http://schemas.microsoft.com/office/powerpoint/2010/main" val="368801692"/>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自由: 形状 22"/>
          <p:cNvSpPr/>
          <p:nvPr/>
        </p:nvSpPr>
        <p:spPr bwMode="auto">
          <a:xfrm rot="12600000">
            <a:off x="628798" y="267712"/>
            <a:ext cx="166903" cy="731887"/>
          </a:xfrm>
          <a:custGeom>
            <a:avLst/>
            <a:gdLst>
              <a:gd name="connsiteX0" fmla="*/ 260214 w 260214"/>
              <a:gd name="connsiteY0" fmla="*/ 995963 h 1141060"/>
              <a:gd name="connsiteX1" fmla="*/ 0 w 260214"/>
              <a:gd name="connsiteY1" fmla="*/ 1141060 h 1141060"/>
              <a:gd name="connsiteX2" fmla="*/ 0 w 260214"/>
              <a:gd name="connsiteY2" fmla="*/ 146621 h 1141060"/>
              <a:gd name="connsiteX3" fmla="*/ 260214 w 260214"/>
              <a:gd name="connsiteY3" fmla="*/ 0 h 1141060"/>
            </a:gdLst>
            <a:ahLst/>
            <a:cxnLst>
              <a:cxn ang="0">
                <a:pos x="connsiteX0" y="connsiteY0"/>
              </a:cxn>
              <a:cxn ang="0">
                <a:pos x="connsiteX1" y="connsiteY1"/>
              </a:cxn>
              <a:cxn ang="0">
                <a:pos x="connsiteX2" y="connsiteY2"/>
              </a:cxn>
              <a:cxn ang="0">
                <a:pos x="connsiteX3" y="connsiteY3"/>
              </a:cxn>
            </a:cxnLst>
            <a:rect l="l" t="t" r="r" b="b"/>
            <a:pathLst>
              <a:path w="260214" h="1141060">
                <a:moveTo>
                  <a:pt x="260214" y="995963"/>
                </a:moveTo>
                <a:lnTo>
                  <a:pt x="0" y="1141060"/>
                </a:lnTo>
                <a:lnTo>
                  <a:pt x="0" y="146621"/>
                </a:lnTo>
                <a:lnTo>
                  <a:pt x="260214" y="0"/>
                </a:lnTo>
                <a:close/>
              </a:path>
            </a:pathLst>
          </a:custGeom>
          <a:solidFill>
            <a:srgbClr val="0075EA"/>
          </a:solidFill>
          <a:ln>
            <a:noFill/>
          </a:ln>
        </p:spPr>
        <p:txBody>
          <a:bodyPr vert="horz" wrap="square" lIns="91440" tIns="45720" rIns="91440" bIns="45720" numCol="1" anchor="t" anchorCtr="0" compatLnSpc="1">
            <a:noAutofit/>
          </a:bodyPr>
          <a:lstStyle/>
          <a:p>
            <a:endParaRPr lang="zh-CN" altLang="en-US" dirty="0"/>
          </a:p>
        </p:txBody>
      </p:sp>
      <p:grpSp>
        <p:nvGrpSpPr>
          <p:cNvPr id="10" name="组合 9">
            <a:extLst>
              <a:ext uri="{FF2B5EF4-FFF2-40B4-BE49-F238E27FC236}">
                <a16:creationId xmlns:a16="http://schemas.microsoft.com/office/drawing/2014/main" id="{BB91EA2E-31D9-4C5E-B927-0E95CC089AA6}"/>
              </a:ext>
            </a:extLst>
          </p:cNvPr>
          <p:cNvGrpSpPr/>
          <p:nvPr/>
        </p:nvGrpSpPr>
        <p:grpSpPr>
          <a:xfrm>
            <a:off x="635244" y="278225"/>
            <a:ext cx="6394948" cy="706446"/>
            <a:chOff x="635242" y="278221"/>
            <a:chExt cx="6394948" cy="706445"/>
          </a:xfrm>
        </p:grpSpPr>
        <p:sp>
          <p:nvSpPr>
            <p:cNvPr id="11" name="矩形 10">
              <a:extLst>
                <a:ext uri="{FF2B5EF4-FFF2-40B4-BE49-F238E27FC236}">
                  <a16:creationId xmlns:a16="http://schemas.microsoft.com/office/drawing/2014/main" id="{47CE21A5-F067-4614-A14F-2AD5275C87D3}"/>
                </a:ext>
              </a:extLst>
            </p:cNvPr>
            <p:cNvSpPr/>
            <p:nvPr/>
          </p:nvSpPr>
          <p:spPr>
            <a:xfrm>
              <a:off x="635242" y="676889"/>
              <a:ext cx="6394948" cy="307777"/>
            </a:xfrm>
            <a:prstGeom prst="rect">
              <a:avLst/>
            </a:prstGeom>
          </p:spPr>
          <p:txBody>
            <a:bodyPr wrap="square">
              <a:spAutoFit/>
            </a:bodyPr>
            <a:lstStyle/>
            <a:p>
              <a:pPr algn="ctr"/>
              <a:r>
                <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rPr>
                <a:t>Speculation Execution based on Hardware——Example</a:t>
              </a:r>
            </a:p>
          </p:txBody>
        </p:sp>
        <p:sp>
          <p:nvSpPr>
            <p:cNvPr id="12" name="矩形 11">
              <a:extLst>
                <a:ext uri="{FF2B5EF4-FFF2-40B4-BE49-F238E27FC236}">
                  <a16:creationId xmlns:a16="http://schemas.microsoft.com/office/drawing/2014/main" id="{063FC65B-08A6-4FAC-8552-101E13B84E5C}"/>
                </a:ext>
              </a:extLst>
            </p:cNvPr>
            <p:cNvSpPr/>
            <p:nvPr/>
          </p:nvSpPr>
          <p:spPr>
            <a:xfrm>
              <a:off x="1197484" y="278221"/>
              <a:ext cx="4951997" cy="523219"/>
            </a:xfrm>
            <a:prstGeom prst="rect">
              <a:avLst/>
            </a:prstGeom>
          </p:spPr>
          <p:txBody>
            <a:bodyPr wrap="none">
              <a:spAutoFit/>
            </a:bodyPr>
            <a:lstStyle/>
            <a:p>
              <a:r>
                <a:rPr lang="zh-CN" altLang="en-US" sz="2800" b="1" dirty="0">
                  <a:solidFill>
                    <a:schemeClr val="tx1">
                      <a:lumMod val="85000"/>
                      <a:lumOff val="15000"/>
                    </a:schemeClr>
                  </a:solidFill>
                  <a:latin typeface="等线" panose="02010600030101010101" pitchFamily="2" charset="-122"/>
                  <a:ea typeface="等线" panose="02010600030101010101" pitchFamily="2" charset="-122"/>
                </a:rPr>
                <a:t>基于硬件的推测执行</a:t>
              </a:r>
              <a:r>
                <a:rPr lang="en-US" altLang="zh-CN" sz="2800" b="1" dirty="0">
                  <a:solidFill>
                    <a:schemeClr val="tx1">
                      <a:lumMod val="85000"/>
                      <a:lumOff val="15000"/>
                    </a:schemeClr>
                  </a:solidFill>
                  <a:latin typeface="等线" panose="02010600030101010101" pitchFamily="2" charset="-122"/>
                  <a:ea typeface="等线" panose="02010600030101010101" pitchFamily="2" charset="-122"/>
                </a:rPr>
                <a:t>— —</a:t>
              </a:r>
              <a:r>
                <a:rPr lang="zh-CN" altLang="en-US" sz="2800" b="1" dirty="0">
                  <a:solidFill>
                    <a:schemeClr val="tx1">
                      <a:lumMod val="85000"/>
                      <a:lumOff val="15000"/>
                    </a:schemeClr>
                  </a:solidFill>
                  <a:latin typeface="等线" panose="02010600030101010101" pitchFamily="2" charset="-122"/>
                  <a:ea typeface="等线" panose="02010600030101010101" pitchFamily="2" charset="-122"/>
                </a:rPr>
                <a:t>示例</a:t>
              </a:r>
            </a:p>
          </p:txBody>
        </p:sp>
      </p:grpSp>
      <p:sp>
        <p:nvSpPr>
          <p:cNvPr id="7" name="文本框 6">
            <a:extLst>
              <a:ext uri="{FF2B5EF4-FFF2-40B4-BE49-F238E27FC236}">
                <a16:creationId xmlns:a16="http://schemas.microsoft.com/office/drawing/2014/main" id="{BD4D3455-BFEC-4ECA-BDAC-7AAF5D43B05A}"/>
              </a:ext>
            </a:extLst>
          </p:cNvPr>
          <p:cNvSpPr txBox="1"/>
          <p:nvPr/>
        </p:nvSpPr>
        <p:spPr>
          <a:xfrm>
            <a:off x="9666514" y="801446"/>
            <a:ext cx="1890243" cy="461665"/>
          </a:xfrm>
          <a:prstGeom prst="rect">
            <a:avLst/>
          </a:prstGeom>
          <a:noFill/>
        </p:spPr>
        <p:txBody>
          <a:bodyPr wrap="square" rtlCol="0">
            <a:spAutoFit/>
          </a:bodyPr>
          <a:lstStyle/>
          <a:p>
            <a:pPr algn="ctr"/>
            <a:r>
              <a:rPr lang="zh-CN" altLang="en-US" sz="2400" b="1" dirty="0">
                <a:solidFill>
                  <a:srgbClr val="0066FF"/>
                </a:solidFill>
                <a:latin typeface="微软雅黑" panose="020B0503020204020204" pitchFamily="34" charset="-122"/>
                <a:ea typeface="微软雅黑" panose="020B0503020204020204" pitchFamily="34" charset="-122"/>
              </a:rPr>
              <a:t>第</a:t>
            </a:r>
            <a:r>
              <a:rPr lang="en-US" altLang="zh-CN" sz="2400" b="1" dirty="0">
                <a:solidFill>
                  <a:srgbClr val="0066FF"/>
                </a:solidFill>
                <a:latin typeface="微软雅黑" panose="020B0503020204020204" pitchFamily="34" charset="-122"/>
                <a:ea typeface="微软雅黑" panose="020B0503020204020204" pitchFamily="34" charset="-122"/>
              </a:rPr>
              <a:t>7</a:t>
            </a:r>
            <a:r>
              <a:rPr lang="zh-CN" altLang="en-US" sz="2400" b="1" dirty="0">
                <a:solidFill>
                  <a:srgbClr val="0066FF"/>
                </a:solidFill>
                <a:latin typeface="微软雅黑" panose="020B0503020204020204" pitchFamily="34" charset="-122"/>
                <a:ea typeface="微软雅黑" panose="020B0503020204020204" pitchFamily="34" charset="-122"/>
              </a:rPr>
              <a:t>个周期</a:t>
            </a:r>
          </a:p>
        </p:txBody>
      </p:sp>
      <p:graphicFrame>
        <p:nvGraphicFramePr>
          <p:cNvPr id="9" name="表格 8">
            <a:extLst>
              <a:ext uri="{FF2B5EF4-FFF2-40B4-BE49-F238E27FC236}">
                <a16:creationId xmlns:a16="http://schemas.microsoft.com/office/drawing/2014/main" id="{EC237498-98E1-4AD5-ADB0-BAC11F9B433F}"/>
              </a:ext>
            </a:extLst>
          </p:cNvPr>
          <p:cNvGraphicFramePr>
            <a:graphicFrameLocks noGrp="1"/>
          </p:cNvGraphicFramePr>
          <p:nvPr>
            <p:extLst>
              <p:ext uri="{D42A27DB-BD31-4B8C-83A1-F6EECF244321}">
                <p14:modId xmlns:p14="http://schemas.microsoft.com/office/powerpoint/2010/main" val="1748889947"/>
              </p:ext>
            </p:extLst>
          </p:nvPr>
        </p:nvGraphicFramePr>
        <p:xfrm>
          <a:off x="1805764" y="1274373"/>
          <a:ext cx="8572558" cy="5082315"/>
        </p:xfrm>
        <a:graphic>
          <a:graphicData uri="http://schemas.openxmlformats.org/drawingml/2006/table">
            <a:tbl>
              <a:tblPr/>
              <a:tblGrid>
                <a:gridCol w="724609">
                  <a:extLst>
                    <a:ext uri="{9D8B030D-6E8A-4147-A177-3AD203B41FA5}">
                      <a16:colId xmlns:a16="http://schemas.microsoft.com/office/drawing/2014/main" val="20000"/>
                    </a:ext>
                  </a:extLst>
                </a:gridCol>
                <a:gridCol w="724609">
                  <a:extLst>
                    <a:ext uri="{9D8B030D-6E8A-4147-A177-3AD203B41FA5}">
                      <a16:colId xmlns:a16="http://schemas.microsoft.com/office/drawing/2014/main" val="20001"/>
                    </a:ext>
                  </a:extLst>
                </a:gridCol>
                <a:gridCol w="602313">
                  <a:extLst>
                    <a:ext uri="{9D8B030D-6E8A-4147-A177-3AD203B41FA5}">
                      <a16:colId xmlns:a16="http://schemas.microsoft.com/office/drawing/2014/main" val="20002"/>
                    </a:ext>
                  </a:extLst>
                </a:gridCol>
                <a:gridCol w="439620">
                  <a:extLst>
                    <a:ext uri="{9D8B030D-6E8A-4147-A177-3AD203B41FA5}">
                      <a16:colId xmlns:a16="http://schemas.microsoft.com/office/drawing/2014/main" val="20003"/>
                    </a:ext>
                  </a:extLst>
                </a:gridCol>
                <a:gridCol w="1388527">
                  <a:extLst>
                    <a:ext uri="{9D8B030D-6E8A-4147-A177-3AD203B41FA5}">
                      <a16:colId xmlns:a16="http://schemas.microsoft.com/office/drawing/2014/main" val="20004"/>
                    </a:ext>
                  </a:extLst>
                </a:gridCol>
                <a:gridCol w="1249193">
                  <a:extLst>
                    <a:ext uri="{9D8B030D-6E8A-4147-A177-3AD203B41FA5}">
                      <a16:colId xmlns:a16="http://schemas.microsoft.com/office/drawing/2014/main" val="20005"/>
                    </a:ext>
                  </a:extLst>
                </a:gridCol>
                <a:gridCol w="637807">
                  <a:extLst>
                    <a:ext uri="{9D8B030D-6E8A-4147-A177-3AD203B41FA5}">
                      <a16:colId xmlns:a16="http://schemas.microsoft.com/office/drawing/2014/main" val="20006"/>
                    </a:ext>
                  </a:extLst>
                </a:gridCol>
                <a:gridCol w="845377">
                  <a:extLst>
                    <a:ext uri="{9D8B030D-6E8A-4147-A177-3AD203B41FA5}">
                      <a16:colId xmlns:a16="http://schemas.microsoft.com/office/drawing/2014/main" val="20007"/>
                    </a:ext>
                  </a:extLst>
                </a:gridCol>
                <a:gridCol w="724609">
                  <a:extLst>
                    <a:ext uri="{9D8B030D-6E8A-4147-A177-3AD203B41FA5}">
                      <a16:colId xmlns:a16="http://schemas.microsoft.com/office/drawing/2014/main" val="20008"/>
                    </a:ext>
                  </a:extLst>
                </a:gridCol>
                <a:gridCol w="356657">
                  <a:extLst>
                    <a:ext uri="{9D8B030D-6E8A-4147-A177-3AD203B41FA5}">
                      <a16:colId xmlns:a16="http://schemas.microsoft.com/office/drawing/2014/main" val="20009"/>
                    </a:ext>
                  </a:extLst>
                </a:gridCol>
                <a:gridCol w="154628">
                  <a:extLst>
                    <a:ext uri="{9D8B030D-6E8A-4147-A177-3AD203B41FA5}">
                      <a16:colId xmlns:a16="http://schemas.microsoft.com/office/drawing/2014/main" val="20010"/>
                    </a:ext>
                  </a:extLst>
                </a:gridCol>
                <a:gridCol w="724609">
                  <a:extLst>
                    <a:ext uri="{9D8B030D-6E8A-4147-A177-3AD203B41FA5}">
                      <a16:colId xmlns:a16="http://schemas.microsoft.com/office/drawing/2014/main" val="20011"/>
                    </a:ext>
                  </a:extLst>
                </a:gridCol>
              </a:tblGrid>
              <a:tr h="186360">
                <a:tc>
                  <a:txBody>
                    <a:bodyPr/>
                    <a:lstStyle/>
                    <a:p>
                      <a:pPr algn="ctr" fontAlgn="ctr"/>
                      <a:r>
                        <a:rPr lang="en-US" sz="1200" b="0" i="0" u="none" strike="noStrike" dirty="0">
                          <a:solidFill>
                            <a:srgbClr val="000000"/>
                          </a:solidFill>
                          <a:latin typeface="宋体"/>
                        </a:rPr>
                        <a:t>Time</a:t>
                      </a: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Name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a:solidFill>
                            <a:srgbClr val="000000"/>
                          </a:solidFill>
                          <a:latin typeface="宋体"/>
                        </a:rPr>
                        <a:t>Busy</a:t>
                      </a:r>
                    </a:p>
                  </a:txBody>
                  <a:tcPr marL="6285" marR="6285" marT="628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dirty="0">
                          <a:solidFill>
                            <a:srgbClr val="000000"/>
                          </a:solidFill>
                          <a:latin typeface="宋体"/>
                        </a:rPr>
                        <a:t>Op</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dirty="0" err="1">
                          <a:solidFill>
                            <a:srgbClr val="000000"/>
                          </a:solidFill>
                          <a:latin typeface="宋体"/>
                        </a:rPr>
                        <a:t>Vj</a:t>
                      </a:r>
                      <a:endParaRPr lang="en-US" sz="1200" b="0" i="0" u="none" strike="noStrike" dirty="0">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a:solidFill>
                            <a:srgbClr val="000000"/>
                          </a:solidFill>
                          <a:latin typeface="宋体"/>
                        </a:rPr>
                        <a:t>Vk</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dirty="0" err="1">
                          <a:solidFill>
                            <a:srgbClr val="000000"/>
                          </a:solidFill>
                          <a:latin typeface="宋体"/>
                        </a:rPr>
                        <a:t>Qj</a:t>
                      </a:r>
                      <a:endParaRPr lang="en-US" sz="1200" b="0" i="0" u="none" strike="noStrike" dirty="0">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a:solidFill>
                            <a:srgbClr val="000000"/>
                          </a:solidFill>
                          <a:latin typeface="宋体"/>
                        </a:rPr>
                        <a:t>Qk</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a:solidFill>
                            <a:srgbClr val="000000"/>
                          </a:solidFill>
                          <a:latin typeface="宋体"/>
                        </a:rPr>
                        <a:t>Dest</a:t>
                      </a:r>
                    </a:p>
                  </a:txBody>
                  <a:tcPr marL="6285" marR="6285" marT="628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gridSpan="2">
                  <a:txBody>
                    <a:bodyPr/>
                    <a:lstStyle/>
                    <a:p>
                      <a:pPr algn="ctr" fontAlgn="ctr"/>
                      <a:endParaRPr lang="zh-CN" alt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hMerge="1">
                  <a:txBody>
                    <a:bodyPr/>
                    <a:lstStyle/>
                    <a:p>
                      <a:endParaRPr lang="zh-CN" altLang="en-US"/>
                    </a:p>
                  </a:txBody>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0"/>
                  </a:ext>
                </a:extLst>
              </a:tr>
              <a:tr h="186360">
                <a:tc>
                  <a:txBody>
                    <a:bodyPr/>
                    <a:lstStyle/>
                    <a:p>
                      <a:pPr algn="ctr" fontAlgn="ctr"/>
                      <a:r>
                        <a:rPr lang="en-US" altLang="zh-CN" sz="1200" b="0" i="0" u="none" strike="noStrike" dirty="0">
                          <a:solidFill>
                            <a:srgbClr val="000000"/>
                          </a:solidFill>
                          <a:latin typeface="宋体"/>
                        </a:rPr>
                        <a:t>0</a:t>
                      </a: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Add1</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dirty="0">
                          <a:solidFill>
                            <a:srgbClr val="000000"/>
                          </a:solidFill>
                          <a:latin typeface="宋体"/>
                        </a:rPr>
                        <a:t>Yes</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altLang="zh-CN" sz="1200" b="0" i="0" u="none" strike="noStrike" dirty="0">
                          <a:solidFill>
                            <a:srgbClr val="000000"/>
                          </a:solidFill>
                          <a:latin typeface="宋体"/>
                        </a:rPr>
                        <a:t>SUB</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err="1">
                          <a:solidFill>
                            <a:srgbClr val="000000"/>
                          </a:solidFill>
                          <a:latin typeface="宋体"/>
                        </a:rPr>
                        <a:t>Regs</a:t>
                      </a:r>
                      <a:r>
                        <a:rPr lang="en-US" altLang="zh-CN" sz="1200" b="0" i="0" u="none" strike="noStrike" dirty="0">
                          <a:solidFill>
                            <a:srgbClr val="000000"/>
                          </a:solidFill>
                          <a:latin typeface="宋体"/>
                        </a:rPr>
                        <a:t>[F6]</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err="1">
                          <a:solidFill>
                            <a:srgbClr val="000000"/>
                          </a:solidFill>
                          <a:latin typeface="宋体"/>
                        </a:rPr>
                        <a:t>Mem</a:t>
                      </a:r>
                      <a:r>
                        <a:rPr lang="en-US" altLang="zh-CN" sz="1200" b="0" i="0" u="none" strike="noStrike" dirty="0">
                          <a:solidFill>
                            <a:srgbClr val="000000"/>
                          </a:solidFill>
                          <a:latin typeface="宋体"/>
                        </a:rPr>
                        <a:t>[45+regs[R3]]</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a:solidFill>
                            <a:srgbClr val="000000"/>
                          </a:solidFill>
                          <a:latin typeface="宋体"/>
                        </a:rPr>
                        <a:t>#4</a:t>
                      </a:r>
                      <a:r>
                        <a:rPr lang="zh-CN" altLang="en-US" sz="1200" b="0" i="0" u="none" strike="noStrike" dirty="0">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gridSpan="3">
                  <a:txBody>
                    <a:bodyPr/>
                    <a:lstStyle/>
                    <a:p>
                      <a:pPr algn="ctr" fontAlgn="ctr"/>
                      <a:r>
                        <a:rPr lang="en-US" altLang="zh-CN" sz="1200" b="1" i="0" u="none" strike="noStrike" dirty="0">
                          <a:solidFill>
                            <a:srgbClr val="FF0000"/>
                          </a:solidFill>
                          <a:latin typeface="宋体"/>
                        </a:rPr>
                        <a:t>Reservation</a:t>
                      </a:r>
                      <a:endParaRPr lang="zh-CN" altLang="en-US" sz="1200" b="1" i="0" u="none" strike="noStrike" dirty="0">
                        <a:solidFill>
                          <a:srgbClr val="FF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hMerge="1">
                  <a:txBody>
                    <a:bodyPr/>
                    <a:lstStyle/>
                    <a:p>
                      <a:endParaRPr lang="zh-CN" altLang="en-US"/>
                    </a:p>
                  </a:txBody>
                  <a:tcPr/>
                </a:tc>
                <a:tc hMerge="1">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1"/>
                  </a:ext>
                </a:extLst>
              </a:tr>
              <a:tr h="186360">
                <a:tc>
                  <a:txBody>
                    <a:bodyPr/>
                    <a:lstStyle/>
                    <a:p>
                      <a:pPr algn="ctr" fontAlgn="ctr"/>
                      <a:r>
                        <a:rPr lang="en-US" altLang="zh-CN" sz="1200" b="0" i="0" u="none" strike="noStrike" dirty="0">
                          <a:solidFill>
                            <a:srgbClr val="000000"/>
                          </a:solidFill>
                          <a:latin typeface="宋体"/>
                        </a:rPr>
                        <a:t>0</a:t>
                      </a: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Add2</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dirty="0">
                          <a:solidFill>
                            <a:srgbClr val="000000"/>
                          </a:solidFill>
                          <a:latin typeface="宋体"/>
                        </a:rPr>
                        <a:t>Yes</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altLang="zh-CN" sz="1200" b="0" i="0" u="none" strike="noStrike" dirty="0">
                          <a:solidFill>
                            <a:srgbClr val="000000"/>
                          </a:solidFill>
                          <a:latin typeface="宋体"/>
                        </a:rPr>
                        <a:t>ADD</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err="1">
                          <a:solidFill>
                            <a:srgbClr val="000000"/>
                          </a:solidFill>
                          <a:latin typeface="宋体"/>
                        </a:rPr>
                        <a:t>Regs</a:t>
                      </a:r>
                      <a:r>
                        <a:rPr lang="en-US" altLang="zh-CN" sz="1200" b="0" i="0" u="none" strike="noStrike" dirty="0">
                          <a:solidFill>
                            <a:srgbClr val="000000"/>
                          </a:solidFill>
                          <a:latin typeface="宋体"/>
                        </a:rPr>
                        <a:t>[F2]</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a:solidFill>
                            <a:srgbClr val="000000"/>
                          </a:solidFill>
                          <a:latin typeface="宋体"/>
                        </a:rPr>
                        <a:t>#4</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a:solidFill>
                            <a:srgbClr val="000000"/>
                          </a:solidFill>
                          <a:latin typeface="宋体"/>
                        </a:rPr>
                        <a:t>#6</a:t>
                      </a:r>
                      <a:r>
                        <a:rPr lang="zh-CN" altLang="en-US" sz="1200" b="0" i="0" u="none" strike="noStrike" dirty="0">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gridSpan="3">
                  <a:txBody>
                    <a:bodyPr/>
                    <a:lstStyle/>
                    <a:p>
                      <a:pPr algn="ctr" fontAlgn="ctr"/>
                      <a:r>
                        <a:rPr lang="en-US" altLang="zh-CN" sz="1200" b="1" i="0" u="none" strike="noStrike" dirty="0">
                          <a:solidFill>
                            <a:srgbClr val="FF0000"/>
                          </a:solidFill>
                          <a:latin typeface="宋体"/>
                        </a:rPr>
                        <a:t>Station</a:t>
                      </a:r>
                      <a:endParaRPr lang="zh-CN" altLang="en-US" sz="1200" b="1" i="0" u="none" strike="noStrike" dirty="0">
                        <a:solidFill>
                          <a:srgbClr val="FF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hMerge="1">
                  <a:txBody>
                    <a:bodyPr/>
                    <a:lstStyle/>
                    <a:p>
                      <a:endParaRPr lang="zh-CN" altLang="en-US"/>
                    </a:p>
                  </a:txBody>
                  <a:tcPr/>
                </a:tc>
                <a:tc hMerge="1">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2"/>
                  </a:ext>
                </a:extLst>
              </a:tr>
              <a:tr h="186360">
                <a:tc>
                  <a:txBody>
                    <a:bodyPr/>
                    <a:lstStyle/>
                    <a:p>
                      <a:pPr algn="ctr" fontAlgn="ctr"/>
                      <a:r>
                        <a:rPr lang="en-US" altLang="zh-CN" sz="1200" b="0" i="0" u="none" strike="noStrike" dirty="0">
                          <a:solidFill>
                            <a:srgbClr val="000000"/>
                          </a:solidFill>
                          <a:latin typeface="宋体"/>
                        </a:rPr>
                        <a:t>0</a:t>
                      </a: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Add3</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dirty="0">
                          <a:solidFill>
                            <a:srgbClr val="000000"/>
                          </a:solidFill>
                          <a:latin typeface="宋体"/>
                        </a:rPr>
                        <a:t>No</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dirty="0">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marL="0" indent="0" algn="ctr" fontAlgn="ctr">
                        <a:tabLst/>
                      </a:pPr>
                      <a:endParaRPr lang="zh-CN" alt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gridSpan="2">
                  <a:txBody>
                    <a:bodyPr/>
                    <a:lstStyle/>
                    <a:p>
                      <a:endParaRPr lang="zh-CN" altLang="en-US"/>
                    </a:p>
                  </a:txBody>
                  <a:tcPr marL="6285" marR="6285" marT="6285" marB="0" anchor="ctr">
                    <a:lnL>
                      <a:noFill/>
                    </a:lnL>
                    <a:lnR>
                      <a:noFill/>
                    </a:lnR>
                    <a:lnT>
                      <a:noFill/>
                    </a:lnT>
                    <a:lnB>
                      <a:noFill/>
                    </a:lnB>
                  </a:tcPr>
                </a:tc>
                <a:tc hMerge="1">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3"/>
                  </a:ext>
                </a:extLst>
              </a:tr>
              <a:tr h="186360">
                <a:tc>
                  <a:txBody>
                    <a:bodyPr/>
                    <a:lstStyle/>
                    <a:p>
                      <a:pPr algn="ctr" fontAlgn="ctr"/>
                      <a:r>
                        <a:rPr lang="en-US" altLang="zh-CN" sz="1200" b="0" i="0" u="none" strike="noStrike" dirty="0">
                          <a:solidFill>
                            <a:srgbClr val="000000"/>
                          </a:solidFill>
                          <a:latin typeface="宋体"/>
                        </a:rPr>
                        <a:t>7</a:t>
                      </a: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Mult1</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dirty="0">
                          <a:solidFill>
                            <a:srgbClr val="000000"/>
                          </a:solidFill>
                          <a:latin typeface="宋体"/>
                        </a:rPr>
                        <a:t>Yes</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altLang="zh-CN" sz="1200" b="0" i="0" u="none" strike="noStrike" dirty="0">
                          <a:solidFill>
                            <a:srgbClr val="000000"/>
                          </a:solidFill>
                          <a:latin typeface="宋体"/>
                        </a:rPr>
                        <a:t>MULT</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err="1">
                          <a:solidFill>
                            <a:srgbClr val="000000"/>
                          </a:solidFill>
                          <a:latin typeface="宋体"/>
                        </a:rPr>
                        <a:t>Mem</a:t>
                      </a:r>
                      <a:r>
                        <a:rPr lang="en-US" altLang="zh-CN" sz="1200" b="0" i="0" u="none" strike="noStrike" dirty="0">
                          <a:solidFill>
                            <a:srgbClr val="000000"/>
                          </a:solidFill>
                          <a:latin typeface="宋体"/>
                        </a:rPr>
                        <a:t>[45+Regs[R3]]</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err="1">
                          <a:solidFill>
                            <a:srgbClr val="000000"/>
                          </a:solidFill>
                          <a:latin typeface="宋体"/>
                        </a:rPr>
                        <a:t>Regs</a:t>
                      </a:r>
                      <a:r>
                        <a:rPr lang="en-US" altLang="zh-CN" sz="1200" b="0" i="0" u="none" strike="noStrike" dirty="0">
                          <a:solidFill>
                            <a:srgbClr val="000000"/>
                          </a:solidFill>
                          <a:latin typeface="宋体"/>
                        </a:rPr>
                        <a:t>[F4]</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a:solidFill>
                            <a:srgbClr val="000000"/>
                          </a:solidFill>
                          <a:latin typeface="宋体"/>
                        </a:rPr>
                        <a:t>#3</a:t>
                      </a: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gridSpan="2">
                  <a:txBody>
                    <a:bodyPr/>
                    <a:lstStyle/>
                    <a:p>
                      <a:endParaRPr lang="zh-CN" altLang="en-US"/>
                    </a:p>
                  </a:txBody>
                  <a:tcPr marL="6285" marR="6285" marT="6285" marB="0" anchor="ctr">
                    <a:lnL>
                      <a:noFill/>
                    </a:lnL>
                    <a:lnR>
                      <a:noFill/>
                    </a:lnR>
                    <a:lnT>
                      <a:noFill/>
                    </a:lnT>
                    <a:lnB>
                      <a:noFill/>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4"/>
                  </a:ext>
                </a:extLst>
              </a:tr>
              <a:tr h="186360">
                <a:tc>
                  <a:txBody>
                    <a:bodyPr/>
                    <a:lstStyle/>
                    <a:p>
                      <a:pPr algn="ctr" fontAlgn="ctr"/>
                      <a:r>
                        <a:rPr lang="en-US" altLang="zh-CN" sz="1200" b="0" i="0" u="none" strike="noStrike" dirty="0">
                          <a:solidFill>
                            <a:srgbClr val="000000"/>
                          </a:solidFill>
                          <a:latin typeface="宋体"/>
                        </a:rPr>
                        <a:t>0</a:t>
                      </a: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Mult2</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dirty="0">
                          <a:solidFill>
                            <a:srgbClr val="000000"/>
                          </a:solidFill>
                          <a:latin typeface="宋体"/>
                        </a:rPr>
                        <a:t>Yes</a:t>
                      </a:r>
                    </a:p>
                  </a:txBody>
                  <a:tcPr marL="6285" marR="6285" marT="6285"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altLang="zh-CN" sz="1200" b="0" i="0" u="none" strike="noStrike" dirty="0">
                          <a:solidFill>
                            <a:srgbClr val="000000"/>
                          </a:solidFill>
                          <a:latin typeface="宋体"/>
                        </a:rPr>
                        <a:t>DIV</a:t>
                      </a:r>
                      <a:endParaRPr lang="zh-CN" altLang="en-US" sz="1200" b="0" i="0" u="none" strike="noStrike" dirty="0">
                        <a:solidFill>
                          <a:srgbClr val="000000"/>
                        </a:solidFill>
                        <a:latin typeface="宋体"/>
                      </a:endParaRP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dirty="0">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altLang="zh-CN" sz="1200" b="0" i="0" u="none" strike="noStrike" dirty="0" err="1">
                          <a:solidFill>
                            <a:srgbClr val="000000"/>
                          </a:solidFill>
                          <a:latin typeface="宋体"/>
                        </a:rPr>
                        <a:t>Regs</a:t>
                      </a:r>
                      <a:r>
                        <a:rPr lang="en-US" altLang="zh-CN" sz="1200" b="0" i="0" u="none" strike="noStrike" dirty="0">
                          <a:solidFill>
                            <a:srgbClr val="000000"/>
                          </a:solidFill>
                          <a:latin typeface="宋体"/>
                        </a:rPr>
                        <a:t>[F6]</a:t>
                      </a:r>
                      <a:endParaRPr lang="zh-CN" altLang="en-US" sz="1200" b="0" i="0" u="none" strike="noStrike" dirty="0">
                        <a:solidFill>
                          <a:srgbClr val="000000"/>
                        </a:solidFill>
                        <a:latin typeface="宋体"/>
                      </a:endParaRP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altLang="zh-CN" sz="1200" b="0" i="0" u="none" strike="noStrike" dirty="0">
                          <a:solidFill>
                            <a:srgbClr val="000000"/>
                          </a:solidFill>
                          <a:latin typeface="宋体"/>
                        </a:rPr>
                        <a:t>#3</a:t>
                      </a:r>
                      <a:endParaRPr lang="zh-CN" altLang="en-US" sz="1200" b="0" i="0" u="none" strike="noStrike" dirty="0">
                        <a:solidFill>
                          <a:srgbClr val="000000"/>
                        </a:solidFill>
                        <a:latin typeface="宋体"/>
                      </a:endParaRP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dirty="0">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altLang="zh-CN" sz="1200" b="0" i="0" u="none" strike="noStrike" dirty="0">
                          <a:solidFill>
                            <a:srgbClr val="000000"/>
                          </a:solidFill>
                          <a:latin typeface="宋体"/>
                        </a:rPr>
                        <a:t>#5</a:t>
                      </a: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gridSpan="2">
                  <a:txBody>
                    <a:bodyPr/>
                    <a:lstStyle/>
                    <a:p>
                      <a:endParaRPr lang="zh-CN" altLang="en-US"/>
                    </a:p>
                  </a:txBody>
                  <a:tcPr marL="6285" marR="6285" marT="6285" marB="0" anchor="ctr">
                    <a:lnL>
                      <a:noFill/>
                    </a:lnL>
                    <a:lnR>
                      <a:noFill/>
                    </a:lnR>
                    <a:lnT>
                      <a:noFill/>
                    </a:lnT>
                    <a:lnB>
                      <a:noFill/>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5"/>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gridSpan="2">
                  <a:txBody>
                    <a:bodyPr/>
                    <a:lstStyle/>
                    <a:p>
                      <a:endParaRPr lang="zh-CN" altLang="en-US"/>
                    </a:p>
                  </a:txBody>
                  <a:tcPr marL="6285" marR="6285" marT="6285" marB="0" anchor="ctr">
                    <a:lnL>
                      <a:noFill/>
                    </a:lnL>
                    <a:lnR>
                      <a:noFill/>
                    </a:lnR>
                    <a:lnT>
                      <a:noFill/>
                    </a:lnT>
                    <a:lnB>
                      <a:noFill/>
                    </a:lnB>
                  </a:tcPr>
                </a:tc>
                <a:tc hMerge="1">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6"/>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Busy</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gridSpan="2">
                  <a:txBody>
                    <a:bodyPr/>
                    <a:lstStyle/>
                    <a:p>
                      <a:pPr algn="ctr" fontAlgn="ctr"/>
                      <a:r>
                        <a:rPr lang="en-US" sz="1200" b="0" i="0" u="none" strike="noStrike">
                          <a:solidFill>
                            <a:srgbClr val="000000"/>
                          </a:solidFill>
                          <a:latin typeface="宋体"/>
                        </a:rPr>
                        <a:t>Address</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hMerge="1">
                  <a:txBody>
                    <a:bodyPr/>
                    <a:lstStyle/>
                    <a:p>
                      <a:pPr algn="ctr" fontAlgn="ctr"/>
                      <a:endParaRPr lang="en-US" sz="1200" b="0" i="0" u="none" strike="noStrike">
                        <a:solidFill>
                          <a:srgbClr val="000000"/>
                        </a:solidFill>
                        <a:latin typeface="宋体"/>
                      </a:endParaRP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Entry</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Busy</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Instruction</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State</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err="1">
                          <a:solidFill>
                            <a:srgbClr val="000000"/>
                          </a:solidFill>
                          <a:latin typeface="宋体"/>
                        </a:rPr>
                        <a:t>Dest</a:t>
                      </a:r>
                      <a:r>
                        <a:rPr lang="en-US" sz="1200" b="0" i="0" u="none" strike="noStrike" dirty="0">
                          <a:solidFill>
                            <a:srgbClr val="000000"/>
                          </a:solidFill>
                          <a:latin typeface="宋体"/>
                        </a:rPr>
                        <a:t>.</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Value</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Load1</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No</a:t>
                      </a:r>
                      <a:endParaRPr lang="zh-CN" alt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tcPr>
                </a:tc>
                <a:tc gridSpan="2">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hMerge="1">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008"/>
                  </a:ext>
                </a:extLst>
              </a:tr>
              <a:tr h="186360">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1</a:t>
                      </a:r>
                    </a:p>
                  </a:txBody>
                  <a:tcPr marL="6285" marR="6285" marT="628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altLang="zh-CN" sz="1200" b="0" i="0" u="none" strike="noStrike" dirty="0">
                          <a:solidFill>
                            <a:srgbClr val="000000"/>
                          </a:solidFill>
                          <a:latin typeface="宋体"/>
                        </a:rPr>
                        <a:t>no</a:t>
                      </a:r>
                      <a:r>
                        <a:rPr lang="zh-CN" altLang="en-US" sz="1200" b="0" i="0" u="none" strike="noStrike" dirty="0">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altLang="zh-CN" sz="1200" b="0" i="0" u="none" strike="noStrike" dirty="0">
                          <a:solidFill>
                            <a:srgbClr val="000000"/>
                          </a:solidFill>
                          <a:latin typeface="宋体"/>
                        </a:rPr>
                        <a:t>LD F6,34(R2)</a:t>
                      </a:r>
                      <a:endParaRPr lang="zh-CN" altLang="en-US" sz="1200" b="0" i="0" u="none" strike="noStrike" dirty="0">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altLang="zh-CN" sz="1200" b="0" i="0" u="none" strike="noStrike" dirty="0">
                          <a:solidFill>
                            <a:srgbClr val="000000"/>
                          </a:solidFill>
                          <a:latin typeface="宋体"/>
                        </a:rPr>
                        <a:t>Commit</a:t>
                      </a:r>
                      <a:r>
                        <a:rPr lang="zh-CN" altLang="en-US" sz="1200" b="0" i="0" u="none" strike="noStrike" dirty="0">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altLang="zh-CN" sz="1200" b="0" i="0" u="none" strike="noStrike" dirty="0">
                          <a:solidFill>
                            <a:srgbClr val="000000"/>
                          </a:solidFill>
                          <a:latin typeface="宋体"/>
                        </a:rPr>
                        <a:t>F6</a:t>
                      </a:r>
                      <a:r>
                        <a:rPr lang="zh-CN" altLang="en-US" sz="1200" b="0" i="0" u="none" strike="noStrike" dirty="0">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altLang="zh-CN" sz="1200" b="0" i="0" u="none" strike="noStrike" dirty="0" err="1">
                          <a:solidFill>
                            <a:srgbClr val="000000"/>
                          </a:solidFill>
                          <a:latin typeface="宋体"/>
                        </a:rPr>
                        <a:t>Mem</a:t>
                      </a:r>
                      <a:r>
                        <a:rPr lang="en-US" altLang="zh-CN" sz="1200" b="0" i="0" u="none" strike="noStrike" dirty="0">
                          <a:solidFill>
                            <a:srgbClr val="000000"/>
                          </a:solidFill>
                          <a:latin typeface="宋体"/>
                        </a:rPr>
                        <a:t>[load1]</a:t>
                      </a:r>
                      <a:r>
                        <a:rPr lang="zh-CN" altLang="en-US" sz="1200" b="0" i="0" u="none" strike="noStrike" dirty="0">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a:solidFill>
                            <a:srgbClr val="000000"/>
                          </a:solidFill>
                          <a:latin typeface="宋体"/>
                        </a:rPr>
                        <a:t>Load2</a:t>
                      </a:r>
                    </a:p>
                  </a:txBody>
                  <a:tcPr marL="6285" marR="6285" marT="62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No</a:t>
                      </a:r>
                      <a:endParaRPr lang="zh-CN" alt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gridSpan="2">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10009"/>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2</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altLang="zh-CN" sz="1200" b="0" i="0" u="none" strike="noStrike" dirty="0">
                          <a:solidFill>
                            <a:srgbClr val="000000"/>
                          </a:solidFill>
                          <a:latin typeface="宋体"/>
                        </a:rPr>
                        <a:t>no </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a:solidFill>
                            <a:srgbClr val="000000"/>
                          </a:solidFill>
                          <a:latin typeface="宋体"/>
                        </a:rPr>
                        <a:t>LD F2,45(R3) </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a:solidFill>
                            <a:srgbClr val="000000"/>
                          </a:solidFill>
                          <a:latin typeface="宋体"/>
                        </a:rPr>
                        <a:t>Commit</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a:solidFill>
                            <a:srgbClr val="000000"/>
                          </a:solidFill>
                          <a:latin typeface="宋体"/>
                        </a:rPr>
                        <a:t>F2</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err="1">
                          <a:solidFill>
                            <a:srgbClr val="000000"/>
                          </a:solidFill>
                          <a:latin typeface="宋体"/>
                        </a:rPr>
                        <a:t>Mem</a:t>
                      </a:r>
                      <a:r>
                        <a:rPr lang="en-US" altLang="zh-CN" sz="1200" b="0" i="0" u="none" strike="noStrike" dirty="0">
                          <a:solidFill>
                            <a:srgbClr val="000000"/>
                          </a:solidFill>
                          <a:latin typeface="宋体"/>
                        </a:rPr>
                        <a:t>[load2]</a:t>
                      </a:r>
                      <a:r>
                        <a:rPr lang="zh-CN" altLang="en-US" sz="1200" b="0" i="0" u="none" strike="noStrike" dirty="0">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a:solidFill>
                            <a:srgbClr val="000000"/>
                          </a:solidFill>
                          <a:latin typeface="宋体"/>
                        </a:rPr>
                        <a:t>Load3</a:t>
                      </a:r>
                    </a:p>
                  </a:txBody>
                  <a:tcPr marL="6285" marR="6285" marT="62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tcPr>
                </a:tc>
                <a:tc gridSpan="2">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a:solidFill>
                            <a:srgbClr val="000000"/>
                          </a:solidFill>
                          <a:latin typeface="宋体"/>
                        </a:rPr>
                        <a:t>Head</a:t>
                      </a: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3</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altLang="zh-CN" sz="1200" b="0" i="0" u="none" strike="noStrike" dirty="0">
                          <a:solidFill>
                            <a:srgbClr val="000000"/>
                          </a:solidFill>
                          <a:latin typeface="宋体"/>
                        </a:rPr>
                        <a:t>Yes</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a:solidFill>
                            <a:srgbClr val="000000"/>
                          </a:solidFill>
                          <a:latin typeface="宋体"/>
                        </a:rPr>
                        <a:t>MULT</a:t>
                      </a:r>
                      <a:r>
                        <a:rPr lang="en-US" altLang="zh-CN" sz="1200" b="0" i="0" u="none" strike="noStrike" baseline="0" dirty="0">
                          <a:solidFill>
                            <a:srgbClr val="000000"/>
                          </a:solidFill>
                          <a:latin typeface="宋体"/>
                        </a:rPr>
                        <a:t> F0,F2,F4</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a:solidFill>
                            <a:srgbClr val="000000"/>
                          </a:solidFill>
                          <a:latin typeface="宋体"/>
                        </a:rPr>
                        <a:t>Ex2</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a:solidFill>
                            <a:srgbClr val="000000"/>
                          </a:solidFill>
                          <a:latin typeface="宋体"/>
                        </a:rPr>
                        <a:t>F0</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gridSpan="2">
                  <a:txBody>
                    <a:bodyPr/>
                    <a:lstStyle/>
                    <a:p>
                      <a:endParaRPr lang="zh-CN" altLang="en-US"/>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011"/>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4</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altLang="zh-CN" sz="1200" b="0" i="0" u="none" strike="noStrike" dirty="0">
                          <a:solidFill>
                            <a:srgbClr val="000000"/>
                          </a:solidFill>
                          <a:latin typeface="宋体"/>
                        </a:rPr>
                        <a:t>Yes</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a:solidFill>
                            <a:srgbClr val="000000"/>
                          </a:solidFill>
                          <a:latin typeface="宋体"/>
                        </a:rPr>
                        <a:t>SUBD F8,F6,F2</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a:solidFill>
                            <a:srgbClr val="000000"/>
                          </a:solidFill>
                          <a:latin typeface="宋体"/>
                        </a:rPr>
                        <a:t>Ex2</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a:solidFill>
                            <a:srgbClr val="000000"/>
                          </a:solidFill>
                          <a:latin typeface="宋体"/>
                        </a:rPr>
                        <a:t>F8</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gridSpan="2">
                  <a:txBody>
                    <a:bodyPr/>
                    <a:lstStyle/>
                    <a:p>
                      <a:endParaRPr lang="zh-CN" altLang="en-US"/>
                    </a:p>
                  </a:txBody>
                  <a:tcPr marL="6285" marR="6285" marT="6285" marB="0" anchor="ctr">
                    <a:lnL>
                      <a:noFill/>
                    </a:lnL>
                    <a:lnR>
                      <a:noFill/>
                    </a:lnR>
                    <a:lnT>
                      <a:noFill/>
                    </a:lnT>
                    <a:lnB>
                      <a:noFill/>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2"/>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5</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altLang="zh-CN" sz="1200" b="0" i="0" u="none" strike="noStrike" dirty="0">
                          <a:solidFill>
                            <a:srgbClr val="000000"/>
                          </a:solidFill>
                          <a:latin typeface="宋体"/>
                        </a:rPr>
                        <a:t>Yes </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a:solidFill>
                            <a:srgbClr val="000000"/>
                          </a:solidFill>
                          <a:latin typeface="宋体"/>
                        </a:rPr>
                        <a:t>DIVD</a:t>
                      </a:r>
                      <a:r>
                        <a:rPr lang="en-US" altLang="zh-CN" sz="1200" b="0" i="0" u="none" strike="noStrike" baseline="0" dirty="0">
                          <a:solidFill>
                            <a:srgbClr val="000000"/>
                          </a:solidFill>
                          <a:latin typeface="宋体"/>
                        </a:rPr>
                        <a:t> F10,F0,F6</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a:solidFill>
                            <a:srgbClr val="000000"/>
                          </a:solidFill>
                          <a:latin typeface="宋体"/>
                        </a:rPr>
                        <a:t>Issue</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a:solidFill>
                            <a:srgbClr val="000000"/>
                          </a:solidFill>
                          <a:latin typeface="宋体"/>
                        </a:rPr>
                        <a:t>F10</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gridSpan="2">
                  <a:txBody>
                    <a:bodyPr/>
                    <a:lstStyle/>
                    <a:p>
                      <a:endParaRPr lang="zh-CN" altLang="en-US"/>
                    </a:p>
                  </a:txBody>
                  <a:tcPr marL="6285" marR="6285" marT="6285" marB="0" anchor="ctr">
                    <a:lnL>
                      <a:noFill/>
                    </a:lnL>
                    <a:lnR>
                      <a:noFill/>
                    </a:lnR>
                    <a:lnT>
                      <a:noFill/>
                    </a:lnT>
                    <a:lnB>
                      <a:noFill/>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3"/>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a:solidFill>
                            <a:srgbClr val="000000"/>
                          </a:solidFill>
                          <a:latin typeface="宋体"/>
                        </a:rPr>
                        <a:t>Tail</a:t>
                      </a: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6</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altLang="zh-CN" sz="1200" b="0" i="0" u="none" strike="noStrike" dirty="0">
                          <a:solidFill>
                            <a:srgbClr val="000000"/>
                          </a:solidFill>
                          <a:latin typeface="宋体"/>
                        </a:rPr>
                        <a:t>Yes</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a:solidFill>
                            <a:srgbClr val="000000"/>
                          </a:solidFill>
                          <a:latin typeface="宋体"/>
                        </a:rPr>
                        <a:t>ADDD F6,F8,F2</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a:solidFill>
                            <a:srgbClr val="000000"/>
                          </a:solidFill>
                          <a:latin typeface="宋体"/>
                        </a:rPr>
                        <a:t>Issue</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a:solidFill>
                            <a:srgbClr val="000000"/>
                          </a:solidFill>
                          <a:latin typeface="宋体"/>
                        </a:rPr>
                        <a:t>F6</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gridSpan="2">
                  <a:txBody>
                    <a:bodyPr/>
                    <a:lstStyle/>
                    <a:p>
                      <a:endParaRPr lang="zh-CN" altLang="en-US"/>
                    </a:p>
                  </a:txBody>
                  <a:tcPr marL="6285" marR="6285" marT="6285" marB="0" anchor="ctr">
                    <a:lnL>
                      <a:noFill/>
                    </a:lnL>
                    <a:lnR>
                      <a:noFill/>
                    </a:lnR>
                    <a:lnT>
                      <a:noFill/>
                    </a:lnT>
                    <a:lnB>
                      <a:noFill/>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4"/>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7</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gridSpan="4">
                  <a:txBody>
                    <a:bodyPr/>
                    <a:lstStyle/>
                    <a:p>
                      <a:pPr algn="ctr" fontAlgn="ctr"/>
                      <a:r>
                        <a:rPr lang="en-US" altLang="zh-CN" sz="1200" b="1" i="0" u="none" strike="noStrike" dirty="0">
                          <a:solidFill>
                            <a:srgbClr val="FF0000"/>
                          </a:solidFill>
                          <a:latin typeface="宋体"/>
                        </a:rPr>
                        <a:t>Reorder Buffer</a:t>
                      </a:r>
                      <a:endParaRPr lang="zh-CN" altLang="en-US" sz="1200" b="1" i="0" u="none" strike="noStrike" dirty="0">
                        <a:solidFill>
                          <a:srgbClr val="FF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hMerge="1">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hMerge="1">
                  <a:txBody>
                    <a:bodyPr/>
                    <a:lstStyle/>
                    <a:p>
                      <a:endParaRPr lang="zh-CN" altLang="en-US"/>
                    </a:p>
                  </a:txBody>
                  <a:tcPr/>
                </a:tc>
                <a:tc hMerge="1">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5"/>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8</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gridSpan="2">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hMerge="1">
                  <a:txBody>
                    <a:bodyPr/>
                    <a:lstStyle/>
                    <a:p>
                      <a:endParaRPr lang="zh-CN" altLang="en-US"/>
                    </a:p>
                  </a:txBody>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6"/>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9</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gridSpan="2">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hMerge="1">
                  <a:txBody>
                    <a:bodyPr/>
                    <a:lstStyle/>
                    <a:p>
                      <a:endParaRPr lang="zh-CN" altLang="en-US"/>
                    </a:p>
                  </a:txBody>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7"/>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10</a:t>
                      </a:r>
                    </a:p>
                  </a:txBody>
                  <a:tcPr marL="6285" marR="6285" marT="6285"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gridSpan="2">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hMerge="1">
                  <a:txBody>
                    <a:bodyPr/>
                    <a:lstStyle/>
                    <a:p>
                      <a:endParaRPr lang="zh-CN" altLang="en-US"/>
                    </a:p>
                  </a:txBody>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8"/>
                  </a:ext>
                </a:extLst>
              </a:tr>
              <a:tr h="186360">
                <a:tc>
                  <a:txBody>
                    <a:bodyPr/>
                    <a:lstStyle/>
                    <a:p>
                      <a:pPr algn="ctr" fontAlgn="ctr"/>
                      <a:r>
                        <a:rPr lang="en-US" altLang="zh-CN" sz="1200" b="0" i="0" u="none" strike="noStrike" dirty="0">
                          <a:solidFill>
                            <a:srgbClr val="000000"/>
                          </a:solidFill>
                          <a:latin typeface="宋体"/>
                        </a:rPr>
                        <a:t>Cycle</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gridSpan="2">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hMerge="1">
                  <a:txBody>
                    <a:bodyPr/>
                    <a:lstStyle/>
                    <a:p>
                      <a:endParaRPr lang="zh-CN" altLang="en-US"/>
                    </a:p>
                  </a:txBody>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9"/>
                  </a:ext>
                </a:extLst>
              </a:tr>
              <a:tr h="186360">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F0</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F2</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F4</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F6</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F8</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F10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F12</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gridSpan="2">
                  <a:txBody>
                    <a:bodyPr/>
                    <a:lstStyle/>
                    <a:p>
                      <a:pPr algn="ctr" fontAlgn="ctr"/>
                      <a:r>
                        <a:rPr lang="en-US" altLang="zh-CN"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a:txBody>
                    <a:bodyPr/>
                    <a:lstStyle/>
                    <a:p>
                      <a:pPr algn="ctr" fontAlgn="ctr"/>
                      <a:r>
                        <a:rPr lang="en-US" sz="1200" b="0" i="0" u="none" strike="noStrike">
                          <a:solidFill>
                            <a:srgbClr val="000000"/>
                          </a:solidFill>
                          <a:latin typeface="宋体"/>
                        </a:rPr>
                        <a:t>F30</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0"/>
                  </a:ext>
                </a:extLst>
              </a:tr>
              <a:tr h="186360">
                <a:tc>
                  <a:txBody>
                    <a:bodyPr/>
                    <a:lstStyle/>
                    <a:p>
                      <a:pPr algn="ctr" fontAlgn="ctr"/>
                      <a:r>
                        <a:rPr lang="en-US" altLang="zh-CN" sz="1200" b="0" i="0" u="none" strike="noStrike" dirty="0">
                          <a:solidFill>
                            <a:srgbClr val="000000"/>
                          </a:solidFill>
                          <a:latin typeface="宋体"/>
                        </a:rPr>
                        <a:t>7</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Reorder#</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#3</a:t>
                      </a:r>
                      <a:r>
                        <a:rPr lang="zh-CN" altLang="en-US" sz="1200" b="0" i="0" u="none" strike="noStrike" dirty="0">
                          <a:solidFill>
                            <a:srgbClr val="000000"/>
                          </a:solidFill>
                          <a:latin typeface="宋体"/>
                        </a:rPr>
                        <a:t>　</a:t>
                      </a:r>
                    </a:p>
                  </a:txBody>
                  <a:tcPr marL="6285" marR="6285" marT="628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zh-CN" altLang="en-US" sz="1200" b="0" i="0" u="none" strike="noStrike" dirty="0">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zh-CN" altLang="en-US" sz="1200" b="0" i="0" u="none" strike="noStrike" dirty="0">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altLang="zh-CN" sz="1200" b="0" i="0" u="none" strike="noStrike" dirty="0">
                          <a:solidFill>
                            <a:srgbClr val="000000"/>
                          </a:solidFill>
                          <a:latin typeface="宋体"/>
                        </a:rPr>
                        <a:t>#6</a:t>
                      </a:r>
                      <a:endParaRPr lang="zh-CN" altLang="en-US" sz="1200" b="0" i="0" u="none" strike="noStrike" dirty="0">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zh-CN" altLang="en-US" sz="1200" b="0" i="0" u="none" strike="noStrike" dirty="0">
                          <a:solidFill>
                            <a:srgbClr val="000000"/>
                          </a:solidFill>
                          <a:latin typeface="宋体"/>
                        </a:rPr>
                        <a:t>　</a:t>
                      </a:r>
                      <a:r>
                        <a:rPr lang="en-US" altLang="zh-CN" sz="1200" b="0" i="0" u="none" strike="noStrike" dirty="0">
                          <a:solidFill>
                            <a:srgbClr val="000000"/>
                          </a:solidFill>
                          <a:latin typeface="宋体"/>
                        </a:rPr>
                        <a:t>#4</a:t>
                      </a:r>
                      <a:endParaRPr lang="zh-CN" altLang="en-US" sz="1200" b="0" i="0" u="none" strike="noStrike" dirty="0">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altLang="zh-CN" sz="1200" b="0" i="0" u="none" strike="noStrike" dirty="0">
                          <a:solidFill>
                            <a:srgbClr val="000000"/>
                          </a:solidFill>
                          <a:latin typeface="宋体"/>
                        </a:rPr>
                        <a:t>#5</a:t>
                      </a:r>
                      <a:r>
                        <a:rPr lang="zh-CN" altLang="en-US" sz="1200" b="0" i="0" u="none" strike="noStrike" dirty="0">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gridSpan="2">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hMerge="1">
                  <a:txBody>
                    <a:bodyPr/>
                    <a:lstStyle/>
                    <a:p>
                      <a:endParaRPr lang="zh-CN" altLang="en-US"/>
                    </a:p>
                  </a:txBody>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021"/>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Busy</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dirty="0">
                          <a:solidFill>
                            <a:srgbClr val="000000"/>
                          </a:solidFill>
                          <a:latin typeface="宋体"/>
                        </a:rPr>
                        <a:t>Yes</a:t>
                      </a:r>
                    </a:p>
                  </a:txBody>
                  <a:tcPr marL="6285" marR="6285" marT="6285"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latin typeface="宋体"/>
                        </a:rPr>
                        <a:t>No</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No</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latin typeface="宋体"/>
                        </a:rPr>
                        <a:t>Yes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latin typeface="宋体"/>
                        </a:rPr>
                        <a:t>Yes</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latin typeface="宋体"/>
                        </a:rPr>
                        <a:t>Yes</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No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gridSpan="2">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a:txBody>
                    <a:bodyPr/>
                    <a:lstStyle/>
                    <a:p>
                      <a:pPr algn="ctr" fontAlgn="ctr"/>
                      <a:r>
                        <a:rPr lang="en-US" sz="1200" b="0" i="0" u="none" strike="noStrike" dirty="0">
                          <a:solidFill>
                            <a:srgbClr val="000000"/>
                          </a:solidFill>
                          <a:latin typeface="宋体"/>
                        </a:rPr>
                        <a:t>No </a:t>
                      </a:r>
                    </a:p>
                  </a:txBody>
                  <a:tcPr marL="6285" marR="6285" marT="6285"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2"/>
                  </a:ext>
                </a:extLst>
              </a:tr>
            </a:tbl>
          </a:graphicData>
        </a:graphic>
      </p:graphicFrame>
      <p:sp>
        <p:nvSpPr>
          <p:cNvPr id="8" name="文本框 7">
            <a:extLst>
              <a:ext uri="{FF2B5EF4-FFF2-40B4-BE49-F238E27FC236}">
                <a16:creationId xmlns:a16="http://schemas.microsoft.com/office/drawing/2014/main" id="{C9D5ECE5-632A-4750-8658-20682039ADFD}"/>
              </a:ext>
            </a:extLst>
          </p:cNvPr>
          <p:cNvSpPr txBox="1"/>
          <p:nvPr/>
        </p:nvSpPr>
        <p:spPr>
          <a:xfrm>
            <a:off x="10250214" y="6013950"/>
            <a:ext cx="1941786" cy="276999"/>
          </a:xfrm>
          <a:prstGeom prst="rect">
            <a:avLst/>
          </a:prstGeom>
          <a:noFill/>
        </p:spPr>
        <p:txBody>
          <a:bodyPr wrap="square">
            <a:spAutoFit/>
          </a:bodyPr>
          <a:lstStyle/>
          <a:p>
            <a:pPr algn="ctr" fontAlgn="ctr"/>
            <a:r>
              <a:rPr lang="en-US" altLang="zh-CN" sz="1200" b="1" i="0" u="none" strike="noStrike" dirty="0">
                <a:solidFill>
                  <a:srgbClr val="FF0000"/>
                </a:solidFill>
                <a:latin typeface="宋体"/>
              </a:rPr>
              <a:t>Register Result Status</a:t>
            </a:r>
            <a:endParaRPr lang="zh-CN" altLang="en-US" sz="1200" b="1" i="0" u="none" strike="noStrike" dirty="0">
              <a:solidFill>
                <a:srgbClr val="FF0000"/>
              </a:solidFill>
              <a:latin typeface="宋体"/>
            </a:endParaRPr>
          </a:p>
        </p:txBody>
      </p:sp>
    </p:spTree>
    <p:extLst>
      <p:ext uri="{BB962C8B-B14F-4D97-AF65-F5344CB8AC3E}">
        <p14:creationId xmlns:p14="http://schemas.microsoft.com/office/powerpoint/2010/main" val="2228904786"/>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自由: 形状 22"/>
          <p:cNvSpPr/>
          <p:nvPr/>
        </p:nvSpPr>
        <p:spPr bwMode="auto">
          <a:xfrm rot="12600000">
            <a:off x="628798" y="267712"/>
            <a:ext cx="166903" cy="731887"/>
          </a:xfrm>
          <a:custGeom>
            <a:avLst/>
            <a:gdLst>
              <a:gd name="connsiteX0" fmla="*/ 260214 w 260214"/>
              <a:gd name="connsiteY0" fmla="*/ 995963 h 1141060"/>
              <a:gd name="connsiteX1" fmla="*/ 0 w 260214"/>
              <a:gd name="connsiteY1" fmla="*/ 1141060 h 1141060"/>
              <a:gd name="connsiteX2" fmla="*/ 0 w 260214"/>
              <a:gd name="connsiteY2" fmla="*/ 146621 h 1141060"/>
              <a:gd name="connsiteX3" fmla="*/ 260214 w 260214"/>
              <a:gd name="connsiteY3" fmla="*/ 0 h 1141060"/>
            </a:gdLst>
            <a:ahLst/>
            <a:cxnLst>
              <a:cxn ang="0">
                <a:pos x="connsiteX0" y="connsiteY0"/>
              </a:cxn>
              <a:cxn ang="0">
                <a:pos x="connsiteX1" y="connsiteY1"/>
              </a:cxn>
              <a:cxn ang="0">
                <a:pos x="connsiteX2" y="connsiteY2"/>
              </a:cxn>
              <a:cxn ang="0">
                <a:pos x="connsiteX3" y="connsiteY3"/>
              </a:cxn>
            </a:cxnLst>
            <a:rect l="l" t="t" r="r" b="b"/>
            <a:pathLst>
              <a:path w="260214" h="1141060">
                <a:moveTo>
                  <a:pt x="260214" y="995963"/>
                </a:moveTo>
                <a:lnTo>
                  <a:pt x="0" y="1141060"/>
                </a:lnTo>
                <a:lnTo>
                  <a:pt x="0" y="146621"/>
                </a:lnTo>
                <a:lnTo>
                  <a:pt x="260214" y="0"/>
                </a:lnTo>
                <a:close/>
              </a:path>
            </a:pathLst>
          </a:custGeom>
          <a:solidFill>
            <a:srgbClr val="0075EA"/>
          </a:solidFill>
          <a:ln>
            <a:noFill/>
          </a:ln>
        </p:spPr>
        <p:txBody>
          <a:bodyPr vert="horz" wrap="square" lIns="91440" tIns="45720" rIns="91440" bIns="45720" numCol="1" anchor="t" anchorCtr="0" compatLnSpc="1">
            <a:noAutofit/>
          </a:bodyPr>
          <a:lstStyle/>
          <a:p>
            <a:endParaRPr lang="zh-CN" altLang="en-US" dirty="0"/>
          </a:p>
        </p:txBody>
      </p:sp>
      <p:grpSp>
        <p:nvGrpSpPr>
          <p:cNvPr id="10" name="组合 9">
            <a:extLst>
              <a:ext uri="{FF2B5EF4-FFF2-40B4-BE49-F238E27FC236}">
                <a16:creationId xmlns:a16="http://schemas.microsoft.com/office/drawing/2014/main" id="{BB91EA2E-31D9-4C5E-B927-0E95CC089AA6}"/>
              </a:ext>
            </a:extLst>
          </p:cNvPr>
          <p:cNvGrpSpPr/>
          <p:nvPr/>
        </p:nvGrpSpPr>
        <p:grpSpPr>
          <a:xfrm>
            <a:off x="635244" y="278225"/>
            <a:ext cx="6394948" cy="706446"/>
            <a:chOff x="635242" y="278221"/>
            <a:chExt cx="6394948" cy="706445"/>
          </a:xfrm>
        </p:grpSpPr>
        <p:sp>
          <p:nvSpPr>
            <p:cNvPr id="11" name="矩形 10">
              <a:extLst>
                <a:ext uri="{FF2B5EF4-FFF2-40B4-BE49-F238E27FC236}">
                  <a16:creationId xmlns:a16="http://schemas.microsoft.com/office/drawing/2014/main" id="{47CE21A5-F067-4614-A14F-2AD5275C87D3}"/>
                </a:ext>
              </a:extLst>
            </p:cNvPr>
            <p:cNvSpPr/>
            <p:nvPr/>
          </p:nvSpPr>
          <p:spPr>
            <a:xfrm>
              <a:off x="635242" y="676889"/>
              <a:ext cx="6394948" cy="307777"/>
            </a:xfrm>
            <a:prstGeom prst="rect">
              <a:avLst/>
            </a:prstGeom>
          </p:spPr>
          <p:txBody>
            <a:bodyPr wrap="square">
              <a:spAutoFit/>
            </a:bodyPr>
            <a:lstStyle/>
            <a:p>
              <a:pPr algn="ctr"/>
              <a:r>
                <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rPr>
                <a:t>Speculation Execution based on Hardware——Example</a:t>
              </a:r>
            </a:p>
          </p:txBody>
        </p:sp>
        <p:sp>
          <p:nvSpPr>
            <p:cNvPr id="12" name="矩形 11">
              <a:extLst>
                <a:ext uri="{FF2B5EF4-FFF2-40B4-BE49-F238E27FC236}">
                  <a16:creationId xmlns:a16="http://schemas.microsoft.com/office/drawing/2014/main" id="{063FC65B-08A6-4FAC-8552-101E13B84E5C}"/>
                </a:ext>
              </a:extLst>
            </p:cNvPr>
            <p:cNvSpPr/>
            <p:nvPr/>
          </p:nvSpPr>
          <p:spPr>
            <a:xfrm>
              <a:off x="1197484" y="278221"/>
              <a:ext cx="4951997" cy="523219"/>
            </a:xfrm>
            <a:prstGeom prst="rect">
              <a:avLst/>
            </a:prstGeom>
          </p:spPr>
          <p:txBody>
            <a:bodyPr wrap="none">
              <a:spAutoFit/>
            </a:bodyPr>
            <a:lstStyle/>
            <a:p>
              <a:r>
                <a:rPr lang="zh-CN" altLang="en-US" sz="2800" b="1" dirty="0">
                  <a:solidFill>
                    <a:schemeClr val="tx1">
                      <a:lumMod val="85000"/>
                      <a:lumOff val="15000"/>
                    </a:schemeClr>
                  </a:solidFill>
                  <a:latin typeface="等线" panose="02010600030101010101" pitchFamily="2" charset="-122"/>
                  <a:ea typeface="等线" panose="02010600030101010101" pitchFamily="2" charset="-122"/>
                </a:rPr>
                <a:t>基于硬件的推测执行</a:t>
              </a:r>
              <a:r>
                <a:rPr lang="en-US" altLang="zh-CN" sz="2800" b="1" dirty="0">
                  <a:solidFill>
                    <a:schemeClr val="tx1">
                      <a:lumMod val="85000"/>
                      <a:lumOff val="15000"/>
                    </a:schemeClr>
                  </a:solidFill>
                  <a:latin typeface="等线" panose="02010600030101010101" pitchFamily="2" charset="-122"/>
                  <a:ea typeface="等线" panose="02010600030101010101" pitchFamily="2" charset="-122"/>
                </a:rPr>
                <a:t>— —</a:t>
              </a:r>
              <a:r>
                <a:rPr lang="zh-CN" altLang="en-US" sz="2800" b="1" dirty="0">
                  <a:solidFill>
                    <a:schemeClr val="tx1">
                      <a:lumMod val="85000"/>
                      <a:lumOff val="15000"/>
                    </a:schemeClr>
                  </a:solidFill>
                  <a:latin typeface="等线" panose="02010600030101010101" pitchFamily="2" charset="-122"/>
                  <a:ea typeface="等线" panose="02010600030101010101" pitchFamily="2" charset="-122"/>
                </a:rPr>
                <a:t>示例</a:t>
              </a:r>
            </a:p>
          </p:txBody>
        </p:sp>
      </p:grpSp>
      <p:sp>
        <p:nvSpPr>
          <p:cNvPr id="7" name="文本框 6">
            <a:extLst>
              <a:ext uri="{FF2B5EF4-FFF2-40B4-BE49-F238E27FC236}">
                <a16:creationId xmlns:a16="http://schemas.microsoft.com/office/drawing/2014/main" id="{BD4D3455-BFEC-4ECA-BDAC-7AAF5D43B05A}"/>
              </a:ext>
            </a:extLst>
          </p:cNvPr>
          <p:cNvSpPr txBox="1"/>
          <p:nvPr/>
        </p:nvSpPr>
        <p:spPr>
          <a:xfrm>
            <a:off x="9666514" y="801446"/>
            <a:ext cx="1890243" cy="461665"/>
          </a:xfrm>
          <a:prstGeom prst="rect">
            <a:avLst/>
          </a:prstGeom>
          <a:noFill/>
        </p:spPr>
        <p:txBody>
          <a:bodyPr wrap="square" rtlCol="0">
            <a:spAutoFit/>
          </a:bodyPr>
          <a:lstStyle/>
          <a:p>
            <a:pPr algn="ctr"/>
            <a:r>
              <a:rPr lang="zh-CN" altLang="en-US" sz="2400" b="1" dirty="0">
                <a:solidFill>
                  <a:srgbClr val="0066FF"/>
                </a:solidFill>
                <a:latin typeface="微软雅黑" panose="020B0503020204020204" pitchFamily="34" charset="-122"/>
                <a:ea typeface="微软雅黑" panose="020B0503020204020204" pitchFamily="34" charset="-122"/>
              </a:rPr>
              <a:t>第</a:t>
            </a:r>
            <a:r>
              <a:rPr lang="en-US" altLang="zh-CN" sz="2400" b="1" dirty="0">
                <a:solidFill>
                  <a:srgbClr val="0066FF"/>
                </a:solidFill>
                <a:latin typeface="微软雅黑" panose="020B0503020204020204" pitchFamily="34" charset="-122"/>
                <a:ea typeface="微软雅黑" panose="020B0503020204020204" pitchFamily="34" charset="-122"/>
              </a:rPr>
              <a:t>8</a:t>
            </a:r>
            <a:r>
              <a:rPr lang="zh-CN" altLang="en-US" sz="2400" b="1" dirty="0">
                <a:solidFill>
                  <a:srgbClr val="0066FF"/>
                </a:solidFill>
                <a:latin typeface="微软雅黑" panose="020B0503020204020204" pitchFamily="34" charset="-122"/>
                <a:ea typeface="微软雅黑" panose="020B0503020204020204" pitchFamily="34" charset="-122"/>
              </a:rPr>
              <a:t>个周期</a:t>
            </a:r>
          </a:p>
        </p:txBody>
      </p:sp>
      <p:graphicFrame>
        <p:nvGraphicFramePr>
          <p:cNvPr id="8" name="表格 7">
            <a:extLst>
              <a:ext uri="{FF2B5EF4-FFF2-40B4-BE49-F238E27FC236}">
                <a16:creationId xmlns:a16="http://schemas.microsoft.com/office/drawing/2014/main" id="{EFF1A928-D5A9-445F-A40A-5A6F978D5A9A}"/>
              </a:ext>
            </a:extLst>
          </p:cNvPr>
          <p:cNvGraphicFramePr>
            <a:graphicFrameLocks noGrp="1"/>
          </p:cNvGraphicFramePr>
          <p:nvPr>
            <p:extLst>
              <p:ext uri="{D42A27DB-BD31-4B8C-83A1-F6EECF244321}">
                <p14:modId xmlns:p14="http://schemas.microsoft.com/office/powerpoint/2010/main" val="3784070860"/>
              </p:ext>
            </p:extLst>
          </p:nvPr>
        </p:nvGraphicFramePr>
        <p:xfrm>
          <a:off x="1793886" y="1274372"/>
          <a:ext cx="8572558" cy="5082315"/>
        </p:xfrm>
        <a:graphic>
          <a:graphicData uri="http://schemas.openxmlformats.org/drawingml/2006/table">
            <a:tbl>
              <a:tblPr/>
              <a:tblGrid>
                <a:gridCol w="724609">
                  <a:extLst>
                    <a:ext uri="{9D8B030D-6E8A-4147-A177-3AD203B41FA5}">
                      <a16:colId xmlns:a16="http://schemas.microsoft.com/office/drawing/2014/main" val="20000"/>
                    </a:ext>
                  </a:extLst>
                </a:gridCol>
                <a:gridCol w="724609">
                  <a:extLst>
                    <a:ext uri="{9D8B030D-6E8A-4147-A177-3AD203B41FA5}">
                      <a16:colId xmlns:a16="http://schemas.microsoft.com/office/drawing/2014/main" val="20001"/>
                    </a:ext>
                  </a:extLst>
                </a:gridCol>
                <a:gridCol w="602313">
                  <a:extLst>
                    <a:ext uri="{9D8B030D-6E8A-4147-A177-3AD203B41FA5}">
                      <a16:colId xmlns:a16="http://schemas.microsoft.com/office/drawing/2014/main" val="20002"/>
                    </a:ext>
                  </a:extLst>
                </a:gridCol>
                <a:gridCol w="439620">
                  <a:extLst>
                    <a:ext uri="{9D8B030D-6E8A-4147-A177-3AD203B41FA5}">
                      <a16:colId xmlns:a16="http://schemas.microsoft.com/office/drawing/2014/main" val="20003"/>
                    </a:ext>
                  </a:extLst>
                </a:gridCol>
                <a:gridCol w="1388527">
                  <a:extLst>
                    <a:ext uri="{9D8B030D-6E8A-4147-A177-3AD203B41FA5}">
                      <a16:colId xmlns:a16="http://schemas.microsoft.com/office/drawing/2014/main" val="20004"/>
                    </a:ext>
                  </a:extLst>
                </a:gridCol>
                <a:gridCol w="1249193">
                  <a:extLst>
                    <a:ext uri="{9D8B030D-6E8A-4147-A177-3AD203B41FA5}">
                      <a16:colId xmlns:a16="http://schemas.microsoft.com/office/drawing/2014/main" val="20005"/>
                    </a:ext>
                  </a:extLst>
                </a:gridCol>
                <a:gridCol w="637807">
                  <a:extLst>
                    <a:ext uri="{9D8B030D-6E8A-4147-A177-3AD203B41FA5}">
                      <a16:colId xmlns:a16="http://schemas.microsoft.com/office/drawing/2014/main" val="20006"/>
                    </a:ext>
                  </a:extLst>
                </a:gridCol>
                <a:gridCol w="845377">
                  <a:extLst>
                    <a:ext uri="{9D8B030D-6E8A-4147-A177-3AD203B41FA5}">
                      <a16:colId xmlns:a16="http://schemas.microsoft.com/office/drawing/2014/main" val="20007"/>
                    </a:ext>
                  </a:extLst>
                </a:gridCol>
                <a:gridCol w="724609">
                  <a:extLst>
                    <a:ext uri="{9D8B030D-6E8A-4147-A177-3AD203B41FA5}">
                      <a16:colId xmlns:a16="http://schemas.microsoft.com/office/drawing/2014/main" val="20008"/>
                    </a:ext>
                  </a:extLst>
                </a:gridCol>
                <a:gridCol w="356657">
                  <a:extLst>
                    <a:ext uri="{9D8B030D-6E8A-4147-A177-3AD203B41FA5}">
                      <a16:colId xmlns:a16="http://schemas.microsoft.com/office/drawing/2014/main" val="20009"/>
                    </a:ext>
                  </a:extLst>
                </a:gridCol>
                <a:gridCol w="154628">
                  <a:extLst>
                    <a:ext uri="{9D8B030D-6E8A-4147-A177-3AD203B41FA5}">
                      <a16:colId xmlns:a16="http://schemas.microsoft.com/office/drawing/2014/main" val="20010"/>
                    </a:ext>
                  </a:extLst>
                </a:gridCol>
                <a:gridCol w="724609">
                  <a:extLst>
                    <a:ext uri="{9D8B030D-6E8A-4147-A177-3AD203B41FA5}">
                      <a16:colId xmlns:a16="http://schemas.microsoft.com/office/drawing/2014/main" val="20011"/>
                    </a:ext>
                  </a:extLst>
                </a:gridCol>
              </a:tblGrid>
              <a:tr h="186360">
                <a:tc>
                  <a:txBody>
                    <a:bodyPr/>
                    <a:lstStyle/>
                    <a:p>
                      <a:pPr algn="ctr" fontAlgn="ctr"/>
                      <a:r>
                        <a:rPr lang="en-US" sz="1200" b="0" i="0" u="none" strike="noStrike" dirty="0">
                          <a:solidFill>
                            <a:srgbClr val="000000"/>
                          </a:solidFill>
                          <a:latin typeface="宋体"/>
                        </a:rPr>
                        <a:t>Time</a:t>
                      </a: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Name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a:solidFill>
                            <a:srgbClr val="000000"/>
                          </a:solidFill>
                          <a:latin typeface="宋体"/>
                        </a:rPr>
                        <a:t>Busy</a:t>
                      </a:r>
                    </a:p>
                  </a:txBody>
                  <a:tcPr marL="6285" marR="6285" marT="628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dirty="0">
                          <a:solidFill>
                            <a:srgbClr val="000000"/>
                          </a:solidFill>
                          <a:latin typeface="宋体"/>
                        </a:rPr>
                        <a:t>Op</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dirty="0" err="1">
                          <a:solidFill>
                            <a:srgbClr val="000000"/>
                          </a:solidFill>
                          <a:latin typeface="宋体"/>
                        </a:rPr>
                        <a:t>Vj</a:t>
                      </a:r>
                      <a:endParaRPr lang="en-US" sz="1200" b="0" i="0" u="none" strike="noStrike" dirty="0">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a:solidFill>
                            <a:srgbClr val="000000"/>
                          </a:solidFill>
                          <a:latin typeface="宋体"/>
                        </a:rPr>
                        <a:t>Vk</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dirty="0" err="1">
                          <a:solidFill>
                            <a:srgbClr val="000000"/>
                          </a:solidFill>
                          <a:latin typeface="宋体"/>
                        </a:rPr>
                        <a:t>Qj</a:t>
                      </a:r>
                      <a:endParaRPr lang="en-US" sz="1200" b="0" i="0" u="none" strike="noStrike" dirty="0">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a:solidFill>
                            <a:srgbClr val="000000"/>
                          </a:solidFill>
                          <a:latin typeface="宋体"/>
                        </a:rPr>
                        <a:t>Qk</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a:solidFill>
                            <a:srgbClr val="000000"/>
                          </a:solidFill>
                          <a:latin typeface="宋体"/>
                        </a:rPr>
                        <a:t>Dest</a:t>
                      </a:r>
                    </a:p>
                  </a:txBody>
                  <a:tcPr marL="6285" marR="6285" marT="628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gridSpan="2">
                  <a:txBody>
                    <a:bodyPr/>
                    <a:lstStyle/>
                    <a:p>
                      <a:pPr algn="ctr" fontAlgn="ctr"/>
                      <a:endParaRPr lang="zh-CN" alt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hMerge="1">
                  <a:txBody>
                    <a:bodyPr/>
                    <a:lstStyle/>
                    <a:p>
                      <a:endParaRPr lang="zh-CN" altLang="en-US"/>
                    </a:p>
                  </a:txBody>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0"/>
                  </a:ext>
                </a:extLst>
              </a:tr>
              <a:tr h="186360">
                <a:tc>
                  <a:txBody>
                    <a:bodyPr/>
                    <a:lstStyle/>
                    <a:p>
                      <a:pPr algn="ctr" fontAlgn="ctr"/>
                      <a:r>
                        <a:rPr lang="en-US" altLang="zh-CN" sz="1200" b="0" i="0" u="none" strike="noStrike">
                          <a:solidFill>
                            <a:srgbClr val="000000"/>
                          </a:solidFill>
                          <a:latin typeface="宋体"/>
                        </a:rPr>
                        <a:t>0</a:t>
                      </a: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Add1</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dirty="0">
                          <a:solidFill>
                            <a:srgbClr val="000000"/>
                          </a:solidFill>
                          <a:latin typeface="宋体"/>
                        </a:rPr>
                        <a:t>No</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gridSpan="3">
                  <a:txBody>
                    <a:bodyPr/>
                    <a:lstStyle/>
                    <a:p>
                      <a:pPr algn="ctr" fontAlgn="ctr"/>
                      <a:r>
                        <a:rPr lang="en-US" altLang="zh-CN" sz="1200" b="1" i="0" u="none" strike="noStrike" dirty="0">
                          <a:solidFill>
                            <a:srgbClr val="FF0000"/>
                          </a:solidFill>
                          <a:latin typeface="宋体"/>
                        </a:rPr>
                        <a:t>Reservation</a:t>
                      </a:r>
                      <a:endParaRPr lang="zh-CN" altLang="en-US" sz="1200" b="1" i="0" u="none" strike="noStrike" dirty="0">
                        <a:solidFill>
                          <a:srgbClr val="FF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hMerge="1">
                  <a:txBody>
                    <a:bodyPr/>
                    <a:lstStyle/>
                    <a:p>
                      <a:endParaRPr lang="zh-CN" altLang="en-US"/>
                    </a:p>
                  </a:txBody>
                  <a:tcPr/>
                </a:tc>
                <a:tc hMerge="1">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1"/>
                  </a:ext>
                </a:extLst>
              </a:tr>
              <a:tr h="186360">
                <a:tc>
                  <a:txBody>
                    <a:bodyPr/>
                    <a:lstStyle/>
                    <a:p>
                      <a:pPr algn="ctr" fontAlgn="ctr"/>
                      <a:r>
                        <a:rPr lang="en-US" altLang="zh-CN" sz="1200" b="0" i="0" u="none" strike="noStrike" dirty="0">
                          <a:solidFill>
                            <a:srgbClr val="000000"/>
                          </a:solidFill>
                          <a:latin typeface="宋体"/>
                        </a:rPr>
                        <a:t>2</a:t>
                      </a: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Add2</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dirty="0">
                          <a:solidFill>
                            <a:srgbClr val="000000"/>
                          </a:solidFill>
                          <a:latin typeface="宋体"/>
                        </a:rPr>
                        <a:t>Yes</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altLang="zh-CN" sz="1200" b="0" i="0" u="none" strike="noStrike" dirty="0">
                          <a:solidFill>
                            <a:srgbClr val="000000"/>
                          </a:solidFill>
                          <a:latin typeface="宋体"/>
                        </a:rPr>
                        <a:t>ADD</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err="1">
                          <a:solidFill>
                            <a:srgbClr val="000000"/>
                          </a:solidFill>
                          <a:latin typeface="宋体"/>
                        </a:rPr>
                        <a:t>F6</a:t>
                      </a:r>
                      <a:r>
                        <a:rPr lang="en-US" altLang="zh-CN" sz="1200" b="0" i="0" u="none" strike="noStrike" dirty="0">
                          <a:solidFill>
                            <a:srgbClr val="000000"/>
                          </a:solidFill>
                          <a:latin typeface="宋体"/>
                        </a:rPr>
                        <a:t>-#2</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err="1">
                          <a:solidFill>
                            <a:srgbClr val="000000"/>
                          </a:solidFill>
                          <a:latin typeface="宋体"/>
                        </a:rPr>
                        <a:t>Regs</a:t>
                      </a:r>
                      <a:r>
                        <a:rPr lang="en-US" altLang="zh-CN" sz="1200" b="0" i="0" u="none" strike="noStrike" dirty="0">
                          <a:solidFill>
                            <a:srgbClr val="000000"/>
                          </a:solidFill>
                          <a:latin typeface="宋体"/>
                        </a:rPr>
                        <a:t>[F2]</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dirty="0">
                          <a:solidFill>
                            <a:srgbClr val="000000"/>
                          </a:solidFill>
                          <a:latin typeface="宋体"/>
                        </a:rPr>
                        <a:t>　</a:t>
                      </a:r>
                      <a:r>
                        <a:rPr lang="en-US" altLang="zh-CN" sz="1200" b="0" i="0" u="none" strike="noStrike" dirty="0">
                          <a:solidFill>
                            <a:srgbClr val="000000"/>
                          </a:solidFill>
                          <a:latin typeface="宋体"/>
                        </a:rPr>
                        <a:t>#6</a:t>
                      </a: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gridSpan="3">
                  <a:txBody>
                    <a:bodyPr/>
                    <a:lstStyle/>
                    <a:p>
                      <a:pPr algn="ctr" fontAlgn="ctr"/>
                      <a:r>
                        <a:rPr lang="en-US" altLang="zh-CN" sz="1200" b="1" i="0" u="none" strike="noStrike" dirty="0">
                          <a:solidFill>
                            <a:srgbClr val="FF0000"/>
                          </a:solidFill>
                          <a:latin typeface="宋体"/>
                        </a:rPr>
                        <a:t>Station</a:t>
                      </a:r>
                      <a:endParaRPr lang="zh-CN" altLang="en-US" sz="1200" b="1" i="0" u="none" strike="noStrike" dirty="0">
                        <a:solidFill>
                          <a:srgbClr val="FF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hMerge="1">
                  <a:txBody>
                    <a:bodyPr/>
                    <a:lstStyle/>
                    <a:p>
                      <a:endParaRPr lang="zh-CN" altLang="en-US"/>
                    </a:p>
                  </a:txBody>
                  <a:tcPr/>
                </a:tc>
                <a:tc hMerge="1">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2"/>
                  </a:ext>
                </a:extLst>
              </a:tr>
              <a:tr h="186360">
                <a:tc>
                  <a:txBody>
                    <a:bodyPr/>
                    <a:lstStyle/>
                    <a:p>
                      <a:pPr algn="ctr" fontAlgn="ctr"/>
                      <a:r>
                        <a:rPr lang="en-US" altLang="zh-CN" sz="1200" b="0" i="0" u="none" strike="noStrike">
                          <a:solidFill>
                            <a:srgbClr val="000000"/>
                          </a:solidFill>
                          <a:latin typeface="宋体"/>
                        </a:rPr>
                        <a:t>0</a:t>
                      </a: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Add3</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dirty="0">
                          <a:solidFill>
                            <a:srgbClr val="000000"/>
                          </a:solidFill>
                          <a:latin typeface="宋体"/>
                        </a:rPr>
                        <a:t>No</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marL="0" indent="0" algn="ctr" fontAlgn="ctr">
                        <a:tabLst/>
                      </a:pPr>
                      <a:endParaRPr lang="zh-CN" alt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gridSpan="2">
                  <a:txBody>
                    <a:bodyPr/>
                    <a:lstStyle/>
                    <a:p>
                      <a:endParaRPr lang="zh-CN" altLang="en-US"/>
                    </a:p>
                  </a:txBody>
                  <a:tcPr marL="6285" marR="6285" marT="6285" marB="0" anchor="ctr">
                    <a:lnL>
                      <a:noFill/>
                    </a:lnL>
                    <a:lnR>
                      <a:noFill/>
                    </a:lnR>
                    <a:lnT>
                      <a:noFill/>
                    </a:lnT>
                    <a:lnB>
                      <a:noFill/>
                    </a:lnB>
                  </a:tcPr>
                </a:tc>
                <a:tc hMerge="1">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3"/>
                  </a:ext>
                </a:extLst>
              </a:tr>
              <a:tr h="186360">
                <a:tc>
                  <a:txBody>
                    <a:bodyPr/>
                    <a:lstStyle/>
                    <a:p>
                      <a:pPr algn="ctr" fontAlgn="ctr"/>
                      <a:r>
                        <a:rPr lang="en-US" altLang="zh-CN" sz="1200" b="0" i="0" u="none" strike="noStrike" dirty="0">
                          <a:solidFill>
                            <a:srgbClr val="000000"/>
                          </a:solidFill>
                          <a:latin typeface="宋体"/>
                        </a:rPr>
                        <a:t>6</a:t>
                      </a: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Mult1</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dirty="0">
                          <a:solidFill>
                            <a:srgbClr val="000000"/>
                          </a:solidFill>
                          <a:latin typeface="宋体"/>
                        </a:rPr>
                        <a:t>Yes</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altLang="zh-CN" sz="1200" b="0" i="0" u="none" strike="noStrike" dirty="0">
                          <a:solidFill>
                            <a:srgbClr val="000000"/>
                          </a:solidFill>
                          <a:latin typeface="宋体"/>
                        </a:rPr>
                        <a:t>MULT</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err="1">
                          <a:solidFill>
                            <a:srgbClr val="000000"/>
                          </a:solidFill>
                          <a:latin typeface="宋体"/>
                        </a:rPr>
                        <a:t>Mem</a:t>
                      </a:r>
                      <a:r>
                        <a:rPr lang="en-US" altLang="zh-CN" sz="1200" b="0" i="0" u="none" strike="noStrike" dirty="0">
                          <a:solidFill>
                            <a:srgbClr val="000000"/>
                          </a:solidFill>
                          <a:latin typeface="宋体"/>
                        </a:rPr>
                        <a:t>[45+Regs[R3]]</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err="1">
                          <a:solidFill>
                            <a:srgbClr val="000000"/>
                          </a:solidFill>
                          <a:latin typeface="宋体"/>
                        </a:rPr>
                        <a:t>Regs</a:t>
                      </a:r>
                      <a:r>
                        <a:rPr lang="en-US" altLang="zh-CN" sz="1200" b="0" i="0" u="none" strike="noStrike" dirty="0">
                          <a:solidFill>
                            <a:srgbClr val="000000"/>
                          </a:solidFill>
                          <a:latin typeface="宋体"/>
                        </a:rPr>
                        <a:t>[F4]</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a:solidFill>
                            <a:srgbClr val="000000"/>
                          </a:solidFill>
                          <a:latin typeface="宋体"/>
                        </a:rPr>
                        <a:t>#3</a:t>
                      </a: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gridSpan="2">
                  <a:txBody>
                    <a:bodyPr/>
                    <a:lstStyle/>
                    <a:p>
                      <a:endParaRPr lang="zh-CN" altLang="en-US"/>
                    </a:p>
                  </a:txBody>
                  <a:tcPr marL="6285" marR="6285" marT="6285" marB="0" anchor="ctr">
                    <a:lnL>
                      <a:noFill/>
                    </a:lnL>
                    <a:lnR>
                      <a:noFill/>
                    </a:lnR>
                    <a:lnT>
                      <a:noFill/>
                    </a:lnT>
                    <a:lnB>
                      <a:noFill/>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4"/>
                  </a:ext>
                </a:extLst>
              </a:tr>
              <a:tr h="186360">
                <a:tc>
                  <a:txBody>
                    <a:bodyPr/>
                    <a:lstStyle/>
                    <a:p>
                      <a:pPr algn="ctr" fontAlgn="ctr"/>
                      <a:r>
                        <a:rPr lang="en-US" altLang="zh-CN" sz="1200" b="0" i="0" u="none" strike="noStrike">
                          <a:solidFill>
                            <a:srgbClr val="000000"/>
                          </a:solidFill>
                          <a:latin typeface="宋体"/>
                        </a:rPr>
                        <a:t>0</a:t>
                      </a: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Mult2</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dirty="0">
                          <a:solidFill>
                            <a:srgbClr val="000000"/>
                          </a:solidFill>
                          <a:latin typeface="宋体"/>
                        </a:rPr>
                        <a:t>Yes</a:t>
                      </a:r>
                    </a:p>
                  </a:txBody>
                  <a:tcPr marL="6285" marR="6285" marT="6285"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altLang="zh-CN" sz="1200" b="0" i="0" u="none" strike="noStrike" dirty="0">
                          <a:solidFill>
                            <a:srgbClr val="000000"/>
                          </a:solidFill>
                          <a:latin typeface="宋体"/>
                        </a:rPr>
                        <a:t>DIV</a:t>
                      </a:r>
                      <a:endParaRPr lang="zh-CN" altLang="en-US" sz="1200" b="0" i="0" u="none" strike="noStrike" dirty="0">
                        <a:solidFill>
                          <a:srgbClr val="000000"/>
                        </a:solidFill>
                        <a:latin typeface="宋体"/>
                      </a:endParaRP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dirty="0">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altLang="zh-CN" sz="1200" b="0" i="0" u="none" strike="noStrike" dirty="0" err="1">
                          <a:solidFill>
                            <a:srgbClr val="000000"/>
                          </a:solidFill>
                          <a:latin typeface="宋体"/>
                        </a:rPr>
                        <a:t>Regs</a:t>
                      </a:r>
                      <a:r>
                        <a:rPr lang="en-US" altLang="zh-CN" sz="1200" b="0" i="0" u="none" strike="noStrike" dirty="0">
                          <a:solidFill>
                            <a:srgbClr val="000000"/>
                          </a:solidFill>
                          <a:latin typeface="宋体"/>
                        </a:rPr>
                        <a:t>[F6]</a:t>
                      </a:r>
                      <a:endParaRPr lang="zh-CN" altLang="en-US" sz="1200" b="0" i="0" u="none" strike="noStrike" dirty="0">
                        <a:solidFill>
                          <a:srgbClr val="000000"/>
                        </a:solidFill>
                        <a:latin typeface="宋体"/>
                      </a:endParaRP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altLang="zh-CN" sz="1200" b="0" i="0" u="none" strike="noStrike" dirty="0">
                          <a:solidFill>
                            <a:srgbClr val="000000"/>
                          </a:solidFill>
                          <a:latin typeface="宋体"/>
                        </a:rPr>
                        <a:t>#3</a:t>
                      </a:r>
                      <a:endParaRPr lang="zh-CN" altLang="en-US" sz="1200" b="0" i="0" u="none" strike="noStrike" dirty="0">
                        <a:solidFill>
                          <a:srgbClr val="000000"/>
                        </a:solidFill>
                        <a:latin typeface="宋体"/>
                      </a:endParaRP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dirty="0">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altLang="zh-CN" sz="1200" b="0" i="0" u="none" strike="noStrike" dirty="0">
                          <a:solidFill>
                            <a:srgbClr val="000000"/>
                          </a:solidFill>
                          <a:latin typeface="宋体"/>
                        </a:rPr>
                        <a:t>#5</a:t>
                      </a: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gridSpan="2">
                  <a:txBody>
                    <a:bodyPr/>
                    <a:lstStyle/>
                    <a:p>
                      <a:endParaRPr lang="zh-CN" altLang="en-US"/>
                    </a:p>
                  </a:txBody>
                  <a:tcPr marL="6285" marR="6285" marT="6285" marB="0" anchor="ctr">
                    <a:lnL>
                      <a:noFill/>
                    </a:lnL>
                    <a:lnR>
                      <a:noFill/>
                    </a:lnR>
                    <a:lnT>
                      <a:noFill/>
                    </a:lnT>
                    <a:lnB>
                      <a:noFill/>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5"/>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gridSpan="2">
                  <a:txBody>
                    <a:bodyPr/>
                    <a:lstStyle/>
                    <a:p>
                      <a:endParaRPr lang="zh-CN" altLang="en-US"/>
                    </a:p>
                  </a:txBody>
                  <a:tcPr marL="6285" marR="6285" marT="6285" marB="0" anchor="ctr">
                    <a:lnL>
                      <a:noFill/>
                    </a:lnL>
                    <a:lnR>
                      <a:noFill/>
                    </a:lnR>
                    <a:lnT>
                      <a:noFill/>
                    </a:lnT>
                    <a:lnB>
                      <a:noFill/>
                    </a:lnB>
                  </a:tcPr>
                </a:tc>
                <a:tc hMerge="1">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6"/>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Busy</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gridSpan="2">
                  <a:txBody>
                    <a:bodyPr/>
                    <a:lstStyle/>
                    <a:p>
                      <a:pPr algn="ctr" fontAlgn="ctr"/>
                      <a:r>
                        <a:rPr lang="en-US" sz="1200" b="0" i="0" u="none" strike="noStrike">
                          <a:solidFill>
                            <a:srgbClr val="000000"/>
                          </a:solidFill>
                          <a:latin typeface="宋体"/>
                        </a:rPr>
                        <a:t>Address</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hMerge="1">
                  <a:txBody>
                    <a:bodyPr/>
                    <a:lstStyle/>
                    <a:p>
                      <a:pPr algn="ctr" fontAlgn="ctr"/>
                      <a:endParaRPr lang="en-US" sz="1200" b="0" i="0" u="none" strike="noStrike">
                        <a:solidFill>
                          <a:srgbClr val="000000"/>
                        </a:solidFill>
                        <a:latin typeface="宋体"/>
                      </a:endParaRP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Entry</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Busy</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Instruction</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State</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err="1">
                          <a:solidFill>
                            <a:srgbClr val="000000"/>
                          </a:solidFill>
                          <a:latin typeface="宋体"/>
                        </a:rPr>
                        <a:t>Dest</a:t>
                      </a:r>
                      <a:r>
                        <a:rPr lang="en-US" sz="1200" b="0" i="0" u="none" strike="noStrike" dirty="0">
                          <a:solidFill>
                            <a:srgbClr val="000000"/>
                          </a:solidFill>
                          <a:latin typeface="宋体"/>
                        </a:rPr>
                        <a:t>.</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Value</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Load1</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No</a:t>
                      </a:r>
                      <a:endParaRPr lang="zh-CN" alt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tcPr>
                </a:tc>
                <a:tc gridSpan="2">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hMerge="1">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008"/>
                  </a:ext>
                </a:extLst>
              </a:tr>
              <a:tr h="186360">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1</a:t>
                      </a:r>
                    </a:p>
                  </a:txBody>
                  <a:tcPr marL="6285" marR="6285" marT="628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altLang="zh-CN" sz="1200" b="0" i="0" u="none" strike="noStrike" dirty="0">
                          <a:solidFill>
                            <a:srgbClr val="000000"/>
                          </a:solidFill>
                          <a:latin typeface="宋体"/>
                        </a:rPr>
                        <a:t>no</a:t>
                      </a:r>
                      <a:r>
                        <a:rPr lang="zh-CN" altLang="en-US" sz="1200" b="0" i="0" u="none" strike="noStrike" dirty="0">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altLang="zh-CN" sz="1200" b="0" i="0" u="none" strike="noStrike" dirty="0">
                          <a:solidFill>
                            <a:srgbClr val="000000"/>
                          </a:solidFill>
                          <a:latin typeface="宋体"/>
                        </a:rPr>
                        <a:t>LD F6,34(R2)</a:t>
                      </a:r>
                      <a:endParaRPr lang="zh-CN" altLang="en-US" sz="1200" b="0" i="0" u="none" strike="noStrike" dirty="0">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altLang="zh-CN" sz="1200" b="0" i="0" u="none" strike="noStrike" dirty="0">
                          <a:solidFill>
                            <a:srgbClr val="000000"/>
                          </a:solidFill>
                          <a:latin typeface="宋体"/>
                        </a:rPr>
                        <a:t>Commit</a:t>
                      </a:r>
                      <a:r>
                        <a:rPr lang="zh-CN" altLang="en-US" sz="1200" b="0" i="0" u="none" strike="noStrike" dirty="0">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altLang="zh-CN" sz="1200" b="0" i="0" u="none" strike="noStrike" dirty="0">
                          <a:solidFill>
                            <a:srgbClr val="000000"/>
                          </a:solidFill>
                          <a:latin typeface="宋体"/>
                        </a:rPr>
                        <a:t>F6</a:t>
                      </a:r>
                      <a:r>
                        <a:rPr lang="zh-CN" altLang="en-US" sz="1200" b="0" i="0" u="none" strike="noStrike" dirty="0">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altLang="zh-CN" sz="1200" b="0" i="0" u="none" strike="noStrike" dirty="0" err="1">
                          <a:solidFill>
                            <a:srgbClr val="000000"/>
                          </a:solidFill>
                          <a:latin typeface="宋体"/>
                        </a:rPr>
                        <a:t>Mem</a:t>
                      </a:r>
                      <a:r>
                        <a:rPr lang="en-US" altLang="zh-CN" sz="1200" b="0" i="0" u="none" strike="noStrike" dirty="0">
                          <a:solidFill>
                            <a:srgbClr val="000000"/>
                          </a:solidFill>
                          <a:latin typeface="宋体"/>
                        </a:rPr>
                        <a:t>[load1]</a:t>
                      </a:r>
                      <a:r>
                        <a:rPr lang="zh-CN" altLang="en-US" sz="1200" b="0" i="0" u="none" strike="noStrike" dirty="0">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a:solidFill>
                            <a:srgbClr val="000000"/>
                          </a:solidFill>
                          <a:latin typeface="宋体"/>
                        </a:rPr>
                        <a:t>Load2</a:t>
                      </a:r>
                    </a:p>
                  </a:txBody>
                  <a:tcPr marL="6285" marR="6285" marT="62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No</a:t>
                      </a:r>
                      <a:endParaRPr lang="zh-CN" alt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gridSpan="2">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10009"/>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2</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altLang="zh-CN" sz="1200" b="0" i="0" u="none" strike="noStrike" dirty="0">
                          <a:solidFill>
                            <a:srgbClr val="000000"/>
                          </a:solidFill>
                          <a:latin typeface="宋体"/>
                        </a:rPr>
                        <a:t>no </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a:solidFill>
                            <a:srgbClr val="000000"/>
                          </a:solidFill>
                          <a:latin typeface="宋体"/>
                        </a:rPr>
                        <a:t>LD F2,45(R3) </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a:solidFill>
                            <a:srgbClr val="000000"/>
                          </a:solidFill>
                          <a:latin typeface="宋体"/>
                        </a:rPr>
                        <a:t>Commit</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a:solidFill>
                            <a:srgbClr val="000000"/>
                          </a:solidFill>
                          <a:latin typeface="宋体"/>
                        </a:rPr>
                        <a:t>F2</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err="1">
                          <a:solidFill>
                            <a:srgbClr val="000000"/>
                          </a:solidFill>
                          <a:latin typeface="宋体"/>
                        </a:rPr>
                        <a:t>Mem</a:t>
                      </a:r>
                      <a:r>
                        <a:rPr lang="en-US" altLang="zh-CN" sz="1200" b="0" i="0" u="none" strike="noStrike" dirty="0">
                          <a:solidFill>
                            <a:srgbClr val="000000"/>
                          </a:solidFill>
                          <a:latin typeface="宋体"/>
                        </a:rPr>
                        <a:t>[load2]</a:t>
                      </a:r>
                      <a:r>
                        <a:rPr lang="zh-CN" altLang="en-US" sz="1200" b="0" i="0" u="none" strike="noStrike" dirty="0">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a:solidFill>
                            <a:srgbClr val="000000"/>
                          </a:solidFill>
                          <a:latin typeface="宋体"/>
                        </a:rPr>
                        <a:t>Load3</a:t>
                      </a:r>
                    </a:p>
                  </a:txBody>
                  <a:tcPr marL="6285" marR="6285" marT="62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tcPr>
                </a:tc>
                <a:tc gridSpan="2">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a:solidFill>
                            <a:srgbClr val="000000"/>
                          </a:solidFill>
                          <a:latin typeface="宋体"/>
                        </a:rPr>
                        <a:t>Head</a:t>
                      </a: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3</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altLang="zh-CN" sz="1200" b="0" i="0" u="none" strike="noStrike" dirty="0">
                          <a:solidFill>
                            <a:srgbClr val="000000"/>
                          </a:solidFill>
                          <a:latin typeface="宋体"/>
                        </a:rPr>
                        <a:t>Yes</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a:solidFill>
                            <a:srgbClr val="000000"/>
                          </a:solidFill>
                          <a:latin typeface="宋体"/>
                        </a:rPr>
                        <a:t>MULT</a:t>
                      </a:r>
                      <a:r>
                        <a:rPr lang="en-US" altLang="zh-CN" sz="1200" b="0" i="0" u="none" strike="noStrike" baseline="0" dirty="0">
                          <a:solidFill>
                            <a:srgbClr val="000000"/>
                          </a:solidFill>
                          <a:latin typeface="宋体"/>
                        </a:rPr>
                        <a:t> F0,F2,F4</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a:solidFill>
                            <a:srgbClr val="000000"/>
                          </a:solidFill>
                          <a:latin typeface="宋体"/>
                        </a:rPr>
                        <a:t>Ex3</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a:solidFill>
                            <a:srgbClr val="000000"/>
                          </a:solidFill>
                          <a:latin typeface="宋体"/>
                        </a:rPr>
                        <a:t>F0</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gridSpan="2">
                  <a:txBody>
                    <a:bodyPr/>
                    <a:lstStyle/>
                    <a:p>
                      <a:endParaRPr lang="zh-CN" altLang="en-US"/>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011"/>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4</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altLang="zh-CN" sz="1200" b="0" i="0" u="none" strike="noStrike" dirty="0">
                          <a:solidFill>
                            <a:srgbClr val="000000"/>
                          </a:solidFill>
                          <a:latin typeface="宋体"/>
                        </a:rPr>
                        <a:t>Yes</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a:solidFill>
                            <a:srgbClr val="000000"/>
                          </a:solidFill>
                          <a:latin typeface="宋体"/>
                        </a:rPr>
                        <a:t>SUBD F8,F6,F2</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a:solidFill>
                            <a:srgbClr val="000000"/>
                          </a:solidFill>
                          <a:latin typeface="宋体"/>
                        </a:rPr>
                        <a:t>Write</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a:solidFill>
                            <a:srgbClr val="000000"/>
                          </a:solidFill>
                          <a:latin typeface="宋体"/>
                        </a:rPr>
                        <a:t>F8</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a:solidFill>
                            <a:srgbClr val="000000"/>
                          </a:solidFill>
                          <a:latin typeface="宋体"/>
                        </a:rPr>
                        <a:t>F6-#2</a:t>
                      </a: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gridSpan="2">
                  <a:txBody>
                    <a:bodyPr/>
                    <a:lstStyle/>
                    <a:p>
                      <a:endParaRPr lang="zh-CN" altLang="en-US"/>
                    </a:p>
                  </a:txBody>
                  <a:tcPr marL="6285" marR="6285" marT="6285" marB="0" anchor="ctr">
                    <a:lnL>
                      <a:noFill/>
                    </a:lnL>
                    <a:lnR>
                      <a:noFill/>
                    </a:lnR>
                    <a:lnT>
                      <a:noFill/>
                    </a:lnT>
                    <a:lnB>
                      <a:noFill/>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2"/>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5</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altLang="zh-CN" sz="1200" b="0" i="0" u="none" strike="noStrike" dirty="0">
                          <a:solidFill>
                            <a:srgbClr val="000000"/>
                          </a:solidFill>
                          <a:latin typeface="宋体"/>
                        </a:rPr>
                        <a:t>Yes </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a:solidFill>
                            <a:srgbClr val="000000"/>
                          </a:solidFill>
                          <a:latin typeface="宋体"/>
                        </a:rPr>
                        <a:t>DIVD</a:t>
                      </a:r>
                      <a:r>
                        <a:rPr lang="en-US" altLang="zh-CN" sz="1200" b="0" i="0" u="none" strike="noStrike" baseline="0" dirty="0">
                          <a:solidFill>
                            <a:srgbClr val="000000"/>
                          </a:solidFill>
                          <a:latin typeface="宋体"/>
                        </a:rPr>
                        <a:t> F10,F0,F6</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a:solidFill>
                            <a:srgbClr val="000000"/>
                          </a:solidFill>
                          <a:latin typeface="宋体"/>
                        </a:rPr>
                        <a:t>Issue</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a:solidFill>
                            <a:srgbClr val="000000"/>
                          </a:solidFill>
                          <a:latin typeface="宋体"/>
                        </a:rPr>
                        <a:t>F10</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gridSpan="2">
                  <a:txBody>
                    <a:bodyPr/>
                    <a:lstStyle/>
                    <a:p>
                      <a:endParaRPr lang="zh-CN" altLang="en-US"/>
                    </a:p>
                  </a:txBody>
                  <a:tcPr marL="6285" marR="6285" marT="6285" marB="0" anchor="ctr">
                    <a:lnL>
                      <a:noFill/>
                    </a:lnL>
                    <a:lnR>
                      <a:noFill/>
                    </a:lnR>
                    <a:lnT>
                      <a:noFill/>
                    </a:lnT>
                    <a:lnB>
                      <a:noFill/>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3"/>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a:solidFill>
                            <a:srgbClr val="000000"/>
                          </a:solidFill>
                          <a:latin typeface="宋体"/>
                        </a:rPr>
                        <a:t>Tail</a:t>
                      </a: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6</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altLang="zh-CN" sz="1200" b="0" i="0" u="none" strike="noStrike" dirty="0">
                          <a:solidFill>
                            <a:srgbClr val="000000"/>
                          </a:solidFill>
                          <a:latin typeface="宋体"/>
                        </a:rPr>
                        <a:t>Yes</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a:solidFill>
                            <a:srgbClr val="000000"/>
                          </a:solidFill>
                          <a:latin typeface="宋体"/>
                        </a:rPr>
                        <a:t>ADDD F6,F8,F2</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a:solidFill>
                            <a:srgbClr val="000000"/>
                          </a:solidFill>
                          <a:latin typeface="宋体"/>
                        </a:rPr>
                        <a:t>Issue</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a:solidFill>
                            <a:srgbClr val="000000"/>
                          </a:solidFill>
                          <a:latin typeface="宋体"/>
                        </a:rPr>
                        <a:t>F6</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gridSpan="2">
                  <a:txBody>
                    <a:bodyPr/>
                    <a:lstStyle/>
                    <a:p>
                      <a:endParaRPr lang="zh-CN" altLang="en-US"/>
                    </a:p>
                  </a:txBody>
                  <a:tcPr marL="6285" marR="6285" marT="6285" marB="0" anchor="ctr">
                    <a:lnL>
                      <a:noFill/>
                    </a:lnL>
                    <a:lnR>
                      <a:noFill/>
                    </a:lnR>
                    <a:lnT>
                      <a:noFill/>
                    </a:lnT>
                    <a:lnB>
                      <a:noFill/>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4"/>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7</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gridSpan="4">
                  <a:txBody>
                    <a:bodyPr/>
                    <a:lstStyle/>
                    <a:p>
                      <a:pPr algn="ctr" fontAlgn="ctr"/>
                      <a:r>
                        <a:rPr lang="en-US" altLang="zh-CN" sz="1200" b="1" i="0" u="none" strike="noStrike" dirty="0">
                          <a:solidFill>
                            <a:srgbClr val="FF0000"/>
                          </a:solidFill>
                          <a:latin typeface="宋体"/>
                        </a:rPr>
                        <a:t>Reorder Buffer</a:t>
                      </a:r>
                      <a:endParaRPr lang="zh-CN" altLang="en-US" sz="1200" b="1" i="0" u="none" strike="noStrike" dirty="0">
                        <a:solidFill>
                          <a:srgbClr val="FF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hMerge="1">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hMerge="1">
                  <a:txBody>
                    <a:bodyPr/>
                    <a:lstStyle/>
                    <a:p>
                      <a:endParaRPr lang="zh-CN" altLang="en-US"/>
                    </a:p>
                  </a:txBody>
                  <a:tcPr/>
                </a:tc>
                <a:tc hMerge="1">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5"/>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8</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gridSpan="2">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hMerge="1">
                  <a:txBody>
                    <a:bodyPr/>
                    <a:lstStyle/>
                    <a:p>
                      <a:endParaRPr lang="zh-CN" altLang="en-US"/>
                    </a:p>
                  </a:txBody>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6"/>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9</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gridSpan="2">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hMerge="1">
                  <a:txBody>
                    <a:bodyPr/>
                    <a:lstStyle/>
                    <a:p>
                      <a:endParaRPr lang="zh-CN" altLang="en-US"/>
                    </a:p>
                  </a:txBody>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7"/>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10</a:t>
                      </a:r>
                    </a:p>
                  </a:txBody>
                  <a:tcPr marL="6285" marR="6285" marT="6285"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gridSpan="2">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hMerge="1">
                  <a:txBody>
                    <a:bodyPr/>
                    <a:lstStyle/>
                    <a:p>
                      <a:endParaRPr lang="zh-CN" altLang="en-US"/>
                    </a:p>
                  </a:txBody>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8"/>
                  </a:ext>
                </a:extLst>
              </a:tr>
              <a:tr h="186360">
                <a:tc>
                  <a:txBody>
                    <a:bodyPr/>
                    <a:lstStyle/>
                    <a:p>
                      <a:pPr algn="ctr" fontAlgn="ctr"/>
                      <a:r>
                        <a:rPr lang="en-US" altLang="zh-CN" sz="1200" b="0" i="0" u="none" strike="noStrike" dirty="0">
                          <a:solidFill>
                            <a:srgbClr val="000000"/>
                          </a:solidFill>
                          <a:latin typeface="宋体"/>
                        </a:rPr>
                        <a:t>Cycle</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gridSpan="2">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hMerge="1">
                  <a:txBody>
                    <a:bodyPr/>
                    <a:lstStyle/>
                    <a:p>
                      <a:endParaRPr lang="zh-CN" altLang="en-US"/>
                    </a:p>
                  </a:txBody>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9"/>
                  </a:ext>
                </a:extLst>
              </a:tr>
              <a:tr h="186360">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F0</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F2</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F4</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F6</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F8</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F10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F12</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gridSpan="2">
                  <a:txBody>
                    <a:bodyPr/>
                    <a:lstStyle/>
                    <a:p>
                      <a:pPr algn="ctr" fontAlgn="ctr"/>
                      <a:r>
                        <a:rPr lang="en-US" altLang="zh-CN"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a:txBody>
                    <a:bodyPr/>
                    <a:lstStyle/>
                    <a:p>
                      <a:pPr algn="ctr" fontAlgn="ctr"/>
                      <a:r>
                        <a:rPr lang="en-US" sz="1200" b="0" i="0" u="none" strike="noStrike">
                          <a:solidFill>
                            <a:srgbClr val="000000"/>
                          </a:solidFill>
                          <a:latin typeface="宋体"/>
                        </a:rPr>
                        <a:t>F30</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0"/>
                  </a:ext>
                </a:extLst>
              </a:tr>
              <a:tr h="186360">
                <a:tc>
                  <a:txBody>
                    <a:bodyPr/>
                    <a:lstStyle/>
                    <a:p>
                      <a:pPr algn="ctr" fontAlgn="ctr"/>
                      <a:r>
                        <a:rPr lang="en-US" altLang="zh-CN" sz="1200" b="0" i="0" u="none" strike="noStrike" dirty="0">
                          <a:solidFill>
                            <a:srgbClr val="000000"/>
                          </a:solidFill>
                          <a:latin typeface="宋体"/>
                        </a:rPr>
                        <a:t>8</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Reorder#</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#3</a:t>
                      </a:r>
                      <a:r>
                        <a:rPr lang="zh-CN" altLang="en-US" sz="1200" b="0" i="0" u="none" strike="noStrike" dirty="0">
                          <a:solidFill>
                            <a:srgbClr val="000000"/>
                          </a:solidFill>
                          <a:latin typeface="宋体"/>
                        </a:rPr>
                        <a:t>　</a:t>
                      </a:r>
                    </a:p>
                  </a:txBody>
                  <a:tcPr marL="6285" marR="6285" marT="628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zh-CN" altLang="en-US" sz="1200" b="0" i="0" u="none" strike="noStrike" dirty="0">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zh-CN" altLang="en-US" sz="1200" b="0" i="0" u="none" strike="noStrike" dirty="0">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altLang="zh-CN" sz="1200" b="0" i="0" u="none" strike="noStrike" dirty="0">
                          <a:solidFill>
                            <a:srgbClr val="000000"/>
                          </a:solidFill>
                          <a:latin typeface="宋体"/>
                        </a:rPr>
                        <a:t>#6</a:t>
                      </a:r>
                      <a:endParaRPr lang="zh-CN" altLang="en-US" sz="1200" b="0" i="0" u="none" strike="noStrike" dirty="0">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zh-CN" altLang="en-US" sz="1200" b="0" i="0" u="none" strike="noStrike" dirty="0">
                          <a:solidFill>
                            <a:srgbClr val="000000"/>
                          </a:solidFill>
                          <a:latin typeface="宋体"/>
                        </a:rPr>
                        <a:t>　</a:t>
                      </a:r>
                      <a:r>
                        <a:rPr lang="en-US" altLang="zh-CN" sz="1200" b="0" i="0" u="none" strike="noStrike" dirty="0">
                          <a:solidFill>
                            <a:srgbClr val="000000"/>
                          </a:solidFill>
                          <a:latin typeface="宋体"/>
                        </a:rPr>
                        <a:t>#4</a:t>
                      </a:r>
                      <a:endParaRPr lang="zh-CN" altLang="en-US" sz="1200" b="0" i="0" u="none" strike="noStrike" dirty="0">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altLang="zh-CN" sz="1200" b="0" i="0" u="none" strike="noStrike" dirty="0">
                          <a:solidFill>
                            <a:srgbClr val="000000"/>
                          </a:solidFill>
                          <a:latin typeface="宋体"/>
                        </a:rPr>
                        <a:t>#5</a:t>
                      </a:r>
                      <a:r>
                        <a:rPr lang="zh-CN" altLang="en-US" sz="1200" b="0" i="0" u="none" strike="noStrike" dirty="0">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gridSpan="2">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hMerge="1">
                  <a:txBody>
                    <a:bodyPr/>
                    <a:lstStyle/>
                    <a:p>
                      <a:endParaRPr lang="zh-CN" altLang="en-US"/>
                    </a:p>
                  </a:txBody>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021"/>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Busy</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dirty="0">
                          <a:solidFill>
                            <a:srgbClr val="000000"/>
                          </a:solidFill>
                          <a:latin typeface="宋体"/>
                        </a:rPr>
                        <a:t>Yes</a:t>
                      </a:r>
                    </a:p>
                  </a:txBody>
                  <a:tcPr marL="6285" marR="6285" marT="6285"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latin typeface="宋体"/>
                        </a:rPr>
                        <a:t>No</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No</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latin typeface="宋体"/>
                        </a:rPr>
                        <a:t>Yes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latin typeface="宋体"/>
                        </a:rPr>
                        <a:t>Yes</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latin typeface="宋体"/>
                        </a:rPr>
                        <a:t>Yes</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No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gridSpan="2">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a:txBody>
                    <a:bodyPr/>
                    <a:lstStyle/>
                    <a:p>
                      <a:pPr algn="ctr" fontAlgn="ctr"/>
                      <a:r>
                        <a:rPr lang="en-US" sz="1200" b="0" i="0" u="none" strike="noStrike" dirty="0">
                          <a:solidFill>
                            <a:srgbClr val="000000"/>
                          </a:solidFill>
                          <a:latin typeface="宋体"/>
                        </a:rPr>
                        <a:t>No </a:t>
                      </a:r>
                    </a:p>
                  </a:txBody>
                  <a:tcPr marL="6285" marR="6285" marT="6285"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2"/>
                  </a:ext>
                </a:extLst>
              </a:tr>
            </a:tbl>
          </a:graphicData>
        </a:graphic>
      </p:graphicFrame>
      <p:sp>
        <p:nvSpPr>
          <p:cNvPr id="9" name="文本框 8">
            <a:extLst>
              <a:ext uri="{FF2B5EF4-FFF2-40B4-BE49-F238E27FC236}">
                <a16:creationId xmlns:a16="http://schemas.microsoft.com/office/drawing/2014/main" id="{34AC7C99-FFCC-452A-A2C8-05D31ED6935D}"/>
              </a:ext>
            </a:extLst>
          </p:cNvPr>
          <p:cNvSpPr txBox="1"/>
          <p:nvPr/>
        </p:nvSpPr>
        <p:spPr>
          <a:xfrm>
            <a:off x="10250214" y="6013950"/>
            <a:ext cx="1941786" cy="276999"/>
          </a:xfrm>
          <a:prstGeom prst="rect">
            <a:avLst/>
          </a:prstGeom>
          <a:noFill/>
        </p:spPr>
        <p:txBody>
          <a:bodyPr wrap="square">
            <a:spAutoFit/>
          </a:bodyPr>
          <a:lstStyle/>
          <a:p>
            <a:pPr algn="ctr" fontAlgn="ctr"/>
            <a:r>
              <a:rPr lang="en-US" altLang="zh-CN" sz="1200" b="1" i="0" u="none" strike="noStrike" dirty="0">
                <a:solidFill>
                  <a:srgbClr val="FF0000"/>
                </a:solidFill>
                <a:latin typeface="宋体"/>
              </a:rPr>
              <a:t>Register Result Status</a:t>
            </a:r>
            <a:endParaRPr lang="zh-CN" altLang="en-US" sz="1200" b="1" i="0" u="none" strike="noStrike" dirty="0">
              <a:solidFill>
                <a:srgbClr val="FF0000"/>
              </a:solidFill>
              <a:latin typeface="宋体"/>
            </a:endParaRPr>
          </a:p>
        </p:txBody>
      </p:sp>
    </p:spTree>
    <p:extLst>
      <p:ext uri="{BB962C8B-B14F-4D97-AF65-F5344CB8AC3E}">
        <p14:creationId xmlns:p14="http://schemas.microsoft.com/office/powerpoint/2010/main" val="2698254641"/>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自由: 形状 22"/>
          <p:cNvSpPr/>
          <p:nvPr/>
        </p:nvSpPr>
        <p:spPr bwMode="auto">
          <a:xfrm rot="12600000">
            <a:off x="628798" y="267712"/>
            <a:ext cx="166903" cy="731887"/>
          </a:xfrm>
          <a:custGeom>
            <a:avLst/>
            <a:gdLst>
              <a:gd name="connsiteX0" fmla="*/ 260214 w 260214"/>
              <a:gd name="connsiteY0" fmla="*/ 995963 h 1141060"/>
              <a:gd name="connsiteX1" fmla="*/ 0 w 260214"/>
              <a:gd name="connsiteY1" fmla="*/ 1141060 h 1141060"/>
              <a:gd name="connsiteX2" fmla="*/ 0 w 260214"/>
              <a:gd name="connsiteY2" fmla="*/ 146621 h 1141060"/>
              <a:gd name="connsiteX3" fmla="*/ 260214 w 260214"/>
              <a:gd name="connsiteY3" fmla="*/ 0 h 1141060"/>
            </a:gdLst>
            <a:ahLst/>
            <a:cxnLst>
              <a:cxn ang="0">
                <a:pos x="connsiteX0" y="connsiteY0"/>
              </a:cxn>
              <a:cxn ang="0">
                <a:pos x="connsiteX1" y="connsiteY1"/>
              </a:cxn>
              <a:cxn ang="0">
                <a:pos x="connsiteX2" y="connsiteY2"/>
              </a:cxn>
              <a:cxn ang="0">
                <a:pos x="connsiteX3" y="connsiteY3"/>
              </a:cxn>
            </a:cxnLst>
            <a:rect l="l" t="t" r="r" b="b"/>
            <a:pathLst>
              <a:path w="260214" h="1141060">
                <a:moveTo>
                  <a:pt x="260214" y="995963"/>
                </a:moveTo>
                <a:lnTo>
                  <a:pt x="0" y="1141060"/>
                </a:lnTo>
                <a:lnTo>
                  <a:pt x="0" y="146621"/>
                </a:lnTo>
                <a:lnTo>
                  <a:pt x="260214" y="0"/>
                </a:lnTo>
                <a:close/>
              </a:path>
            </a:pathLst>
          </a:custGeom>
          <a:solidFill>
            <a:srgbClr val="0075EA"/>
          </a:solidFill>
          <a:ln>
            <a:noFill/>
          </a:ln>
        </p:spPr>
        <p:txBody>
          <a:bodyPr vert="horz" wrap="square" lIns="91440" tIns="45720" rIns="91440" bIns="45720" numCol="1" anchor="t" anchorCtr="0" compatLnSpc="1">
            <a:noAutofit/>
          </a:bodyPr>
          <a:lstStyle/>
          <a:p>
            <a:endParaRPr lang="zh-CN" altLang="en-US" dirty="0"/>
          </a:p>
        </p:txBody>
      </p:sp>
      <p:grpSp>
        <p:nvGrpSpPr>
          <p:cNvPr id="11" name="组合 10">
            <a:extLst>
              <a:ext uri="{FF2B5EF4-FFF2-40B4-BE49-F238E27FC236}">
                <a16:creationId xmlns:a16="http://schemas.microsoft.com/office/drawing/2014/main" id="{04DCA28F-6519-48AD-9BFF-24FEE0CD8000}"/>
              </a:ext>
            </a:extLst>
          </p:cNvPr>
          <p:cNvGrpSpPr/>
          <p:nvPr/>
        </p:nvGrpSpPr>
        <p:grpSpPr>
          <a:xfrm>
            <a:off x="599621" y="278225"/>
            <a:ext cx="3532991" cy="736649"/>
            <a:chOff x="599619" y="278221"/>
            <a:chExt cx="3532991" cy="736648"/>
          </a:xfrm>
        </p:grpSpPr>
        <p:sp>
          <p:nvSpPr>
            <p:cNvPr id="12" name="矩形 11">
              <a:extLst>
                <a:ext uri="{FF2B5EF4-FFF2-40B4-BE49-F238E27FC236}">
                  <a16:creationId xmlns:a16="http://schemas.microsoft.com/office/drawing/2014/main" id="{4B61609A-F52E-44E0-96BC-2AF35877DBE6}"/>
                </a:ext>
              </a:extLst>
            </p:cNvPr>
            <p:cNvSpPr/>
            <p:nvPr/>
          </p:nvSpPr>
          <p:spPr>
            <a:xfrm>
              <a:off x="599619" y="707092"/>
              <a:ext cx="3532991" cy="307777"/>
            </a:xfrm>
            <a:prstGeom prst="rect">
              <a:avLst/>
            </a:prstGeom>
          </p:spPr>
          <p:txBody>
            <a:bodyPr wrap="square">
              <a:spAutoFit/>
            </a:bodyPr>
            <a:lstStyle/>
            <a:p>
              <a:pPr algn="ctr"/>
              <a:r>
                <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rPr>
                <a:t>2-bit Branch Predictor</a:t>
              </a:r>
            </a:p>
          </p:txBody>
        </p:sp>
        <p:sp>
          <p:nvSpPr>
            <p:cNvPr id="13" name="矩形 12">
              <a:extLst>
                <a:ext uri="{FF2B5EF4-FFF2-40B4-BE49-F238E27FC236}">
                  <a16:creationId xmlns:a16="http://schemas.microsoft.com/office/drawing/2014/main" id="{ADF22F65-09B8-4AEB-9F6C-F5DFA4A2C816}"/>
                </a:ext>
              </a:extLst>
            </p:cNvPr>
            <p:cNvSpPr/>
            <p:nvPr/>
          </p:nvSpPr>
          <p:spPr>
            <a:xfrm>
              <a:off x="1197484" y="278221"/>
              <a:ext cx="2673424" cy="523219"/>
            </a:xfrm>
            <a:prstGeom prst="rect">
              <a:avLst/>
            </a:prstGeom>
          </p:spPr>
          <p:txBody>
            <a:bodyPr wrap="none">
              <a:spAutoFit/>
            </a:bodyPr>
            <a:lstStyle/>
            <a:p>
              <a:r>
                <a:rPr lang="en-US" altLang="zh-CN" sz="2800" b="1" spc="151" dirty="0">
                  <a:solidFill>
                    <a:schemeClr val="tx1">
                      <a:lumMod val="85000"/>
                      <a:lumOff val="15000"/>
                    </a:schemeClr>
                  </a:solidFill>
                  <a:latin typeface="等线" panose="02010600030101010101" pitchFamily="2" charset="-122"/>
                  <a:ea typeface="等线" panose="02010600030101010101" pitchFamily="2" charset="-122"/>
                </a:rPr>
                <a:t>2</a:t>
              </a:r>
              <a:r>
                <a:rPr lang="zh-CN" altLang="en-US" sz="2800" b="1" spc="151" dirty="0">
                  <a:solidFill>
                    <a:schemeClr val="tx1">
                      <a:lumMod val="85000"/>
                      <a:lumOff val="15000"/>
                    </a:schemeClr>
                  </a:solidFill>
                  <a:latin typeface="等线" panose="02010600030101010101" pitchFamily="2" charset="-122"/>
                  <a:ea typeface="等线" panose="02010600030101010101" pitchFamily="2" charset="-122"/>
                </a:rPr>
                <a:t>位分支预测器</a:t>
              </a:r>
              <a:endParaRPr lang="en-US" altLang="zh-CN" sz="2800" b="1" spc="151" dirty="0">
                <a:solidFill>
                  <a:schemeClr val="tx1">
                    <a:lumMod val="85000"/>
                    <a:lumOff val="15000"/>
                  </a:schemeClr>
                </a:solidFill>
                <a:latin typeface="等线" panose="02010600030101010101" pitchFamily="2" charset="-122"/>
                <a:ea typeface="等线" panose="02010600030101010101" pitchFamily="2" charset="-122"/>
              </a:endParaRPr>
            </a:p>
          </p:txBody>
        </p:sp>
      </p:grpSp>
      <p:pic>
        <p:nvPicPr>
          <p:cNvPr id="3" name="图片 2">
            <a:extLst>
              <a:ext uri="{FF2B5EF4-FFF2-40B4-BE49-F238E27FC236}">
                <a16:creationId xmlns:a16="http://schemas.microsoft.com/office/drawing/2014/main" id="{05E4B4F8-CB93-49A9-BA94-2BF41E00F654}"/>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416088" y="1230317"/>
            <a:ext cx="9363907" cy="5158605"/>
          </a:xfrm>
          <a:prstGeom prst="rect">
            <a:avLst/>
          </a:prstGeom>
        </p:spPr>
      </p:pic>
    </p:spTree>
    <p:extLst>
      <p:ext uri="{BB962C8B-B14F-4D97-AF65-F5344CB8AC3E}">
        <p14:creationId xmlns:p14="http://schemas.microsoft.com/office/powerpoint/2010/main" val="4291443742"/>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自由: 形状 22"/>
          <p:cNvSpPr/>
          <p:nvPr/>
        </p:nvSpPr>
        <p:spPr bwMode="auto">
          <a:xfrm rot="12600000">
            <a:off x="628798" y="267712"/>
            <a:ext cx="166903" cy="731887"/>
          </a:xfrm>
          <a:custGeom>
            <a:avLst/>
            <a:gdLst>
              <a:gd name="connsiteX0" fmla="*/ 260214 w 260214"/>
              <a:gd name="connsiteY0" fmla="*/ 995963 h 1141060"/>
              <a:gd name="connsiteX1" fmla="*/ 0 w 260214"/>
              <a:gd name="connsiteY1" fmla="*/ 1141060 h 1141060"/>
              <a:gd name="connsiteX2" fmla="*/ 0 w 260214"/>
              <a:gd name="connsiteY2" fmla="*/ 146621 h 1141060"/>
              <a:gd name="connsiteX3" fmla="*/ 260214 w 260214"/>
              <a:gd name="connsiteY3" fmla="*/ 0 h 1141060"/>
            </a:gdLst>
            <a:ahLst/>
            <a:cxnLst>
              <a:cxn ang="0">
                <a:pos x="connsiteX0" y="connsiteY0"/>
              </a:cxn>
              <a:cxn ang="0">
                <a:pos x="connsiteX1" y="connsiteY1"/>
              </a:cxn>
              <a:cxn ang="0">
                <a:pos x="connsiteX2" y="connsiteY2"/>
              </a:cxn>
              <a:cxn ang="0">
                <a:pos x="connsiteX3" y="connsiteY3"/>
              </a:cxn>
            </a:cxnLst>
            <a:rect l="l" t="t" r="r" b="b"/>
            <a:pathLst>
              <a:path w="260214" h="1141060">
                <a:moveTo>
                  <a:pt x="260214" y="995963"/>
                </a:moveTo>
                <a:lnTo>
                  <a:pt x="0" y="1141060"/>
                </a:lnTo>
                <a:lnTo>
                  <a:pt x="0" y="146621"/>
                </a:lnTo>
                <a:lnTo>
                  <a:pt x="260214" y="0"/>
                </a:lnTo>
                <a:close/>
              </a:path>
            </a:pathLst>
          </a:custGeom>
          <a:solidFill>
            <a:srgbClr val="0075EA"/>
          </a:solidFill>
          <a:ln>
            <a:noFill/>
          </a:ln>
        </p:spPr>
        <p:txBody>
          <a:bodyPr vert="horz" wrap="square" lIns="91440" tIns="45720" rIns="91440" bIns="45720" numCol="1" anchor="t" anchorCtr="0" compatLnSpc="1">
            <a:noAutofit/>
          </a:bodyPr>
          <a:lstStyle/>
          <a:p>
            <a:endParaRPr lang="zh-CN" altLang="en-US" dirty="0"/>
          </a:p>
        </p:txBody>
      </p:sp>
      <p:grpSp>
        <p:nvGrpSpPr>
          <p:cNvPr id="10" name="组合 9">
            <a:extLst>
              <a:ext uri="{FF2B5EF4-FFF2-40B4-BE49-F238E27FC236}">
                <a16:creationId xmlns:a16="http://schemas.microsoft.com/office/drawing/2014/main" id="{BB91EA2E-31D9-4C5E-B927-0E95CC089AA6}"/>
              </a:ext>
            </a:extLst>
          </p:cNvPr>
          <p:cNvGrpSpPr/>
          <p:nvPr/>
        </p:nvGrpSpPr>
        <p:grpSpPr>
          <a:xfrm>
            <a:off x="635244" y="278225"/>
            <a:ext cx="6394948" cy="706446"/>
            <a:chOff x="635242" y="278221"/>
            <a:chExt cx="6394948" cy="706445"/>
          </a:xfrm>
        </p:grpSpPr>
        <p:sp>
          <p:nvSpPr>
            <p:cNvPr id="11" name="矩形 10">
              <a:extLst>
                <a:ext uri="{FF2B5EF4-FFF2-40B4-BE49-F238E27FC236}">
                  <a16:creationId xmlns:a16="http://schemas.microsoft.com/office/drawing/2014/main" id="{47CE21A5-F067-4614-A14F-2AD5275C87D3}"/>
                </a:ext>
              </a:extLst>
            </p:cNvPr>
            <p:cNvSpPr/>
            <p:nvPr/>
          </p:nvSpPr>
          <p:spPr>
            <a:xfrm>
              <a:off x="635242" y="676889"/>
              <a:ext cx="6394948" cy="307777"/>
            </a:xfrm>
            <a:prstGeom prst="rect">
              <a:avLst/>
            </a:prstGeom>
          </p:spPr>
          <p:txBody>
            <a:bodyPr wrap="square">
              <a:spAutoFit/>
            </a:bodyPr>
            <a:lstStyle/>
            <a:p>
              <a:pPr algn="ctr"/>
              <a:r>
                <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rPr>
                <a:t>Speculation Execution based on Hardware——Example</a:t>
              </a:r>
            </a:p>
          </p:txBody>
        </p:sp>
        <p:sp>
          <p:nvSpPr>
            <p:cNvPr id="12" name="矩形 11">
              <a:extLst>
                <a:ext uri="{FF2B5EF4-FFF2-40B4-BE49-F238E27FC236}">
                  <a16:creationId xmlns:a16="http://schemas.microsoft.com/office/drawing/2014/main" id="{063FC65B-08A6-4FAC-8552-101E13B84E5C}"/>
                </a:ext>
              </a:extLst>
            </p:cNvPr>
            <p:cNvSpPr/>
            <p:nvPr/>
          </p:nvSpPr>
          <p:spPr>
            <a:xfrm>
              <a:off x="1197484" y="278221"/>
              <a:ext cx="4951997" cy="523219"/>
            </a:xfrm>
            <a:prstGeom prst="rect">
              <a:avLst/>
            </a:prstGeom>
          </p:spPr>
          <p:txBody>
            <a:bodyPr wrap="none">
              <a:spAutoFit/>
            </a:bodyPr>
            <a:lstStyle/>
            <a:p>
              <a:r>
                <a:rPr lang="zh-CN" altLang="en-US" sz="2800" b="1" dirty="0">
                  <a:solidFill>
                    <a:schemeClr val="tx1">
                      <a:lumMod val="85000"/>
                      <a:lumOff val="15000"/>
                    </a:schemeClr>
                  </a:solidFill>
                  <a:latin typeface="等线" panose="02010600030101010101" pitchFamily="2" charset="-122"/>
                  <a:ea typeface="等线" panose="02010600030101010101" pitchFamily="2" charset="-122"/>
                </a:rPr>
                <a:t>基于硬件的推测执行</a:t>
              </a:r>
              <a:r>
                <a:rPr lang="en-US" altLang="zh-CN" sz="2800" b="1" dirty="0">
                  <a:solidFill>
                    <a:schemeClr val="tx1">
                      <a:lumMod val="85000"/>
                      <a:lumOff val="15000"/>
                    </a:schemeClr>
                  </a:solidFill>
                  <a:latin typeface="等线" panose="02010600030101010101" pitchFamily="2" charset="-122"/>
                  <a:ea typeface="等线" panose="02010600030101010101" pitchFamily="2" charset="-122"/>
                </a:rPr>
                <a:t>— —</a:t>
              </a:r>
              <a:r>
                <a:rPr lang="zh-CN" altLang="en-US" sz="2800" b="1" dirty="0">
                  <a:solidFill>
                    <a:schemeClr val="tx1">
                      <a:lumMod val="85000"/>
                      <a:lumOff val="15000"/>
                    </a:schemeClr>
                  </a:solidFill>
                  <a:latin typeface="等线" panose="02010600030101010101" pitchFamily="2" charset="-122"/>
                  <a:ea typeface="等线" panose="02010600030101010101" pitchFamily="2" charset="-122"/>
                </a:rPr>
                <a:t>示例</a:t>
              </a:r>
            </a:p>
          </p:txBody>
        </p:sp>
      </p:grpSp>
      <p:sp>
        <p:nvSpPr>
          <p:cNvPr id="7" name="文本框 6">
            <a:extLst>
              <a:ext uri="{FF2B5EF4-FFF2-40B4-BE49-F238E27FC236}">
                <a16:creationId xmlns:a16="http://schemas.microsoft.com/office/drawing/2014/main" id="{BD4D3455-BFEC-4ECA-BDAC-7AAF5D43B05A}"/>
              </a:ext>
            </a:extLst>
          </p:cNvPr>
          <p:cNvSpPr txBox="1"/>
          <p:nvPr/>
        </p:nvSpPr>
        <p:spPr>
          <a:xfrm>
            <a:off x="9666514" y="801446"/>
            <a:ext cx="1890243" cy="461665"/>
          </a:xfrm>
          <a:prstGeom prst="rect">
            <a:avLst/>
          </a:prstGeom>
          <a:noFill/>
        </p:spPr>
        <p:txBody>
          <a:bodyPr wrap="square" rtlCol="0">
            <a:spAutoFit/>
          </a:bodyPr>
          <a:lstStyle/>
          <a:p>
            <a:pPr algn="ctr"/>
            <a:r>
              <a:rPr lang="zh-CN" altLang="en-US" sz="2400" b="1" dirty="0">
                <a:solidFill>
                  <a:srgbClr val="0066FF"/>
                </a:solidFill>
                <a:latin typeface="微软雅黑" panose="020B0503020204020204" pitchFamily="34" charset="-122"/>
                <a:ea typeface="微软雅黑" panose="020B0503020204020204" pitchFamily="34" charset="-122"/>
              </a:rPr>
              <a:t>第</a:t>
            </a:r>
            <a:r>
              <a:rPr lang="en-US" altLang="zh-CN" sz="2400" b="1" dirty="0">
                <a:solidFill>
                  <a:srgbClr val="0066FF"/>
                </a:solidFill>
                <a:latin typeface="微软雅黑" panose="020B0503020204020204" pitchFamily="34" charset="-122"/>
                <a:ea typeface="微软雅黑" panose="020B0503020204020204" pitchFamily="34" charset="-122"/>
              </a:rPr>
              <a:t>9</a:t>
            </a:r>
            <a:r>
              <a:rPr lang="zh-CN" altLang="en-US" sz="2400" b="1" dirty="0">
                <a:solidFill>
                  <a:srgbClr val="0066FF"/>
                </a:solidFill>
                <a:latin typeface="微软雅黑" panose="020B0503020204020204" pitchFamily="34" charset="-122"/>
                <a:ea typeface="微软雅黑" panose="020B0503020204020204" pitchFamily="34" charset="-122"/>
              </a:rPr>
              <a:t>个周期</a:t>
            </a:r>
          </a:p>
        </p:txBody>
      </p:sp>
      <p:graphicFrame>
        <p:nvGraphicFramePr>
          <p:cNvPr id="9" name="表格 8">
            <a:extLst>
              <a:ext uri="{FF2B5EF4-FFF2-40B4-BE49-F238E27FC236}">
                <a16:creationId xmlns:a16="http://schemas.microsoft.com/office/drawing/2014/main" id="{AB4B7518-A470-41BC-B51D-9075F910CACB}"/>
              </a:ext>
            </a:extLst>
          </p:cNvPr>
          <p:cNvGraphicFramePr>
            <a:graphicFrameLocks noGrp="1"/>
          </p:cNvGraphicFramePr>
          <p:nvPr>
            <p:extLst>
              <p:ext uri="{D42A27DB-BD31-4B8C-83A1-F6EECF244321}">
                <p14:modId xmlns:p14="http://schemas.microsoft.com/office/powerpoint/2010/main" val="1162328968"/>
              </p:ext>
            </p:extLst>
          </p:nvPr>
        </p:nvGraphicFramePr>
        <p:xfrm>
          <a:off x="1805764" y="1274372"/>
          <a:ext cx="8572558" cy="5082315"/>
        </p:xfrm>
        <a:graphic>
          <a:graphicData uri="http://schemas.openxmlformats.org/drawingml/2006/table">
            <a:tbl>
              <a:tblPr/>
              <a:tblGrid>
                <a:gridCol w="724609">
                  <a:extLst>
                    <a:ext uri="{9D8B030D-6E8A-4147-A177-3AD203B41FA5}">
                      <a16:colId xmlns:a16="http://schemas.microsoft.com/office/drawing/2014/main" val="20000"/>
                    </a:ext>
                  </a:extLst>
                </a:gridCol>
                <a:gridCol w="724609">
                  <a:extLst>
                    <a:ext uri="{9D8B030D-6E8A-4147-A177-3AD203B41FA5}">
                      <a16:colId xmlns:a16="http://schemas.microsoft.com/office/drawing/2014/main" val="20001"/>
                    </a:ext>
                  </a:extLst>
                </a:gridCol>
                <a:gridCol w="602313">
                  <a:extLst>
                    <a:ext uri="{9D8B030D-6E8A-4147-A177-3AD203B41FA5}">
                      <a16:colId xmlns:a16="http://schemas.microsoft.com/office/drawing/2014/main" val="20002"/>
                    </a:ext>
                  </a:extLst>
                </a:gridCol>
                <a:gridCol w="439620">
                  <a:extLst>
                    <a:ext uri="{9D8B030D-6E8A-4147-A177-3AD203B41FA5}">
                      <a16:colId xmlns:a16="http://schemas.microsoft.com/office/drawing/2014/main" val="20003"/>
                    </a:ext>
                  </a:extLst>
                </a:gridCol>
                <a:gridCol w="1388527">
                  <a:extLst>
                    <a:ext uri="{9D8B030D-6E8A-4147-A177-3AD203B41FA5}">
                      <a16:colId xmlns:a16="http://schemas.microsoft.com/office/drawing/2014/main" val="20004"/>
                    </a:ext>
                  </a:extLst>
                </a:gridCol>
                <a:gridCol w="1249193">
                  <a:extLst>
                    <a:ext uri="{9D8B030D-6E8A-4147-A177-3AD203B41FA5}">
                      <a16:colId xmlns:a16="http://schemas.microsoft.com/office/drawing/2014/main" val="20005"/>
                    </a:ext>
                  </a:extLst>
                </a:gridCol>
                <a:gridCol w="637807">
                  <a:extLst>
                    <a:ext uri="{9D8B030D-6E8A-4147-A177-3AD203B41FA5}">
                      <a16:colId xmlns:a16="http://schemas.microsoft.com/office/drawing/2014/main" val="20006"/>
                    </a:ext>
                  </a:extLst>
                </a:gridCol>
                <a:gridCol w="845377">
                  <a:extLst>
                    <a:ext uri="{9D8B030D-6E8A-4147-A177-3AD203B41FA5}">
                      <a16:colId xmlns:a16="http://schemas.microsoft.com/office/drawing/2014/main" val="20007"/>
                    </a:ext>
                  </a:extLst>
                </a:gridCol>
                <a:gridCol w="724609">
                  <a:extLst>
                    <a:ext uri="{9D8B030D-6E8A-4147-A177-3AD203B41FA5}">
                      <a16:colId xmlns:a16="http://schemas.microsoft.com/office/drawing/2014/main" val="20008"/>
                    </a:ext>
                  </a:extLst>
                </a:gridCol>
                <a:gridCol w="356657">
                  <a:extLst>
                    <a:ext uri="{9D8B030D-6E8A-4147-A177-3AD203B41FA5}">
                      <a16:colId xmlns:a16="http://schemas.microsoft.com/office/drawing/2014/main" val="20009"/>
                    </a:ext>
                  </a:extLst>
                </a:gridCol>
                <a:gridCol w="154628">
                  <a:extLst>
                    <a:ext uri="{9D8B030D-6E8A-4147-A177-3AD203B41FA5}">
                      <a16:colId xmlns:a16="http://schemas.microsoft.com/office/drawing/2014/main" val="20010"/>
                    </a:ext>
                  </a:extLst>
                </a:gridCol>
                <a:gridCol w="724609">
                  <a:extLst>
                    <a:ext uri="{9D8B030D-6E8A-4147-A177-3AD203B41FA5}">
                      <a16:colId xmlns:a16="http://schemas.microsoft.com/office/drawing/2014/main" val="20011"/>
                    </a:ext>
                  </a:extLst>
                </a:gridCol>
              </a:tblGrid>
              <a:tr h="186360">
                <a:tc>
                  <a:txBody>
                    <a:bodyPr/>
                    <a:lstStyle/>
                    <a:p>
                      <a:pPr algn="ctr" fontAlgn="ctr"/>
                      <a:r>
                        <a:rPr lang="en-US" sz="1200" b="0" i="0" u="none" strike="noStrike" dirty="0">
                          <a:solidFill>
                            <a:srgbClr val="000000"/>
                          </a:solidFill>
                          <a:latin typeface="宋体"/>
                        </a:rPr>
                        <a:t>Time</a:t>
                      </a: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Name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a:solidFill>
                            <a:srgbClr val="000000"/>
                          </a:solidFill>
                          <a:latin typeface="宋体"/>
                        </a:rPr>
                        <a:t>Busy</a:t>
                      </a:r>
                    </a:p>
                  </a:txBody>
                  <a:tcPr marL="6285" marR="6285" marT="628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dirty="0">
                          <a:solidFill>
                            <a:srgbClr val="000000"/>
                          </a:solidFill>
                          <a:latin typeface="宋体"/>
                        </a:rPr>
                        <a:t>Op</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dirty="0" err="1">
                          <a:solidFill>
                            <a:srgbClr val="000000"/>
                          </a:solidFill>
                          <a:latin typeface="宋体"/>
                        </a:rPr>
                        <a:t>Vj</a:t>
                      </a:r>
                      <a:endParaRPr lang="en-US" sz="1200" b="0" i="0" u="none" strike="noStrike" dirty="0">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a:solidFill>
                            <a:srgbClr val="000000"/>
                          </a:solidFill>
                          <a:latin typeface="宋体"/>
                        </a:rPr>
                        <a:t>Vk</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dirty="0" err="1">
                          <a:solidFill>
                            <a:srgbClr val="000000"/>
                          </a:solidFill>
                          <a:latin typeface="宋体"/>
                        </a:rPr>
                        <a:t>Qj</a:t>
                      </a:r>
                      <a:endParaRPr lang="en-US" sz="1200" b="0" i="0" u="none" strike="noStrike" dirty="0">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a:solidFill>
                            <a:srgbClr val="000000"/>
                          </a:solidFill>
                          <a:latin typeface="宋体"/>
                        </a:rPr>
                        <a:t>Qk</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a:solidFill>
                            <a:srgbClr val="000000"/>
                          </a:solidFill>
                          <a:latin typeface="宋体"/>
                        </a:rPr>
                        <a:t>Dest</a:t>
                      </a:r>
                    </a:p>
                  </a:txBody>
                  <a:tcPr marL="6285" marR="6285" marT="628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gridSpan="2">
                  <a:txBody>
                    <a:bodyPr/>
                    <a:lstStyle/>
                    <a:p>
                      <a:pPr algn="ctr" fontAlgn="ctr"/>
                      <a:endParaRPr lang="zh-CN" alt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hMerge="1">
                  <a:txBody>
                    <a:bodyPr/>
                    <a:lstStyle/>
                    <a:p>
                      <a:endParaRPr lang="zh-CN" altLang="en-US"/>
                    </a:p>
                  </a:txBody>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0"/>
                  </a:ext>
                </a:extLst>
              </a:tr>
              <a:tr h="186360">
                <a:tc>
                  <a:txBody>
                    <a:bodyPr/>
                    <a:lstStyle/>
                    <a:p>
                      <a:pPr algn="ctr" fontAlgn="ctr"/>
                      <a:r>
                        <a:rPr lang="en-US" altLang="zh-CN" sz="1200" b="0" i="0" u="none" strike="noStrike">
                          <a:solidFill>
                            <a:srgbClr val="000000"/>
                          </a:solidFill>
                          <a:latin typeface="宋体"/>
                        </a:rPr>
                        <a:t>0</a:t>
                      </a: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Add1</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dirty="0">
                          <a:solidFill>
                            <a:srgbClr val="000000"/>
                          </a:solidFill>
                          <a:latin typeface="宋体"/>
                        </a:rPr>
                        <a:t>No</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gridSpan="3">
                  <a:txBody>
                    <a:bodyPr/>
                    <a:lstStyle/>
                    <a:p>
                      <a:pPr algn="ctr" fontAlgn="ctr"/>
                      <a:r>
                        <a:rPr lang="en-US" altLang="zh-CN" sz="1200" b="1" i="0" u="none" strike="noStrike" dirty="0">
                          <a:solidFill>
                            <a:srgbClr val="FF0000"/>
                          </a:solidFill>
                          <a:latin typeface="宋体"/>
                        </a:rPr>
                        <a:t>Reservation</a:t>
                      </a:r>
                      <a:endParaRPr lang="zh-CN" altLang="en-US" sz="1200" b="1" i="0" u="none" strike="noStrike" dirty="0">
                        <a:solidFill>
                          <a:srgbClr val="FF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hMerge="1">
                  <a:txBody>
                    <a:bodyPr/>
                    <a:lstStyle/>
                    <a:p>
                      <a:endParaRPr lang="zh-CN" altLang="en-US"/>
                    </a:p>
                  </a:txBody>
                  <a:tcPr/>
                </a:tc>
                <a:tc hMerge="1">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1"/>
                  </a:ext>
                </a:extLst>
              </a:tr>
              <a:tr h="186360">
                <a:tc>
                  <a:txBody>
                    <a:bodyPr/>
                    <a:lstStyle/>
                    <a:p>
                      <a:pPr algn="ctr" fontAlgn="ctr"/>
                      <a:r>
                        <a:rPr lang="en-US" altLang="zh-CN" sz="1200" b="0" i="0" u="none" strike="noStrike" dirty="0">
                          <a:solidFill>
                            <a:srgbClr val="000000"/>
                          </a:solidFill>
                          <a:latin typeface="宋体"/>
                        </a:rPr>
                        <a:t>1</a:t>
                      </a: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Add2</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dirty="0">
                          <a:solidFill>
                            <a:srgbClr val="000000"/>
                          </a:solidFill>
                          <a:latin typeface="宋体"/>
                        </a:rPr>
                        <a:t>Yes</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altLang="zh-CN" sz="1200" b="0" i="0" u="none" strike="noStrike" dirty="0">
                          <a:solidFill>
                            <a:srgbClr val="000000"/>
                          </a:solidFill>
                          <a:latin typeface="宋体"/>
                        </a:rPr>
                        <a:t>ADD</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marL="0" marR="0" lvl="0" indent="0" algn="ctr" defTabSz="913765" rtl="0" eaLnBrk="1" fontAlgn="ctr" latinLnBrk="0" hangingPunct="1">
                        <a:lnSpc>
                          <a:spcPct val="100000"/>
                        </a:lnSpc>
                        <a:spcBef>
                          <a:spcPts val="0"/>
                        </a:spcBef>
                        <a:spcAft>
                          <a:spcPts val="0"/>
                        </a:spcAft>
                        <a:buClrTx/>
                        <a:buSzTx/>
                        <a:buFontTx/>
                        <a:buNone/>
                        <a:tabLst/>
                        <a:defRPr/>
                      </a:pPr>
                      <a:r>
                        <a:rPr lang="en-US" altLang="zh-CN" sz="1200" b="0" i="0" u="none" strike="noStrike" dirty="0" err="1">
                          <a:solidFill>
                            <a:srgbClr val="000000"/>
                          </a:solidFill>
                          <a:latin typeface="宋体"/>
                        </a:rPr>
                        <a:t>F6</a:t>
                      </a:r>
                      <a:r>
                        <a:rPr lang="en-US" altLang="zh-CN" sz="1200" b="0" i="0" u="none" strike="noStrike" dirty="0">
                          <a:solidFill>
                            <a:srgbClr val="000000"/>
                          </a:solidFill>
                          <a:latin typeface="宋体"/>
                        </a:rPr>
                        <a:t>-#2</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err="1">
                          <a:solidFill>
                            <a:srgbClr val="000000"/>
                          </a:solidFill>
                          <a:latin typeface="宋体"/>
                        </a:rPr>
                        <a:t>Regs</a:t>
                      </a:r>
                      <a:r>
                        <a:rPr lang="en-US" altLang="zh-CN" sz="1200" b="0" i="0" u="none" strike="noStrike" dirty="0">
                          <a:solidFill>
                            <a:srgbClr val="000000"/>
                          </a:solidFill>
                          <a:latin typeface="宋体"/>
                        </a:rPr>
                        <a:t>[F2]</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a:solidFill>
                            <a:srgbClr val="000000"/>
                          </a:solidFill>
                          <a:latin typeface="宋体"/>
                        </a:rPr>
                        <a:t>#6</a:t>
                      </a:r>
                      <a:r>
                        <a:rPr lang="zh-CN" altLang="en-US" sz="1200" b="0" i="0" u="none" strike="noStrike" dirty="0">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gridSpan="3">
                  <a:txBody>
                    <a:bodyPr/>
                    <a:lstStyle/>
                    <a:p>
                      <a:pPr algn="ctr" fontAlgn="ctr"/>
                      <a:r>
                        <a:rPr lang="en-US" altLang="zh-CN" sz="1200" b="1" i="0" u="none" strike="noStrike" dirty="0">
                          <a:solidFill>
                            <a:srgbClr val="FF0000"/>
                          </a:solidFill>
                          <a:latin typeface="宋体"/>
                        </a:rPr>
                        <a:t>Station</a:t>
                      </a:r>
                      <a:endParaRPr lang="zh-CN" altLang="en-US" sz="1200" b="1" i="0" u="none" strike="noStrike" dirty="0">
                        <a:solidFill>
                          <a:srgbClr val="FF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hMerge="1">
                  <a:txBody>
                    <a:bodyPr/>
                    <a:lstStyle/>
                    <a:p>
                      <a:endParaRPr lang="zh-CN" altLang="en-US"/>
                    </a:p>
                  </a:txBody>
                  <a:tcPr/>
                </a:tc>
                <a:tc hMerge="1">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2"/>
                  </a:ext>
                </a:extLst>
              </a:tr>
              <a:tr h="186360">
                <a:tc>
                  <a:txBody>
                    <a:bodyPr/>
                    <a:lstStyle/>
                    <a:p>
                      <a:pPr algn="ctr" fontAlgn="ctr"/>
                      <a:r>
                        <a:rPr lang="en-US" altLang="zh-CN" sz="1200" b="0" i="0" u="none" strike="noStrike">
                          <a:solidFill>
                            <a:srgbClr val="000000"/>
                          </a:solidFill>
                          <a:latin typeface="宋体"/>
                        </a:rPr>
                        <a:t>0</a:t>
                      </a: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Add3</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dirty="0">
                          <a:solidFill>
                            <a:srgbClr val="000000"/>
                          </a:solidFill>
                          <a:latin typeface="宋体"/>
                        </a:rPr>
                        <a:t>No</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marL="0" indent="0" algn="ctr" fontAlgn="ctr">
                        <a:tabLst/>
                      </a:pPr>
                      <a:endParaRPr lang="zh-CN" alt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gridSpan="2">
                  <a:txBody>
                    <a:bodyPr/>
                    <a:lstStyle/>
                    <a:p>
                      <a:endParaRPr lang="zh-CN" altLang="en-US"/>
                    </a:p>
                  </a:txBody>
                  <a:tcPr marL="6285" marR="6285" marT="6285" marB="0" anchor="ctr">
                    <a:lnL>
                      <a:noFill/>
                    </a:lnL>
                    <a:lnR>
                      <a:noFill/>
                    </a:lnR>
                    <a:lnT>
                      <a:noFill/>
                    </a:lnT>
                    <a:lnB>
                      <a:noFill/>
                    </a:lnB>
                  </a:tcPr>
                </a:tc>
                <a:tc hMerge="1">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3"/>
                  </a:ext>
                </a:extLst>
              </a:tr>
              <a:tr h="186360">
                <a:tc>
                  <a:txBody>
                    <a:bodyPr/>
                    <a:lstStyle/>
                    <a:p>
                      <a:pPr algn="ctr" fontAlgn="ctr"/>
                      <a:r>
                        <a:rPr lang="en-US" altLang="zh-CN" sz="1200" b="0" i="0" u="none" strike="noStrike" dirty="0">
                          <a:solidFill>
                            <a:srgbClr val="000000"/>
                          </a:solidFill>
                          <a:latin typeface="宋体"/>
                        </a:rPr>
                        <a:t>5</a:t>
                      </a: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Mult1</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dirty="0">
                          <a:solidFill>
                            <a:srgbClr val="000000"/>
                          </a:solidFill>
                          <a:latin typeface="宋体"/>
                        </a:rPr>
                        <a:t>Yes</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altLang="zh-CN" sz="1200" b="0" i="0" u="none" strike="noStrike" dirty="0">
                          <a:solidFill>
                            <a:srgbClr val="000000"/>
                          </a:solidFill>
                          <a:latin typeface="宋体"/>
                        </a:rPr>
                        <a:t>MULT</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err="1">
                          <a:solidFill>
                            <a:srgbClr val="000000"/>
                          </a:solidFill>
                          <a:latin typeface="宋体"/>
                        </a:rPr>
                        <a:t>Mem</a:t>
                      </a:r>
                      <a:r>
                        <a:rPr lang="en-US" altLang="zh-CN" sz="1200" b="0" i="0" u="none" strike="noStrike" dirty="0">
                          <a:solidFill>
                            <a:srgbClr val="000000"/>
                          </a:solidFill>
                          <a:latin typeface="宋体"/>
                        </a:rPr>
                        <a:t>[45+Regs[R3]]</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err="1">
                          <a:solidFill>
                            <a:srgbClr val="000000"/>
                          </a:solidFill>
                          <a:latin typeface="宋体"/>
                        </a:rPr>
                        <a:t>Regs</a:t>
                      </a:r>
                      <a:r>
                        <a:rPr lang="en-US" altLang="zh-CN" sz="1200" b="0" i="0" u="none" strike="noStrike" dirty="0">
                          <a:solidFill>
                            <a:srgbClr val="000000"/>
                          </a:solidFill>
                          <a:latin typeface="宋体"/>
                        </a:rPr>
                        <a:t>[F4]</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a:solidFill>
                            <a:srgbClr val="000000"/>
                          </a:solidFill>
                          <a:latin typeface="宋体"/>
                        </a:rPr>
                        <a:t>#3</a:t>
                      </a: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gridSpan="2">
                  <a:txBody>
                    <a:bodyPr/>
                    <a:lstStyle/>
                    <a:p>
                      <a:endParaRPr lang="zh-CN" altLang="en-US"/>
                    </a:p>
                  </a:txBody>
                  <a:tcPr marL="6285" marR="6285" marT="6285" marB="0" anchor="ctr">
                    <a:lnL>
                      <a:noFill/>
                    </a:lnL>
                    <a:lnR>
                      <a:noFill/>
                    </a:lnR>
                    <a:lnT>
                      <a:noFill/>
                    </a:lnT>
                    <a:lnB>
                      <a:noFill/>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4"/>
                  </a:ext>
                </a:extLst>
              </a:tr>
              <a:tr h="186360">
                <a:tc>
                  <a:txBody>
                    <a:bodyPr/>
                    <a:lstStyle/>
                    <a:p>
                      <a:pPr algn="ctr" fontAlgn="ctr"/>
                      <a:r>
                        <a:rPr lang="en-US" altLang="zh-CN" sz="1200" b="0" i="0" u="none" strike="noStrike">
                          <a:solidFill>
                            <a:srgbClr val="000000"/>
                          </a:solidFill>
                          <a:latin typeface="宋体"/>
                        </a:rPr>
                        <a:t>0</a:t>
                      </a: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Mult2</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dirty="0">
                          <a:solidFill>
                            <a:srgbClr val="000000"/>
                          </a:solidFill>
                          <a:latin typeface="宋体"/>
                        </a:rPr>
                        <a:t>Yes</a:t>
                      </a:r>
                    </a:p>
                  </a:txBody>
                  <a:tcPr marL="6285" marR="6285" marT="6285"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altLang="zh-CN" sz="1200" b="0" i="0" u="none" strike="noStrike" dirty="0">
                          <a:solidFill>
                            <a:srgbClr val="000000"/>
                          </a:solidFill>
                          <a:latin typeface="宋体"/>
                        </a:rPr>
                        <a:t>DIV</a:t>
                      </a:r>
                      <a:endParaRPr lang="zh-CN" altLang="en-US" sz="1200" b="0" i="0" u="none" strike="noStrike" dirty="0">
                        <a:solidFill>
                          <a:srgbClr val="000000"/>
                        </a:solidFill>
                        <a:latin typeface="宋体"/>
                      </a:endParaRP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dirty="0">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altLang="zh-CN" sz="1200" b="0" i="0" u="none" strike="noStrike" dirty="0" err="1">
                          <a:solidFill>
                            <a:srgbClr val="000000"/>
                          </a:solidFill>
                          <a:latin typeface="宋体"/>
                        </a:rPr>
                        <a:t>Regs</a:t>
                      </a:r>
                      <a:r>
                        <a:rPr lang="en-US" altLang="zh-CN" sz="1200" b="0" i="0" u="none" strike="noStrike" dirty="0">
                          <a:solidFill>
                            <a:srgbClr val="000000"/>
                          </a:solidFill>
                          <a:latin typeface="宋体"/>
                        </a:rPr>
                        <a:t>[F6]</a:t>
                      </a:r>
                      <a:endParaRPr lang="zh-CN" altLang="en-US" sz="1200" b="0" i="0" u="none" strike="noStrike" dirty="0">
                        <a:solidFill>
                          <a:srgbClr val="000000"/>
                        </a:solidFill>
                        <a:latin typeface="宋体"/>
                      </a:endParaRP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altLang="zh-CN" sz="1200" b="0" i="0" u="none" strike="noStrike" dirty="0">
                          <a:solidFill>
                            <a:srgbClr val="000000"/>
                          </a:solidFill>
                          <a:latin typeface="宋体"/>
                        </a:rPr>
                        <a:t>#3</a:t>
                      </a:r>
                      <a:endParaRPr lang="zh-CN" altLang="en-US" sz="1200" b="0" i="0" u="none" strike="noStrike" dirty="0">
                        <a:solidFill>
                          <a:srgbClr val="000000"/>
                        </a:solidFill>
                        <a:latin typeface="宋体"/>
                      </a:endParaRP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dirty="0">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altLang="zh-CN" sz="1200" b="0" i="0" u="none" strike="noStrike" dirty="0">
                          <a:solidFill>
                            <a:srgbClr val="000000"/>
                          </a:solidFill>
                          <a:latin typeface="宋体"/>
                        </a:rPr>
                        <a:t>#5</a:t>
                      </a: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gridSpan="2">
                  <a:txBody>
                    <a:bodyPr/>
                    <a:lstStyle/>
                    <a:p>
                      <a:endParaRPr lang="zh-CN" altLang="en-US"/>
                    </a:p>
                  </a:txBody>
                  <a:tcPr marL="6285" marR="6285" marT="6285" marB="0" anchor="ctr">
                    <a:lnL>
                      <a:noFill/>
                    </a:lnL>
                    <a:lnR>
                      <a:noFill/>
                    </a:lnR>
                    <a:lnT>
                      <a:noFill/>
                    </a:lnT>
                    <a:lnB>
                      <a:noFill/>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5"/>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gridSpan="2">
                  <a:txBody>
                    <a:bodyPr/>
                    <a:lstStyle/>
                    <a:p>
                      <a:endParaRPr lang="zh-CN" altLang="en-US"/>
                    </a:p>
                  </a:txBody>
                  <a:tcPr marL="6285" marR="6285" marT="6285" marB="0" anchor="ctr">
                    <a:lnL>
                      <a:noFill/>
                    </a:lnL>
                    <a:lnR>
                      <a:noFill/>
                    </a:lnR>
                    <a:lnT>
                      <a:noFill/>
                    </a:lnT>
                    <a:lnB>
                      <a:noFill/>
                    </a:lnB>
                  </a:tcPr>
                </a:tc>
                <a:tc hMerge="1">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6"/>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Busy</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gridSpan="2">
                  <a:txBody>
                    <a:bodyPr/>
                    <a:lstStyle/>
                    <a:p>
                      <a:pPr algn="ctr" fontAlgn="ctr"/>
                      <a:r>
                        <a:rPr lang="en-US" sz="1200" b="0" i="0" u="none" strike="noStrike">
                          <a:solidFill>
                            <a:srgbClr val="000000"/>
                          </a:solidFill>
                          <a:latin typeface="宋体"/>
                        </a:rPr>
                        <a:t>Address</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hMerge="1">
                  <a:txBody>
                    <a:bodyPr/>
                    <a:lstStyle/>
                    <a:p>
                      <a:pPr algn="ctr" fontAlgn="ctr"/>
                      <a:endParaRPr lang="en-US" sz="1200" b="0" i="0" u="none" strike="noStrike">
                        <a:solidFill>
                          <a:srgbClr val="000000"/>
                        </a:solidFill>
                        <a:latin typeface="宋体"/>
                      </a:endParaRP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Entry</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Busy</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Instruction</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State</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err="1">
                          <a:solidFill>
                            <a:srgbClr val="000000"/>
                          </a:solidFill>
                          <a:latin typeface="宋体"/>
                        </a:rPr>
                        <a:t>Dest</a:t>
                      </a:r>
                      <a:r>
                        <a:rPr lang="en-US" sz="1200" b="0" i="0" u="none" strike="noStrike" dirty="0">
                          <a:solidFill>
                            <a:srgbClr val="000000"/>
                          </a:solidFill>
                          <a:latin typeface="宋体"/>
                        </a:rPr>
                        <a:t>.</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Value</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Load1</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No</a:t>
                      </a:r>
                      <a:endParaRPr lang="zh-CN" alt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tcPr>
                </a:tc>
                <a:tc gridSpan="2">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hMerge="1">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008"/>
                  </a:ext>
                </a:extLst>
              </a:tr>
              <a:tr h="186360">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1</a:t>
                      </a:r>
                    </a:p>
                  </a:txBody>
                  <a:tcPr marL="6285" marR="6285" marT="628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altLang="zh-CN" sz="1200" b="0" i="0" u="none" strike="noStrike" dirty="0">
                          <a:solidFill>
                            <a:srgbClr val="000000"/>
                          </a:solidFill>
                          <a:latin typeface="宋体"/>
                        </a:rPr>
                        <a:t>Yes</a:t>
                      </a:r>
                      <a:r>
                        <a:rPr lang="zh-CN" altLang="en-US" sz="1200" b="0" i="0" u="none" strike="noStrike" dirty="0">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altLang="zh-CN" sz="1200" b="0" i="0" u="none" strike="noStrike" dirty="0">
                          <a:solidFill>
                            <a:srgbClr val="000000"/>
                          </a:solidFill>
                          <a:latin typeface="宋体"/>
                        </a:rPr>
                        <a:t>LD F6,34(R2)</a:t>
                      </a:r>
                      <a:endParaRPr lang="zh-CN" altLang="en-US" sz="1200" b="0" i="0" u="none" strike="noStrike" dirty="0">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altLang="zh-CN" sz="1200" b="0" i="0" u="none" strike="noStrike" dirty="0">
                          <a:solidFill>
                            <a:srgbClr val="000000"/>
                          </a:solidFill>
                          <a:latin typeface="宋体"/>
                        </a:rPr>
                        <a:t>Commit</a:t>
                      </a:r>
                      <a:r>
                        <a:rPr lang="zh-CN" altLang="en-US" sz="1200" b="0" i="0" u="none" strike="noStrike" dirty="0">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altLang="zh-CN" sz="1200" b="0" i="0" u="none" strike="noStrike" dirty="0">
                          <a:solidFill>
                            <a:srgbClr val="000000"/>
                          </a:solidFill>
                          <a:latin typeface="宋体"/>
                        </a:rPr>
                        <a:t>F6</a:t>
                      </a:r>
                      <a:r>
                        <a:rPr lang="zh-CN" altLang="en-US" sz="1200" b="0" i="0" u="none" strike="noStrike" dirty="0">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altLang="zh-CN" sz="1200" b="0" i="0" u="none" strike="noStrike" dirty="0" err="1">
                          <a:solidFill>
                            <a:srgbClr val="000000"/>
                          </a:solidFill>
                          <a:latin typeface="宋体"/>
                        </a:rPr>
                        <a:t>Mem</a:t>
                      </a:r>
                      <a:r>
                        <a:rPr lang="en-US" altLang="zh-CN" sz="1200" b="0" i="0" u="none" strike="noStrike" dirty="0">
                          <a:solidFill>
                            <a:srgbClr val="000000"/>
                          </a:solidFill>
                          <a:latin typeface="宋体"/>
                        </a:rPr>
                        <a:t>[load1]</a:t>
                      </a:r>
                      <a:r>
                        <a:rPr lang="zh-CN" altLang="en-US" sz="1200" b="0" i="0" u="none" strike="noStrike" dirty="0">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a:solidFill>
                            <a:srgbClr val="000000"/>
                          </a:solidFill>
                          <a:latin typeface="宋体"/>
                        </a:rPr>
                        <a:t>Load2</a:t>
                      </a:r>
                    </a:p>
                  </a:txBody>
                  <a:tcPr marL="6285" marR="6285" marT="62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No</a:t>
                      </a:r>
                      <a:endParaRPr lang="zh-CN" alt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gridSpan="2">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10009"/>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2</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altLang="zh-CN" sz="1200" b="0" i="0" u="none" strike="noStrike" dirty="0">
                          <a:solidFill>
                            <a:srgbClr val="000000"/>
                          </a:solidFill>
                          <a:latin typeface="宋体"/>
                        </a:rPr>
                        <a:t>Yes </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a:solidFill>
                            <a:srgbClr val="000000"/>
                          </a:solidFill>
                          <a:latin typeface="宋体"/>
                        </a:rPr>
                        <a:t>LD F2,45(R3) </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a:solidFill>
                            <a:srgbClr val="000000"/>
                          </a:solidFill>
                          <a:latin typeface="宋体"/>
                        </a:rPr>
                        <a:t>Commit</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a:solidFill>
                            <a:srgbClr val="000000"/>
                          </a:solidFill>
                          <a:latin typeface="宋体"/>
                        </a:rPr>
                        <a:t>F2</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err="1">
                          <a:solidFill>
                            <a:srgbClr val="000000"/>
                          </a:solidFill>
                          <a:latin typeface="宋体"/>
                        </a:rPr>
                        <a:t>Mem</a:t>
                      </a:r>
                      <a:r>
                        <a:rPr lang="en-US" altLang="zh-CN" sz="1200" b="0" i="0" u="none" strike="noStrike" dirty="0">
                          <a:solidFill>
                            <a:srgbClr val="000000"/>
                          </a:solidFill>
                          <a:latin typeface="宋体"/>
                        </a:rPr>
                        <a:t>[load2]</a:t>
                      </a:r>
                      <a:r>
                        <a:rPr lang="zh-CN" altLang="en-US" sz="1200" b="0" i="0" u="none" strike="noStrike" dirty="0">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a:solidFill>
                            <a:srgbClr val="000000"/>
                          </a:solidFill>
                          <a:latin typeface="宋体"/>
                        </a:rPr>
                        <a:t>Load3</a:t>
                      </a:r>
                    </a:p>
                  </a:txBody>
                  <a:tcPr marL="6285" marR="6285" marT="62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tcPr>
                </a:tc>
                <a:tc gridSpan="2">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a:solidFill>
                            <a:srgbClr val="000000"/>
                          </a:solidFill>
                          <a:latin typeface="宋体"/>
                        </a:rPr>
                        <a:t>Head</a:t>
                      </a: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3</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altLang="zh-CN" sz="1200" b="0" i="0" u="none" strike="noStrike" dirty="0">
                          <a:solidFill>
                            <a:srgbClr val="000000"/>
                          </a:solidFill>
                          <a:latin typeface="宋体"/>
                        </a:rPr>
                        <a:t>Yes</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a:solidFill>
                            <a:srgbClr val="000000"/>
                          </a:solidFill>
                          <a:latin typeface="宋体"/>
                        </a:rPr>
                        <a:t>MULT</a:t>
                      </a:r>
                      <a:r>
                        <a:rPr lang="en-US" altLang="zh-CN" sz="1200" b="0" i="0" u="none" strike="noStrike" baseline="0" dirty="0">
                          <a:solidFill>
                            <a:srgbClr val="000000"/>
                          </a:solidFill>
                          <a:latin typeface="宋体"/>
                        </a:rPr>
                        <a:t> F0,F2,F4</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a:solidFill>
                            <a:srgbClr val="000000"/>
                          </a:solidFill>
                          <a:latin typeface="宋体"/>
                        </a:rPr>
                        <a:t>Ex4</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a:solidFill>
                            <a:srgbClr val="000000"/>
                          </a:solidFill>
                          <a:latin typeface="宋体"/>
                        </a:rPr>
                        <a:t>F0</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gridSpan="2">
                  <a:txBody>
                    <a:bodyPr/>
                    <a:lstStyle/>
                    <a:p>
                      <a:endParaRPr lang="zh-CN" altLang="en-US"/>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011"/>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4</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altLang="zh-CN" sz="1200" b="0" i="0" u="none" strike="noStrike" dirty="0">
                          <a:solidFill>
                            <a:srgbClr val="000000"/>
                          </a:solidFill>
                          <a:latin typeface="宋体"/>
                        </a:rPr>
                        <a:t>Yes</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a:solidFill>
                            <a:srgbClr val="000000"/>
                          </a:solidFill>
                          <a:latin typeface="宋体"/>
                        </a:rPr>
                        <a:t>SUBD F8,F6,F2</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a:solidFill>
                            <a:srgbClr val="000000"/>
                          </a:solidFill>
                          <a:latin typeface="宋体"/>
                        </a:rPr>
                        <a:t>Write</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a:solidFill>
                            <a:srgbClr val="000000"/>
                          </a:solidFill>
                          <a:latin typeface="宋体"/>
                        </a:rPr>
                        <a:t>F8</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a:solidFill>
                            <a:srgbClr val="000000"/>
                          </a:solidFill>
                          <a:latin typeface="宋体"/>
                        </a:rPr>
                        <a:t>F6-#2</a:t>
                      </a: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gridSpan="2">
                  <a:txBody>
                    <a:bodyPr/>
                    <a:lstStyle/>
                    <a:p>
                      <a:endParaRPr lang="zh-CN" altLang="en-US"/>
                    </a:p>
                  </a:txBody>
                  <a:tcPr marL="6285" marR="6285" marT="6285" marB="0" anchor="ctr">
                    <a:lnL>
                      <a:noFill/>
                    </a:lnL>
                    <a:lnR>
                      <a:noFill/>
                    </a:lnR>
                    <a:lnT>
                      <a:noFill/>
                    </a:lnT>
                    <a:lnB>
                      <a:noFill/>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2"/>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5</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altLang="zh-CN" sz="1200" b="0" i="0" u="none" strike="noStrike" dirty="0">
                          <a:solidFill>
                            <a:srgbClr val="000000"/>
                          </a:solidFill>
                          <a:latin typeface="宋体"/>
                        </a:rPr>
                        <a:t>Yes </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a:solidFill>
                            <a:srgbClr val="000000"/>
                          </a:solidFill>
                          <a:latin typeface="宋体"/>
                        </a:rPr>
                        <a:t>DIVD</a:t>
                      </a:r>
                      <a:r>
                        <a:rPr lang="en-US" altLang="zh-CN" sz="1200" b="0" i="0" u="none" strike="noStrike" baseline="0" dirty="0">
                          <a:solidFill>
                            <a:srgbClr val="000000"/>
                          </a:solidFill>
                          <a:latin typeface="宋体"/>
                        </a:rPr>
                        <a:t> F10,F0,F6</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a:solidFill>
                            <a:srgbClr val="000000"/>
                          </a:solidFill>
                          <a:latin typeface="宋体"/>
                        </a:rPr>
                        <a:t>Issue</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a:solidFill>
                            <a:srgbClr val="000000"/>
                          </a:solidFill>
                          <a:latin typeface="宋体"/>
                        </a:rPr>
                        <a:t>F10</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gridSpan="2">
                  <a:txBody>
                    <a:bodyPr/>
                    <a:lstStyle/>
                    <a:p>
                      <a:endParaRPr lang="zh-CN" altLang="en-US"/>
                    </a:p>
                  </a:txBody>
                  <a:tcPr marL="6285" marR="6285" marT="6285" marB="0" anchor="ctr">
                    <a:lnL>
                      <a:noFill/>
                    </a:lnL>
                    <a:lnR>
                      <a:noFill/>
                    </a:lnR>
                    <a:lnT>
                      <a:noFill/>
                    </a:lnT>
                    <a:lnB>
                      <a:noFill/>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3"/>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a:solidFill>
                            <a:srgbClr val="000000"/>
                          </a:solidFill>
                          <a:latin typeface="宋体"/>
                        </a:rPr>
                        <a:t>Tail</a:t>
                      </a: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6</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altLang="zh-CN" sz="1200" b="0" i="0" u="none" strike="noStrike" dirty="0">
                          <a:solidFill>
                            <a:srgbClr val="000000"/>
                          </a:solidFill>
                          <a:latin typeface="宋体"/>
                        </a:rPr>
                        <a:t>Yes</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a:solidFill>
                            <a:srgbClr val="000000"/>
                          </a:solidFill>
                          <a:latin typeface="宋体"/>
                        </a:rPr>
                        <a:t>ADDD F6,F8,F2</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a:solidFill>
                            <a:srgbClr val="000000"/>
                          </a:solidFill>
                          <a:latin typeface="宋体"/>
                        </a:rPr>
                        <a:t>Ex1</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a:solidFill>
                            <a:srgbClr val="000000"/>
                          </a:solidFill>
                          <a:latin typeface="宋体"/>
                        </a:rPr>
                        <a:t>F6</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gridSpan="2">
                  <a:txBody>
                    <a:bodyPr/>
                    <a:lstStyle/>
                    <a:p>
                      <a:endParaRPr lang="zh-CN" altLang="en-US"/>
                    </a:p>
                  </a:txBody>
                  <a:tcPr marL="6285" marR="6285" marT="6285" marB="0" anchor="ctr">
                    <a:lnL>
                      <a:noFill/>
                    </a:lnL>
                    <a:lnR>
                      <a:noFill/>
                    </a:lnR>
                    <a:lnT>
                      <a:noFill/>
                    </a:lnT>
                    <a:lnB>
                      <a:noFill/>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4"/>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7</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gridSpan="4">
                  <a:txBody>
                    <a:bodyPr/>
                    <a:lstStyle/>
                    <a:p>
                      <a:pPr algn="ctr" fontAlgn="ctr"/>
                      <a:r>
                        <a:rPr lang="en-US" altLang="zh-CN" sz="1200" b="1" i="0" u="none" strike="noStrike" dirty="0">
                          <a:solidFill>
                            <a:srgbClr val="FF0000"/>
                          </a:solidFill>
                          <a:latin typeface="宋体"/>
                        </a:rPr>
                        <a:t>Reorder Buffer</a:t>
                      </a:r>
                      <a:endParaRPr lang="zh-CN" altLang="en-US" sz="1200" b="1" i="0" u="none" strike="noStrike" dirty="0">
                        <a:solidFill>
                          <a:srgbClr val="FF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hMerge="1">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hMerge="1">
                  <a:txBody>
                    <a:bodyPr/>
                    <a:lstStyle/>
                    <a:p>
                      <a:endParaRPr lang="zh-CN" altLang="en-US"/>
                    </a:p>
                  </a:txBody>
                  <a:tcPr/>
                </a:tc>
                <a:tc hMerge="1">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5"/>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8</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gridSpan="2">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hMerge="1">
                  <a:txBody>
                    <a:bodyPr/>
                    <a:lstStyle/>
                    <a:p>
                      <a:endParaRPr lang="zh-CN" altLang="en-US"/>
                    </a:p>
                  </a:txBody>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6"/>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9</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gridSpan="2">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hMerge="1">
                  <a:txBody>
                    <a:bodyPr/>
                    <a:lstStyle/>
                    <a:p>
                      <a:endParaRPr lang="zh-CN" altLang="en-US"/>
                    </a:p>
                  </a:txBody>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7"/>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10</a:t>
                      </a:r>
                    </a:p>
                  </a:txBody>
                  <a:tcPr marL="6285" marR="6285" marT="6285"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gridSpan="2">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hMerge="1">
                  <a:txBody>
                    <a:bodyPr/>
                    <a:lstStyle/>
                    <a:p>
                      <a:endParaRPr lang="zh-CN" altLang="en-US"/>
                    </a:p>
                  </a:txBody>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8"/>
                  </a:ext>
                </a:extLst>
              </a:tr>
              <a:tr h="186360">
                <a:tc>
                  <a:txBody>
                    <a:bodyPr/>
                    <a:lstStyle/>
                    <a:p>
                      <a:pPr algn="ctr" fontAlgn="ctr"/>
                      <a:r>
                        <a:rPr lang="en-US" altLang="zh-CN" sz="1200" b="0" i="0" u="none" strike="noStrike" dirty="0">
                          <a:solidFill>
                            <a:srgbClr val="000000"/>
                          </a:solidFill>
                          <a:latin typeface="宋体"/>
                        </a:rPr>
                        <a:t>Cycle</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gridSpan="2">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hMerge="1">
                  <a:txBody>
                    <a:bodyPr/>
                    <a:lstStyle/>
                    <a:p>
                      <a:endParaRPr lang="zh-CN" altLang="en-US"/>
                    </a:p>
                  </a:txBody>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9"/>
                  </a:ext>
                </a:extLst>
              </a:tr>
              <a:tr h="186360">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F0</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F2</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F4</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F6</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F8</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F10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F12</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gridSpan="2">
                  <a:txBody>
                    <a:bodyPr/>
                    <a:lstStyle/>
                    <a:p>
                      <a:pPr algn="ctr" fontAlgn="ctr"/>
                      <a:r>
                        <a:rPr lang="en-US" altLang="zh-CN"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a:txBody>
                    <a:bodyPr/>
                    <a:lstStyle/>
                    <a:p>
                      <a:pPr algn="ctr" fontAlgn="ctr"/>
                      <a:r>
                        <a:rPr lang="en-US" sz="1200" b="0" i="0" u="none" strike="noStrike">
                          <a:solidFill>
                            <a:srgbClr val="000000"/>
                          </a:solidFill>
                          <a:latin typeface="宋体"/>
                        </a:rPr>
                        <a:t>F30</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0"/>
                  </a:ext>
                </a:extLst>
              </a:tr>
              <a:tr h="186360">
                <a:tc>
                  <a:txBody>
                    <a:bodyPr/>
                    <a:lstStyle/>
                    <a:p>
                      <a:pPr algn="ctr" fontAlgn="ctr"/>
                      <a:r>
                        <a:rPr lang="en-US" altLang="zh-CN" sz="1200" b="0" i="0" u="none" strike="noStrike" dirty="0">
                          <a:solidFill>
                            <a:srgbClr val="000000"/>
                          </a:solidFill>
                          <a:latin typeface="宋体"/>
                        </a:rPr>
                        <a:t>9</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Reorder#</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#3</a:t>
                      </a:r>
                      <a:r>
                        <a:rPr lang="zh-CN" altLang="en-US" sz="1200" b="0" i="0" u="none" strike="noStrike" dirty="0">
                          <a:solidFill>
                            <a:srgbClr val="000000"/>
                          </a:solidFill>
                          <a:latin typeface="宋体"/>
                        </a:rPr>
                        <a:t>　</a:t>
                      </a:r>
                    </a:p>
                  </a:txBody>
                  <a:tcPr marL="6285" marR="6285" marT="628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zh-CN" altLang="en-US" sz="1200" b="0" i="0" u="none" strike="noStrike" dirty="0">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zh-CN" altLang="en-US" sz="1200" b="0" i="0" u="none" strike="noStrike" dirty="0">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altLang="zh-CN" sz="1200" b="0" i="0" u="none" strike="noStrike" dirty="0">
                          <a:solidFill>
                            <a:srgbClr val="000000"/>
                          </a:solidFill>
                          <a:latin typeface="宋体"/>
                        </a:rPr>
                        <a:t>#6</a:t>
                      </a:r>
                      <a:endParaRPr lang="zh-CN" altLang="en-US" sz="1200" b="0" i="0" u="none" strike="noStrike" dirty="0">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zh-CN" altLang="en-US" sz="1200" b="0" i="0" u="none" strike="noStrike" dirty="0">
                          <a:solidFill>
                            <a:srgbClr val="000000"/>
                          </a:solidFill>
                          <a:latin typeface="宋体"/>
                        </a:rPr>
                        <a:t>　</a:t>
                      </a:r>
                      <a:r>
                        <a:rPr lang="en-US" altLang="zh-CN" sz="1200" b="0" i="0" u="none" strike="noStrike" dirty="0">
                          <a:solidFill>
                            <a:srgbClr val="000000"/>
                          </a:solidFill>
                          <a:latin typeface="宋体"/>
                        </a:rPr>
                        <a:t>#4</a:t>
                      </a:r>
                      <a:endParaRPr lang="zh-CN" altLang="en-US" sz="1200" b="0" i="0" u="none" strike="noStrike" dirty="0">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altLang="zh-CN" sz="1200" b="0" i="0" u="none" strike="noStrike" dirty="0">
                          <a:solidFill>
                            <a:srgbClr val="000000"/>
                          </a:solidFill>
                          <a:latin typeface="宋体"/>
                        </a:rPr>
                        <a:t>#5</a:t>
                      </a:r>
                      <a:r>
                        <a:rPr lang="zh-CN" altLang="en-US" sz="1200" b="0" i="0" u="none" strike="noStrike" dirty="0">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gridSpan="2">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hMerge="1">
                  <a:txBody>
                    <a:bodyPr/>
                    <a:lstStyle/>
                    <a:p>
                      <a:endParaRPr lang="zh-CN" altLang="en-US"/>
                    </a:p>
                  </a:txBody>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021"/>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Busy</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dirty="0">
                          <a:solidFill>
                            <a:srgbClr val="000000"/>
                          </a:solidFill>
                          <a:latin typeface="宋体"/>
                        </a:rPr>
                        <a:t>Yes</a:t>
                      </a:r>
                    </a:p>
                  </a:txBody>
                  <a:tcPr marL="6285" marR="6285" marT="6285"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latin typeface="宋体"/>
                        </a:rPr>
                        <a:t>No</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No</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latin typeface="宋体"/>
                        </a:rPr>
                        <a:t>Yes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latin typeface="宋体"/>
                        </a:rPr>
                        <a:t>Yes</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latin typeface="宋体"/>
                        </a:rPr>
                        <a:t>Yes</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No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gridSpan="2">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a:txBody>
                    <a:bodyPr/>
                    <a:lstStyle/>
                    <a:p>
                      <a:pPr algn="ctr" fontAlgn="ctr"/>
                      <a:r>
                        <a:rPr lang="en-US" sz="1200" b="0" i="0" u="none" strike="noStrike" dirty="0">
                          <a:solidFill>
                            <a:srgbClr val="000000"/>
                          </a:solidFill>
                          <a:latin typeface="宋体"/>
                        </a:rPr>
                        <a:t>No </a:t>
                      </a:r>
                    </a:p>
                  </a:txBody>
                  <a:tcPr marL="6285" marR="6285" marT="6285"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2"/>
                  </a:ext>
                </a:extLst>
              </a:tr>
            </a:tbl>
          </a:graphicData>
        </a:graphic>
      </p:graphicFrame>
      <p:sp>
        <p:nvSpPr>
          <p:cNvPr id="8" name="Text Box 3">
            <a:extLst>
              <a:ext uri="{FF2B5EF4-FFF2-40B4-BE49-F238E27FC236}">
                <a16:creationId xmlns:a16="http://schemas.microsoft.com/office/drawing/2014/main" id="{4B8375F5-4AA0-408A-9854-6E99A473653F}"/>
              </a:ext>
            </a:extLst>
          </p:cNvPr>
          <p:cNvSpPr txBox="1">
            <a:spLocks noChangeArrowheads="1"/>
          </p:cNvSpPr>
          <p:nvPr/>
        </p:nvSpPr>
        <p:spPr bwMode="auto">
          <a:xfrm>
            <a:off x="143316" y="2862621"/>
            <a:ext cx="2718637" cy="391218"/>
          </a:xfrm>
          <a:prstGeom prst="rect">
            <a:avLst/>
          </a:prstGeom>
          <a:noFill/>
          <a:ln w="9525">
            <a:noFill/>
            <a:round/>
            <a:headEnd/>
            <a:tailEnd/>
          </a:ln>
        </p:spPr>
        <p:txBody>
          <a:bodyPr lIns="90360" tIns="44280" rIns="90360" bIns="44280"/>
          <a:lstStyle/>
          <a:p>
            <a:pPr eaLnBrk="1" hangingPunct="1">
              <a:spcBef>
                <a:spcPts val="1000"/>
              </a:spcBef>
              <a:buClr>
                <a:srgbClr val="5B9BD5"/>
              </a:buClr>
              <a:buSzPct val="100000"/>
              <a:tabLst>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2000" b="1" dirty="0">
                <a:solidFill>
                  <a:srgbClr val="FF0066"/>
                </a:solidFill>
                <a:latin typeface="Times New Roman" panose="02020603050405020304" pitchFamily="18" charset="0"/>
                <a:ea typeface="宋体" panose="02010600030101010101" pitchFamily="2" charset="-122"/>
                <a:cs typeface="Times New Roman" panose="02020603050405020304" pitchFamily="18" charset="0"/>
              </a:rPr>
              <a:t>SUB</a:t>
            </a:r>
            <a:r>
              <a:rPr lang="zh-CN" altLang="en-US" sz="2000" b="1" dirty="0">
                <a:solidFill>
                  <a:srgbClr val="FF0066"/>
                </a:solidFill>
                <a:latin typeface="Times New Roman" panose="02020603050405020304" pitchFamily="18" charset="0"/>
                <a:ea typeface="宋体" panose="02010600030101010101" pitchFamily="2" charset="-122"/>
                <a:cs typeface="Times New Roman" panose="02020603050405020304" pitchFamily="18" charset="0"/>
              </a:rPr>
              <a:t>指令可以提交吗？</a:t>
            </a:r>
            <a:endParaRPr lang="en-US" altLang="zh-CN" sz="2000" b="1" dirty="0">
              <a:solidFill>
                <a:srgbClr val="FF0066"/>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3" name="文本框 12">
            <a:extLst>
              <a:ext uri="{FF2B5EF4-FFF2-40B4-BE49-F238E27FC236}">
                <a16:creationId xmlns:a16="http://schemas.microsoft.com/office/drawing/2014/main" id="{249BEF92-4349-4EF6-8D61-F0E8F9666186}"/>
              </a:ext>
            </a:extLst>
          </p:cNvPr>
          <p:cNvSpPr txBox="1"/>
          <p:nvPr/>
        </p:nvSpPr>
        <p:spPr>
          <a:xfrm>
            <a:off x="10250214" y="6013950"/>
            <a:ext cx="1941786" cy="276999"/>
          </a:xfrm>
          <a:prstGeom prst="rect">
            <a:avLst/>
          </a:prstGeom>
          <a:noFill/>
        </p:spPr>
        <p:txBody>
          <a:bodyPr wrap="square">
            <a:spAutoFit/>
          </a:bodyPr>
          <a:lstStyle/>
          <a:p>
            <a:pPr algn="ctr" fontAlgn="ctr"/>
            <a:r>
              <a:rPr lang="en-US" altLang="zh-CN" sz="1200" b="1" i="0" u="none" strike="noStrike" dirty="0">
                <a:solidFill>
                  <a:srgbClr val="FF0000"/>
                </a:solidFill>
                <a:latin typeface="宋体"/>
              </a:rPr>
              <a:t>Register Result Status</a:t>
            </a:r>
            <a:endParaRPr lang="zh-CN" altLang="en-US" sz="1200" b="1" i="0" u="none" strike="noStrike" dirty="0">
              <a:solidFill>
                <a:srgbClr val="FF0000"/>
              </a:solidFill>
              <a:latin typeface="宋体"/>
            </a:endParaRPr>
          </a:p>
        </p:txBody>
      </p:sp>
    </p:spTree>
    <p:extLst>
      <p:ext uri="{BB962C8B-B14F-4D97-AF65-F5344CB8AC3E}">
        <p14:creationId xmlns:p14="http://schemas.microsoft.com/office/powerpoint/2010/main" val="465677754"/>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additive="repl">
                                        <p:cTn id="6" dur="1" fill="hold">
                                          <p:stCondLst>
                                            <p:cond delay="0"/>
                                          </p:stCondLst>
                                        </p:cTn>
                                        <p:tgtEl>
                                          <p:spTgt spid="8">
                                            <p:txEl>
                                              <p:pRg st="0" end="0"/>
                                            </p:txEl>
                                          </p:spTgt>
                                        </p:tgtEl>
                                        <p:attrNameLst>
                                          <p:attrName>style.visibility</p:attrName>
                                        </p:attrNameLst>
                                      </p:cBhvr>
                                      <p:to>
                                        <p:strVal val="visible"/>
                                      </p:to>
                                    </p:set>
                                    <p:anim calcmode="lin" valueType="num">
                                      <p:cBhvr>
                                        <p:cTn id="7" dur="500" fill="hold"/>
                                        <p:tgtEl>
                                          <p:spTgt spid="8">
                                            <p:txEl>
                                              <p:pRg st="0" end="0"/>
                                            </p:txEl>
                                          </p:spTgt>
                                        </p:tgtEl>
                                        <p:attrNameLst>
                                          <p:attrName>ppt_x</p:attrName>
                                        </p:attrNameLst>
                                      </p:cBhvr>
                                      <p:tavLst>
                                        <p:tav tm="100000">
                                          <p:val>
                                            <p:strVal val="1+#ppt_w/2"/>
                                          </p:val>
                                        </p:tav>
                                        <p:tav tm="100000">
                                          <p:val>
                                            <p:strVal val="#ppt_x"/>
                                          </p:val>
                                        </p:tav>
                                      </p:tavLst>
                                    </p:anim>
                                    <p:anim calcmode="lin" valueType="num">
                                      <p:cBhvr>
                                        <p:cTn id="8" dur="500" fill="hold"/>
                                        <p:tgtEl>
                                          <p:spTgt spid="8">
                                            <p:txEl>
                                              <p:pRg st="0" end="0"/>
                                            </p:txEl>
                                          </p:spTgt>
                                        </p:tgtEl>
                                        <p:attrNameLst>
                                          <p:attrName>ppt_y</p:attrName>
                                        </p:attrNameLst>
                                      </p:cBhvr>
                                      <p:tavLst>
                                        <p:tav tm="10000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自由: 形状 22"/>
          <p:cNvSpPr/>
          <p:nvPr/>
        </p:nvSpPr>
        <p:spPr bwMode="auto">
          <a:xfrm rot="12600000">
            <a:off x="628798" y="267712"/>
            <a:ext cx="166903" cy="731887"/>
          </a:xfrm>
          <a:custGeom>
            <a:avLst/>
            <a:gdLst>
              <a:gd name="connsiteX0" fmla="*/ 260214 w 260214"/>
              <a:gd name="connsiteY0" fmla="*/ 995963 h 1141060"/>
              <a:gd name="connsiteX1" fmla="*/ 0 w 260214"/>
              <a:gd name="connsiteY1" fmla="*/ 1141060 h 1141060"/>
              <a:gd name="connsiteX2" fmla="*/ 0 w 260214"/>
              <a:gd name="connsiteY2" fmla="*/ 146621 h 1141060"/>
              <a:gd name="connsiteX3" fmla="*/ 260214 w 260214"/>
              <a:gd name="connsiteY3" fmla="*/ 0 h 1141060"/>
            </a:gdLst>
            <a:ahLst/>
            <a:cxnLst>
              <a:cxn ang="0">
                <a:pos x="connsiteX0" y="connsiteY0"/>
              </a:cxn>
              <a:cxn ang="0">
                <a:pos x="connsiteX1" y="connsiteY1"/>
              </a:cxn>
              <a:cxn ang="0">
                <a:pos x="connsiteX2" y="connsiteY2"/>
              </a:cxn>
              <a:cxn ang="0">
                <a:pos x="connsiteX3" y="connsiteY3"/>
              </a:cxn>
            </a:cxnLst>
            <a:rect l="l" t="t" r="r" b="b"/>
            <a:pathLst>
              <a:path w="260214" h="1141060">
                <a:moveTo>
                  <a:pt x="260214" y="995963"/>
                </a:moveTo>
                <a:lnTo>
                  <a:pt x="0" y="1141060"/>
                </a:lnTo>
                <a:lnTo>
                  <a:pt x="0" y="146621"/>
                </a:lnTo>
                <a:lnTo>
                  <a:pt x="260214" y="0"/>
                </a:lnTo>
                <a:close/>
              </a:path>
            </a:pathLst>
          </a:custGeom>
          <a:solidFill>
            <a:srgbClr val="0075EA"/>
          </a:solidFill>
          <a:ln>
            <a:noFill/>
          </a:ln>
        </p:spPr>
        <p:txBody>
          <a:bodyPr vert="horz" wrap="square" lIns="91440" tIns="45720" rIns="91440" bIns="45720" numCol="1" anchor="t" anchorCtr="0" compatLnSpc="1">
            <a:noAutofit/>
          </a:bodyPr>
          <a:lstStyle/>
          <a:p>
            <a:endParaRPr lang="zh-CN" altLang="en-US" dirty="0"/>
          </a:p>
        </p:txBody>
      </p:sp>
      <p:grpSp>
        <p:nvGrpSpPr>
          <p:cNvPr id="10" name="组合 9">
            <a:extLst>
              <a:ext uri="{FF2B5EF4-FFF2-40B4-BE49-F238E27FC236}">
                <a16:creationId xmlns:a16="http://schemas.microsoft.com/office/drawing/2014/main" id="{BB91EA2E-31D9-4C5E-B927-0E95CC089AA6}"/>
              </a:ext>
            </a:extLst>
          </p:cNvPr>
          <p:cNvGrpSpPr/>
          <p:nvPr/>
        </p:nvGrpSpPr>
        <p:grpSpPr>
          <a:xfrm>
            <a:off x="635244" y="278225"/>
            <a:ext cx="6394948" cy="706446"/>
            <a:chOff x="635242" y="278221"/>
            <a:chExt cx="6394948" cy="706445"/>
          </a:xfrm>
        </p:grpSpPr>
        <p:sp>
          <p:nvSpPr>
            <p:cNvPr id="11" name="矩形 10">
              <a:extLst>
                <a:ext uri="{FF2B5EF4-FFF2-40B4-BE49-F238E27FC236}">
                  <a16:creationId xmlns:a16="http://schemas.microsoft.com/office/drawing/2014/main" id="{47CE21A5-F067-4614-A14F-2AD5275C87D3}"/>
                </a:ext>
              </a:extLst>
            </p:cNvPr>
            <p:cNvSpPr/>
            <p:nvPr/>
          </p:nvSpPr>
          <p:spPr>
            <a:xfrm>
              <a:off x="635242" y="676889"/>
              <a:ext cx="6394948" cy="307777"/>
            </a:xfrm>
            <a:prstGeom prst="rect">
              <a:avLst/>
            </a:prstGeom>
          </p:spPr>
          <p:txBody>
            <a:bodyPr wrap="square">
              <a:spAutoFit/>
            </a:bodyPr>
            <a:lstStyle/>
            <a:p>
              <a:pPr algn="ctr"/>
              <a:r>
                <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rPr>
                <a:t>Speculation Execution based on Hardware——Example</a:t>
              </a:r>
            </a:p>
          </p:txBody>
        </p:sp>
        <p:sp>
          <p:nvSpPr>
            <p:cNvPr id="12" name="矩形 11">
              <a:extLst>
                <a:ext uri="{FF2B5EF4-FFF2-40B4-BE49-F238E27FC236}">
                  <a16:creationId xmlns:a16="http://schemas.microsoft.com/office/drawing/2014/main" id="{063FC65B-08A6-4FAC-8552-101E13B84E5C}"/>
                </a:ext>
              </a:extLst>
            </p:cNvPr>
            <p:cNvSpPr/>
            <p:nvPr/>
          </p:nvSpPr>
          <p:spPr>
            <a:xfrm>
              <a:off x="1197484" y="278221"/>
              <a:ext cx="4951997" cy="523219"/>
            </a:xfrm>
            <a:prstGeom prst="rect">
              <a:avLst/>
            </a:prstGeom>
          </p:spPr>
          <p:txBody>
            <a:bodyPr wrap="none">
              <a:spAutoFit/>
            </a:bodyPr>
            <a:lstStyle/>
            <a:p>
              <a:r>
                <a:rPr lang="zh-CN" altLang="en-US" sz="2800" b="1" dirty="0">
                  <a:solidFill>
                    <a:schemeClr val="tx1">
                      <a:lumMod val="85000"/>
                      <a:lumOff val="15000"/>
                    </a:schemeClr>
                  </a:solidFill>
                  <a:latin typeface="等线" panose="02010600030101010101" pitchFamily="2" charset="-122"/>
                  <a:ea typeface="等线" panose="02010600030101010101" pitchFamily="2" charset="-122"/>
                </a:rPr>
                <a:t>基于硬件的推测执行</a:t>
              </a:r>
              <a:r>
                <a:rPr lang="en-US" altLang="zh-CN" sz="2800" b="1" dirty="0">
                  <a:solidFill>
                    <a:schemeClr val="tx1">
                      <a:lumMod val="85000"/>
                      <a:lumOff val="15000"/>
                    </a:schemeClr>
                  </a:solidFill>
                  <a:latin typeface="等线" panose="02010600030101010101" pitchFamily="2" charset="-122"/>
                  <a:ea typeface="等线" panose="02010600030101010101" pitchFamily="2" charset="-122"/>
                </a:rPr>
                <a:t>— —</a:t>
              </a:r>
              <a:r>
                <a:rPr lang="zh-CN" altLang="en-US" sz="2800" b="1" dirty="0">
                  <a:solidFill>
                    <a:schemeClr val="tx1">
                      <a:lumMod val="85000"/>
                      <a:lumOff val="15000"/>
                    </a:schemeClr>
                  </a:solidFill>
                  <a:latin typeface="等线" panose="02010600030101010101" pitchFamily="2" charset="-122"/>
                  <a:ea typeface="等线" panose="02010600030101010101" pitchFamily="2" charset="-122"/>
                </a:rPr>
                <a:t>示例</a:t>
              </a:r>
            </a:p>
          </p:txBody>
        </p:sp>
      </p:grpSp>
      <p:sp>
        <p:nvSpPr>
          <p:cNvPr id="7" name="文本框 6">
            <a:extLst>
              <a:ext uri="{FF2B5EF4-FFF2-40B4-BE49-F238E27FC236}">
                <a16:creationId xmlns:a16="http://schemas.microsoft.com/office/drawing/2014/main" id="{BD4D3455-BFEC-4ECA-BDAC-7AAF5D43B05A}"/>
              </a:ext>
            </a:extLst>
          </p:cNvPr>
          <p:cNvSpPr txBox="1"/>
          <p:nvPr/>
        </p:nvSpPr>
        <p:spPr>
          <a:xfrm>
            <a:off x="9666514" y="801446"/>
            <a:ext cx="1890243" cy="461665"/>
          </a:xfrm>
          <a:prstGeom prst="rect">
            <a:avLst/>
          </a:prstGeom>
          <a:noFill/>
        </p:spPr>
        <p:txBody>
          <a:bodyPr wrap="square" rtlCol="0">
            <a:spAutoFit/>
          </a:bodyPr>
          <a:lstStyle/>
          <a:p>
            <a:pPr algn="ctr"/>
            <a:r>
              <a:rPr lang="zh-CN" altLang="en-US" sz="2400" b="1" dirty="0">
                <a:solidFill>
                  <a:srgbClr val="0066FF"/>
                </a:solidFill>
                <a:latin typeface="微软雅黑" panose="020B0503020204020204" pitchFamily="34" charset="-122"/>
                <a:ea typeface="微软雅黑" panose="020B0503020204020204" pitchFamily="34" charset="-122"/>
              </a:rPr>
              <a:t>第</a:t>
            </a:r>
            <a:r>
              <a:rPr lang="en-US" altLang="zh-CN" sz="2400" b="1" dirty="0">
                <a:solidFill>
                  <a:srgbClr val="0066FF"/>
                </a:solidFill>
                <a:latin typeface="微软雅黑" panose="020B0503020204020204" pitchFamily="34" charset="-122"/>
                <a:ea typeface="微软雅黑" panose="020B0503020204020204" pitchFamily="34" charset="-122"/>
              </a:rPr>
              <a:t>10</a:t>
            </a:r>
            <a:r>
              <a:rPr lang="zh-CN" altLang="en-US" sz="2400" b="1" dirty="0">
                <a:solidFill>
                  <a:srgbClr val="0066FF"/>
                </a:solidFill>
                <a:latin typeface="微软雅黑" panose="020B0503020204020204" pitchFamily="34" charset="-122"/>
                <a:ea typeface="微软雅黑" panose="020B0503020204020204" pitchFamily="34" charset="-122"/>
              </a:rPr>
              <a:t>个周期</a:t>
            </a:r>
          </a:p>
        </p:txBody>
      </p:sp>
      <p:graphicFrame>
        <p:nvGraphicFramePr>
          <p:cNvPr id="8" name="表格 7">
            <a:extLst>
              <a:ext uri="{FF2B5EF4-FFF2-40B4-BE49-F238E27FC236}">
                <a16:creationId xmlns:a16="http://schemas.microsoft.com/office/drawing/2014/main" id="{A452A4F3-3486-4802-9495-6976719A32A0}"/>
              </a:ext>
            </a:extLst>
          </p:cNvPr>
          <p:cNvGraphicFramePr>
            <a:graphicFrameLocks noGrp="1"/>
          </p:cNvGraphicFramePr>
          <p:nvPr>
            <p:extLst>
              <p:ext uri="{D42A27DB-BD31-4B8C-83A1-F6EECF244321}">
                <p14:modId xmlns:p14="http://schemas.microsoft.com/office/powerpoint/2010/main" val="3090610491"/>
              </p:ext>
            </p:extLst>
          </p:nvPr>
        </p:nvGraphicFramePr>
        <p:xfrm>
          <a:off x="1805762" y="1274372"/>
          <a:ext cx="8572558" cy="5082315"/>
        </p:xfrm>
        <a:graphic>
          <a:graphicData uri="http://schemas.openxmlformats.org/drawingml/2006/table">
            <a:tbl>
              <a:tblPr/>
              <a:tblGrid>
                <a:gridCol w="724609">
                  <a:extLst>
                    <a:ext uri="{9D8B030D-6E8A-4147-A177-3AD203B41FA5}">
                      <a16:colId xmlns:a16="http://schemas.microsoft.com/office/drawing/2014/main" val="20000"/>
                    </a:ext>
                  </a:extLst>
                </a:gridCol>
                <a:gridCol w="724609">
                  <a:extLst>
                    <a:ext uri="{9D8B030D-6E8A-4147-A177-3AD203B41FA5}">
                      <a16:colId xmlns:a16="http://schemas.microsoft.com/office/drawing/2014/main" val="20001"/>
                    </a:ext>
                  </a:extLst>
                </a:gridCol>
                <a:gridCol w="602313">
                  <a:extLst>
                    <a:ext uri="{9D8B030D-6E8A-4147-A177-3AD203B41FA5}">
                      <a16:colId xmlns:a16="http://schemas.microsoft.com/office/drawing/2014/main" val="20002"/>
                    </a:ext>
                  </a:extLst>
                </a:gridCol>
                <a:gridCol w="439620">
                  <a:extLst>
                    <a:ext uri="{9D8B030D-6E8A-4147-A177-3AD203B41FA5}">
                      <a16:colId xmlns:a16="http://schemas.microsoft.com/office/drawing/2014/main" val="20003"/>
                    </a:ext>
                  </a:extLst>
                </a:gridCol>
                <a:gridCol w="1388527">
                  <a:extLst>
                    <a:ext uri="{9D8B030D-6E8A-4147-A177-3AD203B41FA5}">
                      <a16:colId xmlns:a16="http://schemas.microsoft.com/office/drawing/2014/main" val="20004"/>
                    </a:ext>
                  </a:extLst>
                </a:gridCol>
                <a:gridCol w="1249193">
                  <a:extLst>
                    <a:ext uri="{9D8B030D-6E8A-4147-A177-3AD203B41FA5}">
                      <a16:colId xmlns:a16="http://schemas.microsoft.com/office/drawing/2014/main" val="20005"/>
                    </a:ext>
                  </a:extLst>
                </a:gridCol>
                <a:gridCol w="637807">
                  <a:extLst>
                    <a:ext uri="{9D8B030D-6E8A-4147-A177-3AD203B41FA5}">
                      <a16:colId xmlns:a16="http://schemas.microsoft.com/office/drawing/2014/main" val="20006"/>
                    </a:ext>
                  </a:extLst>
                </a:gridCol>
                <a:gridCol w="845377">
                  <a:extLst>
                    <a:ext uri="{9D8B030D-6E8A-4147-A177-3AD203B41FA5}">
                      <a16:colId xmlns:a16="http://schemas.microsoft.com/office/drawing/2014/main" val="20007"/>
                    </a:ext>
                  </a:extLst>
                </a:gridCol>
                <a:gridCol w="724609">
                  <a:extLst>
                    <a:ext uri="{9D8B030D-6E8A-4147-A177-3AD203B41FA5}">
                      <a16:colId xmlns:a16="http://schemas.microsoft.com/office/drawing/2014/main" val="20008"/>
                    </a:ext>
                  </a:extLst>
                </a:gridCol>
                <a:gridCol w="356657">
                  <a:extLst>
                    <a:ext uri="{9D8B030D-6E8A-4147-A177-3AD203B41FA5}">
                      <a16:colId xmlns:a16="http://schemas.microsoft.com/office/drawing/2014/main" val="20009"/>
                    </a:ext>
                  </a:extLst>
                </a:gridCol>
                <a:gridCol w="154628">
                  <a:extLst>
                    <a:ext uri="{9D8B030D-6E8A-4147-A177-3AD203B41FA5}">
                      <a16:colId xmlns:a16="http://schemas.microsoft.com/office/drawing/2014/main" val="20010"/>
                    </a:ext>
                  </a:extLst>
                </a:gridCol>
                <a:gridCol w="724609">
                  <a:extLst>
                    <a:ext uri="{9D8B030D-6E8A-4147-A177-3AD203B41FA5}">
                      <a16:colId xmlns:a16="http://schemas.microsoft.com/office/drawing/2014/main" val="20011"/>
                    </a:ext>
                  </a:extLst>
                </a:gridCol>
              </a:tblGrid>
              <a:tr h="186360">
                <a:tc>
                  <a:txBody>
                    <a:bodyPr/>
                    <a:lstStyle/>
                    <a:p>
                      <a:pPr algn="ctr" fontAlgn="ctr"/>
                      <a:r>
                        <a:rPr lang="en-US" sz="1200" b="0" i="0" u="none" strike="noStrike" dirty="0">
                          <a:solidFill>
                            <a:srgbClr val="000000"/>
                          </a:solidFill>
                          <a:latin typeface="宋体"/>
                        </a:rPr>
                        <a:t>Time</a:t>
                      </a: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Name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a:solidFill>
                            <a:srgbClr val="000000"/>
                          </a:solidFill>
                          <a:latin typeface="宋体"/>
                        </a:rPr>
                        <a:t>Busy</a:t>
                      </a:r>
                    </a:p>
                  </a:txBody>
                  <a:tcPr marL="6285" marR="6285" marT="628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dirty="0">
                          <a:solidFill>
                            <a:srgbClr val="000000"/>
                          </a:solidFill>
                          <a:latin typeface="宋体"/>
                        </a:rPr>
                        <a:t>Op</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dirty="0" err="1">
                          <a:solidFill>
                            <a:srgbClr val="000000"/>
                          </a:solidFill>
                          <a:latin typeface="宋体"/>
                        </a:rPr>
                        <a:t>Vj</a:t>
                      </a:r>
                      <a:endParaRPr lang="en-US" sz="1200" b="0" i="0" u="none" strike="noStrike" dirty="0">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a:solidFill>
                            <a:srgbClr val="000000"/>
                          </a:solidFill>
                          <a:latin typeface="宋体"/>
                        </a:rPr>
                        <a:t>Vk</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dirty="0" err="1">
                          <a:solidFill>
                            <a:srgbClr val="000000"/>
                          </a:solidFill>
                          <a:latin typeface="宋体"/>
                        </a:rPr>
                        <a:t>Qj</a:t>
                      </a:r>
                      <a:endParaRPr lang="en-US" sz="1200" b="0" i="0" u="none" strike="noStrike" dirty="0">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a:solidFill>
                            <a:srgbClr val="000000"/>
                          </a:solidFill>
                          <a:latin typeface="宋体"/>
                        </a:rPr>
                        <a:t>Qk</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a:solidFill>
                            <a:srgbClr val="000000"/>
                          </a:solidFill>
                          <a:latin typeface="宋体"/>
                        </a:rPr>
                        <a:t>Dest</a:t>
                      </a:r>
                    </a:p>
                  </a:txBody>
                  <a:tcPr marL="6285" marR="6285" marT="628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gridSpan="2">
                  <a:txBody>
                    <a:bodyPr/>
                    <a:lstStyle/>
                    <a:p>
                      <a:pPr algn="ctr" fontAlgn="ctr"/>
                      <a:endParaRPr lang="zh-CN" alt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hMerge="1">
                  <a:txBody>
                    <a:bodyPr/>
                    <a:lstStyle/>
                    <a:p>
                      <a:endParaRPr lang="zh-CN" altLang="en-US"/>
                    </a:p>
                  </a:txBody>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0"/>
                  </a:ext>
                </a:extLst>
              </a:tr>
              <a:tr h="186360">
                <a:tc>
                  <a:txBody>
                    <a:bodyPr/>
                    <a:lstStyle/>
                    <a:p>
                      <a:pPr algn="ctr" fontAlgn="ctr"/>
                      <a:r>
                        <a:rPr lang="en-US" altLang="zh-CN" sz="1200" b="0" i="0" u="none" strike="noStrike">
                          <a:solidFill>
                            <a:srgbClr val="000000"/>
                          </a:solidFill>
                          <a:latin typeface="宋体"/>
                        </a:rPr>
                        <a:t>0</a:t>
                      </a: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Add1</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dirty="0">
                          <a:solidFill>
                            <a:srgbClr val="000000"/>
                          </a:solidFill>
                          <a:latin typeface="宋体"/>
                        </a:rPr>
                        <a:t>No</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gridSpan="3">
                  <a:txBody>
                    <a:bodyPr/>
                    <a:lstStyle/>
                    <a:p>
                      <a:pPr algn="ctr" fontAlgn="ctr"/>
                      <a:r>
                        <a:rPr lang="en-US" altLang="zh-CN" sz="1200" b="1" i="0" u="none" strike="noStrike" dirty="0">
                          <a:solidFill>
                            <a:srgbClr val="FF0000"/>
                          </a:solidFill>
                          <a:latin typeface="宋体"/>
                        </a:rPr>
                        <a:t>Reservation</a:t>
                      </a:r>
                      <a:endParaRPr lang="zh-CN" altLang="en-US" sz="1200" b="1" i="0" u="none" strike="noStrike" dirty="0">
                        <a:solidFill>
                          <a:srgbClr val="FF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hMerge="1">
                  <a:txBody>
                    <a:bodyPr/>
                    <a:lstStyle/>
                    <a:p>
                      <a:endParaRPr lang="zh-CN" altLang="en-US"/>
                    </a:p>
                  </a:txBody>
                  <a:tcPr/>
                </a:tc>
                <a:tc hMerge="1">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1"/>
                  </a:ext>
                </a:extLst>
              </a:tr>
              <a:tr h="186360">
                <a:tc>
                  <a:txBody>
                    <a:bodyPr/>
                    <a:lstStyle/>
                    <a:p>
                      <a:pPr algn="ctr" fontAlgn="ctr"/>
                      <a:r>
                        <a:rPr lang="en-US" altLang="zh-CN" sz="1200" b="0" i="0" u="none" strike="noStrike" dirty="0">
                          <a:solidFill>
                            <a:srgbClr val="000000"/>
                          </a:solidFill>
                          <a:latin typeface="宋体"/>
                        </a:rPr>
                        <a:t>0</a:t>
                      </a: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Add2</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dirty="0">
                          <a:solidFill>
                            <a:srgbClr val="000000"/>
                          </a:solidFill>
                          <a:latin typeface="宋体"/>
                        </a:rPr>
                        <a:t>Yes</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altLang="zh-CN" sz="1200" b="0" i="0" u="none" strike="noStrike" dirty="0">
                          <a:solidFill>
                            <a:srgbClr val="000000"/>
                          </a:solidFill>
                          <a:latin typeface="宋体"/>
                        </a:rPr>
                        <a:t>ADD</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marL="0" marR="0" lvl="0" indent="0" algn="ctr" defTabSz="913765" rtl="0" eaLnBrk="1" fontAlgn="ctr" latinLnBrk="0" hangingPunct="1">
                        <a:lnSpc>
                          <a:spcPct val="100000"/>
                        </a:lnSpc>
                        <a:spcBef>
                          <a:spcPts val="0"/>
                        </a:spcBef>
                        <a:spcAft>
                          <a:spcPts val="0"/>
                        </a:spcAft>
                        <a:buClrTx/>
                        <a:buSzTx/>
                        <a:buFontTx/>
                        <a:buNone/>
                        <a:tabLst/>
                        <a:defRPr/>
                      </a:pPr>
                      <a:r>
                        <a:rPr lang="en-US" altLang="zh-CN" sz="1200" b="0" i="0" u="none" strike="noStrike" dirty="0" err="1">
                          <a:solidFill>
                            <a:srgbClr val="000000"/>
                          </a:solidFill>
                          <a:latin typeface="宋体"/>
                        </a:rPr>
                        <a:t>F6</a:t>
                      </a:r>
                      <a:r>
                        <a:rPr lang="en-US" altLang="zh-CN" sz="1200" b="0" i="0" u="none" strike="noStrike" dirty="0">
                          <a:solidFill>
                            <a:srgbClr val="000000"/>
                          </a:solidFill>
                          <a:latin typeface="宋体"/>
                        </a:rPr>
                        <a:t>-#2</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err="1">
                          <a:solidFill>
                            <a:srgbClr val="000000"/>
                          </a:solidFill>
                          <a:latin typeface="宋体"/>
                        </a:rPr>
                        <a:t>Regs</a:t>
                      </a:r>
                      <a:r>
                        <a:rPr lang="en-US" altLang="zh-CN" sz="1200" b="0" i="0" u="none" strike="noStrike" dirty="0">
                          <a:solidFill>
                            <a:srgbClr val="000000"/>
                          </a:solidFill>
                          <a:latin typeface="宋体"/>
                        </a:rPr>
                        <a:t>[F2]</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a:solidFill>
                            <a:srgbClr val="000000"/>
                          </a:solidFill>
                          <a:latin typeface="宋体"/>
                        </a:rPr>
                        <a:t>#6</a:t>
                      </a:r>
                      <a:r>
                        <a:rPr lang="zh-CN" altLang="en-US" sz="1200" b="0" i="0" u="none" strike="noStrike" dirty="0">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gridSpan="3">
                  <a:txBody>
                    <a:bodyPr/>
                    <a:lstStyle/>
                    <a:p>
                      <a:pPr algn="ctr" fontAlgn="ctr"/>
                      <a:r>
                        <a:rPr lang="en-US" altLang="zh-CN" sz="1200" b="1" i="0" u="none" strike="noStrike" dirty="0">
                          <a:solidFill>
                            <a:srgbClr val="FF0000"/>
                          </a:solidFill>
                          <a:latin typeface="宋体"/>
                        </a:rPr>
                        <a:t>Station</a:t>
                      </a:r>
                      <a:endParaRPr lang="zh-CN" altLang="en-US" sz="1200" b="1" i="0" u="none" strike="noStrike" dirty="0">
                        <a:solidFill>
                          <a:srgbClr val="FF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hMerge="1">
                  <a:txBody>
                    <a:bodyPr/>
                    <a:lstStyle/>
                    <a:p>
                      <a:endParaRPr lang="zh-CN" altLang="en-US"/>
                    </a:p>
                  </a:txBody>
                  <a:tcPr/>
                </a:tc>
                <a:tc hMerge="1">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2"/>
                  </a:ext>
                </a:extLst>
              </a:tr>
              <a:tr h="186360">
                <a:tc>
                  <a:txBody>
                    <a:bodyPr/>
                    <a:lstStyle/>
                    <a:p>
                      <a:pPr algn="ctr" fontAlgn="ctr"/>
                      <a:r>
                        <a:rPr lang="en-US" altLang="zh-CN" sz="1200" b="0" i="0" u="none" strike="noStrike">
                          <a:solidFill>
                            <a:srgbClr val="000000"/>
                          </a:solidFill>
                          <a:latin typeface="宋体"/>
                        </a:rPr>
                        <a:t>0</a:t>
                      </a: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Add3</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dirty="0">
                          <a:solidFill>
                            <a:srgbClr val="000000"/>
                          </a:solidFill>
                          <a:latin typeface="宋体"/>
                        </a:rPr>
                        <a:t>No</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marL="0" indent="0" algn="ctr" fontAlgn="ctr">
                        <a:tabLst/>
                      </a:pPr>
                      <a:endParaRPr lang="zh-CN" alt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gridSpan="2">
                  <a:txBody>
                    <a:bodyPr/>
                    <a:lstStyle/>
                    <a:p>
                      <a:endParaRPr lang="zh-CN" altLang="en-US"/>
                    </a:p>
                  </a:txBody>
                  <a:tcPr marL="6285" marR="6285" marT="6285" marB="0" anchor="ctr">
                    <a:lnL>
                      <a:noFill/>
                    </a:lnL>
                    <a:lnR>
                      <a:noFill/>
                    </a:lnR>
                    <a:lnT>
                      <a:noFill/>
                    </a:lnT>
                    <a:lnB>
                      <a:noFill/>
                    </a:lnB>
                  </a:tcPr>
                </a:tc>
                <a:tc hMerge="1">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3"/>
                  </a:ext>
                </a:extLst>
              </a:tr>
              <a:tr h="186360">
                <a:tc>
                  <a:txBody>
                    <a:bodyPr/>
                    <a:lstStyle/>
                    <a:p>
                      <a:pPr algn="ctr" fontAlgn="ctr"/>
                      <a:r>
                        <a:rPr lang="en-US" altLang="zh-CN" sz="1200" b="0" i="0" u="none" strike="noStrike" dirty="0">
                          <a:solidFill>
                            <a:srgbClr val="000000"/>
                          </a:solidFill>
                          <a:latin typeface="宋体"/>
                        </a:rPr>
                        <a:t>4</a:t>
                      </a: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Mult1</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dirty="0">
                          <a:solidFill>
                            <a:srgbClr val="000000"/>
                          </a:solidFill>
                          <a:latin typeface="宋体"/>
                        </a:rPr>
                        <a:t>Yes</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altLang="zh-CN" sz="1200" b="0" i="0" u="none" strike="noStrike" dirty="0">
                          <a:solidFill>
                            <a:srgbClr val="000000"/>
                          </a:solidFill>
                          <a:latin typeface="宋体"/>
                        </a:rPr>
                        <a:t>MULT</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err="1">
                          <a:solidFill>
                            <a:srgbClr val="000000"/>
                          </a:solidFill>
                          <a:latin typeface="宋体"/>
                        </a:rPr>
                        <a:t>Mem</a:t>
                      </a:r>
                      <a:r>
                        <a:rPr lang="en-US" altLang="zh-CN" sz="1200" b="0" i="0" u="none" strike="noStrike" dirty="0">
                          <a:solidFill>
                            <a:srgbClr val="000000"/>
                          </a:solidFill>
                          <a:latin typeface="宋体"/>
                        </a:rPr>
                        <a:t>[45+Regs[R3]]</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err="1">
                          <a:solidFill>
                            <a:srgbClr val="000000"/>
                          </a:solidFill>
                          <a:latin typeface="宋体"/>
                        </a:rPr>
                        <a:t>Regs</a:t>
                      </a:r>
                      <a:r>
                        <a:rPr lang="en-US" altLang="zh-CN" sz="1200" b="0" i="0" u="none" strike="noStrike" dirty="0">
                          <a:solidFill>
                            <a:srgbClr val="000000"/>
                          </a:solidFill>
                          <a:latin typeface="宋体"/>
                        </a:rPr>
                        <a:t>[F4]</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a:solidFill>
                            <a:srgbClr val="000000"/>
                          </a:solidFill>
                          <a:latin typeface="宋体"/>
                        </a:rPr>
                        <a:t>#3</a:t>
                      </a: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gridSpan="2">
                  <a:txBody>
                    <a:bodyPr/>
                    <a:lstStyle/>
                    <a:p>
                      <a:endParaRPr lang="zh-CN" altLang="en-US"/>
                    </a:p>
                  </a:txBody>
                  <a:tcPr marL="6285" marR="6285" marT="6285" marB="0" anchor="ctr">
                    <a:lnL>
                      <a:noFill/>
                    </a:lnL>
                    <a:lnR>
                      <a:noFill/>
                    </a:lnR>
                    <a:lnT>
                      <a:noFill/>
                    </a:lnT>
                    <a:lnB>
                      <a:noFill/>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4"/>
                  </a:ext>
                </a:extLst>
              </a:tr>
              <a:tr h="186360">
                <a:tc>
                  <a:txBody>
                    <a:bodyPr/>
                    <a:lstStyle/>
                    <a:p>
                      <a:pPr algn="ctr" fontAlgn="ctr"/>
                      <a:r>
                        <a:rPr lang="en-US" altLang="zh-CN" sz="1200" b="0" i="0" u="none" strike="noStrike">
                          <a:solidFill>
                            <a:srgbClr val="000000"/>
                          </a:solidFill>
                          <a:latin typeface="宋体"/>
                        </a:rPr>
                        <a:t>0</a:t>
                      </a: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Mult2</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dirty="0">
                          <a:solidFill>
                            <a:srgbClr val="000000"/>
                          </a:solidFill>
                          <a:latin typeface="宋体"/>
                        </a:rPr>
                        <a:t>Yes</a:t>
                      </a:r>
                    </a:p>
                  </a:txBody>
                  <a:tcPr marL="6285" marR="6285" marT="6285"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altLang="zh-CN" sz="1200" b="0" i="0" u="none" strike="noStrike" dirty="0">
                          <a:solidFill>
                            <a:srgbClr val="000000"/>
                          </a:solidFill>
                          <a:latin typeface="宋体"/>
                        </a:rPr>
                        <a:t>DIV</a:t>
                      </a:r>
                      <a:endParaRPr lang="zh-CN" altLang="en-US" sz="1200" b="0" i="0" u="none" strike="noStrike" dirty="0">
                        <a:solidFill>
                          <a:srgbClr val="000000"/>
                        </a:solidFill>
                        <a:latin typeface="宋体"/>
                      </a:endParaRP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dirty="0">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altLang="zh-CN" sz="1200" b="0" i="0" u="none" strike="noStrike" dirty="0" err="1">
                          <a:solidFill>
                            <a:srgbClr val="000000"/>
                          </a:solidFill>
                          <a:latin typeface="宋体"/>
                        </a:rPr>
                        <a:t>Regs</a:t>
                      </a:r>
                      <a:r>
                        <a:rPr lang="en-US" altLang="zh-CN" sz="1200" b="0" i="0" u="none" strike="noStrike" dirty="0">
                          <a:solidFill>
                            <a:srgbClr val="000000"/>
                          </a:solidFill>
                          <a:latin typeface="宋体"/>
                        </a:rPr>
                        <a:t>[F6]</a:t>
                      </a:r>
                      <a:endParaRPr lang="zh-CN" altLang="en-US" sz="1200" b="0" i="0" u="none" strike="noStrike" dirty="0">
                        <a:solidFill>
                          <a:srgbClr val="000000"/>
                        </a:solidFill>
                        <a:latin typeface="宋体"/>
                      </a:endParaRP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altLang="zh-CN" sz="1200" b="0" i="0" u="none" strike="noStrike" dirty="0">
                          <a:solidFill>
                            <a:srgbClr val="000000"/>
                          </a:solidFill>
                          <a:latin typeface="宋体"/>
                        </a:rPr>
                        <a:t>#3</a:t>
                      </a:r>
                      <a:endParaRPr lang="zh-CN" altLang="en-US" sz="1200" b="0" i="0" u="none" strike="noStrike" dirty="0">
                        <a:solidFill>
                          <a:srgbClr val="000000"/>
                        </a:solidFill>
                        <a:latin typeface="宋体"/>
                      </a:endParaRP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dirty="0">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altLang="zh-CN" sz="1200" b="0" i="0" u="none" strike="noStrike" dirty="0">
                          <a:solidFill>
                            <a:srgbClr val="000000"/>
                          </a:solidFill>
                          <a:latin typeface="宋体"/>
                        </a:rPr>
                        <a:t>#5</a:t>
                      </a: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gridSpan="2">
                  <a:txBody>
                    <a:bodyPr/>
                    <a:lstStyle/>
                    <a:p>
                      <a:endParaRPr lang="zh-CN" altLang="en-US"/>
                    </a:p>
                  </a:txBody>
                  <a:tcPr marL="6285" marR="6285" marT="6285" marB="0" anchor="ctr">
                    <a:lnL>
                      <a:noFill/>
                    </a:lnL>
                    <a:lnR>
                      <a:noFill/>
                    </a:lnR>
                    <a:lnT>
                      <a:noFill/>
                    </a:lnT>
                    <a:lnB>
                      <a:noFill/>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5"/>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gridSpan="2">
                  <a:txBody>
                    <a:bodyPr/>
                    <a:lstStyle/>
                    <a:p>
                      <a:endParaRPr lang="zh-CN" altLang="en-US"/>
                    </a:p>
                  </a:txBody>
                  <a:tcPr marL="6285" marR="6285" marT="6285" marB="0" anchor="ctr">
                    <a:lnL>
                      <a:noFill/>
                    </a:lnL>
                    <a:lnR>
                      <a:noFill/>
                    </a:lnR>
                    <a:lnT>
                      <a:noFill/>
                    </a:lnT>
                    <a:lnB>
                      <a:noFill/>
                    </a:lnB>
                  </a:tcPr>
                </a:tc>
                <a:tc hMerge="1">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6"/>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Busy</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gridSpan="2">
                  <a:txBody>
                    <a:bodyPr/>
                    <a:lstStyle/>
                    <a:p>
                      <a:pPr algn="ctr" fontAlgn="ctr"/>
                      <a:r>
                        <a:rPr lang="en-US" sz="1200" b="0" i="0" u="none" strike="noStrike">
                          <a:solidFill>
                            <a:srgbClr val="000000"/>
                          </a:solidFill>
                          <a:latin typeface="宋体"/>
                        </a:rPr>
                        <a:t>Address</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hMerge="1">
                  <a:txBody>
                    <a:bodyPr/>
                    <a:lstStyle/>
                    <a:p>
                      <a:pPr algn="ctr" fontAlgn="ctr"/>
                      <a:endParaRPr lang="en-US" sz="1200" b="0" i="0" u="none" strike="noStrike">
                        <a:solidFill>
                          <a:srgbClr val="000000"/>
                        </a:solidFill>
                        <a:latin typeface="宋体"/>
                      </a:endParaRP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Entry</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Busy</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Instruction</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State</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err="1">
                          <a:solidFill>
                            <a:srgbClr val="000000"/>
                          </a:solidFill>
                          <a:latin typeface="宋体"/>
                        </a:rPr>
                        <a:t>Dest</a:t>
                      </a:r>
                      <a:r>
                        <a:rPr lang="en-US" sz="1200" b="0" i="0" u="none" strike="noStrike" dirty="0">
                          <a:solidFill>
                            <a:srgbClr val="000000"/>
                          </a:solidFill>
                          <a:latin typeface="宋体"/>
                        </a:rPr>
                        <a:t>.</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Value</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Load1</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No</a:t>
                      </a:r>
                      <a:endParaRPr lang="zh-CN" alt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tcPr>
                </a:tc>
                <a:tc gridSpan="2">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hMerge="1">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008"/>
                  </a:ext>
                </a:extLst>
              </a:tr>
              <a:tr h="186360">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1</a:t>
                      </a:r>
                    </a:p>
                  </a:txBody>
                  <a:tcPr marL="6285" marR="6285" marT="628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altLang="zh-CN" sz="1200" b="0" i="0" u="none" strike="noStrike" dirty="0">
                          <a:solidFill>
                            <a:srgbClr val="000000"/>
                          </a:solidFill>
                          <a:latin typeface="宋体"/>
                        </a:rPr>
                        <a:t>no</a:t>
                      </a:r>
                      <a:r>
                        <a:rPr lang="zh-CN" altLang="en-US" sz="1200" b="0" i="0" u="none" strike="noStrike" dirty="0">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altLang="zh-CN" sz="1200" b="0" i="0" u="none" strike="noStrike" dirty="0">
                          <a:solidFill>
                            <a:srgbClr val="000000"/>
                          </a:solidFill>
                          <a:latin typeface="宋体"/>
                        </a:rPr>
                        <a:t>LD F6,34(R2)</a:t>
                      </a:r>
                      <a:endParaRPr lang="zh-CN" altLang="en-US" sz="1200" b="0" i="0" u="none" strike="noStrike" dirty="0">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altLang="zh-CN" sz="1200" b="0" i="0" u="none" strike="noStrike" dirty="0">
                          <a:solidFill>
                            <a:srgbClr val="000000"/>
                          </a:solidFill>
                          <a:latin typeface="宋体"/>
                        </a:rPr>
                        <a:t>Commit</a:t>
                      </a:r>
                      <a:r>
                        <a:rPr lang="zh-CN" altLang="en-US" sz="1200" b="0" i="0" u="none" strike="noStrike" dirty="0">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altLang="zh-CN" sz="1200" b="0" i="0" u="none" strike="noStrike" dirty="0">
                          <a:solidFill>
                            <a:srgbClr val="000000"/>
                          </a:solidFill>
                          <a:latin typeface="宋体"/>
                        </a:rPr>
                        <a:t>F6</a:t>
                      </a:r>
                      <a:r>
                        <a:rPr lang="zh-CN" altLang="en-US" sz="1200" b="0" i="0" u="none" strike="noStrike" dirty="0">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altLang="zh-CN" sz="1200" b="0" i="0" u="none" strike="noStrike" dirty="0" err="1">
                          <a:solidFill>
                            <a:srgbClr val="000000"/>
                          </a:solidFill>
                          <a:latin typeface="宋体"/>
                        </a:rPr>
                        <a:t>Mem</a:t>
                      </a:r>
                      <a:r>
                        <a:rPr lang="en-US" altLang="zh-CN" sz="1200" b="0" i="0" u="none" strike="noStrike" dirty="0">
                          <a:solidFill>
                            <a:srgbClr val="000000"/>
                          </a:solidFill>
                          <a:latin typeface="宋体"/>
                        </a:rPr>
                        <a:t>[load1]</a:t>
                      </a:r>
                      <a:r>
                        <a:rPr lang="zh-CN" altLang="en-US" sz="1200" b="0" i="0" u="none" strike="noStrike" dirty="0">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a:solidFill>
                            <a:srgbClr val="000000"/>
                          </a:solidFill>
                          <a:latin typeface="宋体"/>
                        </a:rPr>
                        <a:t>Load2</a:t>
                      </a:r>
                    </a:p>
                  </a:txBody>
                  <a:tcPr marL="6285" marR="6285" marT="62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No</a:t>
                      </a:r>
                      <a:endParaRPr lang="zh-CN" alt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gridSpan="2">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10009"/>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2</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altLang="zh-CN" sz="1200" b="0" i="0" u="none" strike="noStrike" dirty="0">
                          <a:solidFill>
                            <a:srgbClr val="000000"/>
                          </a:solidFill>
                          <a:latin typeface="宋体"/>
                        </a:rPr>
                        <a:t>no </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a:solidFill>
                            <a:srgbClr val="000000"/>
                          </a:solidFill>
                          <a:latin typeface="宋体"/>
                        </a:rPr>
                        <a:t>LD F2,45(R3) </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a:solidFill>
                            <a:srgbClr val="000000"/>
                          </a:solidFill>
                          <a:latin typeface="宋体"/>
                        </a:rPr>
                        <a:t>Commit</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a:solidFill>
                            <a:srgbClr val="000000"/>
                          </a:solidFill>
                          <a:latin typeface="宋体"/>
                        </a:rPr>
                        <a:t>F2</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err="1">
                          <a:solidFill>
                            <a:srgbClr val="000000"/>
                          </a:solidFill>
                          <a:latin typeface="宋体"/>
                        </a:rPr>
                        <a:t>Mem</a:t>
                      </a:r>
                      <a:r>
                        <a:rPr lang="en-US" altLang="zh-CN" sz="1200" b="0" i="0" u="none" strike="noStrike" dirty="0">
                          <a:solidFill>
                            <a:srgbClr val="000000"/>
                          </a:solidFill>
                          <a:latin typeface="宋体"/>
                        </a:rPr>
                        <a:t>[load2]</a:t>
                      </a:r>
                      <a:r>
                        <a:rPr lang="zh-CN" altLang="en-US" sz="1200" b="0" i="0" u="none" strike="noStrike" dirty="0">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a:solidFill>
                            <a:srgbClr val="000000"/>
                          </a:solidFill>
                          <a:latin typeface="宋体"/>
                        </a:rPr>
                        <a:t>Load3</a:t>
                      </a:r>
                    </a:p>
                  </a:txBody>
                  <a:tcPr marL="6285" marR="6285" marT="62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tcPr>
                </a:tc>
                <a:tc gridSpan="2">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a:solidFill>
                            <a:srgbClr val="000000"/>
                          </a:solidFill>
                          <a:latin typeface="宋体"/>
                        </a:rPr>
                        <a:t>Head</a:t>
                      </a: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3</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altLang="zh-CN" sz="1200" b="0" i="0" u="none" strike="noStrike" dirty="0">
                          <a:solidFill>
                            <a:srgbClr val="000000"/>
                          </a:solidFill>
                          <a:latin typeface="宋体"/>
                        </a:rPr>
                        <a:t>Yes</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a:solidFill>
                            <a:srgbClr val="000000"/>
                          </a:solidFill>
                          <a:latin typeface="宋体"/>
                        </a:rPr>
                        <a:t>MULT</a:t>
                      </a:r>
                      <a:r>
                        <a:rPr lang="en-US" altLang="zh-CN" sz="1200" b="0" i="0" u="none" strike="noStrike" baseline="0" dirty="0">
                          <a:solidFill>
                            <a:srgbClr val="000000"/>
                          </a:solidFill>
                          <a:latin typeface="宋体"/>
                        </a:rPr>
                        <a:t> F0,F2,F4</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a:solidFill>
                            <a:srgbClr val="000000"/>
                          </a:solidFill>
                          <a:latin typeface="宋体"/>
                        </a:rPr>
                        <a:t>Ex5</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a:solidFill>
                            <a:srgbClr val="000000"/>
                          </a:solidFill>
                          <a:latin typeface="宋体"/>
                        </a:rPr>
                        <a:t>F0</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gridSpan="2">
                  <a:txBody>
                    <a:bodyPr/>
                    <a:lstStyle/>
                    <a:p>
                      <a:endParaRPr lang="zh-CN" altLang="en-US"/>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011"/>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4</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altLang="zh-CN" sz="1200" b="0" i="0" u="none" strike="noStrike" dirty="0">
                          <a:solidFill>
                            <a:srgbClr val="000000"/>
                          </a:solidFill>
                          <a:latin typeface="宋体"/>
                        </a:rPr>
                        <a:t>Yes</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a:solidFill>
                            <a:srgbClr val="000000"/>
                          </a:solidFill>
                          <a:latin typeface="宋体"/>
                        </a:rPr>
                        <a:t>SUBD F8,F6,F2</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a:solidFill>
                            <a:srgbClr val="000000"/>
                          </a:solidFill>
                          <a:latin typeface="宋体"/>
                        </a:rPr>
                        <a:t>Write</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a:solidFill>
                            <a:srgbClr val="000000"/>
                          </a:solidFill>
                          <a:latin typeface="宋体"/>
                        </a:rPr>
                        <a:t>F8</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a:solidFill>
                            <a:srgbClr val="000000"/>
                          </a:solidFill>
                          <a:latin typeface="宋体"/>
                        </a:rPr>
                        <a:t>F6-#2</a:t>
                      </a: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gridSpan="2">
                  <a:txBody>
                    <a:bodyPr/>
                    <a:lstStyle/>
                    <a:p>
                      <a:endParaRPr lang="zh-CN" altLang="en-US"/>
                    </a:p>
                  </a:txBody>
                  <a:tcPr marL="6285" marR="6285" marT="6285" marB="0" anchor="ctr">
                    <a:lnL>
                      <a:noFill/>
                    </a:lnL>
                    <a:lnR>
                      <a:noFill/>
                    </a:lnR>
                    <a:lnT>
                      <a:noFill/>
                    </a:lnT>
                    <a:lnB>
                      <a:noFill/>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2"/>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5</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altLang="zh-CN" sz="1200" b="0" i="0" u="none" strike="noStrike" dirty="0">
                          <a:solidFill>
                            <a:srgbClr val="000000"/>
                          </a:solidFill>
                          <a:latin typeface="宋体"/>
                        </a:rPr>
                        <a:t>Yes </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a:solidFill>
                            <a:srgbClr val="000000"/>
                          </a:solidFill>
                          <a:latin typeface="宋体"/>
                        </a:rPr>
                        <a:t>DIVD</a:t>
                      </a:r>
                      <a:r>
                        <a:rPr lang="en-US" altLang="zh-CN" sz="1200" b="0" i="0" u="none" strike="noStrike" baseline="0" dirty="0">
                          <a:solidFill>
                            <a:srgbClr val="000000"/>
                          </a:solidFill>
                          <a:latin typeface="宋体"/>
                        </a:rPr>
                        <a:t> F10,F0,F6</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a:solidFill>
                            <a:srgbClr val="000000"/>
                          </a:solidFill>
                          <a:latin typeface="宋体"/>
                        </a:rPr>
                        <a:t>Issue</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a:solidFill>
                            <a:srgbClr val="000000"/>
                          </a:solidFill>
                          <a:latin typeface="宋体"/>
                        </a:rPr>
                        <a:t>F10</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gridSpan="2">
                  <a:txBody>
                    <a:bodyPr/>
                    <a:lstStyle/>
                    <a:p>
                      <a:endParaRPr lang="zh-CN" altLang="en-US"/>
                    </a:p>
                  </a:txBody>
                  <a:tcPr marL="6285" marR="6285" marT="6285" marB="0" anchor="ctr">
                    <a:lnL>
                      <a:noFill/>
                    </a:lnL>
                    <a:lnR>
                      <a:noFill/>
                    </a:lnR>
                    <a:lnT>
                      <a:noFill/>
                    </a:lnT>
                    <a:lnB>
                      <a:noFill/>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3"/>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a:solidFill>
                            <a:srgbClr val="000000"/>
                          </a:solidFill>
                          <a:latin typeface="宋体"/>
                        </a:rPr>
                        <a:t>Tail</a:t>
                      </a: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6</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altLang="zh-CN" sz="1200" b="0" i="0" u="none" strike="noStrike" dirty="0">
                          <a:solidFill>
                            <a:srgbClr val="000000"/>
                          </a:solidFill>
                          <a:latin typeface="宋体"/>
                        </a:rPr>
                        <a:t>Yes</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a:solidFill>
                            <a:srgbClr val="000000"/>
                          </a:solidFill>
                          <a:latin typeface="宋体"/>
                        </a:rPr>
                        <a:t>ADDD F6,F8,F2</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a:solidFill>
                            <a:srgbClr val="000000"/>
                          </a:solidFill>
                          <a:latin typeface="宋体"/>
                        </a:rPr>
                        <a:t>Ex2</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a:solidFill>
                            <a:srgbClr val="000000"/>
                          </a:solidFill>
                          <a:latin typeface="宋体"/>
                        </a:rPr>
                        <a:t>F6</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gridSpan="2">
                  <a:txBody>
                    <a:bodyPr/>
                    <a:lstStyle/>
                    <a:p>
                      <a:endParaRPr lang="zh-CN" altLang="en-US"/>
                    </a:p>
                  </a:txBody>
                  <a:tcPr marL="6285" marR="6285" marT="6285" marB="0" anchor="ctr">
                    <a:lnL>
                      <a:noFill/>
                    </a:lnL>
                    <a:lnR>
                      <a:noFill/>
                    </a:lnR>
                    <a:lnT>
                      <a:noFill/>
                    </a:lnT>
                    <a:lnB>
                      <a:noFill/>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4"/>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7</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gridSpan="4">
                  <a:txBody>
                    <a:bodyPr/>
                    <a:lstStyle/>
                    <a:p>
                      <a:pPr algn="ctr" fontAlgn="ctr"/>
                      <a:r>
                        <a:rPr lang="en-US" altLang="zh-CN" sz="1200" b="1" i="0" u="none" strike="noStrike" dirty="0">
                          <a:solidFill>
                            <a:srgbClr val="FF0000"/>
                          </a:solidFill>
                          <a:latin typeface="宋体"/>
                        </a:rPr>
                        <a:t>Reorder Buffer</a:t>
                      </a:r>
                      <a:endParaRPr lang="zh-CN" altLang="en-US" sz="1200" b="1" i="0" u="none" strike="noStrike" dirty="0">
                        <a:solidFill>
                          <a:srgbClr val="FF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hMerge="1">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hMerge="1">
                  <a:txBody>
                    <a:bodyPr/>
                    <a:lstStyle/>
                    <a:p>
                      <a:endParaRPr lang="zh-CN" altLang="en-US"/>
                    </a:p>
                  </a:txBody>
                  <a:tcPr/>
                </a:tc>
                <a:tc hMerge="1">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5"/>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8</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gridSpan="2">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hMerge="1">
                  <a:txBody>
                    <a:bodyPr/>
                    <a:lstStyle/>
                    <a:p>
                      <a:endParaRPr lang="zh-CN" altLang="en-US"/>
                    </a:p>
                  </a:txBody>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6"/>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9</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gridSpan="2">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hMerge="1">
                  <a:txBody>
                    <a:bodyPr/>
                    <a:lstStyle/>
                    <a:p>
                      <a:endParaRPr lang="zh-CN" altLang="en-US"/>
                    </a:p>
                  </a:txBody>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7"/>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10</a:t>
                      </a:r>
                    </a:p>
                  </a:txBody>
                  <a:tcPr marL="6285" marR="6285" marT="6285"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gridSpan="2">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hMerge="1">
                  <a:txBody>
                    <a:bodyPr/>
                    <a:lstStyle/>
                    <a:p>
                      <a:endParaRPr lang="zh-CN" altLang="en-US"/>
                    </a:p>
                  </a:txBody>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8"/>
                  </a:ext>
                </a:extLst>
              </a:tr>
              <a:tr h="186360">
                <a:tc>
                  <a:txBody>
                    <a:bodyPr/>
                    <a:lstStyle/>
                    <a:p>
                      <a:pPr algn="ctr" fontAlgn="ctr"/>
                      <a:r>
                        <a:rPr lang="en-US" altLang="zh-CN" sz="1200" b="0" i="0" u="none" strike="noStrike" dirty="0">
                          <a:solidFill>
                            <a:srgbClr val="000000"/>
                          </a:solidFill>
                          <a:latin typeface="宋体"/>
                        </a:rPr>
                        <a:t>Cycle</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gridSpan="2">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hMerge="1">
                  <a:txBody>
                    <a:bodyPr/>
                    <a:lstStyle/>
                    <a:p>
                      <a:endParaRPr lang="zh-CN" altLang="en-US"/>
                    </a:p>
                  </a:txBody>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9"/>
                  </a:ext>
                </a:extLst>
              </a:tr>
              <a:tr h="186360">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F0</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F2</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F4</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F6</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F8</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F10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F12</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gridSpan="2">
                  <a:txBody>
                    <a:bodyPr/>
                    <a:lstStyle/>
                    <a:p>
                      <a:pPr algn="ctr" fontAlgn="ctr"/>
                      <a:r>
                        <a:rPr lang="en-US" altLang="zh-CN"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a:txBody>
                    <a:bodyPr/>
                    <a:lstStyle/>
                    <a:p>
                      <a:pPr algn="ctr" fontAlgn="ctr"/>
                      <a:r>
                        <a:rPr lang="en-US" sz="1200" b="0" i="0" u="none" strike="noStrike">
                          <a:solidFill>
                            <a:srgbClr val="000000"/>
                          </a:solidFill>
                          <a:latin typeface="宋体"/>
                        </a:rPr>
                        <a:t>F30</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0"/>
                  </a:ext>
                </a:extLst>
              </a:tr>
              <a:tr h="186360">
                <a:tc>
                  <a:txBody>
                    <a:bodyPr/>
                    <a:lstStyle/>
                    <a:p>
                      <a:pPr algn="ctr" fontAlgn="ctr"/>
                      <a:r>
                        <a:rPr lang="en-US" altLang="zh-CN" sz="1200" b="0" i="0" u="none" strike="noStrike" dirty="0">
                          <a:solidFill>
                            <a:srgbClr val="000000"/>
                          </a:solidFill>
                          <a:latin typeface="宋体"/>
                        </a:rPr>
                        <a:t>10</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Reorder#</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#3</a:t>
                      </a:r>
                      <a:r>
                        <a:rPr lang="zh-CN" altLang="en-US" sz="1200" b="0" i="0" u="none" strike="noStrike" dirty="0">
                          <a:solidFill>
                            <a:srgbClr val="000000"/>
                          </a:solidFill>
                          <a:latin typeface="宋体"/>
                        </a:rPr>
                        <a:t>　</a:t>
                      </a:r>
                    </a:p>
                  </a:txBody>
                  <a:tcPr marL="6285" marR="6285" marT="628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zh-CN" altLang="en-US" sz="1200" b="0" i="0" u="none" strike="noStrike" dirty="0">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zh-CN" altLang="en-US" sz="1200" b="0" i="0" u="none" strike="noStrike" dirty="0">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altLang="zh-CN" sz="1200" b="0" i="0" u="none" strike="noStrike" dirty="0">
                          <a:solidFill>
                            <a:srgbClr val="000000"/>
                          </a:solidFill>
                          <a:latin typeface="宋体"/>
                        </a:rPr>
                        <a:t>#6</a:t>
                      </a:r>
                      <a:endParaRPr lang="zh-CN" altLang="en-US" sz="1200" b="0" i="0" u="none" strike="noStrike" dirty="0">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zh-CN" altLang="en-US" sz="1200" b="0" i="0" u="none" strike="noStrike" dirty="0">
                          <a:solidFill>
                            <a:srgbClr val="000000"/>
                          </a:solidFill>
                          <a:latin typeface="宋体"/>
                        </a:rPr>
                        <a:t>　</a:t>
                      </a:r>
                      <a:r>
                        <a:rPr lang="en-US" altLang="zh-CN" sz="1200" b="0" i="0" u="none" strike="noStrike" dirty="0">
                          <a:solidFill>
                            <a:srgbClr val="000000"/>
                          </a:solidFill>
                          <a:latin typeface="宋体"/>
                        </a:rPr>
                        <a:t>#4</a:t>
                      </a:r>
                      <a:endParaRPr lang="zh-CN" altLang="en-US" sz="1200" b="0" i="0" u="none" strike="noStrike" dirty="0">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altLang="zh-CN" sz="1200" b="0" i="0" u="none" strike="noStrike" dirty="0">
                          <a:solidFill>
                            <a:srgbClr val="000000"/>
                          </a:solidFill>
                          <a:latin typeface="宋体"/>
                        </a:rPr>
                        <a:t>#5</a:t>
                      </a:r>
                      <a:r>
                        <a:rPr lang="zh-CN" altLang="en-US" sz="1200" b="0" i="0" u="none" strike="noStrike" dirty="0">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gridSpan="2">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hMerge="1">
                  <a:txBody>
                    <a:bodyPr/>
                    <a:lstStyle/>
                    <a:p>
                      <a:endParaRPr lang="zh-CN" altLang="en-US"/>
                    </a:p>
                  </a:txBody>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021"/>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Busy</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dirty="0">
                          <a:solidFill>
                            <a:srgbClr val="000000"/>
                          </a:solidFill>
                          <a:latin typeface="宋体"/>
                        </a:rPr>
                        <a:t>Yes</a:t>
                      </a:r>
                    </a:p>
                  </a:txBody>
                  <a:tcPr marL="6285" marR="6285" marT="6285"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latin typeface="宋体"/>
                        </a:rPr>
                        <a:t>No</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No</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latin typeface="宋体"/>
                        </a:rPr>
                        <a:t>Yes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latin typeface="宋体"/>
                        </a:rPr>
                        <a:t>Yes</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latin typeface="宋体"/>
                        </a:rPr>
                        <a:t>Yes</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No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gridSpan="2">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a:txBody>
                    <a:bodyPr/>
                    <a:lstStyle/>
                    <a:p>
                      <a:pPr algn="ctr" fontAlgn="ctr"/>
                      <a:r>
                        <a:rPr lang="en-US" sz="1200" b="0" i="0" u="none" strike="noStrike" dirty="0">
                          <a:solidFill>
                            <a:srgbClr val="000000"/>
                          </a:solidFill>
                          <a:latin typeface="宋体"/>
                        </a:rPr>
                        <a:t>No </a:t>
                      </a:r>
                    </a:p>
                  </a:txBody>
                  <a:tcPr marL="6285" marR="6285" marT="6285"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2"/>
                  </a:ext>
                </a:extLst>
              </a:tr>
            </a:tbl>
          </a:graphicData>
        </a:graphic>
      </p:graphicFrame>
      <p:sp>
        <p:nvSpPr>
          <p:cNvPr id="9" name="文本框 8">
            <a:extLst>
              <a:ext uri="{FF2B5EF4-FFF2-40B4-BE49-F238E27FC236}">
                <a16:creationId xmlns:a16="http://schemas.microsoft.com/office/drawing/2014/main" id="{79025141-340C-417C-9277-2F0044076288}"/>
              </a:ext>
            </a:extLst>
          </p:cNvPr>
          <p:cNvSpPr txBox="1"/>
          <p:nvPr/>
        </p:nvSpPr>
        <p:spPr>
          <a:xfrm>
            <a:off x="10250214" y="6013950"/>
            <a:ext cx="1941786" cy="276999"/>
          </a:xfrm>
          <a:prstGeom prst="rect">
            <a:avLst/>
          </a:prstGeom>
          <a:noFill/>
        </p:spPr>
        <p:txBody>
          <a:bodyPr wrap="square">
            <a:spAutoFit/>
          </a:bodyPr>
          <a:lstStyle/>
          <a:p>
            <a:pPr algn="ctr" fontAlgn="ctr"/>
            <a:r>
              <a:rPr lang="en-US" altLang="zh-CN" sz="1200" b="1" i="0" u="none" strike="noStrike" dirty="0">
                <a:solidFill>
                  <a:srgbClr val="FF0000"/>
                </a:solidFill>
                <a:latin typeface="宋体"/>
              </a:rPr>
              <a:t>Register Result Status</a:t>
            </a:r>
            <a:endParaRPr lang="zh-CN" altLang="en-US" sz="1200" b="1" i="0" u="none" strike="noStrike" dirty="0">
              <a:solidFill>
                <a:srgbClr val="FF0000"/>
              </a:solidFill>
              <a:latin typeface="宋体"/>
            </a:endParaRPr>
          </a:p>
        </p:txBody>
      </p:sp>
    </p:spTree>
    <p:extLst>
      <p:ext uri="{BB962C8B-B14F-4D97-AF65-F5344CB8AC3E}">
        <p14:creationId xmlns:p14="http://schemas.microsoft.com/office/powerpoint/2010/main" val="4036181967"/>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自由: 形状 22"/>
          <p:cNvSpPr/>
          <p:nvPr/>
        </p:nvSpPr>
        <p:spPr bwMode="auto">
          <a:xfrm rot="12600000">
            <a:off x="628798" y="267712"/>
            <a:ext cx="166903" cy="731887"/>
          </a:xfrm>
          <a:custGeom>
            <a:avLst/>
            <a:gdLst>
              <a:gd name="connsiteX0" fmla="*/ 260214 w 260214"/>
              <a:gd name="connsiteY0" fmla="*/ 995963 h 1141060"/>
              <a:gd name="connsiteX1" fmla="*/ 0 w 260214"/>
              <a:gd name="connsiteY1" fmla="*/ 1141060 h 1141060"/>
              <a:gd name="connsiteX2" fmla="*/ 0 w 260214"/>
              <a:gd name="connsiteY2" fmla="*/ 146621 h 1141060"/>
              <a:gd name="connsiteX3" fmla="*/ 260214 w 260214"/>
              <a:gd name="connsiteY3" fmla="*/ 0 h 1141060"/>
            </a:gdLst>
            <a:ahLst/>
            <a:cxnLst>
              <a:cxn ang="0">
                <a:pos x="connsiteX0" y="connsiteY0"/>
              </a:cxn>
              <a:cxn ang="0">
                <a:pos x="connsiteX1" y="connsiteY1"/>
              </a:cxn>
              <a:cxn ang="0">
                <a:pos x="connsiteX2" y="connsiteY2"/>
              </a:cxn>
              <a:cxn ang="0">
                <a:pos x="connsiteX3" y="connsiteY3"/>
              </a:cxn>
            </a:cxnLst>
            <a:rect l="l" t="t" r="r" b="b"/>
            <a:pathLst>
              <a:path w="260214" h="1141060">
                <a:moveTo>
                  <a:pt x="260214" y="995963"/>
                </a:moveTo>
                <a:lnTo>
                  <a:pt x="0" y="1141060"/>
                </a:lnTo>
                <a:lnTo>
                  <a:pt x="0" y="146621"/>
                </a:lnTo>
                <a:lnTo>
                  <a:pt x="260214" y="0"/>
                </a:lnTo>
                <a:close/>
              </a:path>
            </a:pathLst>
          </a:custGeom>
          <a:solidFill>
            <a:srgbClr val="0075EA"/>
          </a:solidFill>
          <a:ln>
            <a:noFill/>
          </a:ln>
        </p:spPr>
        <p:txBody>
          <a:bodyPr vert="horz" wrap="square" lIns="91440" tIns="45720" rIns="91440" bIns="45720" numCol="1" anchor="t" anchorCtr="0" compatLnSpc="1">
            <a:noAutofit/>
          </a:bodyPr>
          <a:lstStyle/>
          <a:p>
            <a:endParaRPr lang="zh-CN" altLang="en-US" dirty="0"/>
          </a:p>
        </p:txBody>
      </p:sp>
      <p:grpSp>
        <p:nvGrpSpPr>
          <p:cNvPr id="10" name="组合 9">
            <a:extLst>
              <a:ext uri="{FF2B5EF4-FFF2-40B4-BE49-F238E27FC236}">
                <a16:creationId xmlns:a16="http://schemas.microsoft.com/office/drawing/2014/main" id="{BB91EA2E-31D9-4C5E-B927-0E95CC089AA6}"/>
              </a:ext>
            </a:extLst>
          </p:cNvPr>
          <p:cNvGrpSpPr/>
          <p:nvPr/>
        </p:nvGrpSpPr>
        <p:grpSpPr>
          <a:xfrm>
            <a:off x="635244" y="278225"/>
            <a:ext cx="6394948" cy="706446"/>
            <a:chOff x="635242" y="278221"/>
            <a:chExt cx="6394948" cy="706445"/>
          </a:xfrm>
        </p:grpSpPr>
        <p:sp>
          <p:nvSpPr>
            <p:cNvPr id="11" name="矩形 10">
              <a:extLst>
                <a:ext uri="{FF2B5EF4-FFF2-40B4-BE49-F238E27FC236}">
                  <a16:creationId xmlns:a16="http://schemas.microsoft.com/office/drawing/2014/main" id="{47CE21A5-F067-4614-A14F-2AD5275C87D3}"/>
                </a:ext>
              </a:extLst>
            </p:cNvPr>
            <p:cNvSpPr/>
            <p:nvPr/>
          </p:nvSpPr>
          <p:spPr>
            <a:xfrm>
              <a:off x="635242" y="676889"/>
              <a:ext cx="6394948" cy="307777"/>
            </a:xfrm>
            <a:prstGeom prst="rect">
              <a:avLst/>
            </a:prstGeom>
          </p:spPr>
          <p:txBody>
            <a:bodyPr wrap="square">
              <a:spAutoFit/>
            </a:bodyPr>
            <a:lstStyle/>
            <a:p>
              <a:pPr algn="ctr"/>
              <a:r>
                <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rPr>
                <a:t>Speculation Execution based on Hardware——Example</a:t>
              </a:r>
            </a:p>
          </p:txBody>
        </p:sp>
        <p:sp>
          <p:nvSpPr>
            <p:cNvPr id="12" name="矩形 11">
              <a:extLst>
                <a:ext uri="{FF2B5EF4-FFF2-40B4-BE49-F238E27FC236}">
                  <a16:creationId xmlns:a16="http://schemas.microsoft.com/office/drawing/2014/main" id="{063FC65B-08A6-4FAC-8552-101E13B84E5C}"/>
                </a:ext>
              </a:extLst>
            </p:cNvPr>
            <p:cNvSpPr/>
            <p:nvPr/>
          </p:nvSpPr>
          <p:spPr>
            <a:xfrm>
              <a:off x="1197484" y="278221"/>
              <a:ext cx="4951997" cy="523219"/>
            </a:xfrm>
            <a:prstGeom prst="rect">
              <a:avLst/>
            </a:prstGeom>
          </p:spPr>
          <p:txBody>
            <a:bodyPr wrap="none">
              <a:spAutoFit/>
            </a:bodyPr>
            <a:lstStyle/>
            <a:p>
              <a:r>
                <a:rPr lang="zh-CN" altLang="en-US" sz="2800" b="1" dirty="0">
                  <a:solidFill>
                    <a:schemeClr val="tx1">
                      <a:lumMod val="85000"/>
                      <a:lumOff val="15000"/>
                    </a:schemeClr>
                  </a:solidFill>
                  <a:latin typeface="等线" panose="02010600030101010101" pitchFamily="2" charset="-122"/>
                  <a:ea typeface="等线" panose="02010600030101010101" pitchFamily="2" charset="-122"/>
                </a:rPr>
                <a:t>基于硬件的推测执行</a:t>
              </a:r>
              <a:r>
                <a:rPr lang="en-US" altLang="zh-CN" sz="2800" b="1" dirty="0">
                  <a:solidFill>
                    <a:schemeClr val="tx1">
                      <a:lumMod val="85000"/>
                      <a:lumOff val="15000"/>
                    </a:schemeClr>
                  </a:solidFill>
                  <a:latin typeface="等线" panose="02010600030101010101" pitchFamily="2" charset="-122"/>
                  <a:ea typeface="等线" panose="02010600030101010101" pitchFamily="2" charset="-122"/>
                </a:rPr>
                <a:t>— —</a:t>
              </a:r>
              <a:r>
                <a:rPr lang="zh-CN" altLang="en-US" sz="2800" b="1" dirty="0">
                  <a:solidFill>
                    <a:schemeClr val="tx1">
                      <a:lumMod val="85000"/>
                      <a:lumOff val="15000"/>
                    </a:schemeClr>
                  </a:solidFill>
                  <a:latin typeface="等线" panose="02010600030101010101" pitchFamily="2" charset="-122"/>
                  <a:ea typeface="等线" panose="02010600030101010101" pitchFamily="2" charset="-122"/>
                </a:rPr>
                <a:t>示例</a:t>
              </a:r>
            </a:p>
          </p:txBody>
        </p:sp>
      </p:grpSp>
      <p:sp>
        <p:nvSpPr>
          <p:cNvPr id="7" name="文本框 6">
            <a:extLst>
              <a:ext uri="{FF2B5EF4-FFF2-40B4-BE49-F238E27FC236}">
                <a16:creationId xmlns:a16="http://schemas.microsoft.com/office/drawing/2014/main" id="{BD4D3455-BFEC-4ECA-BDAC-7AAF5D43B05A}"/>
              </a:ext>
            </a:extLst>
          </p:cNvPr>
          <p:cNvSpPr txBox="1"/>
          <p:nvPr/>
        </p:nvSpPr>
        <p:spPr>
          <a:xfrm>
            <a:off x="9666514" y="801446"/>
            <a:ext cx="1890243" cy="461665"/>
          </a:xfrm>
          <a:prstGeom prst="rect">
            <a:avLst/>
          </a:prstGeom>
          <a:noFill/>
        </p:spPr>
        <p:txBody>
          <a:bodyPr wrap="square" rtlCol="0">
            <a:spAutoFit/>
          </a:bodyPr>
          <a:lstStyle/>
          <a:p>
            <a:pPr algn="ctr"/>
            <a:r>
              <a:rPr lang="zh-CN" altLang="en-US" sz="2400" b="1" dirty="0">
                <a:solidFill>
                  <a:srgbClr val="0066FF"/>
                </a:solidFill>
                <a:latin typeface="微软雅黑" panose="020B0503020204020204" pitchFamily="34" charset="-122"/>
                <a:ea typeface="微软雅黑" panose="020B0503020204020204" pitchFamily="34" charset="-122"/>
              </a:rPr>
              <a:t>第</a:t>
            </a:r>
            <a:r>
              <a:rPr lang="en-US" altLang="zh-CN" sz="2400" b="1" dirty="0">
                <a:solidFill>
                  <a:srgbClr val="0066FF"/>
                </a:solidFill>
                <a:latin typeface="微软雅黑" panose="020B0503020204020204" pitchFamily="34" charset="-122"/>
                <a:ea typeface="微软雅黑" panose="020B0503020204020204" pitchFamily="34" charset="-122"/>
              </a:rPr>
              <a:t>11</a:t>
            </a:r>
            <a:r>
              <a:rPr lang="zh-CN" altLang="en-US" sz="2400" b="1" dirty="0">
                <a:solidFill>
                  <a:srgbClr val="0066FF"/>
                </a:solidFill>
                <a:latin typeface="微软雅黑" panose="020B0503020204020204" pitchFamily="34" charset="-122"/>
                <a:ea typeface="微软雅黑" panose="020B0503020204020204" pitchFamily="34" charset="-122"/>
              </a:rPr>
              <a:t>个周期</a:t>
            </a:r>
          </a:p>
        </p:txBody>
      </p:sp>
      <p:graphicFrame>
        <p:nvGraphicFramePr>
          <p:cNvPr id="9" name="表格 8">
            <a:extLst>
              <a:ext uri="{FF2B5EF4-FFF2-40B4-BE49-F238E27FC236}">
                <a16:creationId xmlns:a16="http://schemas.microsoft.com/office/drawing/2014/main" id="{7ACE7D31-4858-48DA-9B0B-8E31BE0234A3}"/>
              </a:ext>
            </a:extLst>
          </p:cNvPr>
          <p:cNvGraphicFramePr>
            <a:graphicFrameLocks noGrp="1"/>
          </p:cNvGraphicFramePr>
          <p:nvPr>
            <p:extLst>
              <p:ext uri="{D42A27DB-BD31-4B8C-83A1-F6EECF244321}">
                <p14:modId xmlns:p14="http://schemas.microsoft.com/office/powerpoint/2010/main" val="3751033080"/>
              </p:ext>
            </p:extLst>
          </p:nvPr>
        </p:nvGraphicFramePr>
        <p:xfrm>
          <a:off x="1809721" y="1263111"/>
          <a:ext cx="8572558" cy="5082315"/>
        </p:xfrm>
        <a:graphic>
          <a:graphicData uri="http://schemas.openxmlformats.org/drawingml/2006/table">
            <a:tbl>
              <a:tblPr/>
              <a:tblGrid>
                <a:gridCol w="724609">
                  <a:extLst>
                    <a:ext uri="{9D8B030D-6E8A-4147-A177-3AD203B41FA5}">
                      <a16:colId xmlns:a16="http://schemas.microsoft.com/office/drawing/2014/main" val="20000"/>
                    </a:ext>
                  </a:extLst>
                </a:gridCol>
                <a:gridCol w="724609">
                  <a:extLst>
                    <a:ext uri="{9D8B030D-6E8A-4147-A177-3AD203B41FA5}">
                      <a16:colId xmlns:a16="http://schemas.microsoft.com/office/drawing/2014/main" val="20001"/>
                    </a:ext>
                  </a:extLst>
                </a:gridCol>
                <a:gridCol w="602313">
                  <a:extLst>
                    <a:ext uri="{9D8B030D-6E8A-4147-A177-3AD203B41FA5}">
                      <a16:colId xmlns:a16="http://schemas.microsoft.com/office/drawing/2014/main" val="20002"/>
                    </a:ext>
                  </a:extLst>
                </a:gridCol>
                <a:gridCol w="439620">
                  <a:extLst>
                    <a:ext uri="{9D8B030D-6E8A-4147-A177-3AD203B41FA5}">
                      <a16:colId xmlns:a16="http://schemas.microsoft.com/office/drawing/2014/main" val="20003"/>
                    </a:ext>
                  </a:extLst>
                </a:gridCol>
                <a:gridCol w="1388527">
                  <a:extLst>
                    <a:ext uri="{9D8B030D-6E8A-4147-A177-3AD203B41FA5}">
                      <a16:colId xmlns:a16="http://schemas.microsoft.com/office/drawing/2014/main" val="20004"/>
                    </a:ext>
                  </a:extLst>
                </a:gridCol>
                <a:gridCol w="1249193">
                  <a:extLst>
                    <a:ext uri="{9D8B030D-6E8A-4147-A177-3AD203B41FA5}">
                      <a16:colId xmlns:a16="http://schemas.microsoft.com/office/drawing/2014/main" val="20005"/>
                    </a:ext>
                  </a:extLst>
                </a:gridCol>
                <a:gridCol w="637807">
                  <a:extLst>
                    <a:ext uri="{9D8B030D-6E8A-4147-A177-3AD203B41FA5}">
                      <a16:colId xmlns:a16="http://schemas.microsoft.com/office/drawing/2014/main" val="20006"/>
                    </a:ext>
                  </a:extLst>
                </a:gridCol>
                <a:gridCol w="845377">
                  <a:extLst>
                    <a:ext uri="{9D8B030D-6E8A-4147-A177-3AD203B41FA5}">
                      <a16:colId xmlns:a16="http://schemas.microsoft.com/office/drawing/2014/main" val="20007"/>
                    </a:ext>
                  </a:extLst>
                </a:gridCol>
                <a:gridCol w="724609">
                  <a:extLst>
                    <a:ext uri="{9D8B030D-6E8A-4147-A177-3AD203B41FA5}">
                      <a16:colId xmlns:a16="http://schemas.microsoft.com/office/drawing/2014/main" val="20008"/>
                    </a:ext>
                  </a:extLst>
                </a:gridCol>
                <a:gridCol w="356657">
                  <a:extLst>
                    <a:ext uri="{9D8B030D-6E8A-4147-A177-3AD203B41FA5}">
                      <a16:colId xmlns:a16="http://schemas.microsoft.com/office/drawing/2014/main" val="20009"/>
                    </a:ext>
                  </a:extLst>
                </a:gridCol>
                <a:gridCol w="154628">
                  <a:extLst>
                    <a:ext uri="{9D8B030D-6E8A-4147-A177-3AD203B41FA5}">
                      <a16:colId xmlns:a16="http://schemas.microsoft.com/office/drawing/2014/main" val="20010"/>
                    </a:ext>
                  </a:extLst>
                </a:gridCol>
                <a:gridCol w="724609">
                  <a:extLst>
                    <a:ext uri="{9D8B030D-6E8A-4147-A177-3AD203B41FA5}">
                      <a16:colId xmlns:a16="http://schemas.microsoft.com/office/drawing/2014/main" val="20011"/>
                    </a:ext>
                  </a:extLst>
                </a:gridCol>
              </a:tblGrid>
              <a:tr h="186360">
                <a:tc>
                  <a:txBody>
                    <a:bodyPr/>
                    <a:lstStyle/>
                    <a:p>
                      <a:pPr algn="ctr" fontAlgn="ctr"/>
                      <a:r>
                        <a:rPr lang="en-US" sz="1200" b="0" i="0" u="none" strike="noStrike" dirty="0">
                          <a:solidFill>
                            <a:srgbClr val="000000"/>
                          </a:solidFill>
                          <a:latin typeface="宋体"/>
                        </a:rPr>
                        <a:t>Time</a:t>
                      </a: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Name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a:solidFill>
                            <a:srgbClr val="000000"/>
                          </a:solidFill>
                          <a:latin typeface="宋体"/>
                        </a:rPr>
                        <a:t>Busy</a:t>
                      </a:r>
                    </a:p>
                  </a:txBody>
                  <a:tcPr marL="6285" marR="6285" marT="628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dirty="0">
                          <a:solidFill>
                            <a:srgbClr val="000000"/>
                          </a:solidFill>
                          <a:latin typeface="宋体"/>
                        </a:rPr>
                        <a:t>Op</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dirty="0" err="1">
                          <a:solidFill>
                            <a:srgbClr val="000000"/>
                          </a:solidFill>
                          <a:latin typeface="宋体"/>
                        </a:rPr>
                        <a:t>Vj</a:t>
                      </a:r>
                      <a:endParaRPr lang="en-US" sz="1200" b="0" i="0" u="none" strike="noStrike" dirty="0">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a:solidFill>
                            <a:srgbClr val="000000"/>
                          </a:solidFill>
                          <a:latin typeface="宋体"/>
                        </a:rPr>
                        <a:t>Vk</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dirty="0" err="1">
                          <a:solidFill>
                            <a:srgbClr val="000000"/>
                          </a:solidFill>
                          <a:latin typeface="宋体"/>
                        </a:rPr>
                        <a:t>Qj</a:t>
                      </a:r>
                      <a:endParaRPr lang="en-US" sz="1200" b="0" i="0" u="none" strike="noStrike" dirty="0">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a:solidFill>
                            <a:srgbClr val="000000"/>
                          </a:solidFill>
                          <a:latin typeface="宋体"/>
                        </a:rPr>
                        <a:t>Qk</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a:solidFill>
                            <a:srgbClr val="000000"/>
                          </a:solidFill>
                          <a:latin typeface="宋体"/>
                        </a:rPr>
                        <a:t>Dest</a:t>
                      </a:r>
                    </a:p>
                  </a:txBody>
                  <a:tcPr marL="6285" marR="6285" marT="628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gridSpan="2">
                  <a:txBody>
                    <a:bodyPr/>
                    <a:lstStyle/>
                    <a:p>
                      <a:pPr algn="ctr" fontAlgn="ctr"/>
                      <a:endParaRPr lang="zh-CN" alt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hMerge="1">
                  <a:txBody>
                    <a:bodyPr/>
                    <a:lstStyle/>
                    <a:p>
                      <a:endParaRPr lang="zh-CN" altLang="en-US"/>
                    </a:p>
                  </a:txBody>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0"/>
                  </a:ext>
                </a:extLst>
              </a:tr>
              <a:tr h="186360">
                <a:tc>
                  <a:txBody>
                    <a:bodyPr/>
                    <a:lstStyle/>
                    <a:p>
                      <a:pPr algn="ctr" fontAlgn="ctr"/>
                      <a:r>
                        <a:rPr lang="en-US" altLang="zh-CN" sz="1200" b="0" i="0" u="none" strike="noStrike">
                          <a:solidFill>
                            <a:srgbClr val="000000"/>
                          </a:solidFill>
                          <a:latin typeface="宋体"/>
                        </a:rPr>
                        <a:t>0</a:t>
                      </a: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Add1</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dirty="0">
                          <a:solidFill>
                            <a:srgbClr val="000000"/>
                          </a:solidFill>
                          <a:latin typeface="宋体"/>
                        </a:rPr>
                        <a:t>No</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gridSpan="3">
                  <a:txBody>
                    <a:bodyPr/>
                    <a:lstStyle/>
                    <a:p>
                      <a:pPr algn="ctr" fontAlgn="ctr"/>
                      <a:r>
                        <a:rPr lang="en-US" altLang="zh-CN" sz="1200" b="1" i="0" u="none" strike="noStrike" dirty="0">
                          <a:solidFill>
                            <a:srgbClr val="FF0000"/>
                          </a:solidFill>
                          <a:latin typeface="宋体"/>
                        </a:rPr>
                        <a:t>Reservation</a:t>
                      </a:r>
                      <a:endParaRPr lang="zh-CN" altLang="en-US" sz="1200" b="1" i="0" u="none" strike="noStrike" dirty="0">
                        <a:solidFill>
                          <a:srgbClr val="FF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hMerge="1">
                  <a:txBody>
                    <a:bodyPr/>
                    <a:lstStyle/>
                    <a:p>
                      <a:endParaRPr lang="zh-CN" altLang="en-US"/>
                    </a:p>
                  </a:txBody>
                  <a:tcPr/>
                </a:tc>
                <a:tc hMerge="1">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1"/>
                  </a:ext>
                </a:extLst>
              </a:tr>
              <a:tr h="186360">
                <a:tc>
                  <a:txBody>
                    <a:bodyPr/>
                    <a:lstStyle/>
                    <a:p>
                      <a:pPr algn="ctr" fontAlgn="ctr"/>
                      <a:r>
                        <a:rPr lang="en-US" altLang="zh-CN" sz="1200" b="0" i="0" u="none" strike="noStrike" dirty="0">
                          <a:solidFill>
                            <a:srgbClr val="000000"/>
                          </a:solidFill>
                          <a:latin typeface="宋体"/>
                        </a:rPr>
                        <a:t>0</a:t>
                      </a: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Add2</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dirty="0">
                          <a:solidFill>
                            <a:srgbClr val="000000"/>
                          </a:solidFill>
                          <a:latin typeface="宋体"/>
                        </a:rPr>
                        <a:t>No</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gridSpan="3">
                  <a:txBody>
                    <a:bodyPr/>
                    <a:lstStyle/>
                    <a:p>
                      <a:pPr algn="ctr" fontAlgn="ctr"/>
                      <a:r>
                        <a:rPr lang="en-US" altLang="zh-CN" sz="1200" b="1" i="0" u="none" strike="noStrike" dirty="0">
                          <a:solidFill>
                            <a:srgbClr val="FF0000"/>
                          </a:solidFill>
                          <a:latin typeface="宋体"/>
                        </a:rPr>
                        <a:t>Station</a:t>
                      </a:r>
                      <a:endParaRPr lang="zh-CN" altLang="en-US" sz="1200" b="1" i="0" u="none" strike="noStrike" dirty="0">
                        <a:solidFill>
                          <a:srgbClr val="FF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hMerge="1">
                  <a:txBody>
                    <a:bodyPr/>
                    <a:lstStyle/>
                    <a:p>
                      <a:endParaRPr lang="zh-CN" altLang="en-US"/>
                    </a:p>
                  </a:txBody>
                  <a:tcPr/>
                </a:tc>
                <a:tc hMerge="1">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2"/>
                  </a:ext>
                </a:extLst>
              </a:tr>
              <a:tr h="186360">
                <a:tc>
                  <a:txBody>
                    <a:bodyPr/>
                    <a:lstStyle/>
                    <a:p>
                      <a:pPr algn="ctr" fontAlgn="ctr"/>
                      <a:r>
                        <a:rPr lang="en-US" altLang="zh-CN" sz="1200" b="0" i="0" u="none" strike="noStrike">
                          <a:solidFill>
                            <a:srgbClr val="000000"/>
                          </a:solidFill>
                          <a:latin typeface="宋体"/>
                        </a:rPr>
                        <a:t>0</a:t>
                      </a: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Add3</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dirty="0">
                          <a:solidFill>
                            <a:srgbClr val="000000"/>
                          </a:solidFill>
                          <a:latin typeface="宋体"/>
                        </a:rPr>
                        <a:t>No</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marL="0" indent="0" algn="ctr" fontAlgn="ctr">
                        <a:tabLst/>
                      </a:pPr>
                      <a:endParaRPr lang="zh-CN" alt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gridSpan="2">
                  <a:txBody>
                    <a:bodyPr/>
                    <a:lstStyle/>
                    <a:p>
                      <a:endParaRPr lang="zh-CN" altLang="en-US"/>
                    </a:p>
                  </a:txBody>
                  <a:tcPr marL="6285" marR="6285" marT="6285" marB="0" anchor="ctr">
                    <a:lnL>
                      <a:noFill/>
                    </a:lnL>
                    <a:lnR>
                      <a:noFill/>
                    </a:lnR>
                    <a:lnT>
                      <a:noFill/>
                    </a:lnT>
                    <a:lnB>
                      <a:noFill/>
                    </a:lnB>
                  </a:tcPr>
                </a:tc>
                <a:tc hMerge="1">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3"/>
                  </a:ext>
                </a:extLst>
              </a:tr>
              <a:tr h="186360">
                <a:tc>
                  <a:txBody>
                    <a:bodyPr/>
                    <a:lstStyle/>
                    <a:p>
                      <a:pPr algn="ctr" fontAlgn="ctr"/>
                      <a:r>
                        <a:rPr lang="en-US" altLang="zh-CN" sz="1200" b="0" i="0" u="none" strike="noStrike" dirty="0">
                          <a:solidFill>
                            <a:srgbClr val="000000"/>
                          </a:solidFill>
                          <a:latin typeface="宋体"/>
                        </a:rPr>
                        <a:t>3</a:t>
                      </a: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Mult1</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dirty="0">
                          <a:solidFill>
                            <a:srgbClr val="000000"/>
                          </a:solidFill>
                          <a:latin typeface="宋体"/>
                        </a:rPr>
                        <a:t>Yes</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altLang="zh-CN" sz="1200" b="0" i="0" u="none" strike="noStrike" dirty="0">
                          <a:solidFill>
                            <a:srgbClr val="000000"/>
                          </a:solidFill>
                          <a:latin typeface="宋体"/>
                        </a:rPr>
                        <a:t>MULT</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err="1">
                          <a:solidFill>
                            <a:srgbClr val="000000"/>
                          </a:solidFill>
                          <a:latin typeface="宋体"/>
                        </a:rPr>
                        <a:t>Mem</a:t>
                      </a:r>
                      <a:r>
                        <a:rPr lang="en-US" altLang="zh-CN" sz="1200" b="0" i="0" u="none" strike="noStrike" dirty="0">
                          <a:solidFill>
                            <a:srgbClr val="000000"/>
                          </a:solidFill>
                          <a:latin typeface="宋体"/>
                        </a:rPr>
                        <a:t>[45+Regs[R3]]</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err="1">
                          <a:solidFill>
                            <a:srgbClr val="000000"/>
                          </a:solidFill>
                          <a:latin typeface="宋体"/>
                        </a:rPr>
                        <a:t>Regs</a:t>
                      </a:r>
                      <a:r>
                        <a:rPr lang="en-US" altLang="zh-CN" sz="1200" b="0" i="0" u="none" strike="noStrike" dirty="0">
                          <a:solidFill>
                            <a:srgbClr val="000000"/>
                          </a:solidFill>
                          <a:latin typeface="宋体"/>
                        </a:rPr>
                        <a:t>[F4]</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a:solidFill>
                            <a:srgbClr val="000000"/>
                          </a:solidFill>
                          <a:latin typeface="宋体"/>
                        </a:rPr>
                        <a:t>#3</a:t>
                      </a: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gridSpan="2">
                  <a:txBody>
                    <a:bodyPr/>
                    <a:lstStyle/>
                    <a:p>
                      <a:endParaRPr lang="zh-CN" altLang="en-US"/>
                    </a:p>
                  </a:txBody>
                  <a:tcPr marL="6285" marR="6285" marT="6285" marB="0" anchor="ctr">
                    <a:lnL>
                      <a:noFill/>
                    </a:lnL>
                    <a:lnR>
                      <a:noFill/>
                    </a:lnR>
                    <a:lnT>
                      <a:noFill/>
                    </a:lnT>
                    <a:lnB>
                      <a:noFill/>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4"/>
                  </a:ext>
                </a:extLst>
              </a:tr>
              <a:tr h="186360">
                <a:tc>
                  <a:txBody>
                    <a:bodyPr/>
                    <a:lstStyle/>
                    <a:p>
                      <a:pPr algn="ctr" fontAlgn="ctr"/>
                      <a:r>
                        <a:rPr lang="en-US" altLang="zh-CN" sz="1200" b="0" i="0" u="none" strike="noStrike">
                          <a:solidFill>
                            <a:srgbClr val="000000"/>
                          </a:solidFill>
                          <a:latin typeface="宋体"/>
                        </a:rPr>
                        <a:t>0</a:t>
                      </a: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Mult2</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dirty="0">
                          <a:solidFill>
                            <a:srgbClr val="000000"/>
                          </a:solidFill>
                          <a:latin typeface="宋体"/>
                        </a:rPr>
                        <a:t>Yes</a:t>
                      </a:r>
                    </a:p>
                  </a:txBody>
                  <a:tcPr marL="6285" marR="6285" marT="6285"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altLang="zh-CN" sz="1200" b="0" i="0" u="none" strike="noStrike" dirty="0">
                          <a:solidFill>
                            <a:srgbClr val="000000"/>
                          </a:solidFill>
                          <a:latin typeface="宋体"/>
                        </a:rPr>
                        <a:t>DIV</a:t>
                      </a:r>
                      <a:endParaRPr lang="zh-CN" altLang="en-US" sz="1200" b="0" i="0" u="none" strike="noStrike" dirty="0">
                        <a:solidFill>
                          <a:srgbClr val="000000"/>
                        </a:solidFill>
                        <a:latin typeface="宋体"/>
                      </a:endParaRP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dirty="0">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altLang="zh-CN" sz="1200" b="0" i="0" u="none" strike="noStrike" dirty="0" err="1">
                          <a:solidFill>
                            <a:srgbClr val="000000"/>
                          </a:solidFill>
                          <a:latin typeface="宋体"/>
                        </a:rPr>
                        <a:t>Regs</a:t>
                      </a:r>
                      <a:r>
                        <a:rPr lang="en-US" altLang="zh-CN" sz="1200" b="0" i="0" u="none" strike="noStrike" dirty="0">
                          <a:solidFill>
                            <a:srgbClr val="000000"/>
                          </a:solidFill>
                          <a:latin typeface="宋体"/>
                        </a:rPr>
                        <a:t>[F6]</a:t>
                      </a:r>
                      <a:endParaRPr lang="zh-CN" altLang="en-US" sz="1200" b="0" i="0" u="none" strike="noStrike" dirty="0">
                        <a:solidFill>
                          <a:srgbClr val="000000"/>
                        </a:solidFill>
                        <a:latin typeface="宋体"/>
                      </a:endParaRP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altLang="zh-CN" sz="1200" b="0" i="0" u="none" strike="noStrike" dirty="0">
                          <a:solidFill>
                            <a:srgbClr val="000000"/>
                          </a:solidFill>
                          <a:latin typeface="宋体"/>
                        </a:rPr>
                        <a:t>#3</a:t>
                      </a:r>
                      <a:endParaRPr lang="zh-CN" altLang="en-US" sz="1200" b="0" i="0" u="none" strike="noStrike" dirty="0">
                        <a:solidFill>
                          <a:srgbClr val="000000"/>
                        </a:solidFill>
                        <a:latin typeface="宋体"/>
                      </a:endParaRP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dirty="0">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altLang="zh-CN" sz="1200" b="0" i="0" u="none" strike="noStrike" dirty="0">
                          <a:solidFill>
                            <a:srgbClr val="000000"/>
                          </a:solidFill>
                          <a:latin typeface="宋体"/>
                        </a:rPr>
                        <a:t>#5</a:t>
                      </a: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gridSpan="2">
                  <a:txBody>
                    <a:bodyPr/>
                    <a:lstStyle/>
                    <a:p>
                      <a:endParaRPr lang="zh-CN" altLang="en-US"/>
                    </a:p>
                  </a:txBody>
                  <a:tcPr marL="6285" marR="6285" marT="6285" marB="0" anchor="ctr">
                    <a:lnL>
                      <a:noFill/>
                    </a:lnL>
                    <a:lnR>
                      <a:noFill/>
                    </a:lnR>
                    <a:lnT>
                      <a:noFill/>
                    </a:lnT>
                    <a:lnB>
                      <a:noFill/>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5"/>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gridSpan="2">
                  <a:txBody>
                    <a:bodyPr/>
                    <a:lstStyle/>
                    <a:p>
                      <a:endParaRPr lang="zh-CN" altLang="en-US"/>
                    </a:p>
                  </a:txBody>
                  <a:tcPr marL="6285" marR="6285" marT="6285" marB="0" anchor="ctr">
                    <a:lnL>
                      <a:noFill/>
                    </a:lnL>
                    <a:lnR>
                      <a:noFill/>
                    </a:lnR>
                    <a:lnT>
                      <a:noFill/>
                    </a:lnT>
                    <a:lnB>
                      <a:noFill/>
                    </a:lnB>
                  </a:tcPr>
                </a:tc>
                <a:tc hMerge="1">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6"/>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Busy</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gridSpan="2">
                  <a:txBody>
                    <a:bodyPr/>
                    <a:lstStyle/>
                    <a:p>
                      <a:pPr algn="ctr" fontAlgn="ctr"/>
                      <a:r>
                        <a:rPr lang="en-US" sz="1200" b="0" i="0" u="none" strike="noStrike">
                          <a:solidFill>
                            <a:srgbClr val="000000"/>
                          </a:solidFill>
                          <a:latin typeface="宋体"/>
                        </a:rPr>
                        <a:t>Address</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hMerge="1">
                  <a:txBody>
                    <a:bodyPr/>
                    <a:lstStyle/>
                    <a:p>
                      <a:pPr algn="ctr" fontAlgn="ctr"/>
                      <a:endParaRPr lang="en-US" sz="1200" b="0" i="0" u="none" strike="noStrike">
                        <a:solidFill>
                          <a:srgbClr val="000000"/>
                        </a:solidFill>
                        <a:latin typeface="宋体"/>
                      </a:endParaRP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Entry</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Busy</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Instruction</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State</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err="1">
                          <a:solidFill>
                            <a:srgbClr val="000000"/>
                          </a:solidFill>
                          <a:latin typeface="宋体"/>
                        </a:rPr>
                        <a:t>Dest</a:t>
                      </a:r>
                      <a:r>
                        <a:rPr lang="en-US" sz="1200" b="0" i="0" u="none" strike="noStrike" dirty="0">
                          <a:solidFill>
                            <a:srgbClr val="000000"/>
                          </a:solidFill>
                          <a:latin typeface="宋体"/>
                        </a:rPr>
                        <a:t>.</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Value</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Load1</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No</a:t>
                      </a:r>
                      <a:endParaRPr lang="zh-CN" alt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tcPr>
                </a:tc>
                <a:tc gridSpan="2">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hMerge="1">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008"/>
                  </a:ext>
                </a:extLst>
              </a:tr>
              <a:tr h="186360">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1</a:t>
                      </a:r>
                    </a:p>
                  </a:txBody>
                  <a:tcPr marL="6285" marR="6285" marT="628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altLang="zh-CN" sz="1200" b="0" i="0" u="none" strike="noStrike" dirty="0">
                          <a:solidFill>
                            <a:srgbClr val="000000"/>
                          </a:solidFill>
                          <a:latin typeface="宋体"/>
                        </a:rPr>
                        <a:t>no</a:t>
                      </a:r>
                      <a:r>
                        <a:rPr lang="zh-CN" altLang="en-US" sz="1200" b="0" i="0" u="none" strike="noStrike" dirty="0">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altLang="zh-CN" sz="1200" b="0" i="0" u="none" strike="noStrike" dirty="0">
                          <a:solidFill>
                            <a:srgbClr val="000000"/>
                          </a:solidFill>
                          <a:latin typeface="宋体"/>
                        </a:rPr>
                        <a:t>LD F6,34(R2)</a:t>
                      </a:r>
                      <a:endParaRPr lang="zh-CN" altLang="en-US" sz="1200" b="0" i="0" u="none" strike="noStrike" dirty="0">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altLang="zh-CN" sz="1200" b="0" i="0" u="none" strike="noStrike" dirty="0">
                          <a:solidFill>
                            <a:srgbClr val="000000"/>
                          </a:solidFill>
                          <a:latin typeface="宋体"/>
                        </a:rPr>
                        <a:t>Commit</a:t>
                      </a:r>
                      <a:r>
                        <a:rPr lang="zh-CN" altLang="en-US" sz="1200" b="0" i="0" u="none" strike="noStrike" dirty="0">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altLang="zh-CN" sz="1200" b="0" i="0" u="none" strike="noStrike" dirty="0">
                          <a:solidFill>
                            <a:srgbClr val="000000"/>
                          </a:solidFill>
                          <a:latin typeface="宋体"/>
                        </a:rPr>
                        <a:t>F6</a:t>
                      </a:r>
                      <a:r>
                        <a:rPr lang="zh-CN" altLang="en-US" sz="1200" b="0" i="0" u="none" strike="noStrike" dirty="0">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altLang="zh-CN" sz="1200" b="0" i="0" u="none" strike="noStrike" dirty="0" err="1">
                          <a:solidFill>
                            <a:srgbClr val="000000"/>
                          </a:solidFill>
                          <a:latin typeface="宋体"/>
                        </a:rPr>
                        <a:t>Mem</a:t>
                      </a:r>
                      <a:r>
                        <a:rPr lang="en-US" altLang="zh-CN" sz="1200" b="0" i="0" u="none" strike="noStrike" dirty="0">
                          <a:solidFill>
                            <a:srgbClr val="000000"/>
                          </a:solidFill>
                          <a:latin typeface="宋体"/>
                        </a:rPr>
                        <a:t>[load1]</a:t>
                      </a:r>
                      <a:r>
                        <a:rPr lang="zh-CN" altLang="en-US" sz="1200" b="0" i="0" u="none" strike="noStrike" dirty="0">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a:solidFill>
                            <a:srgbClr val="000000"/>
                          </a:solidFill>
                          <a:latin typeface="宋体"/>
                        </a:rPr>
                        <a:t>Load2</a:t>
                      </a:r>
                    </a:p>
                  </a:txBody>
                  <a:tcPr marL="6285" marR="6285" marT="62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No</a:t>
                      </a:r>
                      <a:endParaRPr lang="zh-CN" alt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gridSpan="2">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10009"/>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2</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altLang="zh-CN" sz="1200" b="0" i="0" u="none" strike="noStrike" dirty="0">
                          <a:solidFill>
                            <a:srgbClr val="000000"/>
                          </a:solidFill>
                          <a:latin typeface="宋体"/>
                        </a:rPr>
                        <a:t>no </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a:solidFill>
                            <a:srgbClr val="000000"/>
                          </a:solidFill>
                          <a:latin typeface="宋体"/>
                        </a:rPr>
                        <a:t>LD F2,45(R3) </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a:solidFill>
                            <a:srgbClr val="000000"/>
                          </a:solidFill>
                          <a:latin typeface="宋体"/>
                        </a:rPr>
                        <a:t>Commit</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a:solidFill>
                            <a:srgbClr val="000000"/>
                          </a:solidFill>
                          <a:latin typeface="宋体"/>
                        </a:rPr>
                        <a:t>F2</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err="1">
                          <a:solidFill>
                            <a:srgbClr val="000000"/>
                          </a:solidFill>
                          <a:latin typeface="宋体"/>
                        </a:rPr>
                        <a:t>Mem</a:t>
                      </a:r>
                      <a:r>
                        <a:rPr lang="en-US" altLang="zh-CN" sz="1200" b="0" i="0" u="none" strike="noStrike" dirty="0">
                          <a:solidFill>
                            <a:srgbClr val="000000"/>
                          </a:solidFill>
                          <a:latin typeface="宋体"/>
                        </a:rPr>
                        <a:t>[load2]</a:t>
                      </a:r>
                      <a:r>
                        <a:rPr lang="zh-CN" altLang="en-US" sz="1200" b="0" i="0" u="none" strike="noStrike" dirty="0">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a:solidFill>
                            <a:srgbClr val="000000"/>
                          </a:solidFill>
                          <a:latin typeface="宋体"/>
                        </a:rPr>
                        <a:t>Load3</a:t>
                      </a:r>
                    </a:p>
                  </a:txBody>
                  <a:tcPr marL="6285" marR="6285" marT="62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tcPr>
                </a:tc>
                <a:tc gridSpan="2">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a:solidFill>
                            <a:srgbClr val="000000"/>
                          </a:solidFill>
                          <a:latin typeface="宋体"/>
                        </a:rPr>
                        <a:t>Head</a:t>
                      </a: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3</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altLang="zh-CN" sz="1200" b="0" i="0" u="none" strike="noStrike" dirty="0">
                          <a:solidFill>
                            <a:srgbClr val="000000"/>
                          </a:solidFill>
                          <a:latin typeface="宋体"/>
                        </a:rPr>
                        <a:t>Yes</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a:solidFill>
                            <a:srgbClr val="000000"/>
                          </a:solidFill>
                          <a:latin typeface="宋体"/>
                        </a:rPr>
                        <a:t>MULT</a:t>
                      </a:r>
                      <a:r>
                        <a:rPr lang="en-US" altLang="zh-CN" sz="1200" b="0" i="0" u="none" strike="noStrike" baseline="0" dirty="0">
                          <a:solidFill>
                            <a:srgbClr val="000000"/>
                          </a:solidFill>
                          <a:latin typeface="宋体"/>
                        </a:rPr>
                        <a:t> F0,F2,F4</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a:solidFill>
                            <a:srgbClr val="000000"/>
                          </a:solidFill>
                          <a:latin typeface="宋体"/>
                        </a:rPr>
                        <a:t>Ex6</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a:solidFill>
                            <a:srgbClr val="000000"/>
                          </a:solidFill>
                          <a:latin typeface="宋体"/>
                        </a:rPr>
                        <a:t>F0</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gridSpan="2">
                  <a:txBody>
                    <a:bodyPr/>
                    <a:lstStyle/>
                    <a:p>
                      <a:endParaRPr lang="zh-CN" altLang="en-US"/>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011"/>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4</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altLang="zh-CN" sz="1200" b="0" i="0" u="none" strike="noStrike" dirty="0">
                          <a:solidFill>
                            <a:srgbClr val="000000"/>
                          </a:solidFill>
                          <a:latin typeface="宋体"/>
                        </a:rPr>
                        <a:t>Yes</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a:solidFill>
                            <a:srgbClr val="000000"/>
                          </a:solidFill>
                          <a:latin typeface="宋体"/>
                        </a:rPr>
                        <a:t>SUBD F8,F6,F2</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a:solidFill>
                            <a:srgbClr val="000000"/>
                          </a:solidFill>
                          <a:latin typeface="宋体"/>
                        </a:rPr>
                        <a:t>Write</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a:solidFill>
                            <a:srgbClr val="000000"/>
                          </a:solidFill>
                          <a:latin typeface="宋体"/>
                        </a:rPr>
                        <a:t>F8</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a:solidFill>
                            <a:srgbClr val="000000"/>
                          </a:solidFill>
                          <a:latin typeface="宋体"/>
                        </a:rPr>
                        <a:t>F6-#2</a:t>
                      </a: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gridSpan="2">
                  <a:txBody>
                    <a:bodyPr/>
                    <a:lstStyle/>
                    <a:p>
                      <a:endParaRPr lang="zh-CN" altLang="en-US"/>
                    </a:p>
                  </a:txBody>
                  <a:tcPr marL="6285" marR="6285" marT="6285" marB="0" anchor="ctr">
                    <a:lnL>
                      <a:noFill/>
                    </a:lnL>
                    <a:lnR>
                      <a:noFill/>
                    </a:lnR>
                    <a:lnT>
                      <a:noFill/>
                    </a:lnT>
                    <a:lnB>
                      <a:noFill/>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2"/>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5</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altLang="zh-CN" sz="1200" b="0" i="0" u="none" strike="noStrike" dirty="0">
                          <a:solidFill>
                            <a:srgbClr val="000000"/>
                          </a:solidFill>
                          <a:latin typeface="宋体"/>
                        </a:rPr>
                        <a:t>Yes </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a:solidFill>
                            <a:srgbClr val="000000"/>
                          </a:solidFill>
                          <a:latin typeface="宋体"/>
                        </a:rPr>
                        <a:t>DIVD</a:t>
                      </a:r>
                      <a:r>
                        <a:rPr lang="en-US" altLang="zh-CN" sz="1200" b="0" i="0" u="none" strike="noStrike" baseline="0" dirty="0">
                          <a:solidFill>
                            <a:srgbClr val="000000"/>
                          </a:solidFill>
                          <a:latin typeface="宋体"/>
                        </a:rPr>
                        <a:t> F10,F0,F6</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a:solidFill>
                            <a:srgbClr val="000000"/>
                          </a:solidFill>
                          <a:latin typeface="宋体"/>
                        </a:rPr>
                        <a:t>Issue</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a:solidFill>
                            <a:srgbClr val="000000"/>
                          </a:solidFill>
                          <a:latin typeface="宋体"/>
                        </a:rPr>
                        <a:t>F10</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gridSpan="2">
                  <a:txBody>
                    <a:bodyPr/>
                    <a:lstStyle/>
                    <a:p>
                      <a:endParaRPr lang="zh-CN" altLang="en-US"/>
                    </a:p>
                  </a:txBody>
                  <a:tcPr marL="6285" marR="6285" marT="6285" marB="0" anchor="ctr">
                    <a:lnL>
                      <a:noFill/>
                    </a:lnL>
                    <a:lnR>
                      <a:noFill/>
                    </a:lnR>
                    <a:lnT>
                      <a:noFill/>
                    </a:lnT>
                    <a:lnB>
                      <a:noFill/>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3"/>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a:solidFill>
                            <a:srgbClr val="000000"/>
                          </a:solidFill>
                          <a:latin typeface="宋体"/>
                        </a:rPr>
                        <a:t>Tail</a:t>
                      </a: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6</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altLang="zh-CN" sz="1200" b="0" i="0" u="none" strike="noStrike" dirty="0">
                          <a:solidFill>
                            <a:srgbClr val="000000"/>
                          </a:solidFill>
                          <a:latin typeface="宋体"/>
                        </a:rPr>
                        <a:t>Yes</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a:solidFill>
                            <a:srgbClr val="000000"/>
                          </a:solidFill>
                          <a:latin typeface="宋体"/>
                        </a:rPr>
                        <a:t>ADDD F6,F8,F2</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a:solidFill>
                            <a:srgbClr val="000000"/>
                          </a:solidFill>
                          <a:latin typeface="宋体"/>
                        </a:rPr>
                        <a:t>Write</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a:solidFill>
                            <a:srgbClr val="000000"/>
                          </a:solidFill>
                          <a:latin typeface="宋体"/>
                        </a:rPr>
                        <a:t>F6</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a:solidFill>
                            <a:srgbClr val="000000"/>
                          </a:solidFill>
                          <a:latin typeface="宋体"/>
                        </a:rPr>
                        <a:t>#4+F2</a:t>
                      </a:r>
                      <a:r>
                        <a:rPr lang="zh-CN" altLang="en-US" sz="1200" b="0" i="0" u="none" strike="noStrike" dirty="0">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gridSpan="2">
                  <a:txBody>
                    <a:bodyPr/>
                    <a:lstStyle/>
                    <a:p>
                      <a:endParaRPr lang="zh-CN" altLang="en-US"/>
                    </a:p>
                  </a:txBody>
                  <a:tcPr marL="6285" marR="6285" marT="6285" marB="0" anchor="ctr">
                    <a:lnL>
                      <a:noFill/>
                    </a:lnL>
                    <a:lnR>
                      <a:noFill/>
                    </a:lnR>
                    <a:lnT>
                      <a:noFill/>
                    </a:lnT>
                    <a:lnB>
                      <a:noFill/>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4"/>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7</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gridSpan="4">
                  <a:txBody>
                    <a:bodyPr/>
                    <a:lstStyle/>
                    <a:p>
                      <a:pPr algn="ctr" fontAlgn="ctr"/>
                      <a:r>
                        <a:rPr lang="en-US" altLang="zh-CN" sz="1200" b="1" i="0" u="none" strike="noStrike" dirty="0">
                          <a:solidFill>
                            <a:srgbClr val="FF0000"/>
                          </a:solidFill>
                          <a:latin typeface="宋体"/>
                        </a:rPr>
                        <a:t>Reorder Buffer</a:t>
                      </a:r>
                      <a:endParaRPr lang="zh-CN" altLang="en-US" sz="1200" b="1" i="0" u="none" strike="noStrike" dirty="0">
                        <a:solidFill>
                          <a:srgbClr val="FF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hMerge="1">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hMerge="1">
                  <a:txBody>
                    <a:bodyPr/>
                    <a:lstStyle/>
                    <a:p>
                      <a:endParaRPr lang="zh-CN" altLang="en-US"/>
                    </a:p>
                  </a:txBody>
                  <a:tcPr/>
                </a:tc>
                <a:tc hMerge="1">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5"/>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8</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gridSpan="2">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hMerge="1">
                  <a:txBody>
                    <a:bodyPr/>
                    <a:lstStyle/>
                    <a:p>
                      <a:endParaRPr lang="zh-CN" altLang="en-US"/>
                    </a:p>
                  </a:txBody>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6"/>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9</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gridSpan="2">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hMerge="1">
                  <a:txBody>
                    <a:bodyPr/>
                    <a:lstStyle/>
                    <a:p>
                      <a:endParaRPr lang="zh-CN" altLang="en-US"/>
                    </a:p>
                  </a:txBody>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7"/>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10</a:t>
                      </a:r>
                    </a:p>
                  </a:txBody>
                  <a:tcPr marL="6285" marR="6285" marT="6285"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gridSpan="2">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hMerge="1">
                  <a:txBody>
                    <a:bodyPr/>
                    <a:lstStyle/>
                    <a:p>
                      <a:endParaRPr lang="zh-CN" altLang="en-US"/>
                    </a:p>
                  </a:txBody>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8"/>
                  </a:ext>
                </a:extLst>
              </a:tr>
              <a:tr h="186360">
                <a:tc>
                  <a:txBody>
                    <a:bodyPr/>
                    <a:lstStyle/>
                    <a:p>
                      <a:pPr algn="ctr" fontAlgn="ctr"/>
                      <a:r>
                        <a:rPr lang="en-US" altLang="zh-CN" sz="1200" b="0" i="0" u="none" strike="noStrike" dirty="0">
                          <a:solidFill>
                            <a:srgbClr val="000000"/>
                          </a:solidFill>
                          <a:latin typeface="宋体"/>
                        </a:rPr>
                        <a:t>Cycle</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gridSpan="2">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hMerge="1">
                  <a:txBody>
                    <a:bodyPr/>
                    <a:lstStyle/>
                    <a:p>
                      <a:endParaRPr lang="zh-CN" altLang="en-US"/>
                    </a:p>
                  </a:txBody>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9"/>
                  </a:ext>
                </a:extLst>
              </a:tr>
              <a:tr h="186360">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F0</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F2</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F4</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F6</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F8</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F10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F12</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gridSpan="2">
                  <a:txBody>
                    <a:bodyPr/>
                    <a:lstStyle/>
                    <a:p>
                      <a:pPr algn="ctr" fontAlgn="ctr"/>
                      <a:r>
                        <a:rPr lang="en-US" altLang="zh-CN"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a:txBody>
                    <a:bodyPr/>
                    <a:lstStyle/>
                    <a:p>
                      <a:pPr algn="ctr" fontAlgn="ctr"/>
                      <a:r>
                        <a:rPr lang="en-US" sz="1200" b="0" i="0" u="none" strike="noStrike">
                          <a:solidFill>
                            <a:srgbClr val="000000"/>
                          </a:solidFill>
                          <a:latin typeface="宋体"/>
                        </a:rPr>
                        <a:t>F30</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0"/>
                  </a:ext>
                </a:extLst>
              </a:tr>
              <a:tr h="186360">
                <a:tc>
                  <a:txBody>
                    <a:bodyPr/>
                    <a:lstStyle/>
                    <a:p>
                      <a:pPr algn="ctr" fontAlgn="ctr"/>
                      <a:r>
                        <a:rPr lang="en-US" altLang="zh-CN" sz="1200" b="0" i="0" u="none" strike="noStrike" dirty="0">
                          <a:solidFill>
                            <a:srgbClr val="000000"/>
                          </a:solidFill>
                          <a:latin typeface="宋体"/>
                        </a:rPr>
                        <a:t>11</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Reorder#</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#3</a:t>
                      </a:r>
                      <a:r>
                        <a:rPr lang="zh-CN" altLang="en-US" sz="1200" b="0" i="0" u="none" strike="noStrike" dirty="0">
                          <a:solidFill>
                            <a:srgbClr val="000000"/>
                          </a:solidFill>
                          <a:latin typeface="宋体"/>
                        </a:rPr>
                        <a:t>　</a:t>
                      </a:r>
                    </a:p>
                  </a:txBody>
                  <a:tcPr marL="6285" marR="6285" marT="628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zh-CN" altLang="en-US" sz="1200" b="0" i="0" u="none" strike="noStrike" dirty="0">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zh-CN" altLang="en-US" sz="1200" b="0" i="0" u="none" strike="noStrike" dirty="0">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altLang="zh-CN" sz="1200" b="0" i="0" u="none" strike="noStrike" dirty="0">
                          <a:solidFill>
                            <a:srgbClr val="000000"/>
                          </a:solidFill>
                          <a:latin typeface="宋体"/>
                        </a:rPr>
                        <a:t>#6</a:t>
                      </a:r>
                      <a:endParaRPr lang="zh-CN" altLang="en-US" sz="1200" b="0" i="0" u="none" strike="noStrike" dirty="0">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zh-CN" altLang="en-US" sz="1200" b="0" i="0" u="none" strike="noStrike" dirty="0">
                          <a:solidFill>
                            <a:srgbClr val="000000"/>
                          </a:solidFill>
                          <a:latin typeface="宋体"/>
                        </a:rPr>
                        <a:t>　</a:t>
                      </a:r>
                      <a:r>
                        <a:rPr lang="en-US" altLang="zh-CN" sz="1200" b="0" i="0" u="none" strike="noStrike" dirty="0">
                          <a:solidFill>
                            <a:srgbClr val="000000"/>
                          </a:solidFill>
                          <a:latin typeface="宋体"/>
                        </a:rPr>
                        <a:t>#4</a:t>
                      </a:r>
                      <a:endParaRPr lang="zh-CN" altLang="en-US" sz="1200" b="0" i="0" u="none" strike="noStrike" dirty="0">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altLang="zh-CN" sz="1200" b="0" i="0" u="none" strike="noStrike" dirty="0">
                          <a:solidFill>
                            <a:srgbClr val="000000"/>
                          </a:solidFill>
                          <a:latin typeface="宋体"/>
                        </a:rPr>
                        <a:t>#5</a:t>
                      </a:r>
                      <a:r>
                        <a:rPr lang="zh-CN" altLang="en-US" sz="1200" b="0" i="0" u="none" strike="noStrike" dirty="0">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gridSpan="2">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hMerge="1">
                  <a:txBody>
                    <a:bodyPr/>
                    <a:lstStyle/>
                    <a:p>
                      <a:endParaRPr lang="zh-CN" altLang="en-US"/>
                    </a:p>
                  </a:txBody>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021"/>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Busy</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dirty="0">
                          <a:solidFill>
                            <a:srgbClr val="000000"/>
                          </a:solidFill>
                          <a:latin typeface="宋体"/>
                        </a:rPr>
                        <a:t>Yes</a:t>
                      </a:r>
                    </a:p>
                  </a:txBody>
                  <a:tcPr marL="6285" marR="6285" marT="6285"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latin typeface="宋体"/>
                        </a:rPr>
                        <a:t>No</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No</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latin typeface="宋体"/>
                        </a:rPr>
                        <a:t>Yes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latin typeface="宋体"/>
                        </a:rPr>
                        <a:t>Yes</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latin typeface="宋体"/>
                        </a:rPr>
                        <a:t>Yes</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No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gridSpan="2">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a:txBody>
                    <a:bodyPr/>
                    <a:lstStyle/>
                    <a:p>
                      <a:pPr algn="ctr" fontAlgn="ctr"/>
                      <a:r>
                        <a:rPr lang="en-US" sz="1200" b="0" i="0" u="none" strike="noStrike" dirty="0">
                          <a:solidFill>
                            <a:srgbClr val="000000"/>
                          </a:solidFill>
                          <a:latin typeface="宋体"/>
                        </a:rPr>
                        <a:t>No </a:t>
                      </a:r>
                    </a:p>
                  </a:txBody>
                  <a:tcPr marL="6285" marR="6285" marT="6285"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2"/>
                  </a:ext>
                </a:extLst>
              </a:tr>
            </a:tbl>
          </a:graphicData>
        </a:graphic>
      </p:graphicFrame>
      <p:sp>
        <p:nvSpPr>
          <p:cNvPr id="8" name="文本框 7">
            <a:extLst>
              <a:ext uri="{FF2B5EF4-FFF2-40B4-BE49-F238E27FC236}">
                <a16:creationId xmlns:a16="http://schemas.microsoft.com/office/drawing/2014/main" id="{D5044333-4484-44BE-A0D1-DCCEE5B117A0}"/>
              </a:ext>
            </a:extLst>
          </p:cNvPr>
          <p:cNvSpPr txBox="1"/>
          <p:nvPr/>
        </p:nvSpPr>
        <p:spPr>
          <a:xfrm>
            <a:off x="10250214" y="6013950"/>
            <a:ext cx="1941786" cy="276999"/>
          </a:xfrm>
          <a:prstGeom prst="rect">
            <a:avLst/>
          </a:prstGeom>
          <a:noFill/>
        </p:spPr>
        <p:txBody>
          <a:bodyPr wrap="square">
            <a:spAutoFit/>
          </a:bodyPr>
          <a:lstStyle/>
          <a:p>
            <a:pPr algn="ctr" fontAlgn="ctr"/>
            <a:r>
              <a:rPr lang="en-US" altLang="zh-CN" sz="1200" b="1" i="0" u="none" strike="noStrike" dirty="0">
                <a:solidFill>
                  <a:srgbClr val="FF0000"/>
                </a:solidFill>
                <a:latin typeface="宋体"/>
              </a:rPr>
              <a:t>Register Result Status</a:t>
            </a:r>
            <a:endParaRPr lang="zh-CN" altLang="en-US" sz="1200" b="1" i="0" u="none" strike="noStrike" dirty="0">
              <a:solidFill>
                <a:srgbClr val="FF0000"/>
              </a:solidFill>
              <a:latin typeface="宋体"/>
            </a:endParaRPr>
          </a:p>
        </p:txBody>
      </p:sp>
    </p:spTree>
    <p:extLst>
      <p:ext uri="{BB962C8B-B14F-4D97-AF65-F5344CB8AC3E}">
        <p14:creationId xmlns:p14="http://schemas.microsoft.com/office/powerpoint/2010/main" val="1599428407"/>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自由: 形状 22"/>
          <p:cNvSpPr/>
          <p:nvPr/>
        </p:nvSpPr>
        <p:spPr bwMode="auto">
          <a:xfrm rot="12600000">
            <a:off x="628798" y="267712"/>
            <a:ext cx="166903" cy="731887"/>
          </a:xfrm>
          <a:custGeom>
            <a:avLst/>
            <a:gdLst>
              <a:gd name="connsiteX0" fmla="*/ 260214 w 260214"/>
              <a:gd name="connsiteY0" fmla="*/ 995963 h 1141060"/>
              <a:gd name="connsiteX1" fmla="*/ 0 w 260214"/>
              <a:gd name="connsiteY1" fmla="*/ 1141060 h 1141060"/>
              <a:gd name="connsiteX2" fmla="*/ 0 w 260214"/>
              <a:gd name="connsiteY2" fmla="*/ 146621 h 1141060"/>
              <a:gd name="connsiteX3" fmla="*/ 260214 w 260214"/>
              <a:gd name="connsiteY3" fmla="*/ 0 h 1141060"/>
            </a:gdLst>
            <a:ahLst/>
            <a:cxnLst>
              <a:cxn ang="0">
                <a:pos x="connsiteX0" y="connsiteY0"/>
              </a:cxn>
              <a:cxn ang="0">
                <a:pos x="connsiteX1" y="connsiteY1"/>
              </a:cxn>
              <a:cxn ang="0">
                <a:pos x="connsiteX2" y="connsiteY2"/>
              </a:cxn>
              <a:cxn ang="0">
                <a:pos x="connsiteX3" y="connsiteY3"/>
              </a:cxn>
            </a:cxnLst>
            <a:rect l="l" t="t" r="r" b="b"/>
            <a:pathLst>
              <a:path w="260214" h="1141060">
                <a:moveTo>
                  <a:pt x="260214" y="995963"/>
                </a:moveTo>
                <a:lnTo>
                  <a:pt x="0" y="1141060"/>
                </a:lnTo>
                <a:lnTo>
                  <a:pt x="0" y="146621"/>
                </a:lnTo>
                <a:lnTo>
                  <a:pt x="260214" y="0"/>
                </a:lnTo>
                <a:close/>
              </a:path>
            </a:pathLst>
          </a:custGeom>
          <a:solidFill>
            <a:srgbClr val="0075EA"/>
          </a:solidFill>
          <a:ln>
            <a:noFill/>
          </a:ln>
        </p:spPr>
        <p:txBody>
          <a:bodyPr vert="horz" wrap="square" lIns="91440" tIns="45720" rIns="91440" bIns="45720" numCol="1" anchor="t" anchorCtr="0" compatLnSpc="1">
            <a:noAutofit/>
          </a:bodyPr>
          <a:lstStyle/>
          <a:p>
            <a:endParaRPr lang="zh-CN" altLang="en-US" dirty="0"/>
          </a:p>
        </p:txBody>
      </p:sp>
      <p:grpSp>
        <p:nvGrpSpPr>
          <p:cNvPr id="10" name="组合 9">
            <a:extLst>
              <a:ext uri="{FF2B5EF4-FFF2-40B4-BE49-F238E27FC236}">
                <a16:creationId xmlns:a16="http://schemas.microsoft.com/office/drawing/2014/main" id="{BB91EA2E-31D9-4C5E-B927-0E95CC089AA6}"/>
              </a:ext>
            </a:extLst>
          </p:cNvPr>
          <p:cNvGrpSpPr/>
          <p:nvPr/>
        </p:nvGrpSpPr>
        <p:grpSpPr>
          <a:xfrm>
            <a:off x="635244" y="278225"/>
            <a:ext cx="6394948" cy="706446"/>
            <a:chOff x="635242" y="278221"/>
            <a:chExt cx="6394948" cy="706445"/>
          </a:xfrm>
        </p:grpSpPr>
        <p:sp>
          <p:nvSpPr>
            <p:cNvPr id="11" name="矩形 10">
              <a:extLst>
                <a:ext uri="{FF2B5EF4-FFF2-40B4-BE49-F238E27FC236}">
                  <a16:creationId xmlns:a16="http://schemas.microsoft.com/office/drawing/2014/main" id="{47CE21A5-F067-4614-A14F-2AD5275C87D3}"/>
                </a:ext>
              </a:extLst>
            </p:cNvPr>
            <p:cNvSpPr/>
            <p:nvPr/>
          </p:nvSpPr>
          <p:spPr>
            <a:xfrm>
              <a:off x="635242" y="676889"/>
              <a:ext cx="6394948" cy="307777"/>
            </a:xfrm>
            <a:prstGeom prst="rect">
              <a:avLst/>
            </a:prstGeom>
          </p:spPr>
          <p:txBody>
            <a:bodyPr wrap="square">
              <a:spAutoFit/>
            </a:bodyPr>
            <a:lstStyle/>
            <a:p>
              <a:pPr algn="ctr"/>
              <a:r>
                <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rPr>
                <a:t>Speculation Execution based on Hardware——Example</a:t>
              </a:r>
            </a:p>
          </p:txBody>
        </p:sp>
        <p:sp>
          <p:nvSpPr>
            <p:cNvPr id="12" name="矩形 11">
              <a:extLst>
                <a:ext uri="{FF2B5EF4-FFF2-40B4-BE49-F238E27FC236}">
                  <a16:creationId xmlns:a16="http://schemas.microsoft.com/office/drawing/2014/main" id="{063FC65B-08A6-4FAC-8552-101E13B84E5C}"/>
                </a:ext>
              </a:extLst>
            </p:cNvPr>
            <p:cNvSpPr/>
            <p:nvPr/>
          </p:nvSpPr>
          <p:spPr>
            <a:xfrm>
              <a:off x="1197484" y="278221"/>
              <a:ext cx="4951997" cy="523219"/>
            </a:xfrm>
            <a:prstGeom prst="rect">
              <a:avLst/>
            </a:prstGeom>
          </p:spPr>
          <p:txBody>
            <a:bodyPr wrap="none">
              <a:spAutoFit/>
            </a:bodyPr>
            <a:lstStyle/>
            <a:p>
              <a:r>
                <a:rPr lang="zh-CN" altLang="en-US" sz="2800" b="1" dirty="0">
                  <a:solidFill>
                    <a:schemeClr val="tx1">
                      <a:lumMod val="85000"/>
                      <a:lumOff val="15000"/>
                    </a:schemeClr>
                  </a:solidFill>
                  <a:latin typeface="等线" panose="02010600030101010101" pitchFamily="2" charset="-122"/>
                  <a:ea typeface="等线" panose="02010600030101010101" pitchFamily="2" charset="-122"/>
                </a:rPr>
                <a:t>基于硬件的推测执行</a:t>
              </a:r>
              <a:r>
                <a:rPr lang="en-US" altLang="zh-CN" sz="2800" b="1" dirty="0">
                  <a:solidFill>
                    <a:schemeClr val="tx1">
                      <a:lumMod val="85000"/>
                      <a:lumOff val="15000"/>
                    </a:schemeClr>
                  </a:solidFill>
                  <a:latin typeface="等线" panose="02010600030101010101" pitchFamily="2" charset="-122"/>
                  <a:ea typeface="等线" panose="02010600030101010101" pitchFamily="2" charset="-122"/>
                </a:rPr>
                <a:t>— —</a:t>
              </a:r>
              <a:r>
                <a:rPr lang="zh-CN" altLang="en-US" sz="2800" b="1" dirty="0">
                  <a:solidFill>
                    <a:schemeClr val="tx1">
                      <a:lumMod val="85000"/>
                      <a:lumOff val="15000"/>
                    </a:schemeClr>
                  </a:solidFill>
                  <a:latin typeface="等线" panose="02010600030101010101" pitchFamily="2" charset="-122"/>
                  <a:ea typeface="等线" panose="02010600030101010101" pitchFamily="2" charset="-122"/>
                </a:rPr>
                <a:t>示例</a:t>
              </a:r>
            </a:p>
          </p:txBody>
        </p:sp>
      </p:grpSp>
      <p:sp>
        <p:nvSpPr>
          <p:cNvPr id="7" name="文本框 6">
            <a:extLst>
              <a:ext uri="{FF2B5EF4-FFF2-40B4-BE49-F238E27FC236}">
                <a16:creationId xmlns:a16="http://schemas.microsoft.com/office/drawing/2014/main" id="{BD4D3455-BFEC-4ECA-BDAC-7AAF5D43B05A}"/>
              </a:ext>
            </a:extLst>
          </p:cNvPr>
          <p:cNvSpPr txBox="1"/>
          <p:nvPr/>
        </p:nvSpPr>
        <p:spPr>
          <a:xfrm>
            <a:off x="9666514" y="801446"/>
            <a:ext cx="1890243" cy="461665"/>
          </a:xfrm>
          <a:prstGeom prst="rect">
            <a:avLst/>
          </a:prstGeom>
          <a:noFill/>
        </p:spPr>
        <p:txBody>
          <a:bodyPr wrap="square" rtlCol="0">
            <a:spAutoFit/>
          </a:bodyPr>
          <a:lstStyle/>
          <a:p>
            <a:pPr algn="ctr"/>
            <a:r>
              <a:rPr lang="zh-CN" altLang="en-US" sz="2400" b="1" dirty="0">
                <a:solidFill>
                  <a:srgbClr val="0066FF"/>
                </a:solidFill>
                <a:latin typeface="微软雅黑" panose="020B0503020204020204" pitchFamily="34" charset="-122"/>
                <a:ea typeface="微软雅黑" panose="020B0503020204020204" pitchFamily="34" charset="-122"/>
              </a:rPr>
              <a:t>第</a:t>
            </a:r>
            <a:r>
              <a:rPr lang="en-US" altLang="zh-CN" sz="2400" b="1" dirty="0">
                <a:solidFill>
                  <a:srgbClr val="0066FF"/>
                </a:solidFill>
                <a:latin typeface="微软雅黑" panose="020B0503020204020204" pitchFamily="34" charset="-122"/>
                <a:ea typeface="微软雅黑" panose="020B0503020204020204" pitchFamily="34" charset="-122"/>
              </a:rPr>
              <a:t>12</a:t>
            </a:r>
            <a:r>
              <a:rPr lang="zh-CN" altLang="en-US" sz="2400" b="1" dirty="0">
                <a:solidFill>
                  <a:srgbClr val="0066FF"/>
                </a:solidFill>
                <a:latin typeface="微软雅黑" panose="020B0503020204020204" pitchFamily="34" charset="-122"/>
                <a:ea typeface="微软雅黑" panose="020B0503020204020204" pitchFamily="34" charset="-122"/>
              </a:rPr>
              <a:t>个周期</a:t>
            </a:r>
          </a:p>
        </p:txBody>
      </p:sp>
      <p:graphicFrame>
        <p:nvGraphicFramePr>
          <p:cNvPr id="8" name="表格 7">
            <a:extLst>
              <a:ext uri="{FF2B5EF4-FFF2-40B4-BE49-F238E27FC236}">
                <a16:creationId xmlns:a16="http://schemas.microsoft.com/office/drawing/2014/main" id="{688669FC-31D1-4563-8211-52148B371A84}"/>
              </a:ext>
            </a:extLst>
          </p:cNvPr>
          <p:cNvGraphicFramePr>
            <a:graphicFrameLocks noGrp="1"/>
          </p:cNvGraphicFramePr>
          <p:nvPr>
            <p:extLst>
              <p:ext uri="{D42A27DB-BD31-4B8C-83A1-F6EECF244321}">
                <p14:modId xmlns:p14="http://schemas.microsoft.com/office/powerpoint/2010/main" val="3771049839"/>
              </p:ext>
            </p:extLst>
          </p:nvPr>
        </p:nvGraphicFramePr>
        <p:xfrm>
          <a:off x="1809721" y="1276464"/>
          <a:ext cx="8572558" cy="5082315"/>
        </p:xfrm>
        <a:graphic>
          <a:graphicData uri="http://schemas.openxmlformats.org/drawingml/2006/table">
            <a:tbl>
              <a:tblPr/>
              <a:tblGrid>
                <a:gridCol w="724609">
                  <a:extLst>
                    <a:ext uri="{9D8B030D-6E8A-4147-A177-3AD203B41FA5}">
                      <a16:colId xmlns:a16="http://schemas.microsoft.com/office/drawing/2014/main" val="20000"/>
                    </a:ext>
                  </a:extLst>
                </a:gridCol>
                <a:gridCol w="724609">
                  <a:extLst>
                    <a:ext uri="{9D8B030D-6E8A-4147-A177-3AD203B41FA5}">
                      <a16:colId xmlns:a16="http://schemas.microsoft.com/office/drawing/2014/main" val="20001"/>
                    </a:ext>
                  </a:extLst>
                </a:gridCol>
                <a:gridCol w="602313">
                  <a:extLst>
                    <a:ext uri="{9D8B030D-6E8A-4147-A177-3AD203B41FA5}">
                      <a16:colId xmlns:a16="http://schemas.microsoft.com/office/drawing/2014/main" val="20002"/>
                    </a:ext>
                  </a:extLst>
                </a:gridCol>
                <a:gridCol w="439620">
                  <a:extLst>
                    <a:ext uri="{9D8B030D-6E8A-4147-A177-3AD203B41FA5}">
                      <a16:colId xmlns:a16="http://schemas.microsoft.com/office/drawing/2014/main" val="20003"/>
                    </a:ext>
                  </a:extLst>
                </a:gridCol>
                <a:gridCol w="1388527">
                  <a:extLst>
                    <a:ext uri="{9D8B030D-6E8A-4147-A177-3AD203B41FA5}">
                      <a16:colId xmlns:a16="http://schemas.microsoft.com/office/drawing/2014/main" val="20004"/>
                    </a:ext>
                  </a:extLst>
                </a:gridCol>
                <a:gridCol w="1249193">
                  <a:extLst>
                    <a:ext uri="{9D8B030D-6E8A-4147-A177-3AD203B41FA5}">
                      <a16:colId xmlns:a16="http://schemas.microsoft.com/office/drawing/2014/main" val="20005"/>
                    </a:ext>
                  </a:extLst>
                </a:gridCol>
                <a:gridCol w="637807">
                  <a:extLst>
                    <a:ext uri="{9D8B030D-6E8A-4147-A177-3AD203B41FA5}">
                      <a16:colId xmlns:a16="http://schemas.microsoft.com/office/drawing/2014/main" val="20006"/>
                    </a:ext>
                  </a:extLst>
                </a:gridCol>
                <a:gridCol w="845377">
                  <a:extLst>
                    <a:ext uri="{9D8B030D-6E8A-4147-A177-3AD203B41FA5}">
                      <a16:colId xmlns:a16="http://schemas.microsoft.com/office/drawing/2014/main" val="20007"/>
                    </a:ext>
                  </a:extLst>
                </a:gridCol>
                <a:gridCol w="724609">
                  <a:extLst>
                    <a:ext uri="{9D8B030D-6E8A-4147-A177-3AD203B41FA5}">
                      <a16:colId xmlns:a16="http://schemas.microsoft.com/office/drawing/2014/main" val="20008"/>
                    </a:ext>
                  </a:extLst>
                </a:gridCol>
                <a:gridCol w="356657">
                  <a:extLst>
                    <a:ext uri="{9D8B030D-6E8A-4147-A177-3AD203B41FA5}">
                      <a16:colId xmlns:a16="http://schemas.microsoft.com/office/drawing/2014/main" val="20009"/>
                    </a:ext>
                  </a:extLst>
                </a:gridCol>
                <a:gridCol w="154628">
                  <a:extLst>
                    <a:ext uri="{9D8B030D-6E8A-4147-A177-3AD203B41FA5}">
                      <a16:colId xmlns:a16="http://schemas.microsoft.com/office/drawing/2014/main" val="20010"/>
                    </a:ext>
                  </a:extLst>
                </a:gridCol>
                <a:gridCol w="724609">
                  <a:extLst>
                    <a:ext uri="{9D8B030D-6E8A-4147-A177-3AD203B41FA5}">
                      <a16:colId xmlns:a16="http://schemas.microsoft.com/office/drawing/2014/main" val="20011"/>
                    </a:ext>
                  </a:extLst>
                </a:gridCol>
              </a:tblGrid>
              <a:tr h="186360">
                <a:tc>
                  <a:txBody>
                    <a:bodyPr/>
                    <a:lstStyle/>
                    <a:p>
                      <a:pPr algn="ctr" fontAlgn="ctr"/>
                      <a:r>
                        <a:rPr lang="en-US" sz="1200" b="0" i="0" u="none" strike="noStrike" dirty="0">
                          <a:solidFill>
                            <a:srgbClr val="000000"/>
                          </a:solidFill>
                          <a:latin typeface="宋体"/>
                        </a:rPr>
                        <a:t>Time</a:t>
                      </a: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Name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a:solidFill>
                            <a:srgbClr val="000000"/>
                          </a:solidFill>
                          <a:latin typeface="宋体"/>
                        </a:rPr>
                        <a:t>Busy</a:t>
                      </a:r>
                    </a:p>
                  </a:txBody>
                  <a:tcPr marL="6285" marR="6285" marT="628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dirty="0">
                          <a:solidFill>
                            <a:srgbClr val="000000"/>
                          </a:solidFill>
                          <a:latin typeface="宋体"/>
                        </a:rPr>
                        <a:t>Op</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dirty="0" err="1">
                          <a:solidFill>
                            <a:srgbClr val="000000"/>
                          </a:solidFill>
                          <a:latin typeface="宋体"/>
                        </a:rPr>
                        <a:t>Vj</a:t>
                      </a:r>
                      <a:endParaRPr lang="en-US" sz="1200" b="0" i="0" u="none" strike="noStrike" dirty="0">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a:solidFill>
                            <a:srgbClr val="000000"/>
                          </a:solidFill>
                          <a:latin typeface="宋体"/>
                        </a:rPr>
                        <a:t>Vk</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dirty="0" err="1">
                          <a:solidFill>
                            <a:srgbClr val="000000"/>
                          </a:solidFill>
                          <a:latin typeface="宋体"/>
                        </a:rPr>
                        <a:t>Qj</a:t>
                      </a:r>
                      <a:endParaRPr lang="en-US" sz="1200" b="0" i="0" u="none" strike="noStrike" dirty="0">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a:solidFill>
                            <a:srgbClr val="000000"/>
                          </a:solidFill>
                          <a:latin typeface="宋体"/>
                        </a:rPr>
                        <a:t>Qk</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a:solidFill>
                            <a:srgbClr val="000000"/>
                          </a:solidFill>
                          <a:latin typeface="宋体"/>
                        </a:rPr>
                        <a:t>Dest</a:t>
                      </a:r>
                    </a:p>
                  </a:txBody>
                  <a:tcPr marL="6285" marR="6285" marT="628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gridSpan="2">
                  <a:txBody>
                    <a:bodyPr/>
                    <a:lstStyle/>
                    <a:p>
                      <a:pPr algn="ctr" fontAlgn="ctr"/>
                      <a:endParaRPr lang="zh-CN" alt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hMerge="1">
                  <a:txBody>
                    <a:bodyPr/>
                    <a:lstStyle/>
                    <a:p>
                      <a:endParaRPr lang="zh-CN" altLang="en-US"/>
                    </a:p>
                  </a:txBody>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0"/>
                  </a:ext>
                </a:extLst>
              </a:tr>
              <a:tr h="186360">
                <a:tc>
                  <a:txBody>
                    <a:bodyPr/>
                    <a:lstStyle/>
                    <a:p>
                      <a:pPr algn="ctr" fontAlgn="ctr"/>
                      <a:r>
                        <a:rPr lang="en-US" altLang="zh-CN" sz="1200" b="0" i="0" u="none" strike="noStrike">
                          <a:solidFill>
                            <a:srgbClr val="000000"/>
                          </a:solidFill>
                          <a:latin typeface="宋体"/>
                        </a:rPr>
                        <a:t>0</a:t>
                      </a: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Add1</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dirty="0">
                          <a:solidFill>
                            <a:srgbClr val="000000"/>
                          </a:solidFill>
                          <a:latin typeface="宋体"/>
                        </a:rPr>
                        <a:t>No</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gridSpan="3">
                  <a:txBody>
                    <a:bodyPr/>
                    <a:lstStyle/>
                    <a:p>
                      <a:pPr algn="ctr" fontAlgn="ctr"/>
                      <a:r>
                        <a:rPr lang="en-US" altLang="zh-CN" sz="1200" b="1" i="0" u="none" strike="noStrike" dirty="0">
                          <a:solidFill>
                            <a:srgbClr val="FF0000"/>
                          </a:solidFill>
                          <a:latin typeface="宋体"/>
                        </a:rPr>
                        <a:t>Reservation</a:t>
                      </a:r>
                      <a:endParaRPr lang="zh-CN" altLang="en-US" sz="1200" b="1" i="0" u="none" strike="noStrike" dirty="0">
                        <a:solidFill>
                          <a:srgbClr val="FF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hMerge="1">
                  <a:txBody>
                    <a:bodyPr/>
                    <a:lstStyle/>
                    <a:p>
                      <a:endParaRPr lang="zh-CN" altLang="en-US"/>
                    </a:p>
                  </a:txBody>
                  <a:tcPr/>
                </a:tc>
                <a:tc hMerge="1">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1"/>
                  </a:ext>
                </a:extLst>
              </a:tr>
              <a:tr h="186360">
                <a:tc>
                  <a:txBody>
                    <a:bodyPr/>
                    <a:lstStyle/>
                    <a:p>
                      <a:pPr algn="ctr" fontAlgn="ctr"/>
                      <a:r>
                        <a:rPr lang="en-US" altLang="zh-CN" sz="1200" b="0" i="0" u="none" strike="noStrike" dirty="0">
                          <a:solidFill>
                            <a:srgbClr val="000000"/>
                          </a:solidFill>
                          <a:latin typeface="宋体"/>
                        </a:rPr>
                        <a:t>0</a:t>
                      </a: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Add2</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dirty="0">
                          <a:solidFill>
                            <a:srgbClr val="000000"/>
                          </a:solidFill>
                          <a:latin typeface="宋体"/>
                        </a:rPr>
                        <a:t>No</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gridSpan="3">
                  <a:txBody>
                    <a:bodyPr/>
                    <a:lstStyle/>
                    <a:p>
                      <a:pPr algn="ctr" fontAlgn="ctr"/>
                      <a:r>
                        <a:rPr lang="en-US" altLang="zh-CN" sz="1200" b="1" i="0" u="none" strike="noStrike" dirty="0">
                          <a:solidFill>
                            <a:srgbClr val="FF0000"/>
                          </a:solidFill>
                          <a:latin typeface="宋体"/>
                        </a:rPr>
                        <a:t>Station</a:t>
                      </a:r>
                      <a:endParaRPr lang="zh-CN" altLang="en-US" sz="1200" b="1" i="0" u="none" strike="noStrike" dirty="0">
                        <a:solidFill>
                          <a:srgbClr val="FF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hMerge="1">
                  <a:txBody>
                    <a:bodyPr/>
                    <a:lstStyle/>
                    <a:p>
                      <a:endParaRPr lang="zh-CN" altLang="en-US"/>
                    </a:p>
                  </a:txBody>
                  <a:tcPr/>
                </a:tc>
                <a:tc hMerge="1">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2"/>
                  </a:ext>
                </a:extLst>
              </a:tr>
              <a:tr h="186360">
                <a:tc>
                  <a:txBody>
                    <a:bodyPr/>
                    <a:lstStyle/>
                    <a:p>
                      <a:pPr algn="ctr" fontAlgn="ctr"/>
                      <a:r>
                        <a:rPr lang="en-US" altLang="zh-CN" sz="1200" b="0" i="0" u="none" strike="noStrike">
                          <a:solidFill>
                            <a:srgbClr val="000000"/>
                          </a:solidFill>
                          <a:latin typeface="宋体"/>
                        </a:rPr>
                        <a:t>0</a:t>
                      </a: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Add3</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dirty="0">
                          <a:solidFill>
                            <a:srgbClr val="000000"/>
                          </a:solidFill>
                          <a:latin typeface="宋体"/>
                        </a:rPr>
                        <a:t>No</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marL="0" indent="0" algn="ctr" fontAlgn="ctr">
                        <a:tabLst/>
                      </a:pPr>
                      <a:endParaRPr lang="zh-CN" alt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gridSpan="2">
                  <a:txBody>
                    <a:bodyPr/>
                    <a:lstStyle/>
                    <a:p>
                      <a:endParaRPr lang="zh-CN" altLang="en-US"/>
                    </a:p>
                  </a:txBody>
                  <a:tcPr marL="6285" marR="6285" marT="6285" marB="0" anchor="ctr">
                    <a:lnL>
                      <a:noFill/>
                    </a:lnL>
                    <a:lnR>
                      <a:noFill/>
                    </a:lnR>
                    <a:lnT>
                      <a:noFill/>
                    </a:lnT>
                    <a:lnB>
                      <a:noFill/>
                    </a:lnB>
                  </a:tcPr>
                </a:tc>
                <a:tc hMerge="1">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3"/>
                  </a:ext>
                </a:extLst>
              </a:tr>
              <a:tr h="186360">
                <a:tc>
                  <a:txBody>
                    <a:bodyPr/>
                    <a:lstStyle/>
                    <a:p>
                      <a:pPr algn="ctr" fontAlgn="ctr"/>
                      <a:r>
                        <a:rPr lang="en-US" altLang="zh-CN" sz="1200" b="0" i="0" u="none" strike="noStrike" dirty="0">
                          <a:solidFill>
                            <a:srgbClr val="000000"/>
                          </a:solidFill>
                          <a:latin typeface="宋体"/>
                        </a:rPr>
                        <a:t>2</a:t>
                      </a: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Mult1</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dirty="0">
                          <a:solidFill>
                            <a:srgbClr val="000000"/>
                          </a:solidFill>
                          <a:latin typeface="宋体"/>
                        </a:rPr>
                        <a:t>Yes</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altLang="zh-CN" sz="1200" b="0" i="0" u="none" strike="noStrike" dirty="0">
                          <a:solidFill>
                            <a:srgbClr val="000000"/>
                          </a:solidFill>
                          <a:latin typeface="宋体"/>
                        </a:rPr>
                        <a:t>MULT</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err="1">
                          <a:solidFill>
                            <a:srgbClr val="000000"/>
                          </a:solidFill>
                          <a:latin typeface="宋体"/>
                        </a:rPr>
                        <a:t>Mem</a:t>
                      </a:r>
                      <a:r>
                        <a:rPr lang="en-US" altLang="zh-CN" sz="1200" b="0" i="0" u="none" strike="noStrike" dirty="0">
                          <a:solidFill>
                            <a:srgbClr val="000000"/>
                          </a:solidFill>
                          <a:latin typeface="宋体"/>
                        </a:rPr>
                        <a:t>[45+Regs[R3]]</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err="1">
                          <a:solidFill>
                            <a:srgbClr val="000000"/>
                          </a:solidFill>
                          <a:latin typeface="宋体"/>
                        </a:rPr>
                        <a:t>Regs</a:t>
                      </a:r>
                      <a:r>
                        <a:rPr lang="en-US" altLang="zh-CN" sz="1200" b="0" i="0" u="none" strike="noStrike" dirty="0">
                          <a:solidFill>
                            <a:srgbClr val="000000"/>
                          </a:solidFill>
                          <a:latin typeface="宋体"/>
                        </a:rPr>
                        <a:t>[F4]</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a:solidFill>
                            <a:srgbClr val="000000"/>
                          </a:solidFill>
                          <a:latin typeface="宋体"/>
                        </a:rPr>
                        <a:t>#3</a:t>
                      </a: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gridSpan="2">
                  <a:txBody>
                    <a:bodyPr/>
                    <a:lstStyle/>
                    <a:p>
                      <a:endParaRPr lang="zh-CN" altLang="en-US"/>
                    </a:p>
                  </a:txBody>
                  <a:tcPr marL="6285" marR="6285" marT="6285" marB="0" anchor="ctr">
                    <a:lnL>
                      <a:noFill/>
                    </a:lnL>
                    <a:lnR>
                      <a:noFill/>
                    </a:lnR>
                    <a:lnT>
                      <a:noFill/>
                    </a:lnT>
                    <a:lnB>
                      <a:noFill/>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4"/>
                  </a:ext>
                </a:extLst>
              </a:tr>
              <a:tr h="186360">
                <a:tc>
                  <a:txBody>
                    <a:bodyPr/>
                    <a:lstStyle/>
                    <a:p>
                      <a:pPr algn="ctr" fontAlgn="ctr"/>
                      <a:r>
                        <a:rPr lang="en-US" altLang="zh-CN" sz="1200" b="0" i="0" u="none" strike="noStrike">
                          <a:solidFill>
                            <a:srgbClr val="000000"/>
                          </a:solidFill>
                          <a:latin typeface="宋体"/>
                        </a:rPr>
                        <a:t>0</a:t>
                      </a: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Mult2</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dirty="0">
                          <a:solidFill>
                            <a:srgbClr val="000000"/>
                          </a:solidFill>
                          <a:latin typeface="宋体"/>
                        </a:rPr>
                        <a:t>Yes</a:t>
                      </a:r>
                    </a:p>
                  </a:txBody>
                  <a:tcPr marL="6285" marR="6285" marT="6285"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altLang="zh-CN" sz="1200" b="0" i="0" u="none" strike="noStrike" dirty="0">
                          <a:solidFill>
                            <a:srgbClr val="000000"/>
                          </a:solidFill>
                          <a:latin typeface="宋体"/>
                        </a:rPr>
                        <a:t>DIV</a:t>
                      </a:r>
                      <a:endParaRPr lang="zh-CN" altLang="en-US" sz="1200" b="0" i="0" u="none" strike="noStrike" dirty="0">
                        <a:solidFill>
                          <a:srgbClr val="000000"/>
                        </a:solidFill>
                        <a:latin typeface="宋体"/>
                      </a:endParaRP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dirty="0">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altLang="zh-CN" sz="1200" b="0" i="0" u="none" strike="noStrike" dirty="0" err="1">
                          <a:solidFill>
                            <a:srgbClr val="000000"/>
                          </a:solidFill>
                          <a:latin typeface="宋体"/>
                        </a:rPr>
                        <a:t>Regs</a:t>
                      </a:r>
                      <a:r>
                        <a:rPr lang="en-US" altLang="zh-CN" sz="1200" b="0" i="0" u="none" strike="noStrike" dirty="0">
                          <a:solidFill>
                            <a:srgbClr val="000000"/>
                          </a:solidFill>
                          <a:latin typeface="宋体"/>
                        </a:rPr>
                        <a:t>[F6]</a:t>
                      </a:r>
                      <a:endParaRPr lang="zh-CN" altLang="en-US" sz="1200" b="0" i="0" u="none" strike="noStrike" dirty="0">
                        <a:solidFill>
                          <a:srgbClr val="000000"/>
                        </a:solidFill>
                        <a:latin typeface="宋体"/>
                      </a:endParaRP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altLang="zh-CN" sz="1200" b="0" i="0" u="none" strike="noStrike" dirty="0">
                          <a:solidFill>
                            <a:srgbClr val="000000"/>
                          </a:solidFill>
                          <a:latin typeface="宋体"/>
                        </a:rPr>
                        <a:t>#3</a:t>
                      </a:r>
                      <a:endParaRPr lang="zh-CN" altLang="en-US" sz="1200" b="0" i="0" u="none" strike="noStrike" dirty="0">
                        <a:solidFill>
                          <a:srgbClr val="000000"/>
                        </a:solidFill>
                        <a:latin typeface="宋体"/>
                      </a:endParaRP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dirty="0">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altLang="zh-CN" sz="1200" b="0" i="0" u="none" strike="noStrike" dirty="0">
                          <a:solidFill>
                            <a:srgbClr val="000000"/>
                          </a:solidFill>
                          <a:latin typeface="宋体"/>
                        </a:rPr>
                        <a:t>#5</a:t>
                      </a: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gridSpan="2">
                  <a:txBody>
                    <a:bodyPr/>
                    <a:lstStyle/>
                    <a:p>
                      <a:endParaRPr lang="zh-CN" altLang="en-US"/>
                    </a:p>
                  </a:txBody>
                  <a:tcPr marL="6285" marR="6285" marT="6285" marB="0" anchor="ctr">
                    <a:lnL>
                      <a:noFill/>
                    </a:lnL>
                    <a:lnR>
                      <a:noFill/>
                    </a:lnR>
                    <a:lnT>
                      <a:noFill/>
                    </a:lnT>
                    <a:lnB>
                      <a:noFill/>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5"/>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gridSpan="2">
                  <a:txBody>
                    <a:bodyPr/>
                    <a:lstStyle/>
                    <a:p>
                      <a:endParaRPr lang="zh-CN" altLang="en-US"/>
                    </a:p>
                  </a:txBody>
                  <a:tcPr marL="6285" marR="6285" marT="6285" marB="0" anchor="ctr">
                    <a:lnL>
                      <a:noFill/>
                    </a:lnL>
                    <a:lnR>
                      <a:noFill/>
                    </a:lnR>
                    <a:lnT>
                      <a:noFill/>
                    </a:lnT>
                    <a:lnB>
                      <a:noFill/>
                    </a:lnB>
                  </a:tcPr>
                </a:tc>
                <a:tc hMerge="1">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6"/>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Busy</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gridSpan="2">
                  <a:txBody>
                    <a:bodyPr/>
                    <a:lstStyle/>
                    <a:p>
                      <a:pPr algn="ctr" fontAlgn="ctr"/>
                      <a:r>
                        <a:rPr lang="en-US" sz="1200" b="0" i="0" u="none" strike="noStrike">
                          <a:solidFill>
                            <a:srgbClr val="000000"/>
                          </a:solidFill>
                          <a:latin typeface="宋体"/>
                        </a:rPr>
                        <a:t>Address</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hMerge="1">
                  <a:txBody>
                    <a:bodyPr/>
                    <a:lstStyle/>
                    <a:p>
                      <a:pPr algn="ctr" fontAlgn="ctr"/>
                      <a:endParaRPr lang="en-US" sz="1200" b="0" i="0" u="none" strike="noStrike">
                        <a:solidFill>
                          <a:srgbClr val="000000"/>
                        </a:solidFill>
                        <a:latin typeface="宋体"/>
                      </a:endParaRP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Entry</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Busy</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Instruction</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State</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err="1">
                          <a:solidFill>
                            <a:srgbClr val="000000"/>
                          </a:solidFill>
                          <a:latin typeface="宋体"/>
                        </a:rPr>
                        <a:t>Dest</a:t>
                      </a:r>
                      <a:r>
                        <a:rPr lang="en-US" sz="1200" b="0" i="0" u="none" strike="noStrike" dirty="0">
                          <a:solidFill>
                            <a:srgbClr val="000000"/>
                          </a:solidFill>
                          <a:latin typeface="宋体"/>
                        </a:rPr>
                        <a:t>.</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Value</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Load1</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No</a:t>
                      </a:r>
                      <a:endParaRPr lang="zh-CN" alt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tcPr>
                </a:tc>
                <a:tc gridSpan="2">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hMerge="1">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008"/>
                  </a:ext>
                </a:extLst>
              </a:tr>
              <a:tr h="186360">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1</a:t>
                      </a:r>
                    </a:p>
                  </a:txBody>
                  <a:tcPr marL="6285" marR="6285" marT="628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altLang="zh-CN" sz="1200" b="0" i="0" u="none" strike="noStrike" dirty="0">
                          <a:solidFill>
                            <a:srgbClr val="000000"/>
                          </a:solidFill>
                          <a:latin typeface="宋体"/>
                        </a:rPr>
                        <a:t>no</a:t>
                      </a:r>
                      <a:r>
                        <a:rPr lang="zh-CN" altLang="en-US" sz="1200" b="0" i="0" u="none" strike="noStrike" dirty="0">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altLang="zh-CN" sz="1200" b="0" i="0" u="none" strike="noStrike" dirty="0">
                          <a:solidFill>
                            <a:srgbClr val="000000"/>
                          </a:solidFill>
                          <a:latin typeface="宋体"/>
                        </a:rPr>
                        <a:t>LD F6,34(R2)</a:t>
                      </a:r>
                      <a:endParaRPr lang="zh-CN" altLang="en-US" sz="1200" b="0" i="0" u="none" strike="noStrike" dirty="0">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altLang="zh-CN" sz="1200" b="0" i="0" u="none" strike="noStrike" dirty="0">
                          <a:solidFill>
                            <a:srgbClr val="000000"/>
                          </a:solidFill>
                          <a:latin typeface="宋体"/>
                        </a:rPr>
                        <a:t>Commit</a:t>
                      </a:r>
                      <a:r>
                        <a:rPr lang="zh-CN" altLang="en-US" sz="1200" b="0" i="0" u="none" strike="noStrike" dirty="0">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altLang="zh-CN" sz="1200" b="0" i="0" u="none" strike="noStrike" dirty="0">
                          <a:solidFill>
                            <a:srgbClr val="000000"/>
                          </a:solidFill>
                          <a:latin typeface="宋体"/>
                        </a:rPr>
                        <a:t>F6</a:t>
                      </a:r>
                      <a:r>
                        <a:rPr lang="zh-CN" altLang="en-US" sz="1200" b="0" i="0" u="none" strike="noStrike" dirty="0">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altLang="zh-CN" sz="1200" b="0" i="0" u="none" strike="noStrike" dirty="0" err="1">
                          <a:solidFill>
                            <a:srgbClr val="000000"/>
                          </a:solidFill>
                          <a:latin typeface="宋体"/>
                        </a:rPr>
                        <a:t>Mem</a:t>
                      </a:r>
                      <a:r>
                        <a:rPr lang="en-US" altLang="zh-CN" sz="1200" b="0" i="0" u="none" strike="noStrike" dirty="0">
                          <a:solidFill>
                            <a:srgbClr val="000000"/>
                          </a:solidFill>
                          <a:latin typeface="宋体"/>
                        </a:rPr>
                        <a:t>[load1]</a:t>
                      </a:r>
                      <a:r>
                        <a:rPr lang="zh-CN" altLang="en-US" sz="1200" b="0" i="0" u="none" strike="noStrike" dirty="0">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a:solidFill>
                            <a:srgbClr val="000000"/>
                          </a:solidFill>
                          <a:latin typeface="宋体"/>
                        </a:rPr>
                        <a:t>Load2</a:t>
                      </a:r>
                    </a:p>
                  </a:txBody>
                  <a:tcPr marL="6285" marR="6285" marT="62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No</a:t>
                      </a:r>
                      <a:endParaRPr lang="zh-CN" alt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gridSpan="2">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10009"/>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2</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altLang="zh-CN" sz="1200" b="0" i="0" u="none" strike="noStrike" dirty="0">
                          <a:solidFill>
                            <a:srgbClr val="000000"/>
                          </a:solidFill>
                          <a:latin typeface="宋体"/>
                        </a:rPr>
                        <a:t>no </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a:solidFill>
                            <a:srgbClr val="000000"/>
                          </a:solidFill>
                          <a:latin typeface="宋体"/>
                        </a:rPr>
                        <a:t>LD F2,45(R3) </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a:solidFill>
                            <a:srgbClr val="000000"/>
                          </a:solidFill>
                          <a:latin typeface="宋体"/>
                        </a:rPr>
                        <a:t>Commit</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a:solidFill>
                            <a:srgbClr val="000000"/>
                          </a:solidFill>
                          <a:latin typeface="宋体"/>
                        </a:rPr>
                        <a:t>F2</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err="1">
                          <a:solidFill>
                            <a:srgbClr val="000000"/>
                          </a:solidFill>
                          <a:latin typeface="宋体"/>
                        </a:rPr>
                        <a:t>Mem</a:t>
                      </a:r>
                      <a:r>
                        <a:rPr lang="en-US" altLang="zh-CN" sz="1200" b="0" i="0" u="none" strike="noStrike" dirty="0">
                          <a:solidFill>
                            <a:srgbClr val="000000"/>
                          </a:solidFill>
                          <a:latin typeface="宋体"/>
                        </a:rPr>
                        <a:t>[load2]</a:t>
                      </a:r>
                      <a:r>
                        <a:rPr lang="zh-CN" altLang="en-US" sz="1200" b="0" i="0" u="none" strike="noStrike" dirty="0">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a:solidFill>
                            <a:srgbClr val="000000"/>
                          </a:solidFill>
                          <a:latin typeface="宋体"/>
                        </a:rPr>
                        <a:t>Load3</a:t>
                      </a:r>
                    </a:p>
                  </a:txBody>
                  <a:tcPr marL="6285" marR="6285" marT="62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tcPr>
                </a:tc>
                <a:tc gridSpan="2">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a:solidFill>
                            <a:srgbClr val="000000"/>
                          </a:solidFill>
                          <a:latin typeface="宋体"/>
                        </a:rPr>
                        <a:t>Head</a:t>
                      </a: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3</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altLang="zh-CN" sz="1200" b="0" i="0" u="none" strike="noStrike" dirty="0">
                          <a:solidFill>
                            <a:srgbClr val="000000"/>
                          </a:solidFill>
                          <a:latin typeface="宋体"/>
                        </a:rPr>
                        <a:t>Yes</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a:solidFill>
                            <a:srgbClr val="000000"/>
                          </a:solidFill>
                          <a:latin typeface="宋体"/>
                        </a:rPr>
                        <a:t>MULT</a:t>
                      </a:r>
                      <a:r>
                        <a:rPr lang="en-US" altLang="zh-CN" sz="1200" b="0" i="0" u="none" strike="noStrike" baseline="0" dirty="0">
                          <a:solidFill>
                            <a:srgbClr val="000000"/>
                          </a:solidFill>
                          <a:latin typeface="宋体"/>
                        </a:rPr>
                        <a:t> F0,F2,F4</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a:solidFill>
                            <a:srgbClr val="000000"/>
                          </a:solidFill>
                          <a:latin typeface="宋体"/>
                        </a:rPr>
                        <a:t>Ex7</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a:solidFill>
                            <a:srgbClr val="000000"/>
                          </a:solidFill>
                          <a:latin typeface="宋体"/>
                        </a:rPr>
                        <a:t>F0</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gridSpan="2">
                  <a:txBody>
                    <a:bodyPr/>
                    <a:lstStyle/>
                    <a:p>
                      <a:endParaRPr lang="zh-CN" altLang="en-US"/>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011"/>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4</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altLang="zh-CN" sz="1200" b="0" i="0" u="none" strike="noStrike" dirty="0">
                          <a:solidFill>
                            <a:srgbClr val="000000"/>
                          </a:solidFill>
                          <a:latin typeface="宋体"/>
                        </a:rPr>
                        <a:t>Yes</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a:solidFill>
                            <a:srgbClr val="000000"/>
                          </a:solidFill>
                          <a:latin typeface="宋体"/>
                        </a:rPr>
                        <a:t>SUBD F8,F6,F2</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a:solidFill>
                            <a:srgbClr val="000000"/>
                          </a:solidFill>
                          <a:latin typeface="宋体"/>
                        </a:rPr>
                        <a:t>Write</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a:solidFill>
                            <a:srgbClr val="000000"/>
                          </a:solidFill>
                          <a:latin typeface="宋体"/>
                        </a:rPr>
                        <a:t>F8</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a:solidFill>
                            <a:srgbClr val="000000"/>
                          </a:solidFill>
                          <a:latin typeface="宋体"/>
                        </a:rPr>
                        <a:t>F6-#2</a:t>
                      </a: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gridSpan="2">
                  <a:txBody>
                    <a:bodyPr/>
                    <a:lstStyle/>
                    <a:p>
                      <a:endParaRPr lang="zh-CN" altLang="en-US"/>
                    </a:p>
                  </a:txBody>
                  <a:tcPr marL="6285" marR="6285" marT="6285" marB="0" anchor="ctr">
                    <a:lnL>
                      <a:noFill/>
                    </a:lnL>
                    <a:lnR>
                      <a:noFill/>
                    </a:lnR>
                    <a:lnT>
                      <a:noFill/>
                    </a:lnT>
                    <a:lnB>
                      <a:noFill/>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2"/>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5</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altLang="zh-CN" sz="1200" b="0" i="0" u="none" strike="noStrike" dirty="0">
                          <a:solidFill>
                            <a:srgbClr val="000000"/>
                          </a:solidFill>
                          <a:latin typeface="宋体"/>
                        </a:rPr>
                        <a:t>Yes </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a:solidFill>
                            <a:srgbClr val="000000"/>
                          </a:solidFill>
                          <a:latin typeface="宋体"/>
                        </a:rPr>
                        <a:t>DIVD</a:t>
                      </a:r>
                      <a:r>
                        <a:rPr lang="en-US" altLang="zh-CN" sz="1200" b="0" i="0" u="none" strike="noStrike" baseline="0" dirty="0">
                          <a:solidFill>
                            <a:srgbClr val="000000"/>
                          </a:solidFill>
                          <a:latin typeface="宋体"/>
                        </a:rPr>
                        <a:t> F10,F0,F6</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a:solidFill>
                            <a:srgbClr val="000000"/>
                          </a:solidFill>
                          <a:latin typeface="宋体"/>
                        </a:rPr>
                        <a:t>Issue</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a:solidFill>
                            <a:srgbClr val="000000"/>
                          </a:solidFill>
                          <a:latin typeface="宋体"/>
                        </a:rPr>
                        <a:t>F10</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gridSpan="2">
                  <a:txBody>
                    <a:bodyPr/>
                    <a:lstStyle/>
                    <a:p>
                      <a:endParaRPr lang="zh-CN" altLang="en-US"/>
                    </a:p>
                  </a:txBody>
                  <a:tcPr marL="6285" marR="6285" marT="6285" marB="0" anchor="ctr">
                    <a:lnL>
                      <a:noFill/>
                    </a:lnL>
                    <a:lnR>
                      <a:noFill/>
                    </a:lnR>
                    <a:lnT>
                      <a:noFill/>
                    </a:lnT>
                    <a:lnB>
                      <a:noFill/>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3"/>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a:solidFill>
                            <a:srgbClr val="000000"/>
                          </a:solidFill>
                          <a:latin typeface="宋体"/>
                        </a:rPr>
                        <a:t>Tail</a:t>
                      </a: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6</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altLang="zh-CN" sz="1200" b="0" i="0" u="none" strike="noStrike" dirty="0">
                          <a:solidFill>
                            <a:srgbClr val="000000"/>
                          </a:solidFill>
                          <a:latin typeface="宋体"/>
                        </a:rPr>
                        <a:t>Yes</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a:solidFill>
                            <a:srgbClr val="000000"/>
                          </a:solidFill>
                          <a:latin typeface="宋体"/>
                        </a:rPr>
                        <a:t>ADDD F6,F8,F2</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a:solidFill>
                            <a:srgbClr val="000000"/>
                          </a:solidFill>
                          <a:latin typeface="宋体"/>
                        </a:rPr>
                        <a:t>Write</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a:solidFill>
                            <a:srgbClr val="000000"/>
                          </a:solidFill>
                          <a:latin typeface="宋体"/>
                        </a:rPr>
                        <a:t>F6</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a:solidFill>
                            <a:srgbClr val="000000"/>
                          </a:solidFill>
                          <a:latin typeface="宋体"/>
                        </a:rPr>
                        <a:t>#4+F2</a:t>
                      </a:r>
                      <a:r>
                        <a:rPr lang="zh-CN" altLang="en-US" sz="1200" b="0" i="0" u="none" strike="noStrike" dirty="0">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gridSpan="2">
                  <a:txBody>
                    <a:bodyPr/>
                    <a:lstStyle/>
                    <a:p>
                      <a:endParaRPr lang="zh-CN" altLang="en-US"/>
                    </a:p>
                  </a:txBody>
                  <a:tcPr marL="6285" marR="6285" marT="6285" marB="0" anchor="ctr">
                    <a:lnL>
                      <a:noFill/>
                    </a:lnL>
                    <a:lnR>
                      <a:noFill/>
                    </a:lnR>
                    <a:lnT>
                      <a:noFill/>
                    </a:lnT>
                    <a:lnB>
                      <a:noFill/>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4"/>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7</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gridSpan="4">
                  <a:txBody>
                    <a:bodyPr/>
                    <a:lstStyle/>
                    <a:p>
                      <a:pPr algn="ctr" fontAlgn="ctr"/>
                      <a:r>
                        <a:rPr lang="en-US" altLang="zh-CN" sz="1200" b="1" i="0" u="none" strike="noStrike" dirty="0">
                          <a:solidFill>
                            <a:srgbClr val="FF0000"/>
                          </a:solidFill>
                          <a:latin typeface="宋体"/>
                        </a:rPr>
                        <a:t>Reorder Buffer</a:t>
                      </a:r>
                      <a:endParaRPr lang="zh-CN" altLang="en-US" sz="1200" b="1" i="0" u="none" strike="noStrike" dirty="0">
                        <a:solidFill>
                          <a:srgbClr val="FF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hMerge="1">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hMerge="1">
                  <a:txBody>
                    <a:bodyPr/>
                    <a:lstStyle/>
                    <a:p>
                      <a:endParaRPr lang="zh-CN" altLang="en-US"/>
                    </a:p>
                  </a:txBody>
                  <a:tcPr/>
                </a:tc>
                <a:tc hMerge="1">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5"/>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8</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gridSpan="2">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hMerge="1">
                  <a:txBody>
                    <a:bodyPr/>
                    <a:lstStyle/>
                    <a:p>
                      <a:endParaRPr lang="zh-CN" altLang="en-US"/>
                    </a:p>
                  </a:txBody>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6"/>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9</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gridSpan="2">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hMerge="1">
                  <a:txBody>
                    <a:bodyPr/>
                    <a:lstStyle/>
                    <a:p>
                      <a:endParaRPr lang="zh-CN" altLang="en-US"/>
                    </a:p>
                  </a:txBody>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7"/>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10</a:t>
                      </a:r>
                    </a:p>
                  </a:txBody>
                  <a:tcPr marL="6285" marR="6285" marT="6285"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gridSpan="2">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hMerge="1">
                  <a:txBody>
                    <a:bodyPr/>
                    <a:lstStyle/>
                    <a:p>
                      <a:endParaRPr lang="zh-CN" altLang="en-US"/>
                    </a:p>
                  </a:txBody>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8"/>
                  </a:ext>
                </a:extLst>
              </a:tr>
              <a:tr h="186360">
                <a:tc>
                  <a:txBody>
                    <a:bodyPr/>
                    <a:lstStyle/>
                    <a:p>
                      <a:pPr algn="ctr" fontAlgn="ctr"/>
                      <a:r>
                        <a:rPr lang="en-US" altLang="zh-CN" sz="1200" b="0" i="0" u="none" strike="noStrike" dirty="0">
                          <a:solidFill>
                            <a:srgbClr val="000000"/>
                          </a:solidFill>
                          <a:latin typeface="宋体"/>
                        </a:rPr>
                        <a:t>Cycle</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gridSpan="2">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hMerge="1">
                  <a:txBody>
                    <a:bodyPr/>
                    <a:lstStyle/>
                    <a:p>
                      <a:endParaRPr lang="zh-CN" altLang="en-US"/>
                    </a:p>
                  </a:txBody>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9"/>
                  </a:ext>
                </a:extLst>
              </a:tr>
              <a:tr h="186360">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F0</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F2</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F4</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F6</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F8</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F10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F12</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gridSpan="2">
                  <a:txBody>
                    <a:bodyPr/>
                    <a:lstStyle/>
                    <a:p>
                      <a:pPr algn="ctr" fontAlgn="ctr"/>
                      <a:r>
                        <a:rPr lang="en-US" altLang="zh-CN"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a:txBody>
                    <a:bodyPr/>
                    <a:lstStyle/>
                    <a:p>
                      <a:pPr algn="ctr" fontAlgn="ctr"/>
                      <a:r>
                        <a:rPr lang="en-US" sz="1200" b="0" i="0" u="none" strike="noStrike">
                          <a:solidFill>
                            <a:srgbClr val="000000"/>
                          </a:solidFill>
                          <a:latin typeface="宋体"/>
                        </a:rPr>
                        <a:t>F30</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0"/>
                  </a:ext>
                </a:extLst>
              </a:tr>
              <a:tr h="186360">
                <a:tc>
                  <a:txBody>
                    <a:bodyPr/>
                    <a:lstStyle/>
                    <a:p>
                      <a:pPr algn="ctr" fontAlgn="ctr"/>
                      <a:r>
                        <a:rPr lang="en-US" altLang="zh-CN" sz="1200" b="0" i="0" u="none" strike="noStrike" dirty="0">
                          <a:solidFill>
                            <a:srgbClr val="000000"/>
                          </a:solidFill>
                          <a:latin typeface="宋体"/>
                        </a:rPr>
                        <a:t>12</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Reorder#</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#3</a:t>
                      </a:r>
                      <a:r>
                        <a:rPr lang="zh-CN" altLang="en-US" sz="1200" b="0" i="0" u="none" strike="noStrike" dirty="0">
                          <a:solidFill>
                            <a:srgbClr val="000000"/>
                          </a:solidFill>
                          <a:latin typeface="宋体"/>
                        </a:rPr>
                        <a:t>　</a:t>
                      </a:r>
                    </a:p>
                  </a:txBody>
                  <a:tcPr marL="6285" marR="6285" marT="628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zh-CN" altLang="en-US" sz="1200" b="0" i="0" u="none" strike="noStrike" dirty="0">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zh-CN" altLang="en-US" sz="1200" b="0" i="0" u="none" strike="noStrike" dirty="0">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altLang="zh-CN" sz="1200" b="0" i="0" u="none" strike="noStrike" dirty="0">
                          <a:solidFill>
                            <a:srgbClr val="000000"/>
                          </a:solidFill>
                          <a:latin typeface="宋体"/>
                        </a:rPr>
                        <a:t>#6</a:t>
                      </a:r>
                      <a:endParaRPr lang="zh-CN" altLang="en-US" sz="1200" b="0" i="0" u="none" strike="noStrike" dirty="0">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zh-CN" altLang="en-US" sz="1200" b="0" i="0" u="none" strike="noStrike" dirty="0">
                          <a:solidFill>
                            <a:srgbClr val="000000"/>
                          </a:solidFill>
                          <a:latin typeface="宋体"/>
                        </a:rPr>
                        <a:t>　</a:t>
                      </a:r>
                      <a:r>
                        <a:rPr lang="en-US" altLang="zh-CN" sz="1200" b="0" i="0" u="none" strike="noStrike" dirty="0">
                          <a:solidFill>
                            <a:srgbClr val="000000"/>
                          </a:solidFill>
                          <a:latin typeface="宋体"/>
                        </a:rPr>
                        <a:t>#4</a:t>
                      </a:r>
                      <a:endParaRPr lang="zh-CN" altLang="en-US" sz="1200" b="0" i="0" u="none" strike="noStrike" dirty="0">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altLang="zh-CN" sz="1200" b="0" i="0" u="none" strike="noStrike" dirty="0">
                          <a:solidFill>
                            <a:srgbClr val="000000"/>
                          </a:solidFill>
                          <a:latin typeface="宋体"/>
                        </a:rPr>
                        <a:t>#5</a:t>
                      </a:r>
                      <a:r>
                        <a:rPr lang="zh-CN" altLang="en-US" sz="1200" b="0" i="0" u="none" strike="noStrike" dirty="0">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gridSpan="2">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hMerge="1">
                  <a:txBody>
                    <a:bodyPr/>
                    <a:lstStyle/>
                    <a:p>
                      <a:endParaRPr lang="zh-CN" altLang="en-US"/>
                    </a:p>
                  </a:txBody>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021"/>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Busy</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dirty="0">
                          <a:solidFill>
                            <a:srgbClr val="000000"/>
                          </a:solidFill>
                          <a:latin typeface="宋体"/>
                        </a:rPr>
                        <a:t>Yes</a:t>
                      </a:r>
                    </a:p>
                  </a:txBody>
                  <a:tcPr marL="6285" marR="6285" marT="6285"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latin typeface="宋体"/>
                        </a:rPr>
                        <a:t>No</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No</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latin typeface="宋体"/>
                        </a:rPr>
                        <a:t>Yes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latin typeface="宋体"/>
                        </a:rPr>
                        <a:t>Yes</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latin typeface="宋体"/>
                        </a:rPr>
                        <a:t>Yes</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No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gridSpan="2">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a:txBody>
                    <a:bodyPr/>
                    <a:lstStyle/>
                    <a:p>
                      <a:pPr algn="ctr" fontAlgn="ctr"/>
                      <a:r>
                        <a:rPr lang="en-US" sz="1200" b="0" i="0" u="none" strike="noStrike" dirty="0">
                          <a:solidFill>
                            <a:srgbClr val="000000"/>
                          </a:solidFill>
                          <a:latin typeface="宋体"/>
                        </a:rPr>
                        <a:t>No </a:t>
                      </a:r>
                    </a:p>
                  </a:txBody>
                  <a:tcPr marL="6285" marR="6285" marT="6285"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2"/>
                  </a:ext>
                </a:extLst>
              </a:tr>
            </a:tbl>
          </a:graphicData>
        </a:graphic>
      </p:graphicFrame>
      <p:sp>
        <p:nvSpPr>
          <p:cNvPr id="9" name="文本框 8">
            <a:extLst>
              <a:ext uri="{FF2B5EF4-FFF2-40B4-BE49-F238E27FC236}">
                <a16:creationId xmlns:a16="http://schemas.microsoft.com/office/drawing/2014/main" id="{9958EE91-D6F6-41D9-955E-B4654D3E2F7C}"/>
              </a:ext>
            </a:extLst>
          </p:cNvPr>
          <p:cNvSpPr txBox="1"/>
          <p:nvPr/>
        </p:nvSpPr>
        <p:spPr>
          <a:xfrm>
            <a:off x="10250214" y="6013950"/>
            <a:ext cx="1941786" cy="276999"/>
          </a:xfrm>
          <a:prstGeom prst="rect">
            <a:avLst/>
          </a:prstGeom>
          <a:noFill/>
        </p:spPr>
        <p:txBody>
          <a:bodyPr wrap="square">
            <a:spAutoFit/>
          </a:bodyPr>
          <a:lstStyle/>
          <a:p>
            <a:pPr algn="ctr" fontAlgn="ctr"/>
            <a:r>
              <a:rPr lang="en-US" altLang="zh-CN" sz="1200" b="1" i="0" u="none" strike="noStrike" dirty="0">
                <a:solidFill>
                  <a:srgbClr val="FF0000"/>
                </a:solidFill>
                <a:latin typeface="宋体"/>
              </a:rPr>
              <a:t>Register Result Status</a:t>
            </a:r>
            <a:endParaRPr lang="zh-CN" altLang="en-US" sz="1200" b="1" i="0" u="none" strike="noStrike" dirty="0">
              <a:solidFill>
                <a:srgbClr val="FF0000"/>
              </a:solidFill>
              <a:latin typeface="宋体"/>
            </a:endParaRPr>
          </a:p>
        </p:txBody>
      </p:sp>
    </p:spTree>
    <p:extLst>
      <p:ext uri="{BB962C8B-B14F-4D97-AF65-F5344CB8AC3E}">
        <p14:creationId xmlns:p14="http://schemas.microsoft.com/office/powerpoint/2010/main" val="279989936"/>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自由: 形状 22"/>
          <p:cNvSpPr/>
          <p:nvPr/>
        </p:nvSpPr>
        <p:spPr bwMode="auto">
          <a:xfrm rot="12600000">
            <a:off x="628798" y="267712"/>
            <a:ext cx="166903" cy="731887"/>
          </a:xfrm>
          <a:custGeom>
            <a:avLst/>
            <a:gdLst>
              <a:gd name="connsiteX0" fmla="*/ 260214 w 260214"/>
              <a:gd name="connsiteY0" fmla="*/ 995963 h 1141060"/>
              <a:gd name="connsiteX1" fmla="*/ 0 w 260214"/>
              <a:gd name="connsiteY1" fmla="*/ 1141060 h 1141060"/>
              <a:gd name="connsiteX2" fmla="*/ 0 w 260214"/>
              <a:gd name="connsiteY2" fmla="*/ 146621 h 1141060"/>
              <a:gd name="connsiteX3" fmla="*/ 260214 w 260214"/>
              <a:gd name="connsiteY3" fmla="*/ 0 h 1141060"/>
            </a:gdLst>
            <a:ahLst/>
            <a:cxnLst>
              <a:cxn ang="0">
                <a:pos x="connsiteX0" y="connsiteY0"/>
              </a:cxn>
              <a:cxn ang="0">
                <a:pos x="connsiteX1" y="connsiteY1"/>
              </a:cxn>
              <a:cxn ang="0">
                <a:pos x="connsiteX2" y="connsiteY2"/>
              </a:cxn>
              <a:cxn ang="0">
                <a:pos x="connsiteX3" y="connsiteY3"/>
              </a:cxn>
            </a:cxnLst>
            <a:rect l="l" t="t" r="r" b="b"/>
            <a:pathLst>
              <a:path w="260214" h="1141060">
                <a:moveTo>
                  <a:pt x="260214" y="995963"/>
                </a:moveTo>
                <a:lnTo>
                  <a:pt x="0" y="1141060"/>
                </a:lnTo>
                <a:lnTo>
                  <a:pt x="0" y="146621"/>
                </a:lnTo>
                <a:lnTo>
                  <a:pt x="260214" y="0"/>
                </a:lnTo>
                <a:close/>
              </a:path>
            </a:pathLst>
          </a:custGeom>
          <a:solidFill>
            <a:srgbClr val="0075EA"/>
          </a:solidFill>
          <a:ln>
            <a:noFill/>
          </a:ln>
        </p:spPr>
        <p:txBody>
          <a:bodyPr vert="horz" wrap="square" lIns="91440" tIns="45720" rIns="91440" bIns="45720" numCol="1" anchor="t" anchorCtr="0" compatLnSpc="1">
            <a:noAutofit/>
          </a:bodyPr>
          <a:lstStyle/>
          <a:p>
            <a:endParaRPr lang="zh-CN" altLang="en-US" dirty="0"/>
          </a:p>
        </p:txBody>
      </p:sp>
      <p:grpSp>
        <p:nvGrpSpPr>
          <p:cNvPr id="10" name="组合 9">
            <a:extLst>
              <a:ext uri="{FF2B5EF4-FFF2-40B4-BE49-F238E27FC236}">
                <a16:creationId xmlns:a16="http://schemas.microsoft.com/office/drawing/2014/main" id="{BB91EA2E-31D9-4C5E-B927-0E95CC089AA6}"/>
              </a:ext>
            </a:extLst>
          </p:cNvPr>
          <p:cNvGrpSpPr/>
          <p:nvPr/>
        </p:nvGrpSpPr>
        <p:grpSpPr>
          <a:xfrm>
            <a:off x="635244" y="278225"/>
            <a:ext cx="6394948" cy="706446"/>
            <a:chOff x="635242" y="278221"/>
            <a:chExt cx="6394948" cy="706445"/>
          </a:xfrm>
        </p:grpSpPr>
        <p:sp>
          <p:nvSpPr>
            <p:cNvPr id="11" name="矩形 10">
              <a:extLst>
                <a:ext uri="{FF2B5EF4-FFF2-40B4-BE49-F238E27FC236}">
                  <a16:creationId xmlns:a16="http://schemas.microsoft.com/office/drawing/2014/main" id="{47CE21A5-F067-4614-A14F-2AD5275C87D3}"/>
                </a:ext>
              </a:extLst>
            </p:cNvPr>
            <p:cNvSpPr/>
            <p:nvPr/>
          </p:nvSpPr>
          <p:spPr>
            <a:xfrm>
              <a:off x="635242" y="676889"/>
              <a:ext cx="6394948" cy="307777"/>
            </a:xfrm>
            <a:prstGeom prst="rect">
              <a:avLst/>
            </a:prstGeom>
          </p:spPr>
          <p:txBody>
            <a:bodyPr wrap="square">
              <a:spAutoFit/>
            </a:bodyPr>
            <a:lstStyle/>
            <a:p>
              <a:pPr algn="ctr"/>
              <a:r>
                <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rPr>
                <a:t>Speculation Execution based on Hardware——Example</a:t>
              </a:r>
            </a:p>
          </p:txBody>
        </p:sp>
        <p:sp>
          <p:nvSpPr>
            <p:cNvPr id="12" name="矩形 11">
              <a:extLst>
                <a:ext uri="{FF2B5EF4-FFF2-40B4-BE49-F238E27FC236}">
                  <a16:creationId xmlns:a16="http://schemas.microsoft.com/office/drawing/2014/main" id="{063FC65B-08A6-4FAC-8552-101E13B84E5C}"/>
                </a:ext>
              </a:extLst>
            </p:cNvPr>
            <p:cNvSpPr/>
            <p:nvPr/>
          </p:nvSpPr>
          <p:spPr>
            <a:xfrm>
              <a:off x="1197484" y="278221"/>
              <a:ext cx="4951997" cy="523219"/>
            </a:xfrm>
            <a:prstGeom prst="rect">
              <a:avLst/>
            </a:prstGeom>
          </p:spPr>
          <p:txBody>
            <a:bodyPr wrap="none">
              <a:spAutoFit/>
            </a:bodyPr>
            <a:lstStyle/>
            <a:p>
              <a:r>
                <a:rPr lang="zh-CN" altLang="en-US" sz="2800" b="1" dirty="0">
                  <a:solidFill>
                    <a:schemeClr val="tx1">
                      <a:lumMod val="85000"/>
                      <a:lumOff val="15000"/>
                    </a:schemeClr>
                  </a:solidFill>
                  <a:latin typeface="等线" panose="02010600030101010101" pitchFamily="2" charset="-122"/>
                  <a:ea typeface="等线" panose="02010600030101010101" pitchFamily="2" charset="-122"/>
                </a:rPr>
                <a:t>基于硬件的推测执行</a:t>
              </a:r>
              <a:r>
                <a:rPr lang="en-US" altLang="zh-CN" sz="2800" b="1" dirty="0">
                  <a:solidFill>
                    <a:schemeClr val="tx1">
                      <a:lumMod val="85000"/>
                      <a:lumOff val="15000"/>
                    </a:schemeClr>
                  </a:solidFill>
                  <a:latin typeface="等线" panose="02010600030101010101" pitchFamily="2" charset="-122"/>
                  <a:ea typeface="等线" panose="02010600030101010101" pitchFamily="2" charset="-122"/>
                </a:rPr>
                <a:t>— —</a:t>
              </a:r>
              <a:r>
                <a:rPr lang="zh-CN" altLang="en-US" sz="2800" b="1" dirty="0">
                  <a:solidFill>
                    <a:schemeClr val="tx1">
                      <a:lumMod val="85000"/>
                      <a:lumOff val="15000"/>
                    </a:schemeClr>
                  </a:solidFill>
                  <a:latin typeface="等线" panose="02010600030101010101" pitchFamily="2" charset="-122"/>
                  <a:ea typeface="等线" panose="02010600030101010101" pitchFamily="2" charset="-122"/>
                </a:rPr>
                <a:t>示例</a:t>
              </a:r>
            </a:p>
          </p:txBody>
        </p:sp>
      </p:grpSp>
      <p:sp>
        <p:nvSpPr>
          <p:cNvPr id="7" name="文本框 6">
            <a:extLst>
              <a:ext uri="{FF2B5EF4-FFF2-40B4-BE49-F238E27FC236}">
                <a16:creationId xmlns:a16="http://schemas.microsoft.com/office/drawing/2014/main" id="{BD4D3455-BFEC-4ECA-BDAC-7AAF5D43B05A}"/>
              </a:ext>
            </a:extLst>
          </p:cNvPr>
          <p:cNvSpPr txBox="1"/>
          <p:nvPr/>
        </p:nvSpPr>
        <p:spPr>
          <a:xfrm>
            <a:off x="9666514" y="801446"/>
            <a:ext cx="1890243" cy="461665"/>
          </a:xfrm>
          <a:prstGeom prst="rect">
            <a:avLst/>
          </a:prstGeom>
          <a:noFill/>
        </p:spPr>
        <p:txBody>
          <a:bodyPr wrap="square" rtlCol="0">
            <a:spAutoFit/>
          </a:bodyPr>
          <a:lstStyle/>
          <a:p>
            <a:pPr algn="ctr"/>
            <a:r>
              <a:rPr lang="zh-CN" altLang="en-US" sz="2400" b="1" dirty="0">
                <a:solidFill>
                  <a:srgbClr val="0066FF"/>
                </a:solidFill>
                <a:latin typeface="微软雅黑" panose="020B0503020204020204" pitchFamily="34" charset="-122"/>
                <a:ea typeface="微软雅黑" panose="020B0503020204020204" pitchFamily="34" charset="-122"/>
              </a:rPr>
              <a:t>第</a:t>
            </a:r>
            <a:r>
              <a:rPr lang="en-US" altLang="zh-CN" sz="2400" b="1" dirty="0">
                <a:solidFill>
                  <a:srgbClr val="0066FF"/>
                </a:solidFill>
                <a:latin typeface="微软雅黑" panose="020B0503020204020204" pitchFamily="34" charset="-122"/>
                <a:ea typeface="微软雅黑" panose="020B0503020204020204" pitchFamily="34" charset="-122"/>
              </a:rPr>
              <a:t>13</a:t>
            </a:r>
            <a:r>
              <a:rPr lang="zh-CN" altLang="en-US" sz="2400" b="1" dirty="0">
                <a:solidFill>
                  <a:srgbClr val="0066FF"/>
                </a:solidFill>
                <a:latin typeface="微软雅黑" panose="020B0503020204020204" pitchFamily="34" charset="-122"/>
                <a:ea typeface="微软雅黑" panose="020B0503020204020204" pitchFamily="34" charset="-122"/>
              </a:rPr>
              <a:t>个周期</a:t>
            </a:r>
          </a:p>
        </p:txBody>
      </p:sp>
      <p:graphicFrame>
        <p:nvGraphicFramePr>
          <p:cNvPr id="9" name="表格 8">
            <a:extLst>
              <a:ext uri="{FF2B5EF4-FFF2-40B4-BE49-F238E27FC236}">
                <a16:creationId xmlns:a16="http://schemas.microsoft.com/office/drawing/2014/main" id="{9F7EE2B5-50D4-4060-9E4F-31A16C6DF0C9}"/>
              </a:ext>
            </a:extLst>
          </p:cNvPr>
          <p:cNvGraphicFramePr>
            <a:graphicFrameLocks noGrp="1"/>
          </p:cNvGraphicFramePr>
          <p:nvPr>
            <p:extLst>
              <p:ext uri="{D42A27DB-BD31-4B8C-83A1-F6EECF244321}">
                <p14:modId xmlns:p14="http://schemas.microsoft.com/office/powerpoint/2010/main" val="3024592719"/>
              </p:ext>
            </p:extLst>
          </p:nvPr>
        </p:nvGraphicFramePr>
        <p:xfrm>
          <a:off x="1809721" y="1276464"/>
          <a:ext cx="8572558" cy="5082315"/>
        </p:xfrm>
        <a:graphic>
          <a:graphicData uri="http://schemas.openxmlformats.org/drawingml/2006/table">
            <a:tbl>
              <a:tblPr/>
              <a:tblGrid>
                <a:gridCol w="724609">
                  <a:extLst>
                    <a:ext uri="{9D8B030D-6E8A-4147-A177-3AD203B41FA5}">
                      <a16:colId xmlns:a16="http://schemas.microsoft.com/office/drawing/2014/main" val="20000"/>
                    </a:ext>
                  </a:extLst>
                </a:gridCol>
                <a:gridCol w="724609">
                  <a:extLst>
                    <a:ext uri="{9D8B030D-6E8A-4147-A177-3AD203B41FA5}">
                      <a16:colId xmlns:a16="http://schemas.microsoft.com/office/drawing/2014/main" val="20001"/>
                    </a:ext>
                  </a:extLst>
                </a:gridCol>
                <a:gridCol w="602313">
                  <a:extLst>
                    <a:ext uri="{9D8B030D-6E8A-4147-A177-3AD203B41FA5}">
                      <a16:colId xmlns:a16="http://schemas.microsoft.com/office/drawing/2014/main" val="20002"/>
                    </a:ext>
                  </a:extLst>
                </a:gridCol>
                <a:gridCol w="439620">
                  <a:extLst>
                    <a:ext uri="{9D8B030D-6E8A-4147-A177-3AD203B41FA5}">
                      <a16:colId xmlns:a16="http://schemas.microsoft.com/office/drawing/2014/main" val="20003"/>
                    </a:ext>
                  </a:extLst>
                </a:gridCol>
                <a:gridCol w="1388527">
                  <a:extLst>
                    <a:ext uri="{9D8B030D-6E8A-4147-A177-3AD203B41FA5}">
                      <a16:colId xmlns:a16="http://schemas.microsoft.com/office/drawing/2014/main" val="20004"/>
                    </a:ext>
                  </a:extLst>
                </a:gridCol>
                <a:gridCol w="1249193">
                  <a:extLst>
                    <a:ext uri="{9D8B030D-6E8A-4147-A177-3AD203B41FA5}">
                      <a16:colId xmlns:a16="http://schemas.microsoft.com/office/drawing/2014/main" val="20005"/>
                    </a:ext>
                  </a:extLst>
                </a:gridCol>
                <a:gridCol w="637807">
                  <a:extLst>
                    <a:ext uri="{9D8B030D-6E8A-4147-A177-3AD203B41FA5}">
                      <a16:colId xmlns:a16="http://schemas.microsoft.com/office/drawing/2014/main" val="20006"/>
                    </a:ext>
                  </a:extLst>
                </a:gridCol>
                <a:gridCol w="845377">
                  <a:extLst>
                    <a:ext uri="{9D8B030D-6E8A-4147-A177-3AD203B41FA5}">
                      <a16:colId xmlns:a16="http://schemas.microsoft.com/office/drawing/2014/main" val="20007"/>
                    </a:ext>
                  </a:extLst>
                </a:gridCol>
                <a:gridCol w="724609">
                  <a:extLst>
                    <a:ext uri="{9D8B030D-6E8A-4147-A177-3AD203B41FA5}">
                      <a16:colId xmlns:a16="http://schemas.microsoft.com/office/drawing/2014/main" val="20008"/>
                    </a:ext>
                  </a:extLst>
                </a:gridCol>
                <a:gridCol w="356657">
                  <a:extLst>
                    <a:ext uri="{9D8B030D-6E8A-4147-A177-3AD203B41FA5}">
                      <a16:colId xmlns:a16="http://schemas.microsoft.com/office/drawing/2014/main" val="20009"/>
                    </a:ext>
                  </a:extLst>
                </a:gridCol>
                <a:gridCol w="154628">
                  <a:extLst>
                    <a:ext uri="{9D8B030D-6E8A-4147-A177-3AD203B41FA5}">
                      <a16:colId xmlns:a16="http://schemas.microsoft.com/office/drawing/2014/main" val="20010"/>
                    </a:ext>
                  </a:extLst>
                </a:gridCol>
                <a:gridCol w="724609">
                  <a:extLst>
                    <a:ext uri="{9D8B030D-6E8A-4147-A177-3AD203B41FA5}">
                      <a16:colId xmlns:a16="http://schemas.microsoft.com/office/drawing/2014/main" val="20011"/>
                    </a:ext>
                  </a:extLst>
                </a:gridCol>
              </a:tblGrid>
              <a:tr h="186360">
                <a:tc>
                  <a:txBody>
                    <a:bodyPr/>
                    <a:lstStyle/>
                    <a:p>
                      <a:pPr algn="ctr" fontAlgn="ctr"/>
                      <a:r>
                        <a:rPr lang="en-US" sz="1200" b="0" i="0" u="none" strike="noStrike" dirty="0">
                          <a:solidFill>
                            <a:srgbClr val="000000"/>
                          </a:solidFill>
                          <a:latin typeface="宋体"/>
                        </a:rPr>
                        <a:t>Time</a:t>
                      </a: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Name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a:solidFill>
                            <a:srgbClr val="000000"/>
                          </a:solidFill>
                          <a:latin typeface="宋体"/>
                        </a:rPr>
                        <a:t>Busy</a:t>
                      </a:r>
                    </a:p>
                  </a:txBody>
                  <a:tcPr marL="6285" marR="6285" marT="628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dirty="0">
                          <a:solidFill>
                            <a:srgbClr val="000000"/>
                          </a:solidFill>
                          <a:latin typeface="宋体"/>
                        </a:rPr>
                        <a:t>Op</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dirty="0" err="1">
                          <a:solidFill>
                            <a:srgbClr val="000000"/>
                          </a:solidFill>
                          <a:latin typeface="宋体"/>
                        </a:rPr>
                        <a:t>Vj</a:t>
                      </a:r>
                      <a:endParaRPr lang="en-US" sz="1200" b="0" i="0" u="none" strike="noStrike" dirty="0">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a:solidFill>
                            <a:srgbClr val="000000"/>
                          </a:solidFill>
                          <a:latin typeface="宋体"/>
                        </a:rPr>
                        <a:t>Vk</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dirty="0" err="1">
                          <a:solidFill>
                            <a:srgbClr val="000000"/>
                          </a:solidFill>
                          <a:latin typeface="宋体"/>
                        </a:rPr>
                        <a:t>Qj</a:t>
                      </a:r>
                      <a:endParaRPr lang="en-US" sz="1200" b="0" i="0" u="none" strike="noStrike" dirty="0">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a:solidFill>
                            <a:srgbClr val="000000"/>
                          </a:solidFill>
                          <a:latin typeface="宋体"/>
                        </a:rPr>
                        <a:t>Qk</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a:solidFill>
                            <a:srgbClr val="000000"/>
                          </a:solidFill>
                          <a:latin typeface="宋体"/>
                        </a:rPr>
                        <a:t>Dest</a:t>
                      </a:r>
                    </a:p>
                  </a:txBody>
                  <a:tcPr marL="6285" marR="6285" marT="628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gridSpan="2">
                  <a:txBody>
                    <a:bodyPr/>
                    <a:lstStyle/>
                    <a:p>
                      <a:pPr algn="ctr" fontAlgn="ctr"/>
                      <a:endParaRPr lang="zh-CN" alt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hMerge="1">
                  <a:txBody>
                    <a:bodyPr/>
                    <a:lstStyle/>
                    <a:p>
                      <a:endParaRPr lang="zh-CN" altLang="en-US"/>
                    </a:p>
                  </a:txBody>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0"/>
                  </a:ext>
                </a:extLst>
              </a:tr>
              <a:tr h="186360">
                <a:tc>
                  <a:txBody>
                    <a:bodyPr/>
                    <a:lstStyle/>
                    <a:p>
                      <a:pPr algn="ctr" fontAlgn="ctr"/>
                      <a:r>
                        <a:rPr lang="en-US" altLang="zh-CN" sz="1200" b="0" i="0" u="none" strike="noStrike">
                          <a:solidFill>
                            <a:srgbClr val="000000"/>
                          </a:solidFill>
                          <a:latin typeface="宋体"/>
                        </a:rPr>
                        <a:t>0</a:t>
                      </a: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Add1</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dirty="0">
                          <a:solidFill>
                            <a:srgbClr val="000000"/>
                          </a:solidFill>
                          <a:latin typeface="宋体"/>
                        </a:rPr>
                        <a:t>No</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gridSpan="3">
                  <a:txBody>
                    <a:bodyPr/>
                    <a:lstStyle/>
                    <a:p>
                      <a:pPr algn="ctr" fontAlgn="ctr"/>
                      <a:r>
                        <a:rPr lang="en-US" altLang="zh-CN" sz="1200" b="1" i="0" u="none" strike="noStrike" dirty="0">
                          <a:solidFill>
                            <a:srgbClr val="FF0000"/>
                          </a:solidFill>
                          <a:latin typeface="宋体"/>
                        </a:rPr>
                        <a:t>Reservation</a:t>
                      </a:r>
                      <a:endParaRPr lang="zh-CN" altLang="en-US" sz="1200" b="1" i="0" u="none" strike="noStrike" dirty="0">
                        <a:solidFill>
                          <a:srgbClr val="FF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hMerge="1">
                  <a:txBody>
                    <a:bodyPr/>
                    <a:lstStyle/>
                    <a:p>
                      <a:endParaRPr lang="zh-CN" altLang="en-US"/>
                    </a:p>
                  </a:txBody>
                  <a:tcPr/>
                </a:tc>
                <a:tc hMerge="1">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1"/>
                  </a:ext>
                </a:extLst>
              </a:tr>
              <a:tr h="186360">
                <a:tc>
                  <a:txBody>
                    <a:bodyPr/>
                    <a:lstStyle/>
                    <a:p>
                      <a:pPr algn="ctr" fontAlgn="ctr"/>
                      <a:r>
                        <a:rPr lang="en-US" altLang="zh-CN" sz="1200" b="0" i="0" u="none" strike="noStrike" dirty="0">
                          <a:solidFill>
                            <a:srgbClr val="000000"/>
                          </a:solidFill>
                          <a:latin typeface="宋体"/>
                        </a:rPr>
                        <a:t>0</a:t>
                      </a: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Add2</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dirty="0">
                          <a:solidFill>
                            <a:srgbClr val="000000"/>
                          </a:solidFill>
                          <a:latin typeface="宋体"/>
                        </a:rPr>
                        <a:t>No</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gridSpan="3">
                  <a:txBody>
                    <a:bodyPr/>
                    <a:lstStyle/>
                    <a:p>
                      <a:pPr algn="ctr" fontAlgn="ctr"/>
                      <a:r>
                        <a:rPr lang="en-US" altLang="zh-CN" sz="1200" b="1" i="0" u="none" strike="noStrike" dirty="0">
                          <a:solidFill>
                            <a:srgbClr val="FF0000"/>
                          </a:solidFill>
                          <a:latin typeface="宋体"/>
                        </a:rPr>
                        <a:t>Station</a:t>
                      </a:r>
                      <a:endParaRPr lang="zh-CN" altLang="en-US" sz="1200" b="1" i="0" u="none" strike="noStrike" dirty="0">
                        <a:solidFill>
                          <a:srgbClr val="FF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hMerge="1">
                  <a:txBody>
                    <a:bodyPr/>
                    <a:lstStyle/>
                    <a:p>
                      <a:endParaRPr lang="zh-CN" altLang="en-US"/>
                    </a:p>
                  </a:txBody>
                  <a:tcPr/>
                </a:tc>
                <a:tc hMerge="1">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2"/>
                  </a:ext>
                </a:extLst>
              </a:tr>
              <a:tr h="186360">
                <a:tc>
                  <a:txBody>
                    <a:bodyPr/>
                    <a:lstStyle/>
                    <a:p>
                      <a:pPr algn="ctr" fontAlgn="ctr"/>
                      <a:r>
                        <a:rPr lang="en-US" altLang="zh-CN" sz="1200" b="0" i="0" u="none" strike="noStrike">
                          <a:solidFill>
                            <a:srgbClr val="000000"/>
                          </a:solidFill>
                          <a:latin typeface="宋体"/>
                        </a:rPr>
                        <a:t>0</a:t>
                      </a: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Add3</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dirty="0">
                          <a:solidFill>
                            <a:srgbClr val="000000"/>
                          </a:solidFill>
                          <a:latin typeface="宋体"/>
                        </a:rPr>
                        <a:t>No</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marL="0" indent="0" algn="ctr" fontAlgn="ctr">
                        <a:tabLst/>
                      </a:pPr>
                      <a:endParaRPr lang="zh-CN" alt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gridSpan="2">
                  <a:txBody>
                    <a:bodyPr/>
                    <a:lstStyle/>
                    <a:p>
                      <a:endParaRPr lang="zh-CN" altLang="en-US"/>
                    </a:p>
                  </a:txBody>
                  <a:tcPr marL="6285" marR="6285" marT="6285" marB="0" anchor="ctr">
                    <a:lnL>
                      <a:noFill/>
                    </a:lnL>
                    <a:lnR>
                      <a:noFill/>
                    </a:lnR>
                    <a:lnT>
                      <a:noFill/>
                    </a:lnT>
                    <a:lnB>
                      <a:noFill/>
                    </a:lnB>
                  </a:tcPr>
                </a:tc>
                <a:tc hMerge="1">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3"/>
                  </a:ext>
                </a:extLst>
              </a:tr>
              <a:tr h="186360">
                <a:tc>
                  <a:txBody>
                    <a:bodyPr/>
                    <a:lstStyle/>
                    <a:p>
                      <a:pPr algn="ctr" fontAlgn="ctr"/>
                      <a:r>
                        <a:rPr lang="en-US" altLang="zh-CN" sz="1200" b="0" i="0" u="none" strike="noStrike" dirty="0">
                          <a:solidFill>
                            <a:srgbClr val="000000"/>
                          </a:solidFill>
                          <a:latin typeface="宋体"/>
                        </a:rPr>
                        <a:t>1</a:t>
                      </a: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Mult1</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dirty="0">
                          <a:solidFill>
                            <a:srgbClr val="000000"/>
                          </a:solidFill>
                          <a:latin typeface="宋体"/>
                        </a:rPr>
                        <a:t>Yes</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altLang="zh-CN" sz="1200" b="0" i="0" u="none" strike="noStrike" dirty="0">
                          <a:solidFill>
                            <a:srgbClr val="000000"/>
                          </a:solidFill>
                          <a:latin typeface="宋体"/>
                        </a:rPr>
                        <a:t>MULT</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err="1">
                          <a:solidFill>
                            <a:srgbClr val="000000"/>
                          </a:solidFill>
                          <a:latin typeface="宋体"/>
                        </a:rPr>
                        <a:t>Mem</a:t>
                      </a:r>
                      <a:r>
                        <a:rPr lang="en-US" altLang="zh-CN" sz="1200" b="0" i="0" u="none" strike="noStrike" dirty="0">
                          <a:solidFill>
                            <a:srgbClr val="000000"/>
                          </a:solidFill>
                          <a:latin typeface="宋体"/>
                        </a:rPr>
                        <a:t>[45+Regs[R3]]</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err="1">
                          <a:solidFill>
                            <a:srgbClr val="000000"/>
                          </a:solidFill>
                          <a:latin typeface="宋体"/>
                        </a:rPr>
                        <a:t>Regs</a:t>
                      </a:r>
                      <a:r>
                        <a:rPr lang="en-US" altLang="zh-CN" sz="1200" b="0" i="0" u="none" strike="noStrike" dirty="0">
                          <a:solidFill>
                            <a:srgbClr val="000000"/>
                          </a:solidFill>
                          <a:latin typeface="宋体"/>
                        </a:rPr>
                        <a:t>[F4]</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a:solidFill>
                            <a:srgbClr val="000000"/>
                          </a:solidFill>
                          <a:latin typeface="宋体"/>
                        </a:rPr>
                        <a:t>#3</a:t>
                      </a: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gridSpan="2">
                  <a:txBody>
                    <a:bodyPr/>
                    <a:lstStyle/>
                    <a:p>
                      <a:endParaRPr lang="zh-CN" altLang="en-US"/>
                    </a:p>
                  </a:txBody>
                  <a:tcPr marL="6285" marR="6285" marT="6285" marB="0" anchor="ctr">
                    <a:lnL>
                      <a:noFill/>
                    </a:lnL>
                    <a:lnR>
                      <a:noFill/>
                    </a:lnR>
                    <a:lnT>
                      <a:noFill/>
                    </a:lnT>
                    <a:lnB>
                      <a:noFill/>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4"/>
                  </a:ext>
                </a:extLst>
              </a:tr>
              <a:tr h="186360">
                <a:tc>
                  <a:txBody>
                    <a:bodyPr/>
                    <a:lstStyle/>
                    <a:p>
                      <a:pPr algn="ctr" fontAlgn="ctr"/>
                      <a:r>
                        <a:rPr lang="en-US" altLang="zh-CN" sz="1200" b="0" i="0" u="none" strike="noStrike">
                          <a:solidFill>
                            <a:srgbClr val="000000"/>
                          </a:solidFill>
                          <a:latin typeface="宋体"/>
                        </a:rPr>
                        <a:t>0</a:t>
                      </a: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Mult2</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dirty="0">
                          <a:solidFill>
                            <a:srgbClr val="000000"/>
                          </a:solidFill>
                          <a:latin typeface="宋体"/>
                        </a:rPr>
                        <a:t>Yes</a:t>
                      </a:r>
                    </a:p>
                  </a:txBody>
                  <a:tcPr marL="6285" marR="6285" marT="6285"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altLang="zh-CN" sz="1200" b="0" i="0" u="none" strike="noStrike" dirty="0">
                          <a:solidFill>
                            <a:srgbClr val="000000"/>
                          </a:solidFill>
                          <a:latin typeface="宋体"/>
                        </a:rPr>
                        <a:t>DIV</a:t>
                      </a:r>
                      <a:endParaRPr lang="zh-CN" altLang="en-US" sz="1200" b="0" i="0" u="none" strike="noStrike" dirty="0">
                        <a:solidFill>
                          <a:srgbClr val="000000"/>
                        </a:solidFill>
                        <a:latin typeface="宋体"/>
                      </a:endParaRP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dirty="0">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altLang="zh-CN" sz="1200" b="0" i="0" u="none" strike="noStrike" dirty="0" err="1">
                          <a:solidFill>
                            <a:srgbClr val="000000"/>
                          </a:solidFill>
                          <a:latin typeface="宋体"/>
                        </a:rPr>
                        <a:t>Regs</a:t>
                      </a:r>
                      <a:r>
                        <a:rPr lang="en-US" altLang="zh-CN" sz="1200" b="0" i="0" u="none" strike="noStrike" dirty="0">
                          <a:solidFill>
                            <a:srgbClr val="000000"/>
                          </a:solidFill>
                          <a:latin typeface="宋体"/>
                        </a:rPr>
                        <a:t>[F6]</a:t>
                      </a:r>
                      <a:endParaRPr lang="zh-CN" altLang="en-US" sz="1200" b="0" i="0" u="none" strike="noStrike" dirty="0">
                        <a:solidFill>
                          <a:srgbClr val="000000"/>
                        </a:solidFill>
                        <a:latin typeface="宋体"/>
                      </a:endParaRP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altLang="zh-CN" sz="1200" b="0" i="0" u="none" strike="noStrike" dirty="0">
                          <a:solidFill>
                            <a:srgbClr val="000000"/>
                          </a:solidFill>
                          <a:latin typeface="宋体"/>
                        </a:rPr>
                        <a:t>#3</a:t>
                      </a:r>
                      <a:endParaRPr lang="zh-CN" altLang="en-US" sz="1200" b="0" i="0" u="none" strike="noStrike" dirty="0">
                        <a:solidFill>
                          <a:srgbClr val="000000"/>
                        </a:solidFill>
                        <a:latin typeface="宋体"/>
                      </a:endParaRP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dirty="0">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altLang="zh-CN" sz="1200" b="0" i="0" u="none" strike="noStrike" dirty="0">
                          <a:solidFill>
                            <a:srgbClr val="000000"/>
                          </a:solidFill>
                          <a:latin typeface="宋体"/>
                        </a:rPr>
                        <a:t>#5</a:t>
                      </a: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gridSpan="2">
                  <a:txBody>
                    <a:bodyPr/>
                    <a:lstStyle/>
                    <a:p>
                      <a:endParaRPr lang="zh-CN" altLang="en-US"/>
                    </a:p>
                  </a:txBody>
                  <a:tcPr marL="6285" marR="6285" marT="6285" marB="0" anchor="ctr">
                    <a:lnL>
                      <a:noFill/>
                    </a:lnL>
                    <a:lnR>
                      <a:noFill/>
                    </a:lnR>
                    <a:lnT>
                      <a:noFill/>
                    </a:lnT>
                    <a:lnB>
                      <a:noFill/>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5"/>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gridSpan="2">
                  <a:txBody>
                    <a:bodyPr/>
                    <a:lstStyle/>
                    <a:p>
                      <a:endParaRPr lang="zh-CN" altLang="en-US"/>
                    </a:p>
                  </a:txBody>
                  <a:tcPr marL="6285" marR="6285" marT="6285" marB="0" anchor="ctr">
                    <a:lnL>
                      <a:noFill/>
                    </a:lnL>
                    <a:lnR>
                      <a:noFill/>
                    </a:lnR>
                    <a:lnT>
                      <a:noFill/>
                    </a:lnT>
                    <a:lnB>
                      <a:noFill/>
                    </a:lnB>
                  </a:tcPr>
                </a:tc>
                <a:tc hMerge="1">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6"/>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Busy</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gridSpan="2">
                  <a:txBody>
                    <a:bodyPr/>
                    <a:lstStyle/>
                    <a:p>
                      <a:pPr algn="ctr" fontAlgn="ctr"/>
                      <a:r>
                        <a:rPr lang="en-US" sz="1200" b="0" i="0" u="none" strike="noStrike">
                          <a:solidFill>
                            <a:srgbClr val="000000"/>
                          </a:solidFill>
                          <a:latin typeface="宋体"/>
                        </a:rPr>
                        <a:t>Address</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hMerge="1">
                  <a:txBody>
                    <a:bodyPr/>
                    <a:lstStyle/>
                    <a:p>
                      <a:pPr algn="ctr" fontAlgn="ctr"/>
                      <a:endParaRPr lang="en-US" sz="1200" b="0" i="0" u="none" strike="noStrike">
                        <a:solidFill>
                          <a:srgbClr val="000000"/>
                        </a:solidFill>
                        <a:latin typeface="宋体"/>
                      </a:endParaRP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Entry</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Busy</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Instruction</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State</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err="1">
                          <a:solidFill>
                            <a:srgbClr val="000000"/>
                          </a:solidFill>
                          <a:latin typeface="宋体"/>
                        </a:rPr>
                        <a:t>Dest</a:t>
                      </a:r>
                      <a:r>
                        <a:rPr lang="en-US" sz="1200" b="0" i="0" u="none" strike="noStrike" dirty="0">
                          <a:solidFill>
                            <a:srgbClr val="000000"/>
                          </a:solidFill>
                          <a:latin typeface="宋体"/>
                        </a:rPr>
                        <a:t>.</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Value</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Load1</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No</a:t>
                      </a:r>
                      <a:endParaRPr lang="zh-CN" alt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tcPr>
                </a:tc>
                <a:tc gridSpan="2">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hMerge="1">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008"/>
                  </a:ext>
                </a:extLst>
              </a:tr>
              <a:tr h="186360">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1</a:t>
                      </a:r>
                    </a:p>
                  </a:txBody>
                  <a:tcPr marL="6285" marR="6285" marT="628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altLang="zh-CN" sz="1200" b="0" i="0" u="none" strike="noStrike" dirty="0">
                          <a:solidFill>
                            <a:srgbClr val="000000"/>
                          </a:solidFill>
                          <a:latin typeface="宋体"/>
                        </a:rPr>
                        <a:t>no</a:t>
                      </a:r>
                      <a:r>
                        <a:rPr lang="zh-CN" altLang="en-US" sz="1200" b="0" i="0" u="none" strike="noStrike" dirty="0">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altLang="zh-CN" sz="1200" b="0" i="0" u="none" strike="noStrike" dirty="0">
                          <a:solidFill>
                            <a:srgbClr val="000000"/>
                          </a:solidFill>
                          <a:latin typeface="宋体"/>
                        </a:rPr>
                        <a:t>LD F6,34(R2)</a:t>
                      </a:r>
                      <a:endParaRPr lang="zh-CN" altLang="en-US" sz="1200" b="0" i="0" u="none" strike="noStrike" dirty="0">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altLang="zh-CN" sz="1200" b="0" i="0" u="none" strike="noStrike" dirty="0">
                          <a:solidFill>
                            <a:srgbClr val="000000"/>
                          </a:solidFill>
                          <a:latin typeface="宋体"/>
                        </a:rPr>
                        <a:t>Commit</a:t>
                      </a:r>
                      <a:r>
                        <a:rPr lang="zh-CN" altLang="en-US" sz="1200" b="0" i="0" u="none" strike="noStrike" dirty="0">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altLang="zh-CN" sz="1200" b="0" i="0" u="none" strike="noStrike" dirty="0">
                          <a:solidFill>
                            <a:srgbClr val="000000"/>
                          </a:solidFill>
                          <a:latin typeface="宋体"/>
                        </a:rPr>
                        <a:t>F6</a:t>
                      </a:r>
                      <a:r>
                        <a:rPr lang="zh-CN" altLang="en-US" sz="1200" b="0" i="0" u="none" strike="noStrike" dirty="0">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altLang="zh-CN" sz="1200" b="0" i="0" u="none" strike="noStrike" dirty="0" err="1">
                          <a:solidFill>
                            <a:srgbClr val="000000"/>
                          </a:solidFill>
                          <a:latin typeface="宋体"/>
                        </a:rPr>
                        <a:t>Mem</a:t>
                      </a:r>
                      <a:r>
                        <a:rPr lang="en-US" altLang="zh-CN" sz="1200" b="0" i="0" u="none" strike="noStrike" dirty="0">
                          <a:solidFill>
                            <a:srgbClr val="000000"/>
                          </a:solidFill>
                          <a:latin typeface="宋体"/>
                        </a:rPr>
                        <a:t>[load1]</a:t>
                      </a:r>
                      <a:r>
                        <a:rPr lang="zh-CN" altLang="en-US" sz="1200" b="0" i="0" u="none" strike="noStrike" dirty="0">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a:solidFill>
                            <a:srgbClr val="000000"/>
                          </a:solidFill>
                          <a:latin typeface="宋体"/>
                        </a:rPr>
                        <a:t>Load2</a:t>
                      </a:r>
                    </a:p>
                  </a:txBody>
                  <a:tcPr marL="6285" marR="6285" marT="62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No</a:t>
                      </a:r>
                      <a:endParaRPr lang="zh-CN" alt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gridSpan="2">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10009"/>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2</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altLang="zh-CN" sz="1200" b="0" i="0" u="none" strike="noStrike" dirty="0">
                          <a:solidFill>
                            <a:srgbClr val="000000"/>
                          </a:solidFill>
                          <a:latin typeface="宋体"/>
                        </a:rPr>
                        <a:t>no </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a:solidFill>
                            <a:srgbClr val="000000"/>
                          </a:solidFill>
                          <a:latin typeface="宋体"/>
                        </a:rPr>
                        <a:t>LD F2,45(R3) </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a:solidFill>
                            <a:srgbClr val="000000"/>
                          </a:solidFill>
                          <a:latin typeface="宋体"/>
                        </a:rPr>
                        <a:t>Commit</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a:solidFill>
                            <a:srgbClr val="000000"/>
                          </a:solidFill>
                          <a:latin typeface="宋体"/>
                        </a:rPr>
                        <a:t>F2</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err="1">
                          <a:solidFill>
                            <a:srgbClr val="000000"/>
                          </a:solidFill>
                          <a:latin typeface="宋体"/>
                        </a:rPr>
                        <a:t>Mem</a:t>
                      </a:r>
                      <a:r>
                        <a:rPr lang="en-US" altLang="zh-CN" sz="1200" b="0" i="0" u="none" strike="noStrike" dirty="0">
                          <a:solidFill>
                            <a:srgbClr val="000000"/>
                          </a:solidFill>
                          <a:latin typeface="宋体"/>
                        </a:rPr>
                        <a:t>[load2]</a:t>
                      </a:r>
                      <a:r>
                        <a:rPr lang="zh-CN" altLang="en-US" sz="1200" b="0" i="0" u="none" strike="noStrike" dirty="0">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a:solidFill>
                            <a:srgbClr val="000000"/>
                          </a:solidFill>
                          <a:latin typeface="宋体"/>
                        </a:rPr>
                        <a:t>Load3</a:t>
                      </a:r>
                    </a:p>
                  </a:txBody>
                  <a:tcPr marL="6285" marR="6285" marT="62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tcPr>
                </a:tc>
                <a:tc gridSpan="2">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a:solidFill>
                            <a:srgbClr val="000000"/>
                          </a:solidFill>
                          <a:latin typeface="宋体"/>
                        </a:rPr>
                        <a:t>Head</a:t>
                      </a: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3</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altLang="zh-CN" sz="1200" b="0" i="0" u="none" strike="noStrike" dirty="0">
                          <a:solidFill>
                            <a:srgbClr val="000000"/>
                          </a:solidFill>
                          <a:latin typeface="宋体"/>
                        </a:rPr>
                        <a:t>Yes</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a:solidFill>
                            <a:srgbClr val="000000"/>
                          </a:solidFill>
                          <a:latin typeface="宋体"/>
                        </a:rPr>
                        <a:t>MULT</a:t>
                      </a:r>
                      <a:r>
                        <a:rPr lang="en-US" altLang="zh-CN" sz="1200" b="0" i="0" u="none" strike="noStrike" baseline="0" dirty="0">
                          <a:solidFill>
                            <a:srgbClr val="000000"/>
                          </a:solidFill>
                          <a:latin typeface="宋体"/>
                        </a:rPr>
                        <a:t> F0,F2,F4</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a:solidFill>
                            <a:srgbClr val="000000"/>
                          </a:solidFill>
                          <a:latin typeface="宋体"/>
                        </a:rPr>
                        <a:t>Ex8</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a:solidFill>
                            <a:srgbClr val="000000"/>
                          </a:solidFill>
                          <a:latin typeface="宋体"/>
                        </a:rPr>
                        <a:t>F0</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gridSpan="2">
                  <a:txBody>
                    <a:bodyPr/>
                    <a:lstStyle/>
                    <a:p>
                      <a:endParaRPr lang="zh-CN" altLang="en-US"/>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011"/>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4</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altLang="zh-CN" sz="1200" b="0" i="0" u="none" strike="noStrike" dirty="0">
                          <a:solidFill>
                            <a:srgbClr val="000000"/>
                          </a:solidFill>
                          <a:latin typeface="宋体"/>
                        </a:rPr>
                        <a:t>Yes</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a:solidFill>
                            <a:srgbClr val="000000"/>
                          </a:solidFill>
                          <a:latin typeface="宋体"/>
                        </a:rPr>
                        <a:t>SUBD F8,F6,F2</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a:solidFill>
                            <a:srgbClr val="000000"/>
                          </a:solidFill>
                          <a:latin typeface="宋体"/>
                        </a:rPr>
                        <a:t>Write</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a:solidFill>
                            <a:srgbClr val="000000"/>
                          </a:solidFill>
                          <a:latin typeface="宋体"/>
                        </a:rPr>
                        <a:t>F8</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a:solidFill>
                            <a:srgbClr val="000000"/>
                          </a:solidFill>
                          <a:latin typeface="宋体"/>
                        </a:rPr>
                        <a:t>F6-#2</a:t>
                      </a: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gridSpan="2">
                  <a:txBody>
                    <a:bodyPr/>
                    <a:lstStyle/>
                    <a:p>
                      <a:endParaRPr lang="zh-CN" altLang="en-US"/>
                    </a:p>
                  </a:txBody>
                  <a:tcPr marL="6285" marR="6285" marT="6285" marB="0" anchor="ctr">
                    <a:lnL>
                      <a:noFill/>
                    </a:lnL>
                    <a:lnR>
                      <a:noFill/>
                    </a:lnR>
                    <a:lnT>
                      <a:noFill/>
                    </a:lnT>
                    <a:lnB>
                      <a:noFill/>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2"/>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5</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altLang="zh-CN" sz="1200" b="0" i="0" u="none" strike="noStrike" dirty="0">
                          <a:solidFill>
                            <a:srgbClr val="000000"/>
                          </a:solidFill>
                          <a:latin typeface="宋体"/>
                        </a:rPr>
                        <a:t>Yes </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a:solidFill>
                            <a:srgbClr val="000000"/>
                          </a:solidFill>
                          <a:latin typeface="宋体"/>
                        </a:rPr>
                        <a:t>DIVD</a:t>
                      </a:r>
                      <a:r>
                        <a:rPr lang="en-US" altLang="zh-CN" sz="1200" b="0" i="0" u="none" strike="noStrike" baseline="0" dirty="0">
                          <a:solidFill>
                            <a:srgbClr val="000000"/>
                          </a:solidFill>
                          <a:latin typeface="宋体"/>
                        </a:rPr>
                        <a:t> F10,F0,F6</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a:solidFill>
                            <a:srgbClr val="000000"/>
                          </a:solidFill>
                          <a:latin typeface="宋体"/>
                        </a:rPr>
                        <a:t>Issue</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a:solidFill>
                            <a:srgbClr val="000000"/>
                          </a:solidFill>
                          <a:latin typeface="宋体"/>
                        </a:rPr>
                        <a:t>F10</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gridSpan="2">
                  <a:txBody>
                    <a:bodyPr/>
                    <a:lstStyle/>
                    <a:p>
                      <a:endParaRPr lang="zh-CN" altLang="en-US"/>
                    </a:p>
                  </a:txBody>
                  <a:tcPr marL="6285" marR="6285" marT="6285" marB="0" anchor="ctr">
                    <a:lnL>
                      <a:noFill/>
                    </a:lnL>
                    <a:lnR>
                      <a:noFill/>
                    </a:lnR>
                    <a:lnT>
                      <a:noFill/>
                    </a:lnT>
                    <a:lnB>
                      <a:noFill/>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3"/>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a:solidFill>
                            <a:srgbClr val="000000"/>
                          </a:solidFill>
                          <a:latin typeface="宋体"/>
                        </a:rPr>
                        <a:t>Tail</a:t>
                      </a: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6</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altLang="zh-CN" sz="1200" b="0" i="0" u="none" strike="noStrike" dirty="0">
                          <a:solidFill>
                            <a:srgbClr val="000000"/>
                          </a:solidFill>
                          <a:latin typeface="宋体"/>
                        </a:rPr>
                        <a:t>Yes</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a:solidFill>
                            <a:srgbClr val="000000"/>
                          </a:solidFill>
                          <a:latin typeface="宋体"/>
                        </a:rPr>
                        <a:t>ADDD F6,F8,F2</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a:solidFill>
                            <a:srgbClr val="000000"/>
                          </a:solidFill>
                          <a:latin typeface="宋体"/>
                        </a:rPr>
                        <a:t>Write</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a:solidFill>
                            <a:srgbClr val="000000"/>
                          </a:solidFill>
                          <a:latin typeface="宋体"/>
                        </a:rPr>
                        <a:t>F6</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a:solidFill>
                            <a:srgbClr val="000000"/>
                          </a:solidFill>
                          <a:latin typeface="宋体"/>
                        </a:rPr>
                        <a:t>#4+F2</a:t>
                      </a:r>
                      <a:r>
                        <a:rPr lang="zh-CN" altLang="en-US" sz="1200" b="0" i="0" u="none" strike="noStrike" dirty="0">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gridSpan="2">
                  <a:txBody>
                    <a:bodyPr/>
                    <a:lstStyle/>
                    <a:p>
                      <a:endParaRPr lang="zh-CN" altLang="en-US"/>
                    </a:p>
                  </a:txBody>
                  <a:tcPr marL="6285" marR="6285" marT="6285" marB="0" anchor="ctr">
                    <a:lnL>
                      <a:noFill/>
                    </a:lnL>
                    <a:lnR>
                      <a:noFill/>
                    </a:lnR>
                    <a:lnT>
                      <a:noFill/>
                    </a:lnT>
                    <a:lnB>
                      <a:noFill/>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4"/>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7</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gridSpan="4">
                  <a:txBody>
                    <a:bodyPr/>
                    <a:lstStyle/>
                    <a:p>
                      <a:pPr algn="ctr" fontAlgn="ctr"/>
                      <a:r>
                        <a:rPr lang="en-US" altLang="zh-CN" sz="1200" b="1" i="0" u="none" strike="noStrike" dirty="0">
                          <a:solidFill>
                            <a:srgbClr val="FF0000"/>
                          </a:solidFill>
                          <a:latin typeface="宋体"/>
                        </a:rPr>
                        <a:t>Reorder Buffer</a:t>
                      </a:r>
                      <a:endParaRPr lang="zh-CN" altLang="en-US" sz="1200" b="1" i="0" u="none" strike="noStrike" dirty="0">
                        <a:solidFill>
                          <a:srgbClr val="FF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hMerge="1">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hMerge="1">
                  <a:txBody>
                    <a:bodyPr/>
                    <a:lstStyle/>
                    <a:p>
                      <a:endParaRPr lang="zh-CN" altLang="en-US"/>
                    </a:p>
                  </a:txBody>
                  <a:tcPr/>
                </a:tc>
                <a:tc hMerge="1">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5"/>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8</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gridSpan="2">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hMerge="1">
                  <a:txBody>
                    <a:bodyPr/>
                    <a:lstStyle/>
                    <a:p>
                      <a:endParaRPr lang="zh-CN" altLang="en-US"/>
                    </a:p>
                  </a:txBody>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6"/>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9</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gridSpan="2">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hMerge="1">
                  <a:txBody>
                    <a:bodyPr/>
                    <a:lstStyle/>
                    <a:p>
                      <a:endParaRPr lang="zh-CN" altLang="en-US"/>
                    </a:p>
                  </a:txBody>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7"/>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10</a:t>
                      </a:r>
                    </a:p>
                  </a:txBody>
                  <a:tcPr marL="6285" marR="6285" marT="6285"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gridSpan="2">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hMerge="1">
                  <a:txBody>
                    <a:bodyPr/>
                    <a:lstStyle/>
                    <a:p>
                      <a:endParaRPr lang="zh-CN" altLang="en-US"/>
                    </a:p>
                  </a:txBody>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8"/>
                  </a:ext>
                </a:extLst>
              </a:tr>
              <a:tr h="186360">
                <a:tc>
                  <a:txBody>
                    <a:bodyPr/>
                    <a:lstStyle/>
                    <a:p>
                      <a:pPr algn="ctr" fontAlgn="ctr"/>
                      <a:r>
                        <a:rPr lang="en-US" altLang="zh-CN" sz="1200" b="0" i="0" u="none" strike="noStrike" dirty="0">
                          <a:solidFill>
                            <a:srgbClr val="000000"/>
                          </a:solidFill>
                          <a:latin typeface="宋体"/>
                        </a:rPr>
                        <a:t>Cycle</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gridSpan="2">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hMerge="1">
                  <a:txBody>
                    <a:bodyPr/>
                    <a:lstStyle/>
                    <a:p>
                      <a:endParaRPr lang="zh-CN" altLang="en-US"/>
                    </a:p>
                  </a:txBody>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9"/>
                  </a:ext>
                </a:extLst>
              </a:tr>
              <a:tr h="186360">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F0</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F2</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F4</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F6</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F8</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F10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F12</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gridSpan="2">
                  <a:txBody>
                    <a:bodyPr/>
                    <a:lstStyle/>
                    <a:p>
                      <a:pPr algn="ctr" fontAlgn="ctr"/>
                      <a:r>
                        <a:rPr lang="en-US" altLang="zh-CN"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a:txBody>
                    <a:bodyPr/>
                    <a:lstStyle/>
                    <a:p>
                      <a:pPr algn="ctr" fontAlgn="ctr"/>
                      <a:r>
                        <a:rPr lang="en-US" sz="1200" b="0" i="0" u="none" strike="noStrike">
                          <a:solidFill>
                            <a:srgbClr val="000000"/>
                          </a:solidFill>
                          <a:latin typeface="宋体"/>
                        </a:rPr>
                        <a:t>F30</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0"/>
                  </a:ext>
                </a:extLst>
              </a:tr>
              <a:tr h="186360">
                <a:tc>
                  <a:txBody>
                    <a:bodyPr/>
                    <a:lstStyle/>
                    <a:p>
                      <a:pPr algn="ctr" fontAlgn="ctr"/>
                      <a:r>
                        <a:rPr lang="en-US" altLang="zh-CN" sz="1200" b="0" i="0" u="none" strike="noStrike" dirty="0">
                          <a:solidFill>
                            <a:srgbClr val="000000"/>
                          </a:solidFill>
                          <a:latin typeface="宋体"/>
                        </a:rPr>
                        <a:t>13</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Reorder#</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#3</a:t>
                      </a:r>
                      <a:r>
                        <a:rPr lang="zh-CN" altLang="en-US" sz="1200" b="0" i="0" u="none" strike="noStrike" dirty="0">
                          <a:solidFill>
                            <a:srgbClr val="000000"/>
                          </a:solidFill>
                          <a:latin typeface="宋体"/>
                        </a:rPr>
                        <a:t>　</a:t>
                      </a:r>
                    </a:p>
                  </a:txBody>
                  <a:tcPr marL="6285" marR="6285" marT="628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zh-CN" altLang="en-US" sz="1200" b="0" i="0" u="none" strike="noStrike" dirty="0">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zh-CN" altLang="en-US" sz="1200" b="0" i="0" u="none" strike="noStrike" dirty="0">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altLang="zh-CN" sz="1200" b="0" i="0" u="none" strike="noStrike" dirty="0">
                          <a:solidFill>
                            <a:srgbClr val="000000"/>
                          </a:solidFill>
                          <a:latin typeface="宋体"/>
                        </a:rPr>
                        <a:t>#6</a:t>
                      </a:r>
                      <a:endParaRPr lang="zh-CN" altLang="en-US" sz="1200" b="0" i="0" u="none" strike="noStrike" dirty="0">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zh-CN" altLang="en-US" sz="1200" b="0" i="0" u="none" strike="noStrike" dirty="0">
                          <a:solidFill>
                            <a:srgbClr val="000000"/>
                          </a:solidFill>
                          <a:latin typeface="宋体"/>
                        </a:rPr>
                        <a:t>　</a:t>
                      </a:r>
                      <a:r>
                        <a:rPr lang="en-US" altLang="zh-CN" sz="1200" b="0" i="0" u="none" strike="noStrike" dirty="0">
                          <a:solidFill>
                            <a:srgbClr val="000000"/>
                          </a:solidFill>
                          <a:latin typeface="宋体"/>
                        </a:rPr>
                        <a:t>#4</a:t>
                      </a:r>
                      <a:endParaRPr lang="zh-CN" altLang="en-US" sz="1200" b="0" i="0" u="none" strike="noStrike" dirty="0">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altLang="zh-CN" sz="1200" b="0" i="0" u="none" strike="noStrike" dirty="0">
                          <a:solidFill>
                            <a:srgbClr val="000000"/>
                          </a:solidFill>
                          <a:latin typeface="宋体"/>
                        </a:rPr>
                        <a:t>#5</a:t>
                      </a:r>
                      <a:r>
                        <a:rPr lang="zh-CN" altLang="en-US" sz="1200" b="0" i="0" u="none" strike="noStrike" dirty="0">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gridSpan="2">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hMerge="1">
                  <a:txBody>
                    <a:bodyPr/>
                    <a:lstStyle/>
                    <a:p>
                      <a:endParaRPr lang="zh-CN" altLang="en-US"/>
                    </a:p>
                  </a:txBody>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021"/>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Busy</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dirty="0">
                          <a:solidFill>
                            <a:srgbClr val="000000"/>
                          </a:solidFill>
                          <a:latin typeface="宋体"/>
                        </a:rPr>
                        <a:t>Yes</a:t>
                      </a:r>
                    </a:p>
                  </a:txBody>
                  <a:tcPr marL="6285" marR="6285" marT="6285"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latin typeface="宋体"/>
                        </a:rPr>
                        <a:t>No</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No</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latin typeface="宋体"/>
                        </a:rPr>
                        <a:t>Yes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latin typeface="宋体"/>
                        </a:rPr>
                        <a:t>Yes</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latin typeface="宋体"/>
                        </a:rPr>
                        <a:t>Yes</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No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gridSpan="2">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a:txBody>
                    <a:bodyPr/>
                    <a:lstStyle/>
                    <a:p>
                      <a:pPr algn="ctr" fontAlgn="ctr"/>
                      <a:r>
                        <a:rPr lang="en-US" sz="1200" b="0" i="0" u="none" strike="noStrike" dirty="0">
                          <a:solidFill>
                            <a:srgbClr val="000000"/>
                          </a:solidFill>
                          <a:latin typeface="宋体"/>
                        </a:rPr>
                        <a:t>No </a:t>
                      </a:r>
                    </a:p>
                  </a:txBody>
                  <a:tcPr marL="6285" marR="6285" marT="6285"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2"/>
                  </a:ext>
                </a:extLst>
              </a:tr>
            </a:tbl>
          </a:graphicData>
        </a:graphic>
      </p:graphicFrame>
      <p:sp>
        <p:nvSpPr>
          <p:cNvPr id="8" name="文本框 7">
            <a:extLst>
              <a:ext uri="{FF2B5EF4-FFF2-40B4-BE49-F238E27FC236}">
                <a16:creationId xmlns:a16="http://schemas.microsoft.com/office/drawing/2014/main" id="{D1586085-E5A2-46B7-AE3A-C7E86988A4AE}"/>
              </a:ext>
            </a:extLst>
          </p:cNvPr>
          <p:cNvSpPr txBox="1"/>
          <p:nvPr/>
        </p:nvSpPr>
        <p:spPr>
          <a:xfrm>
            <a:off x="10250214" y="6013950"/>
            <a:ext cx="1941786" cy="276999"/>
          </a:xfrm>
          <a:prstGeom prst="rect">
            <a:avLst/>
          </a:prstGeom>
          <a:noFill/>
        </p:spPr>
        <p:txBody>
          <a:bodyPr wrap="square">
            <a:spAutoFit/>
          </a:bodyPr>
          <a:lstStyle/>
          <a:p>
            <a:pPr algn="ctr" fontAlgn="ctr"/>
            <a:r>
              <a:rPr lang="en-US" altLang="zh-CN" sz="1200" b="1" i="0" u="none" strike="noStrike" dirty="0">
                <a:solidFill>
                  <a:srgbClr val="FF0000"/>
                </a:solidFill>
                <a:latin typeface="宋体"/>
              </a:rPr>
              <a:t>Register Result Status</a:t>
            </a:r>
            <a:endParaRPr lang="zh-CN" altLang="en-US" sz="1200" b="1" i="0" u="none" strike="noStrike" dirty="0">
              <a:solidFill>
                <a:srgbClr val="FF0000"/>
              </a:solidFill>
              <a:latin typeface="宋体"/>
            </a:endParaRPr>
          </a:p>
        </p:txBody>
      </p:sp>
    </p:spTree>
    <p:extLst>
      <p:ext uri="{BB962C8B-B14F-4D97-AF65-F5344CB8AC3E}">
        <p14:creationId xmlns:p14="http://schemas.microsoft.com/office/powerpoint/2010/main" val="2578004421"/>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自由: 形状 22"/>
          <p:cNvSpPr/>
          <p:nvPr/>
        </p:nvSpPr>
        <p:spPr bwMode="auto">
          <a:xfrm rot="12600000">
            <a:off x="628798" y="267712"/>
            <a:ext cx="166903" cy="731887"/>
          </a:xfrm>
          <a:custGeom>
            <a:avLst/>
            <a:gdLst>
              <a:gd name="connsiteX0" fmla="*/ 260214 w 260214"/>
              <a:gd name="connsiteY0" fmla="*/ 995963 h 1141060"/>
              <a:gd name="connsiteX1" fmla="*/ 0 w 260214"/>
              <a:gd name="connsiteY1" fmla="*/ 1141060 h 1141060"/>
              <a:gd name="connsiteX2" fmla="*/ 0 w 260214"/>
              <a:gd name="connsiteY2" fmla="*/ 146621 h 1141060"/>
              <a:gd name="connsiteX3" fmla="*/ 260214 w 260214"/>
              <a:gd name="connsiteY3" fmla="*/ 0 h 1141060"/>
            </a:gdLst>
            <a:ahLst/>
            <a:cxnLst>
              <a:cxn ang="0">
                <a:pos x="connsiteX0" y="connsiteY0"/>
              </a:cxn>
              <a:cxn ang="0">
                <a:pos x="connsiteX1" y="connsiteY1"/>
              </a:cxn>
              <a:cxn ang="0">
                <a:pos x="connsiteX2" y="connsiteY2"/>
              </a:cxn>
              <a:cxn ang="0">
                <a:pos x="connsiteX3" y="connsiteY3"/>
              </a:cxn>
            </a:cxnLst>
            <a:rect l="l" t="t" r="r" b="b"/>
            <a:pathLst>
              <a:path w="260214" h="1141060">
                <a:moveTo>
                  <a:pt x="260214" y="995963"/>
                </a:moveTo>
                <a:lnTo>
                  <a:pt x="0" y="1141060"/>
                </a:lnTo>
                <a:lnTo>
                  <a:pt x="0" y="146621"/>
                </a:lnTo>
                <a:lnTo>
                  <a:pt x="260214" y="0"/>
                </a:lnTo>
                <a:close/>
              </a:path>
            </a:pathLst>
          </a:custGeom>
          <a:solidFill>
            <a:srgbClr val="0075EA"/>
          </a:solidFill>
          <a:ln>
            <a:noFill/>
          </a:ln>
        </p:spPr>
        <p:txBody>
          <a:bodyPr vert="horz" wrap="square" lIns="91440" tIns="45720" rIns="91440" bIns="45720" numCol="1" anchor="t" anchorCtr="0" compatLnSpc="1">
            <a:noAutofit/>
          </a:bodyPr>
          <a:lstStyle/>
          <a:p>
            <a:endParaRPr lang="zh-CN" altLang="en-US" dirty="0"/>
          </a:p>
        </p:txBody>
      </p:sp>
      <p:grpSp>
        <p:nvGrpSpPr>
          <p:cNvPr id="10" name="组合 9">
            <a:extLst>
              <a:ext uri="{FF2B5EF4-FFF2-40B4-BE49-F238E27FC236}">
                <a16:creationId xmlns:a16="http://schemas.microsoft.com/office/drawing/2014/main" id="{BB91EA2E-31D9-4C5E-B927-0E95CC089AA6}"/>
              </a:ext>
            </a:extLst>
          </p:cNvPr>
          <p:cNvGrpSpPr/>
          <p:nvPr/>
        </p:nvGrpSpPr>
        <p:grpSpPr>
          <a:xfrm>
            <a:off x="635244" y="278225"/>
            <a:ext cx="6394948" cy="706446"/>
            <a:chOff x="635242" y="278221"/>
            <a:chExt cx="6394948" cy="706445"/>
          </a:xfrm>
        </p:grpSpPr>
        <p:sp>
          <p:nvSpPr>
            <p:cNvPr id="11" name="矩形 10">
              <a:extLst>
                <a:ext uri="{FF2B5EF4-FFF2-40B4-BE49-F238E27FC236}">
                  <a16:creationId xmlns:a16="http://schemas.microsoft.com/office/drawing/2014/main" id="{47CE21A5-F067-4614-A14F-2AD5275C87D3}"/>
                </a:ext>
              </a:extLst>
            </p:cNvPr>
            <p:cNvSpPr/>
            <p:nvPr/>
          </p:nvSpPr>
          <p:spPr>
            <a:xfrm>
              <a:off x="635242" y="676889"/>
              <a:ext cx="6394948" cy="307777"/>
            </a:xfrm>
            <a:prstGeom prst="rect">
              <a:avLst/>
            </a:prstGeom>
          </p:spPr>
          <p:txBody>
            <a:bodyPr wrap="square">
              <a:spAutoFit/>
            </a:bodyPr>
            <a:lstStyle/>
            <a:p>
              <a:pPr algn="ctr"/>
              <a:r>
                <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rPr>
                <a:t>Speculation Execution based on Hardware——Example</a:t>
              </a:r>
            </a:p>
          </p:txBody>
        </p:sp>
        <p:sp>
          <p:nvSpPr>
            <p:cNvPr id="12" name="矩形 11">
              <a:extLst>
                <a:ext uri="{FF2B5EF4-FFF2-40B4-BE49-F238E27FC236}">
                  <a16:creationId xmlns:a16="http://schemas.microsoft.com/office/drawing/2014/main" id="{063FC65B-08A6-4FAC-8552-101E13B84E5C}"/>
                </a:ext>
              </a:extLst>
            </p:cNvPr>
            <p:cNvSpPr/>
            <p:nvPr/>
          </p:nvSpPr>
          <p:spPr>
            <a:xfrm>
              <a:off x="1197484" y="278221"/>
              <a:ext cx="4951997" cy="523219"/>
            </a:xfrm>
            <a:prstGeom prst="rect">
              <a:avLst/>
            </a:prstGeom>
          </p:spPr>
          <p:txBody>
            <a:bodyPr wrap="none">
              <a:spAutoFit/>
            </a:bodyPr>
            <a:lstStyle/>
            <a:p>
              <a:r>
                <a:rPr lang="zh-CN" altLang="en-US" sz="2800" b="1" dirty="0">
                  <a:solidFill>
                    <a:schemeClr val="tx1">
                      <a:lumMod val="85000"/>
                      <a:lumOff val="15000"/>
                    </a:schemeClr>
                  </a:solidFill>
                  <a:latin typeface="等线" panose="02010600030101010101" pitchFamily="2" charset="-122"/>
                  <a:ea typeface="等线" panose="02010600030101010101" pitchFamily="2" charset="-122"/>
                </a:rPr>
                <a:t>基于硬件的推测执行</a:t>
              </a:r>
              <a:r>
                <a:rPr lang="en-US" altLang="zh-CN" sz="2800" b="1" dirty="0">
                  <a:solidFill>
                    <a:schemeClr val="tx1">
                      <a:lumMod val="85000"/>
                      <a:lumOff val="15000"/>
                    </a:schemeClr>
                  </a:solidFill>
                  <a:latin typeface="等线" panose="02010600030101010101" pitchFamily="2" charset="-122"/>
                  <a:ea typeface="等线" panose="02010600030101010101" pitchFamily="2" charset="-122"/>
                </a:rPr>
                <a:t>— —</a:t>
              </a:r>
              <a:r>
                <a:rPr lang="zh-CN" altLang="en-US" sz="2800" b="1" dirty="0">
                  <a:solidFill>
                    <a:schemeClr val="tx1">
                      <a:lumMod val="85000"/>
                      <a:lumOff val="15000"/>
                    </a:schemeClr>
                  </a:solidFill>
                  <a:latin typeface="等线" panose="02010600030101010101" pitchFamily="2" charset="-122"/>
                  <a:ea typeface="等线" panose="02010600030101010101" pitchFamily="2" charset="-122"/>
                </a:rPr>
                <a:t>示例</a:t>
              </a:r>
            </a:p>
          </p:txBody>
        </p:sp>
      </p:grpSp>
      <p:sp>
        <p:nvSpPr>
          <p:cNvPr id="7" name="文本框 6">
            <a:extLst>
              <a:ext uri="{FF2B5EF4-FFF2-40B4-BE49-F238E27FC236}">
                <a16:creationId xmlns:a16="http://schemas.microsoft.com/office/drawing/2014/main" id="{BD4D3455-BFEC-4ECA-BDAC-7AAF5D43B05A}"/>
              </a:ext>
            </a:extLst>
          </p:cNvPr>
          <p:cNvSpPr txBox="1"/>
          <p:nvPr/>
        </p:nvSpPr>
        <p:spPr>
          <a:xfrm>
            <a:off x="9666514" y="801446"/>
            <a:ext cx="1890243" cy="461665"/>
          </a:xfrm>
          <a:prstGeom prst="rect">
            <a:avLst/>
          </a:prstGeom>
          <a:noFill/>
        </p:spPr>
        <p:txBody>
          <a:bodyPr wrap="square" rtlCol="0">
            <a:spAutoFit/>
          </a:bodyPr>
          <a:lstStyle/>
          <a:p>
            <a:pPr algn="ctr"/>
            <a:r>
              <a:rPr lang="zh-CN" altLang="en-US" sz="2400" b="1" dirty="0">
                <a:solidFill>
                  <a:srgbClr val="0066FF"/>
                </a:solidFill>
                <a:latin typeface="微软雅黑" panose="020B0503020204020204" pitchFamily="34" charset="-122"/>
                <a:ea typeface="微软雅黑" panose="020B0503020204020204" pitchFamily="34" charset="-122"/>
              </a:rPr>
              <a:t>第</a:t>
            </a:r>
            <a:r>
              <a:rPr lang="en-US" altLang="zh-CN" sz="2400" b="1" dirty="0">
                <a:solidFill>
                  <a:srgbClr val="0066FF"/>
                </a:solidFill>
                <a:latin typeface="微软雅黑" panose="020B0503020204020204" pitchFamily="34" charset="-122"/>
                <a:ea typeface="微软雅黑" panose="020B0503020204020204" pitchFamily="34" charset="-122"/>
              </a:rPr>
              <a:t>14</a:t>
            </a:r>
            <a:r>
              <a:rPr lang="zh-CN" altLang="en-US" sz="2400" b="1" dirty="0">
                <a:solidFill>
                  <a:srgbClr val="0066FF"/>
                </a:solidFill>
                <a:latin typeface="微软雅黑" panose="020B0503020204020204" pitchFamily="34" charset="-122"/>
                <a:ea typeface="微软雅黑" panose="020B0503020204020204" pitchFamily="34" charset="-122"/>
              </a:rPr>
              <a:t>个周期</a:t>
            </a:r>
          </a:p>
        </p:txBody>
      </p:sp>
      <p:graphicFrame>
        <p:nvGraphicFramePr>
          <p:cNvPr id="8" name="表格 7">
            <a:extLst>
              <a:ext uri="{FF2B5EF4-FFF2-40B4-BE49-F238E27FC236}">
                <a16:creationId xmlns:a16="http://schemas.microsoft.com/office/drawing/2014/main" id="{D26B487F-54CE-45E4-9666-4ECE4F321218}"/>
              </a:ext>
            </a:extLst>
          </p:cNvPr>
          <p:cNvGraphicFramePr>
            <a:graphicFrameLocks noGrp="1"/>
          </p:cNvGraphicFramePr>
          <p:nvPr>
            <p:extLst>
              <p:ext uri="{D42A27DB-BD31-4B8C-83A1-F6EECF244321}">
                <p14:modId xmlns:p14="http://schemas.microsoft.com/office/powerpoint/2010/main" val="158161806"/>
              </p:ext>
            </p:extLst>
          </p:nvPr>
        </p:nvGraphicFramePr>
        <p:xfrm>
          <a:off x="1809721" y="1276465"/>
          <a:ext cx="8572558" cy="5082315"/>
        </p:xfrm>
        <a:graphic>
          <a:graphicData uri="http://schemas.openxmlformats.org/drawingml/2006/table">
            <a:tbl>
              <a:tblPr/>
              <a:tblGrid>
                <a:gridCol w="724609">
                  <a:extLst>
                    <a:ext uri="{9D8B030D-6E8A-4147-A177-3AD203B41FA5}">
                      <a16:colId xmlns:a16="http://schemas.microsoft.com/office/drawing/2014/main" val="20000"/>
                    </a:ext>
                  </a:extLst>
                </a:gridCol>
                <a:gridCol w="724609">
                  <a:extLst>
                    <a:ext uri="{9D8B030D-6E8A-4147-A177-3AD203B41FA5}">
                      <a16:colId xmlns:a16="http://schemas.microsoft.com/office/drawing/2014/main" val="20001"/>
                    </a:ext>
                  </a:extLst>
                </a:gridCol>
                <a:gridCol w="602313">
                  <a:extLst>
                    <a:ext uri="{9D8B030D-6E8A-4147-A177-3AD203B41FA5}">
                      <a16:colId xmlns:a16="http://schemas.microsoft.com/office/drawing/2014/main" val="20002"/>
                    </a:ext>
                  </a:extLst>
                </a:gridCol>
                <a:gridCol w="439620">
                  <a:extLst>
                    <a:ext uri="{9D8B030D-6E8A-4147-A177-3AD203B41FA5}">
                      <a16:colId xmlns:a16="http://schemas.microsoft.com/office/drawing/2014/main" val="20003"/>
                    </a:ext>
                  </a:extLst>
                </a:gridCol>
                <a:gridCol w="1388527">
                  <a:extLst>
                    <a:ext uri="{9D8B030D-6E8A-4147-A177-3AD203B41FA5}">
                      <a16:colId xmlns:a16="http://schemas.microsoft.com/office/drawing/2014/main" val="20004"/>
                    </a:ext>
                  </a:extLst>
                </a:gridCol>
                <a:gridCol w="1249193">
                  <a:extLst>
                    <a:ext uri="{9D8B030D-6E8A-4147-A177-3AD203B41FA5}">
                      <a16:colId xmlns:a16="http://schemas.microsoft.com/office/drawing/2014/main" val="20005"/>
                    </a:ext>
                  </a:extLst>
                </a:gridCol>
                <a:gridCol w="637807">
                  <a:extLst>
                    <a:ext uri="{9D8B030D-6E8A-4147-A177-3AD203B41FA5}">
                      <a16:colId xmlns:a16="http://schemas.microsoft.com/office/drawing/2014/main" val="20006"/>
                    </a:ext>
                  </a:extLst>
                </a:gridCol>
                <a:gridCol w="845377">
                  <a:extLst>
                    <a:ext uri="{9D8B030D-6E8A-4147-A177-3AD203B41FA5}">
                      <a16:colId xmlns:a16="http://schemas.microsoft.com/office/drawing/2014/main" val="20007"/>
                    </a:ext>
                  </a:extLst>
                </a:gridCol>
                <a:gridCol w="724609">
                  <a:extLst>
                    <a:ext uri="{9D8B030D-6E8A-4147-A177-3AD203B41FA5}">
                      <a16:colId xmlns:a16="http://schemas.microsoft.com/office/drawing/2014/main" val="20008"/>
                    </a:ext>
                  </a:extLst>
                </a:gridCol>
                <a:gridCol w="356657">
                  <a:extLst>
                    <a:ext uri="{9D8B030D-6E8A-4147-A177-3AD203B41FA5}">
                      <a16:colId xmlns:a16="http://schemas.microsoft.com/office/drawing/2014/main" val="20009"/>
                    </a:ext>
                  </a:extLst>
                </a:gridCol>
                <a:gridCol w="154628">
                  <a:extLst>
                    <a:ext uri="{9D8B030D-6E8A-4147-A177-3AD203B41FA5}">
                      <a16:colId xmlns:a16="http://schemas.microsoft.com/office/drawing/2014/main" val="20010"/>
                    </a:ext>
                  </a:extLst>
                </a:gridCol>
                <a:gridCol w="724609">
                  <a:extLst>
                    <a:ext uri="{9D8B030D-6E8A-4147-A177-3AD203B41FA5}">
                      <a16:colId xmlns:a16="http://schemas.microsoft.com/office/drawing/2014/main" val="20011"/>
                    </a:ext>
                  </a:extLst>
                </a:gridCol>
              </a:tblGrid>
              <a:tr h="186360">
                <a:tc>
                  <a:txBody>
                    <a:bodyPr/>
                    <a:lstStyle/>
                    <a:p>
                      <a:pPr algn="ctr" fontAlgn="ctr"/>
                      <a:r>
                        <a:rPr lang="en-US" sz="1200" b="0" i="0" u="none" strike="noStrike" dirty="0">
                          <a:solidFill>
                            <a:srgbClr val="000000"/>
                          </a:solidFill>
                          <a:latin typeface="宋体"/>
                        </a:rPr>
                        <a:t>Time</a:t>
                      </a: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Name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a:solidFill>
                            <a:srgbClr val="000000"/>
                          </a:solidFill>
                          <a:latin typeface="宋体"/>
                        </a:rPr>
                        <a:t>Busy</a:t>
                      </a:r>
                    </a:p>
                  </a:txBody>
                  <a:tcPr marL="6285" marR="6285" marT="628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dirty="0">
                          <a:solidFill>
                            <a:srgbClr val="000000"/>
                          </a:solidFill>
                          <a:latin typeface="宋体"/>
                        </a:rPr>
                        <a:t>Op</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dirty="0" err="1">
                          <a:solidFill>
                            <a:srgbClr val="000000"/>
                          </a:solidFill>
                          <a:latin typeface="宋体"/>
                        </a:rPr>
                        <a:t>Vj</a:t>
                      </a:r>
                      <a:endParaRPr lang="en-US" sz="1200" b="0" i="0" u="none" strike="noStrike" dirty="0">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a:solidFill>
                            <a:srgbClr val="000000"/>
                          </a:solidFill>
                          <a:latin typeface="宋体"/>
                        </a:rPr>
                        <a:t>Vk</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dirty="0" err="1">
                          <a:solidFill>
                            <a:srgbClr val="000000"/>
                          </a:solidFill>
                          <a:latin typeface="宋体"/>
                        </a:rPr>
                        <a:t>Qj</a:t>
                      </a:r>
                      <a:endParaRPr lang="en-US" sz="1200" b="0" i="0" u="none" strike="noStrike" dirty="0">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a:solidFill>
                            <a:srgbClr val="000000"/>
                          </a:solidFill>
                          <a:latin typeface="宋体"/>
                        </a:rPr>
                        <a:t>Qk</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a:solidFill>
                            <a:srgbClr val="000000"/>
                          </a:solidFill>
                          <a:latin typeface="宋体"/>
                        </a:rPr>
                        <a:t>Dest</a:t>
                      </a:r>
                    </a:p>
                  </a:txBody>
                  <a:tcPr marL="6285" marR="6285" marT="628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gridSpan="2">
                  <a:txBody>
                    <a:bodyPr/>
                    <a:lstStyle/>
                    <a:p>
                      <a:pPr algn="ctr" fontAlgn="ctr"/>
                      <a:endParaRPr lang="zh-CN" alt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hMerge="1">
                  <a:txBody>
                    <a:bodyPr/>
                    <a:lstStyle/>
                    <a:p>
                      <a:endParaRPr lang="zh-CN" altLang="en-US"/>
                    </a:p>
                  </a:txBody>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0"/>
                  </a:ext>
                </a:extLst>
              </a:tr>
              <a:tr h="186360">
                <a:tc>
                  <a:txBody>
                    <a:bodyPr/>
                    <a:lstStyle/>
                    <a:p>
                      <a:pPr algn="ctr" fontAlgn="ctr"/>
                      <a:r>
                        <a:rPr lang="en-US" altLang="zh-CN" sz="1200" b="0" i="0" u="none" strike="noStrike">
                          <a:solidFill>
                            <a:srgbClr val="000000"/>
                          </a:solidFill>
                          <a:latin typeface="宋体"/>
                        </a:rPr>
                        <a:t>0</a:t>
                      </a: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Add1</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dirty="0">
                          <a:solidFill>
                            <a:srgbClr val="000000"/>
                          </a:solidFill>
                          <a:latin typeface="宋体"/>
                        </a:rPr>
                        <a:t>No</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gridSpan="3">
                  <a:txBody>
                    <a:bodyPr/>
                    <a:lstStyle/>
                    <a:p>
                      <a:pPr algn="ctr" fontAlgn="ctr"/>
                      <a:r>
                        <a:rPr lang="en-US" altLang="zh-CN" sz="1200" b="1" i="0" u="none" strike="noStrike" dirty="0">
                          <a:solidFill>
                            <a:srgbClr val="FF0000"/>
                          </a:solidFill>
                          <a:latin typeface="宋体"/>
                        </a:rPr>
                        <a:t>Reservation</a:t>
                      </a:r>
                      <a:endParaRPr lang="zh-CN" altLang="en-US" sz="1200" b="1" i="0" u="none" strike="noStrike" dirty="0">
                        <a:solidFill>
                          <a:srgbClr val="FF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hMerge="1">
                  <a:txBody>
                    <a:bodyPr/>
                    <a:lstStyle/>
                    <a:p>
                      <a:endParaRPr lang="zh-CN" altLang="en-US"/>
                    </a:p>
                  </a:txBody>
                  <a:tcPr/>
                </a:tc>
                <a:tc hMerge="1">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1"/>
                  </a:ext>
                </a:extLst>
              </a:tr>
              <a:tr h="186360">
                <a:tc>
                  <a:txBody>
                    <a:bodyPr/>
                    <a:lstStyle/>
                    <a:p>
                      <a:pPr algn="ctr" fontAlgn="ctr"/>
                      <a:r>
                        <a:rPr lang="en-US" altLang="zh-CN" sz="1200" b="0" i="0" u="none" strike="noStrike" dirty="0">
                          <a:solidFill>
                            <a:srgbClr val="000000"/>
                          </a:solidFill>
                          <a:latin typeface="宋体"/>
                        </a:rPr>
                        <a:t>0</a:t>
                      </a: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Add2</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dirty="0">
                          <a:solidFill>
                            <a:srgbClr val="000000"/>
                          </a:solidFill>
                          <a:latin typeface="宋体"/>
                        </a:rPr>
                        <a:t>No</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gridSpan="3">
                  <a:txBody>
                    <a:bodyPr/>
                    <a:lstStyle/>
                    <a:p>
                      <a:pPr algn="ctr" fontAlgn="ctr"/>
                      <a:r>
                        <a:rPr lang="en-US" altLang="zh-CN" sz="1200" b="1" i="0" u="none" strike="noStrike" dirty="0">
                          <a:solidFill>
                            <a:srgbClr val="FF0000"/>
                          </a:solidFill>
                          <a:latin typeface="宋体"/>
                        </a:rPr>
                        <a:t>Station</a:t>
                      </a:r>
                      <a:endParaRPr lang="zh-CN" altLang="en-US" sz="1200" b="1" i="0" u="none" strike="noStrike" dirty="0">
                        <a:solidFill>
                          <a:srgbClr val="FF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hMerge="1">
                  <a:txBody>
                    <a:bodyPr/>
                    <a:lstStyle/>
                    <a:p>
                      <a:endParaRPr lang="zh-CN" altLang="en-US"/>
                    </a:p>
                  </a:txBody>
                  <a:tcPr/>
                </a:tc>
                <a:tc hMerge="1">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2"/>
                  </a:ext>
                </a:extLst>
              </a:tr>
              <a:tr h="186360">
                <a:tc>
                  <a:txBody>
                    <a:bodyPr/>
                    <a:lstStyle/>
                    <a:p>
                      <a:pPr algn="ctr" fontAlgn="ctr"/>
                      <a:r>
                        <a:rPr lang="en-US" altLang="zh-CN" sz="1200" b="0" i="0" u="none" strike="noStrike">
                          <a:solidFill>
                            <a:srgbClr val="000000"/>
                          </a:solidFill>
                          <a:latin typeface="宋体"/>
                        </a:rPr>
                        <a:t>0</a:t>
                      </a: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Add3</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dirty="0">
                          <a:solidFill>
                            <a:srgbClr val="000000"/>
                          </a:solidFill>
                          <a:latin typeface="宋体"/>
                        </a:rPr>
                        <a:t>No</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marL="0" indent="0" algn="ctr" fontAlgn="ctr">
                        <a:tabLst/>
                      </a:pPr>
                      <a:endParaRPr lang="zh-CN" alt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gridSpan="2">
                  <a:txBody>
                    <a:bodyPr/>
                    <a:lstStyle/>
                    <a:p>
                      <a:endParaRPr lang="zh-CN" altLang="en-US"/>
                    </a:p>
                  </a:txBody>
                  <a:tcPr marL="6285" marR="6285" marT="6285" marB="0" anchor="ctr">
                    <a:lnL>
                      <a:noFill/>
                    </a:lnL>
                    <a:lnR>
                      <a:noFill/>
                    </a:lnR>
                    <a:lnT>
                      <a:noFill/>
                    </a:lnT>
                    <a:lnB>
                      <a:noFill/>
                    </a:lnB>
                  </a:tcPr>
                </a:tc>
                <a:tc hMerge="1">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3"/>
                  </a:ext>
                </a:extLst>
              </a:tr>
              <a:tr h="186360">
                <a:tc>
                  <a:txBody>
                    <a:bodyPr/>
                    <a:lstStyle/>
                    <a:p>
                      <a:pPr algn="ctr" fontAlgn="ctr"/>
                      <a:r>
                        <a:rPr lang="en-US" altLang="zh-CN" sz="1200" b="0" i="0" u="none" strike="noStrike" dirty="0">
                          <a:solidFill>
                            <a:srgbClr val="000000"/>
                          </a:solidFill>
                          <a:latin typeface="宋体"/>
                        </a:rPr>
                        <a:t>0</a:t>
                      </a: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Mult1</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dirty="0">
                          <a:solidFill>
                            <a:srgbClr val="000000"/>
                          </a:solidFill>
                          <a:latin typeface="宋体"/>
                        </a:rPr>
                        <a:t>Yes</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altLang="zh-CN" sz="1200" b="0" i="0" u="none" strike="noStrike" dirty="0">
                          <a:solidFill>
                            <a:srgbClr val="000000"/>
                          </a:solidFill>
                          <a:latin typeface="宋体"/>
                        </a:rPr>
                        <a:t>MULT</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err="1">
                          <a:solidFill>
                            <a:srgbClr val="000000"/>
                          </a:solidFill>
                          <a:latin typeface="宋体"/>
                        </a:rPr>
                        <a:t>Mem</a:t>
                      </a:r>
                      <a:r>
                        <a:rPr lang="en-US" altLang="zh-CN" sz="1200" b="0" i="0" u="none" strike="noStrike" dirty="0">
                          <a:solidFill>
                            <a:srgbClr val="000000"/>
                          </a:solidFill>
                          <a:latin typeface="宋体"/>
                        </a:rPr>
                        <a:t>[45+Regs[R3]]</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err="1">
                          <a:solidFill>
                            <a:srgbClr val="000000"/>
                          </a:solidFill>
                          <a:latin typeface="宋体"/>
                        </a:rPr>
                        <a:t>Regs</a:t>
                      </a:r>
                      <a:r>
                        <a:rPr lang="en-US" altLang="zh-CN" sz="1200" b="0" i="0" u="none" strike="noStrike" dirty="0">
                          <a:solidFill>
                            <a:srgbClr val="000000"/>
                          </a:solidFill>
                          <a:latin typeface="宋体"/>
                        </a:rPr>
                        <a:t>[F4]</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a:solidFill>
                            <a:srgbClr val="000000"/>
                          </a:solidFill>
                          <a:latin typeface="宋体"/>
                        </a:rPr>
                        <a:t>#3</a:t>
                      </a: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gridSpan="2">
                  <a:txBody>
                    <a:bodyPr/>
                    <a:lstStyle/>
                    <a:p>
                      <a:endParaRPr lang="zh-CN" altLang="en-US"/>
                    </a:p>
                  </a:txBody>
                  <a:tcPr marL="6285" marR="6285" marT="6285" marB="0" anchor="ctr">
                    <a:lnL>
                      <a:noFill/>
                    </a:lnL>
                    <a:lnR>
                      <a:noFill/>
                    </a:lnR>
                    <a:lnT>
                      <a:noFill/>
                    </a:lnT>
                    <a:lnB>
                      <a:noFill/>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4"/>
                  </a:ext>
                </a:extLst>
              </a:tr>
              <a:tr h="186360">
                <a:tc>
                  <a:txBody>
                    <a:bodyPr/>
                    <a:lstStyle/>
                    <a:p>
                      <a:pPr algn="ctr" fontAlgn="ctr"/>
                      <a:r>
                        <a:rPr lang="en-US" altLang="zh-CN" sz="1200" b="0" i="0" u="none" strike="noStrike">
                          <a:solidFill>
                            <a:srgbClr val="000000"/>
                          </a:solidFill>
                          <a:latin typeface="宋体"/>
                        </a:rPr>
                        <a:t>0</a:t>
                      </a: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Mult2</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dirty="0">
                          <a:solidFill>
                            <a:srgbClr val="000000"/>
                          </a:solidFill>
                          <a:latin typeface="宋体"/>
                        </a:rPr>
                        <a:t>Yes</a:t>
                      </a:r>
                    </a:p>
                  </a:txBody>
                  <a:tcPr marL="6285" marR="6285" marT="6285"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altLang="zh-CN" sz="1200" b="0" i="0" u="none" strike="noStrike" dirty="0">
                          <a:solidFill>
                            <a:srgbClr val="000000"/>
                          </a:solidFill>
                          <a:latin typeface="宋体"/>
                        </a:rPr>
                        <a:t>DIV</a:t>
                      </a:r>
                      <a:endParaRPr lang="zh-CN" altLang="en-US" sz="1200" b="0" i="0" u="none" strike="noStrike" dirty="0">
                        <a:solidFill>
                          <a:srgbClr val="000000"/>
                        </a:solidFill>
                        <a:latin typeface="宋体"/>
                      </a:endParaRP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dirty="0">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altLang="zh-CN" sz="1200" b="0" i="0" u="none" strike="noStrike" dirty="0" err="1">
                          <a:solidFill>
                            <a:srgbClr val="000000"/>
                          </a:solidFill>
                          <a:latin typeface="宋体"/>
                        </a:rPr>
                        <a:t>Regs</a:t>
                      </a:r>
                      <a:r>
                        <a:rPr lang="en-US" altLang="zh-CN" sz="1200" b="0" i="0" u="none" strike="noStrike" dirty="0">
                          <a:solidFill>
                            <a:srgbClr val="000000"/>
                          </a:solidFill>
                          <a:latin typeface="宋体"/>
                        </a:rPr>
                        <a:t>[F6]</a:t>
                      </a:r>
                      <a:endParaRPr lang="zh-CN" altLang="en-US" sz="1200" b="0" i="0" u="none" strike="noStrike" dirty="0">
                        <a:solidFill>
                          <a:srgbClr val="000000"/>
                        </a:solidFill>
                        <a:latin typeface="宋体"/>
                      </a:endParaRP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altLang="zh-CN" sz="1200" b="0" i="0" u="none" strike="noStrike" dirty="0">
                          <a:solidFill>
                            <a:srgbClr val="000000"/>
                          </a:solidFill>
                          <a:latin typeface="宋体"/>
                        </a:rPr>
                        <a:t>#3</a:t>
                      </a:r>
                      <a:endParaRPr lang="zh-CN" altLang="en-US" sz="1200" b="0" i="0" u="none" strike="noStrike" dirty="0">
                        <a:solidFill>
                          <a:srgbClr val="000000"/>
                        </a:solidFill>
                        <a:latin typeface="宋体"/>
                      </a:endParaRP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dirty="0">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altLang="zh-CN" sz="1200" b="0" i="0" u="none" strike="noStrike" dirty="0">
                          <a:solidFill>
                            <a:srgbClr val="000000"/>
                          </a:solidFill>
                          <a:latin typeface="宋体"/>
                        </a:rPr>
                        <a:t>#5</a:t>
                      </a: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gridSpan="2">
                  <a:txBody>
                    <a:bodyPr/>
                    <a:lstStyle/>
                    <a:p>
                      <a:endParaRPr lang="zh-CN" altLang="en-US"/>
                    </a:p>
                  </a:txBody>
                  <a:tcPr marL="6285" marR="6285" marT="6285" marB="0" anchor="ctr">
                    <a:lnL>
                      <a:noFill/>
                    </a:lnL>
                    <a:lnR>
                      <a:noFill/>
                    </a:lnR>
                    <a:lnT>
                      <a:noFill/>
                    </a:lnT>
                    <a:lnB>
                      <a:noFill/>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5"/>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gridSpan="2">
                  <a:txBody>
                    <a:bodyPr/>
                    <a:lstStyle/>
                    <a:p>
                      <a:endParaRPr lang="zh-CN" altLang="en-US"/>
                    </a:p>
                  </a:txBody>
                  <a:tcPr marL="6285" marR="6285" marT="6285" marB="0" anchor="ctr">
                    <a:lnL>
                      <a:noFill/>
                    </a:lnL>
                    <a:lnR>
                      <a:noFill/>
                    </a:lnR>
                    <a:lnT>
                      <a:noFill/>
                    </a:lnT>
                    <a:lnB>
                      <a:noFill/>
                    </a:lnB>
                  </a:tcPr>
                </a:tc>
                <a:tc hMerge="1">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6"/>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Busy</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gridSpan="2">
                  <a:txBody>
                    <a:bodyPr/>
                    <a:lstStyle/>
                    <a:p>
                      <a:pPr algn="ctr" fontAlgn="ctr"/>
                      <a:r>
                        <a:rPr lang="en-US" sz="1200" b="0" i="0" u="none" strike="noStrike">
                          <a:solidFill>
                            <a:srgbClr val="000000"/>
                          </a:solidFill>
                          <a:latin typeface="宋体"/>
                        </a:rPr>
                        <a:t>Address</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hMerge="1">
                  <a:txBody>
                    <a:bodyPr/>
                    <a:lstStyle/>
                    <a:p>
                      <a:pPr algn="ctr" fontAlgn="ctr"/>
                      <a:endParaRPr lang="en-US" sz="1200" b="0" i="0" u="none" strike="noStrike">
                        <a:solidFill>
                          <a:srgbClr val="000000"/>
                        </a:solidFill>
                        <a:latin typeface="宋体"/>
                      </a:endParaRP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Entry</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Busy</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Instruction</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State</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err="1">
                          <a:solidFill>
                            <a:srgbClr val="000000"/>
                          </a:solidFill>
                          <a:latin typeface="宋体"/>
                        </a:rPr>
                        <a:t>Dest</a:t>
                      </a:r>
                      <a:r>
                        <a:rPr lang="en-US" sz="1200" b="0" i="0" u="none" strike="noStrike" dirty="0">
                          <a:solidFill>
                            <a:srgbClr val="000000"/>
                          </a:solidFill>
                          <a:latin typeface="宋体"/>
                        </a:rPr>
                        <a:t>.</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Value</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Load1</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No</a:t>
                      </a:r>
                      <a:endParaRPr lang="zh-CN" alt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tcPr>
                </a:tc>
                <a:tc gridSpan="2">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hMerge="1">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008"/>
                  </a:ext>
                </a:extLst>
              </a:tr>
              <a:tr h="186360">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1</a:t>
                      </a:r>
                    </a:p>
                  </a:txBody>
                  <a:tcPr marL="6285" marR="6285" marT="628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altLang="zh-CN" sz="1200" b="0" i="0" u="none" strike="noStrike" dirty="0">
                          <a:solidFill>
                            <a:srgbClr val="000000"/>
                          </a:solidFill>
                          <a:latin typeface="宋体"/>
                        </a:rPr>
                        <a:t>no</a:t>
                      </a:r>
                      <a:r>
                        <a:rPr lang="zh-CN" altLang="en-US" sz="1200" b="0" i="0" u="none" strike="noStrike" dirty="0">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altLang="zh-CN" sz="1200" b="0" i="0" u="none" strike="noStrike" dirty="0">
                          <a:solidFill>
                            <a:srgbClr val="000000"/>
                          </a:solidFill>
                          <a:latin typeface="宋体"/>
                        </a:rPr>
                        <a:t>LD F6,34(R2)</a:t>
                      </a:r>
                      <a:endParaRPr lang="zh-CN" altLang="en-US" sz="1200" b="0" i="0" u="none" strike="noStrike" dirty="0">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altLang="zh-CN" sz="1200" b="0" i="0" u="none" strike="noStrike" dirty="0">
                          <a:solidFill>
                            <a:srgbClr val="000000"/>
                          </a:solidFill>
                          <a:latin typeface="宋体"/>
                        </a:rPr>
                        <a:t>Commit</a:t>
                      </a:r>
                      <a:r>
                        <a:rPr lang="zh-CN" altLang="en-US" sz="1200" b="0" i="0" u="none" strike="noStrike" dirty="0">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altLang="zh-CN" sz="1200" b="0" i="0" u="none" strike="noStrike" dirty="0">
                          <a:solidFill>
                            <a:srgbClr val="000000"/>
                          </a:solidFill>
                          <a:latin typeface="宋体"/>
                        </a:rPr>
                        <a:t>F6</a:t>
                      </a:r>
                      <a:r>
                        <a:rPr lang="zh-CN" altLang="en-US" sz="1200" b="0" i="0" u="none" strike="noStrike" dirty="0">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altLang="zh-CN" sz="1200" b="0" i="0" u="none" strike="noStrike" dirty="0" err="1">
                          <a:solidFill>
                            <a:srgbClr val="000000"/>
                          </a:solidFill>
                          <a:latin typeface="宋体"/>
                        </a:rPr>
                        <a:t>Mem</a:t>
                      </a:r>
                      <a:r>
                        <a:rPr lang="en-US" altLang="zh-CN" sz="1200" b="0" i="0" u="none" strike="noStrike" dirty="0">
                          <a:solidFill>
                            <a:srgbClr val="000000"/>
                          </a:solidFill>
                          <a:latin typeface="宋体"/>
                        </a:rPr>
                        <a:t>[load1]</a:t>
                      </a:r>
                      <a:r>
                        <a:rPr lang="zh-CN" altLang="en-US" sz="1200" b="0" i="0" u="none" strike="noStrike" dirty="0">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a:solidFill>
                            <a:srgbClr val="000000"/>
                          </a:solidFill>
                          <a:latin typeface="宋体"/>
                        </a:rPr>
                        <a:t>Load2</a:t>
                      </a:r>
                    </a:p>
                  </a:txBody>
                  <a:tcPr marL="6285" marR="6285" marT="62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No</a:t>
                      </a:r>
                      <a:endParaRPr lang="zh-CN" alt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gridSpan="2">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10009"/>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2</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altLang="zh-CN" sz="1200" b="0" i="0" u="none" strike="noStrike" dirty="0">
                          <a:solidFill>
                            <a:srgbClr val="000000"/>
                          </a:solidFill>
                          <a:latin typeface="宋体"/>
                        </a:rPr>
                        <a:t>no </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a:solidFill>
                            <a:srgbClr val="000000"/>
                          </a:solidFill>
                          <a:latin typeface="宋体"/>
                        </a:rPr>
                        <a:t>LD F2,45(R3) </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a:solidFill>
                            <a:srgbClr val="000000"/>
                          </a:solidFill>
                          <a:latin typeface="宋体"/>
                        </a:rPr>
                        <a:t>Commit</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a:solidFill>
                            <a:srgbClr val="000000"/>
                          </a:solidFill>
                          <a:latin typeface="宋体"/>
                        </a:rPr>
                        <a:t>F2</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err="1">
                          <a:solidFill>
                            <a:srgbClr val="000000"/>
                          </a:solidFill>
                          <a:latin typeface="宋体"/>
                        </a:rPr>
                        <a:t>Mem</a:t>
                      </a:r>
                      <a:r>
                        <a:rPr lang="en-US" altLang="zh-CN" sz="1200" b="0" i="0" u="none" strike="noStrike" dirty="0">
                          <a:solidFill>
                            <a:srgbClr val="000000"/>
                          </a:solidFill>
                          <a:latin typeface="宋体"/>
                        </a:rPr>
                        <a:t>[load2]</a:t>
                      </a:r>
                      <a:r>
                        <a:rPr lang="zh-CN" altLang="en-US" sz="1200" b="0" i="0" u="none" strike="noStrike" dirty="0">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a:solidFill>
                            <a:srgbClr val="000000"/>
                          </a:solidFill>
                          <a:latin typeface="宋体"/>
                        </a:rPr>
                        <a:t>Load3</a:t>
                      </a:r>
                    </a:p>
                  </a:txBody>
                  <a:tcPr marL="6285" marR="6285" marT="62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tcPr>
                </a:tc>
                <a:tc gridSpan="2">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a:solidFill>
                            <a:srgbClr val="000000"/>
                          </a:solidFill>
                          <a:latin typeface="宋体"/>
                        </a:rPr>
                        <a:t>Head</a:t>
                      </a: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3</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altLang="zh-CN" sz="1200" b="0" i="0" u="none" strike="noStrike" dirty="0">
                          <a:solidFill>
                            <a:srgbClr val="000000"/>
                          </a:solidFill>
                          <a:latin typeface="宋体"/>
                        </a:rPr>
                        <a:t>Yes</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a:solidFill>
                            <a:srgbClr val="000000"/>
                          </a:solidFill>
                          <a:latin typeface="宋体"/>
                        </a:rPr>
                        <a:t>MULT</a:t>
                      </a:r>
                      <a:r>
                        <a:rPr lang="en-US" altLang="zh-CN" sz="1200" b="0" i="0" u="none" strike="noStrike" baseline="0" dirty="0">
                          <a:solidFill>
                            <a:srgbClr val="000000"/>
                          </a:solidFill>
                          <a:latin typeface="宋体"/>
                        </a:rPr>
                        <a:t> F0,F2,F4</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a:solidFill>
                            <a:srgbClr val="000000"/>
                          </a:solidFill>
                          <a:latin typeface="宋体"/>
                        </a:rPr>
                        <a:t>Ex9</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a:solidFill>
                            <a:srgbClr val="000000"/>
                          </a:solidFill>
                          <a:latin typeface="宋体"/>
                        </a:rPr>
                        <a:t>F0</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gridSpan="2">
                  <a:txBody>
                    <a:bodyPr/>
                    <a:lstStyle/>
                    <a:p>
                      <a:endParaRPr lang="zh-CN" altLang="en-US"/>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011"/>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4</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altLang="zh-CN" sz="1200" b="0" i="0" u="none" strike="noStrike" dirty="0">
                          <a:solidFill>
                            <a:srgbClr val="000000"/>
                          </a:solidFill>
                          <a:latin typeface="宋体"/>
                        </a:rPr>
                        <a:t>Yes</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a:solidFill>
                            <a:srgbClr val="000000"/>
                          </a:solidFill>
                          <a:latin typeface="宋体"/>
                        </a:rPr>
                        <a:t>SUBD F8,F6,F2</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a:solidFill>
                            <a:srgbClr val="000000"/>
                          </a:solidFill>
                          <a:latin typeface="宋体"/>
                        </a:rPr>
                        <a:t>Write</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a:solidFill>
                            <a:srgbClr val="000000"/>
                          </a:solidFill>
                          <a:latin typeface="宋体"/>
                        </a:rPr>
                        <a:t>F8</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a:solidFill>
                            <a:srgbClr val="000000"/>
                          </a:solidFill>
                          <a:latin typeface="宋体"/>
                        </a:rPr>
                        <a:t>F6-#2</a:t>
                      </a: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gridSpan="2">
                  <a:txBody>
                    <a:bodyPr/>
                    <a:lstStyle/>
                    <a:p>
                      <a:endParaRPr lang="zh-CN" altLang="en-US"/>
                    </a:p>
                  </a:txBody>
                  <a:tcPr marL="6285" marR="6285" marT="6285" marB="0" anchor="ctr">
                    <a:lnL>
                      <a:noFill/>
                    </a:lnL>
                    <a:lnR>
                      <a:noFill/>
                    </a:lnR>
                    <a:lnT>
                      <a:noFill/>
                    </a:lnT>
                    <a:lnB>
                      <a:noFill/>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2"/>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5</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altLang="zh-CN" sz="1200" b="0" i="0" u="none" strike="noStrike" dirty="0">
                          <a:solidFill>
                            <a:srgbClr val="000000"/>
                          </a:solidFill>
                          <a:latin typeface="宋体"/>
                        </a:rPr>
                        <a:t>Yes </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a:solidFill>
                            <a:srgbClr val="000000"/>
                          </a:solidFill>
                          <a:latin typeface="宋体"/>
                        </a:rPr>
                        <a:t>DIVD</a:t>
                      </a:r>
                      <a:r>
                        <a:rPr lang="en-US" altLang="zh-CN" sz="1200" b="0" i="0" u="none" strike="noStrike" baseline="0" dirty="0">
                          <a:solidFill>
                            <a:srgbClr val="000000"/>
                          </a:solidFill>
                          <a:latin typeface="宋体"/>
                        </a:rPr>
                        <a:t> F10,F0,F6</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a:solidFill>
                            <a:srgbClr val="000000"/>
                          </a:solidFill>
                          <a:latin typeface="宋体"/>
                        </a:rPr>
                        <a:t>Issue</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a:solidFill>
                            <a:srgbClr val="000000"/>
                          </a:solidFill>
                          <a:latin typeface="宋体"/>
                        </a:rPr>
                        <a:t>F10</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gridSpan="2">
                  <a:txBody>
                    <a:bodyPr/>
                    <a:lstStyle/>
                    <a:p>
                      <a:endParaRPr lang="zh-CN" altLang="en-US"/>
                    </a:p>
                  </a:txBody>
                  <a:tcPr marL="6285" marR="6285" marT="6285" marB="0" anchor="ctr">
                    <a:lnL>
                      <a:noFill/>
                    </a:lnL>
                    <a:lnR>
                      <a:noFill/>
                    </a:lnR>
                    <a:lnT>
                      <a:noFill/>
                    </a:lnT>
                    <a:lnB>
                      <a:noFill/>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3"/>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a:solidFill>
                            <a:srgbClr val="000000"/>
                          </a:solidFill>
                          <a:latin typeface="宋体"/>
                        </a:rPr>
                        <a:t>Tail</a:t>
                      </a: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6</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altLang="zh-CN" sz="1200" b="0" i="0" u="none" strike="noStrike" dirty="0">
                          <a:solidFill>
                            <a:srgbClr val="000000"/>
                          </a:solidFill>
                          <a:latin typeface="宋体"/>
                        </a:rPr>
                        <a:t>Yes</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a:solidFill>
                            <a:srgbClr val="000000"/>
                          </a:solidFill>
                          <a:latin typeface="宋体"/>
                        </a:rPr>
                        <a:t>ADDD F6,F8,F2</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a:solidFill>
                            <a:srgbClr val="000000"/>
                          </a:solidFill>
                          <a:latin typeface="宋体"/>
                        </a:rPr>
                        <a:t>Write</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a:solidFill>
                            <a:srgbClr val="000000"/>
                          </a:solidFill>
                          <a:latin typeface="宋体"/>
                        </a:rPr>
                        <a:t>F6</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a:solidFill>
                            <a:srgbClr val="000000"/>
                          </a:solidFill>
                          <a:latin typeface="宋体"/>
                        </a:rPr>
                        <a:t>#4+F2</a:t>
                      </a:r>
                      <a:r>
                        <a:rPr lang="zh-CN" altLang="en-US" sz="1200" b="0" i="0" u="none" strike="noStrike" dirty="0">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gridSpan="2">
                  <a:txBody>
                    <a:bodyPr/>
                    <a:lstStyle/>
                    <a:p>
                      <a:endParaRPr lang="zh-CN" altLang="en-US"/>
                    </a:p>
                  </a:txBody>
                  <a:tcPr marL="6285" marR="6285" marT="6285" marB="0" anchor="ctr">
                    <a:lnL>
                      <a:noFill/>
                    </a:lnL>
                    <a:lnR>
                      <a:noFill/>
                    </a:lnR>
                    <a:lnT>
                      <a:noFill/>
                    </a:lnT>
                    <a:lnB>
                      <a:noFill/>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4"/>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7</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gridSpan="4">
                  <a:txBody>
                    <a:bodyPr/>
                    <a:lstStyle/>
                    <a:p>
                      <a:pPr algn="ctr" fontAlgn="ctr"/>
                      <a:r>
                        <a:rPr lang="en-US" altLang="zh-CN" sz="1200" b="1" i="0" u="none" strike="noStrike" dirty="0">
                          <a:solidFill>
                            <a:srgbClr val="FF0000"/>
                          </a:solidFill>
                          <a:latin typeface="宋体"/>
                        </a:rPr>
                        <a:t>Reorder Buffer</a:t>
                      </a:r>
                      <a:endParaRPr lang="zh-CN" altLang="en-US" sz="1200" b="1" i="0" u="none" strike="noStrike" dirty="0">
                        <a:solidFill>
                          <a:srgbClr val="FF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hMerge="1">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hMerge="1">
                  <a:txBody>
                    <a:bodyPr/>
                    <a:lstStyle/>
                    <a:p>
                      <a:endParaRPr lang="zh-CN" altLang="en-US"/>
                    </a:p>
                  </a:txBody>
                  <a:tcPr/>
                </a:tc>
                <a:tc hMerge="1">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5"/>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8</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gridSpan="2">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hMerge="1">
                  <a:txBody>
                    <a:bodyPr/>
                    <a:lstStyle/>
                    <a:p>
                      <a:endParaRPr lang="zh-CN" altLang="en-US"/>
                    </a:p>
                  </a:txBody>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6"/>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9</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gridSpan="2">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hMerge="1">
                  <a:txBody>
                    <a:bodyPr/>
                    <a:lstStyle/>
                    <a:p>
                      <a:endParaRPr lang="zh-CN" altLang="en-US"/>
                    </a:p>
                  </a:txBody>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7"/>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10</a:t>
                      </a:r>
                    </a:p>
                  </a:txBody>
                  <a:tcPr marL="6285" marR="6285" marT="6285"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gridSpan="2">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hMerge="1">
                  <a:txBody>
                    <a:bodyPr/>
                    <a:lstStyle/>
                    <a:p>
                      <a:endParaRPr lang="zh-CN" altLang="en-US"/>
                    </a:p>
                  </a:txBody>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8"/>
                  </a:ext>
                </a:extLst>
              </a:tr>
              <a:tr h="186360">
                <a:tc>
                  <a:txBody>
                    <a:bodyPr/>
                    <a:lstStyle/>
                    <a:p>
                      <a:pPr algn="ctr" fontAlgn="ctr"/>
                      <a:r>
                        <a:rPr lang="en-US" altLang="zh-CN" sz="1200" b="0" i="0" u="none" strike="noStrike" dirty="0">
                          <a:solidFill>
                            <a:srgbClr val="000000"/>
                          </a:solidFill>
                          <a:latin typeface="宋体"/>
                        </a:rPr>
                        <a:t>Cycle</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gridSpan="2">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hMerge="1">
                  <a:txBody>
                    <a:bodyPr/>
                    <a:lstStyle/>
                    <a:p>
                      <a:endParaRPr lang="zh-CN" altLang="en-US"/>
                    </a:p>
                  </a:txBody>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9"/>
                  </a:ext>
                </a:extLst>
              </a:tr>
              <a:tr h="186360">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F0</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F2</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F4</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F6</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F8</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F10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F12</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gridSpan="2">
                  <a:txBody>
                    <a:bodyPr/>
                    <a:lstStyle/>
                    <a:p>
                      <a:pPr algn="ctr" fontAlgn="ctr"/>
                      <a:r>
                        <a:rPr lang="en-US" altLang="zh-CN"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a:txBody>
                    <a:bodyPr/>
                    <a:lstStyle/>
                    <a:p>
                      <a:pPr algn="ctr" fontAlgn="ctr"/>
                      <a:r>
                        <a:rPr lang="en-US" sz="1200" b="0" i="0" u="none" strike="noStrike">
                          <a:solidFill>
                            <a:srgbClr val="000000"/>
                          </a:solidFill>
                          <a:latin typeface="宋体"/>
                        </a:rPr>
                        <a:t>F30</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0"/>
                  </a:ext>
                </a:extLst>
              </a:tr>
              <a:tr h="186360">
                <a:tc>
                  <a:txBody>
                    <a:bodyPr/>
                    <a:lstStyle/>
                    <a:p>
                      <a:pPr algn="ctr" fontAlgn="ctr"/>
                      <a:r>
                        <a:rPr lang="en-US" altLang="zh-CN" sz="1200" b="0" i="0" u="none" strike="noStrike" dirty="0">
                          <a:solidFill>
                            <a:srgbClr val="000000"/>
                          </a:solidFill>
                          <a:latin typeface="宋体"/>
                        </a:rPr>
                        <a:t>14</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Reorder#</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#3</a:t>
                      </a:r>
                      <a:r>
                        <a:rPr lang="zh-CN" altLang="en-US" sz="1200" b="0" i="0" u="none" strike="noStrike" dirty="0">
                          <a:solidFill>
                            <a:srgbClr val="000000"/>
                          </a:solidFill>
                          <a:latin typeface="宋体"/>
                        </a:rPr>
                        <a:t>　</a:t>
                      </a:r>
                    </a:p>
                  </a:txBody>
                  <a:tcPr marL="6285" marR="6285" marT="628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zh-CN" altLang="en-US" sz="1200" b="0" i="0" u="none" strike="noStrike" dirty="0">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zh-CN" altLang="en-US" sz="1200" b="0" i="0" u="none" strike="noStrike" dirty="0">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altLang="zh-CN" sz="1200" b="0" i="0" u="none" strike="noStrike" dirty="0">
                          <a:solidFill>
                            <a:srgbClr val="000000"/>
                          </a:solidFill>
                          <a:latin typeface="宋体"/>
                        </a:rPr>
                        <a:t>#6</a:t>
                      </a:r>
                      <a:endParaRPr lang="zh-CN" altLang="en-US" sz="1200" b="0" i="0" u="none" strike="noStrike" dirty="0">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zh-CN" altLang="en-US" sz="1200" b="0" i="0" u="none" strike="noStrike" dirty="0">
                          <a:solidFill>
                            <a:srgbClr val="000000"/>
                          </a:solidFill>
                          <a:latin typeface="宋体"/>
                        </a:rPr>
                        <a:t>　</a:t>
                      </a:r>
                      <a:r>
                        <a:rPr lang="en-US" altLang="zh-CN" sz="1200" b="0" i="0" u="none" strike="noStrike" dirty="0">
                          <a:solidFill>
                            <a:srgbClr val="000000"/>
                          </a:solidFill>
                          <a:latin typeface="宋体"/>
                        </a:rPr>
                        <a:t>#4</a:t>
                      </a:r>
                      <a:endParaRPr lang="zh-CN" altLang="en-US" sz="1200" b="0" i="0" u="none" strike="noStrike" dirty="0">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altLang="zh-CN" sz="1200" b="0" i="0" u="none" strike="noStrike" dirty="0">
                          <a:solidFill>
                            <a:srgbClr val="000000"/>
                          </a:solidFill>
                          <a:latin typeface="宋体"/>
                        </a:rPr>
                        <a:t>#5</a:t>
                      </a:r>
                      <a:r>
                        <a:rPr lang="zh-CN" altLang="en-US" sz="1200" b="0" i="0" u="none" strike="noStrike" dirty="0">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gridSpan="2">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hMerge="1">
                  <a:txBody>
                    <a:bodyPr/>
                    <a:lstStyle/>
                    <a:p>
                      <a:endParaRPr lang="zh-CN" altLang="en-US"/>
                    </a:p>
                  </a:txBody>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021"/>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Busy</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dirty="0">
                          <a:solidFill>
                            <a:srgbClr val="000000"/>
                          </a:solidFill>
                          <a:latin typeface="宋体"/>
                        </a:rPr>
                        <a:t>Yes</a:t>
                      </a:r>
                    </a:p>
                  </a:txBody>
                  <a:tcPr marL="6285" marR="6285" marT="6285"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latin typeface="宋体"/>
                        </a:rPr>
                        <a:t>No</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No</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latin typeface="宋体"/>
                        </a:rPr>
                        <a:t>Yes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latin typeface="宋体"/>
                        </a:rPr>
                        <a:t>Yes</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latin typeface="宋体"/>
                        </a:rPr>
                        <a:t>Yes</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No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gridSpan="2">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a:txBody>
                    <a:bodyPr/>
                    <a:lstStyle/>
                    <a:p>
                      <a:pPr algn="ctr" fontAlgn="ctr"/>
                      <a:r>
                        <a:rPr lang="en-US" sz="1200" b="0" i="0" u="none" strike="noStrike" dirty="0">
                          <a:solidFill>
                            <a:srgbClr val="000000"/>
                          </a:solidFill>
                          <a:latin typeface="宋体"/>
                        </a:rPr>
                        <a:t>No </a:t>
                      </a:r>
                    </a:p>
                  </a:txBody>
                  <a:tcPr marL="6285" marR="6285" marT="6285"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2"/>
                  </a:ext>
                </a:extLst>
              </a:tr>
            </a:tbl>
          </a:graphicData>
        </a:graphic>
      </p:graphicFrame>
      <p:sp>
        <p:nvSpPr>
          <p:cNvPr id="9" name="文本框 8">
            <a:extLst>
              <a:ext uri="{FF2B5EF4-FFF2-40B4-BE49-F238E27FC236}">
                <a16:creationId xmlns:a16="http://schemas.microsoft.com/office/drawing/2014/main" id="{0946844E-CA3B-410F-B235-934FEEDCE8A7}"/>
              </a:ext>
            </a:extLst>
          </p:cNvPr>
          <p:cNvSpPr txBox="1"/>
          <p:nvPr/>
        </p:nvSpPr>
        <p:spPr>
          <a:xfrm>
            <a:off x="10250214" y="6013950"/>
            <a:ext cx="1941786" cy="276999"/>
          </a:xfrm>
          <a:prstGeom prst="rect">
            <a:avLst/>
          </a:prstGeom>
          <a:noFill/>
        </p:spPr>
        <p:txBody>
          <a:bodyPr wrap="square">
            <a:spAutoFit/>
          </a:bodyPr>
          <a:lstStyle/>
          <a:p>
            <a:pPr algn="ctr" fontAlgn="ctr"/>
            <a:r>
              <a:rPr lang="en-US" altLang="zh-CN" sz="1200" b="1" i="0" u="none" strike="noStrike" dirty="0">
                <a:solidFill>
                  <a:srgbClr val="FF0000"/>
                </a:solidFill>
                <a:latin typeface="宋体"/>
              </a:rPr>
              <a:t>Register Result Status</a:t>
            </a:r>
            <a:endParaRPr lang="zh-CN" altLang="en-US" sz="1200" b="1" i="0" u="none" strike="noStrike" dirty="0">
              <a:solidFill>
                <a:srgbClr val="FF0000"/>
              </a:solidFill>
              <a:latin typeface="宋体"/>
            </a:endParaRPr>
          </a:p>
        </p:txBody>
      </p:sp>
    </p:spTree>
    <p:extLst>
      <p:ext uri="{BB962C8B-B14F-4D97-AF65-F5344CB8AC3E}">
        <p14:creationId xmlns:p14="http://schemas.microsoft.com/office/powerpoint/2010/main" val="1161847038"/>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自由: 形状 22"/>
          <p:cNvSpPr/>
          <p:nvPr/>
        </p:nvSpPr>
        <p:spPr bwMode="auto">
          <a:xfrm rot="12600000">
            <a:off x="628798" y="267712"/>
            <a:ext cx="166903" cy="731887"/>
          </a:xfrm>
          <a:custGeom>
            <a:avLst/>
            <a:gdLst>
              <a:gd name="connsiteX0" fmla="*/ 260214 w 260214"/>
              <a:gd name="connsiteY0" fmla="*/ 995963 h 1141060"/>
              <a:gd name="connsiteX1" fmla="*/ 0 w 260214"/>
              <a:gd name="connsiteY1" fmla="*/ 1141060 h 1141060"/>
              <a:gd name="connsiteX2" fmla="*/ 0 w 260214"/>
              <a:gd name="connsiteY2" fmla="*/ 146621 h 1141060"/>
              <a:gd name="connsiteX3" fmla="*/ 260214 w 260214"/>
              <a:gd name="connsiteY3" fmla="*/ 0 h 1141060"/>
            </a:gdLst>
            <a:ahLst/>
            <a:cxnLst>
              <a:cxn ang="0">
                <a:pos x="connsiteX0" y="connsiteY0"/>
              </a:cxn>
              <a:cxn ang="0">
                <a:pos x="connsiteX1" y="connsiteY1"/>
              </a:cxn>
              <a:cxn ang="0">
                <a:pos x="connsiteX2" y="connsiteY2"/>
              </a:cxn>
              <a:cxn ang="0">
                <a:pos x="connsiteX3" y="connsiteY3"/>
              </a:cxn>
            </a:cxnLst>
            <a:rect l="l" t="t" r="r" b="b"/>
            <a:pathLst>
              <a:path w="260214" h="1141060">
                <a:moveTo>
                  <a:pt x="260214" y="995963"/>
                </a:moveTo>
                <a:lnTo>
                  <a:pt x="0" y="1141060"/>
                </a:lnTo>
                <a:lnTo>
                  <a:pt x="0" y="146621"/>
                </a:lnTo>
                <a:lnTo>
                  <a:pt x="260214" y="0"/>
                </a:lnTo>
                <a:close/>
              </a:path>
            </a:pathLst>
          </a:custGeom>
          <a:solidFill>
            <a:srgbClr val="0075EA"/>
          </a:solidFill>
          <a:ln>
            <a:noFill/>
          </a:ln>
        </p:spPr>
        <p:txBody>
          <a:bodyPr vert="horz" wrap="square" lIns="91440" tIns="45720" rIns="91440" bIns="45720" numCol="1" anchor="t" anchorCtr="0" compatLnSpc="1">
            <a:noAutofit/>
          </a:bodyPr>
          <a:lstStyle/>
          <a:p>
            <a:endParaRPr lang="zh-CN" altLang="en-US" dirty="0"/>
          </a:p>
        </p:txBody>
      </p:sp>
      <p:grpSp>
        <p:nvGrpSpPr>
          <p:cNvPr id="10" name="组合 9">
            <a:extLst>
              <a:ext uri="{FF2B5EF4-FFF2-40B4-BE49-F238E27FC236}">
                <a16:creationId xmlns:a16="http://schemas.microsoft.com/office/drawing/2014/main" id="{BB91EA2E-31D9-4C5E-B927-0E95CC089AA6}"/>
              </a:ext>
            </a:extLst>
          </p:cNvPr>
          <p:cNvGrpSpPr/>
          <p:nvPr/>
        </p:nvGrpSpPr>
        <p:grpSpPr>
          <a:xfrm>
            <a:off x="635244" y="278225"/>
            <a:ext cx="6394948" cy="706446"/>
            <a:chOff x="635242" y="278221"/>
            <a:chExt cx="6394948" cy="706445"/>
          </a:xfrm>
        </p:grpSpPr>
        <p:sp>
          <p:nvSpPr>
            <p:cNvPr id="11" name="矩形 10">
              <a:extLst>
                <a:ext uri="{FF2B5EF4-FFF2-40B4-BE49-F238E27FC236}">
                  <a16:creationId xmlns:a16="http://schemas.microsoft.com/office/drawing/2014/main" id="{47CE21A5-F067-4614-A14F-2AD5275C87D3}"/>
                </a:ext>
              </a:extLst>
            </p:cNvPr>
            <p:cNvSpPr/>
            <p:nvPr/>
          </p:nvSpPr>
          <p:spPr>
            <a:xfrm>
              <a:off x="635242" y="676889"/>
              <a:ext cx="6394948" cy="307777"/>
            </a:xfrm>
            <a:prstGeom prst="rect">
              <a:avLst/>
            </a:prstGeom>
          </p:spPr>
          <p:txBody>
            <a:bodyPr wrap="square">
              <a:spAutoFit/>
            </a:bodyPr>
            <a:lstStyle/>
            <a:p>
              <a:pPr algn="ctr"/>
              <a:r>
                <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rPr>
                <a:t>Speculation Execution based on Hardware——Example</a:t>
              </a:r>
            </a:p>
          </p:txBody>
        </p:sp>
        <p:sp>
          <p:nvSpPr>
            <p:cNvPr id="12" name="矩形 11">
              <a:extLst>
                <a:ext uri="{FF2B5EF4-FFF2-40B4-BE49-F238E27FC236}">
                  <a16:creationId xmlns:a16="http://schemas.microsoft.com/office/drawing/2014/main" id="{063FC65B-08A6-4FAC-8552-101E13B84E5C}"/>
                </a:ext>
              </a:extLst>
            </p:cNvPr>
            <p:cNvSpPr/>
            <p:nvPr/>
          </p:nvSpPr>
          <p:spPr>
            <a:xfrm>
              <a:off x="1197484" y="278221"/>
              <a:ext cx="4951997" cy="523219"/>
            </a:xfrm>
            <a:prstGeom prst="rect">
              <a:avLst/>
            </a:prstGeom>
          </p:spPr>
          <p:txBody>
            <a:bodyPr wrap="none">
              <a:spAutoFit/>
            </a:bodyPr>
            <a:lstStyle/>
            <a:p>
              <a:r>
                <a:rPr lang="zh-CN" altLang="en-US" sz="2800" b="1" dirty="0">
                  <a:solidFill>
                    <a:schemeClr val="tx1">
                      <a:lumMod val="85000"/>
                      <a:lumOff val="15000"/>
                    </a:schemeClr>
                  </a:solidFill>
                  <a:latin typeface="等线" panose="02010600030101010101" pitchFamily="2" charset="-122"/>
                  <a:ea typeface="等线" panose="02010600030101010101" pitchFamily="2" charset="-122"/>
                </a:rPr>
                <a:t>基于硬件的推测执行</a:t>
              </a:r>
              <a:r>
                <a:rPr lang="en-US" altLang="zh-CN" sz="2800" b="1" dirty="0">
                  <a:solidFill>
                    <a:schemeClr val="tx1">
                      <a:lumMod val="85000"/>
                      <a:lumOff val="15000"/>
                    </a:schemeClr>
                  </a:solidFill>
                  <a:latin typeface="等线" panose="02010600030101010101" pitchFamily="2" charset="-122"/>
                  <a:ea typeface="等线" panose="02010600030101010101" pitchFamily="2" charset="-122"/>
                </a:rPr>
                <a:t>— —</a:t>
              </a:r>
              <a:r>
                <a:rPr lang="zh-CN" altLang="en-US" sz="2800" b="1" dirty="0">
                  <a:solidFill>
                    <a:schemeClr val="tx1">
                      <a:lumMod val="85000"/>
                      <a:lumOff val="15000"/>
                    </a:schemeClr>
                  </a:solidFill>
                  <a:latin typeface="等线" panose="02010600030101010101" pitchFamily="2" charset="-122"/>
                  <a:ea typeface="等线" panose="02010600030101010101" pitchFamily="2" charset="-122"/>
                </a:rPr>
                <a:t>示例</a:t>
              </a:r>
            </a:p>
          </p:txBody>
        </p:sp>
      </p:grpSp>
      <p:sp>
        <p:nvSpPr>
          <p:cNvPr id="7" name="文本框 6">
            <a:extLst>
              <a:ext uri="{FF2B5EF4-FFF2-40B4-BE49-F238E27FC236}">
                <a16:creationId xmlns:a16="http://schemas.microsoft.com/office/drawing/2014/main" id="{BD4D3455-BFEC-4ECA-BDAC-7AAF5D43B05A}"/>
              </a:ext>
            </a:extLst>
          </p:cNvPr>
          <p:cNvSpPr txBox="1"/>
          <p:nvPr/>
        </p:nvSpPr>
        <p:spPr>
          <a:xfrm>
            <a:off x="9666514" y="801446"/>
            <a:ext cx="1890243" cy="461665"/>
          </a:xfrm>
          <a:prstGeom prst="rect">
            <a:avLst/>
          </a:prstGeom>
          <a:noFill/>
        </p:spPr>
        <p:txBody>
          <a:bodyPr wrap="square" rtlCol="0">
            <a:spAutoFit/>
          </a:bodyPr>
          <a:lstStyle/>
          <a:p>
            <a:pPr algn="ctr"/>
            <a:r>
              <a:rPr lang="zh-CN" altLang="en-US" sz="2400" b="1" dirty="0">
                <a:solidFill>
                  <a:srgbClr val="0066FF"/>
                </a:solidFill>
                <a:latin typeface="微软雅黑" panose="020B0503020204020204" pitchFamily="34" charset="-122"/>
                <a:ea typeface="微软雅黑" panose="020B0503020204020204" pitchFamily="34" charset="-122"/>
              </a:rPr>
              <a:t>第</a:t>
            </a:r>
            <a:r>
              <a:rPr lang="en-US" altLang="zh-CN" sz="2400" b="1" dirty="0">
                <a:solidFill>
                  <a:srgbClr val="0066FF"/>
                </a:solidFill>
                <a:latin typeface="微软雅黑" panose="020B0503020204020204" pitchFamily="34" charset="-122"/>
                <a:ea typeface="微软雅黑" panose="020B0503020204020204" pitchFamily="34" charset="-122"/>
              </a:rPr>
              <a:t>15</a:t>
            </a:r>
            <a:r>
              <a:rPr lang="zh-CN" altLang="en-US" sz="2400" b="1" dirty="0">
                <a:solidFill>
                  <a:srgbClr val="0066FF"/>
                </a:solidFill>
                <a:latin typeface="微软雅黑" panose="020B0503020204020204" pitchFamily="34" charset="-122"/>
                <a:ea typeface="微软雅黑" panose="020B0503020204020204" pitchFamily="34" charset="-122"/>
              </a:rPr>
              <a:t>个周期</a:t>
            </a:r>
          </a:p>
        </p:txBody>
      </p:sp>
      <p:graphicFrame>
        <p:nvGraphicFramePr>
          <p:cNvPr id="9" name="表格 8">
            <a:extLst>
              <a:ext uri="{FF2B5EF4-FFF2-40B4-BE49-F238E27FC236}">
                <a16:creationId xmlns:a16="http://schemas.microsoft.com/office/drawing/2014/main" id="{3661C841-FBCF-4A46-AAE9-B9846008F975}"/>
              </a:ext>
            </a:extLst>
          </p:cNvPr>
          <p:cNvGraphicFramePr>
            <a:graphicFrameLocks noGrp="1"/>
          </p:cNvGraphicFramePr>
          <p:nvPr>
            <p:extLst>
              <p:ext uri="{D42A27DB-BD31-4B8C-83A1-F6EECF244321}">
                <p14:modId xmlns:p14="http://schemas.microsoft.com/office/powerpoint/2010/main" val="3244745346"/>
              </p:ext>
            </p:extLst>
          </p:nvPr>
        </p:nvGraphicFramePr>
        <p:xfrm>
          <a:off x="1806647" y="1263111"/>
          <a:ext cx="8572558" cy="5082315"/>
        </p:xfrm>
        <a:graphic>
          <a:graphicData uri="http://schemas.openxmlformats.org/drawingml/2006/table">
            <a:tbl>
              <a:tblPr/>
              <a:tblGrid>
                <a:gridCol w="724609">
                  <a:extLst>
                    <a:ext uri="{9D8B030D-6E8A-4147-A177-3AD203B41FA5}">
                      <a16:colId xmlns:a16="http://schemas.microsoft.com/office/drawing/2014/main" val="20000"/>
                    </a:ext>
                  </a:extLst>
                </a:gridCol>
                <a:gridCol w="724609">
                  <a:extLst>
                    <a:ext uri="{9D8B030D-6E8A-4147-A177-3AD203B41FA5}">
                      <a16:colId xmlns:a16="http://schemas.microsoft.com/office/drawing/2014/main" val="20001"/>
                    </a:ext>
                  </a:extLst>
                </a:gridCol>
                <a:gridCol w="602313">
                  <a:extLst>
                    <a:ext uri="{9D8B030D-6E8A-4147-A177-3AD203B41FA5}">
                      <a16:colId xmlns:a16="http://schemas.microsoft.com/office/drawing/2014/main" val="20002"/>
                    </a:ext>
                  </a:extLst>
                </a:gridCol>
                <a:gridCol w="439620">
                  <a:extLst>
                    <a:ext uri="{9D8B030D-6E8A-4147-A177-3AD203B41FA5}">
                      <a16:colId xmlns:a16="http://schemas.microsoft.com/office/drawing/2014/main" val="20003"/>
                    </a:ext>
                  </a:extLst>
                </a:gridCol>
                <a:gridCol w="1388527">
                  <a:extLst>
                    <a:ext uri="{9D8B030D-6E8A-4147-A177-3AD203B41FA5}">
                      <a16:colId xmlns:a16="http://schemas.microsoft.com/office/drawing/2014/main" val="20004"/>
                    </a:ext>
                  </a:extLst>
                </a:gridCol>
                <a:gridCol w="1249193">
                  <a:extLst>
                    <a:ext uri="{9D8B030D-6E8A-4147-A177-3AD203B41FA5}">
                      <a16:colId xmlns:a16="http://schemas.microsoft.com/office/drawing/2014/main" val="20005"/>
                    </a:ext>
                  </a:extLst>
                </a:gridCol>
                <a:gridCol w="637807">
                  <a:extLst>
                    <a:ext uri="{9D8B030D-6E8A-4147-A177-3AD203B41FA5}">
                      <a16:colId xmlns:a16="http://schemas.microsoft.com/office/drawing/2014/main" val="20006"/>
                    </a:ext>
                  </a:extLst>
                </a:gridCol>
                <a:gridCol w="845377">
                  <a:extLst>
                    <a:ext uri="{9D8B030D-6E8A-4147-A177-3AD203B41FA5}">
                      <a16:colId xmlns:a16="http://schemas.microsoft.com/office/drawing/2014/main" val="20007"/>
                    </a:ext>
                  </a:extLst>
                </a:gridCol>
                <a:gridCol w="724609">
                  <a:extLst>
                    <a:ext uri="{9D8B030D-6E8A-4147-A177-3AD203B41FA5}">
                      <a16:colId xmlns:a16="http://schemas.microsoft.com/office/drawing/2014/main" val="20008"/>
                    </a:ext>
                  </a:extLst>
                </a:gridCol>
                <a:gridCol w="356657">
                  <a:extLst>
                    <a:ext uri="{9D8B030D-6E8A-4147-A177-3AD203B41FA5}">
                      <a16:colId xmlns:a16="http://schemas.microsoft.com/office/drawing/2014/main" val="20009"/>
                    </a:ext>
                  </a:extLst>
                </a:gridCol>
                <a:gridCol w="154628">
                  <a:extLst>
                    <a:ext uri="{9D8B030D-6E8A-4147-A177-3AD203B41FA5}">
                      <a16:colId xmlns:a16="http://schemas.microsoft.com/office/drawing/2014/main" val="20010"/>
                    </a:ext>
                  </a:extLst>
                </a:gridCol>
                <a:gridCol w="724609">
                  <a:extLst>
                    <a:ext uri="{9D8B030D-6E8A-4147-A177-3AD203B41FA5}">
                      <a16:colId xmlns:a16="http://schemas.microsoft.com/office/drawing/2014/main" val="20011"/>
                    </a:ext>
                  </a:extLst>
                </a:gridCol>
              </a:tblGrid>
              <a:tr h="186360">
                <a:tc>
                  <a:txBody>
                    <a:bodyPr/>
                    <a:lstStyle/>
                    <a:p>
                      <a:pPr algn="ctr" fontAlgn="ctr"/>
                      <a:r>
                        <a:rPr lang="en-US" sz="1200" b="0" i="0" u="none" strike="noStrike" dirty="0">
                          <a:solidFill>
                            <a:srgbClr val="000000"/>
                          </a:solidFill>
                          <a:latin typeface="宋体"/>
                        </a:rPr>
                        <a:t>Time</a:t>
                      </a:r>
                    </a:p>
                  </a:txBody>
                  <a:tcPr marL="6285" marR="6285" marT="6285" marB="0" anchor="ctr">
                    <a:lnL>
                      <a:noFill/>
                    </a:lnL>
                    <a:lnR>
                      <a:noFill/>
                    </a:lnR>
                    <a:lnT>
                      <a:noFill/>
                    </a:lnT>
                    <a:lnB>
                      <a:noFill/>
                    </a:lnB>
                  </a:tcPr>
                </a:tc>
                <a:tc>
                  <a:txBody>
                    <a:bodyPr/>
                    <a:lstStyle/>
                    <a:p>
                      <a:pPr algn="ctr" fontAlgn="ctr"/>
                      <a:r>
                        <a:rPr lang="en-US" sz="1200" b="0" i="0" u="none" strike="noStrike" dirty="0">
                          <a:solidFill>
                            <a:srgbClr val="000000"/>
                          </a:solidFill>
                          <a:latin typeface="宋体"/>
                        </a:rPr>
                        <a:t>Name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a:solidFill>
                            <a:srgbClr val="000000"/>
                          </a:solidFill>
                          <a:latin typeface="宋体"/>
                        </a:rPr>
                        <a:t>Busy</a:t>
                      </a:r>
                    </a:p>
                  </a:txBody>
                  <a:tcPr marL="6285" marR="6285" marT="628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dirty="0">
                          <a:solidFill>
                            <a:srgbClr val="000000"/>
                          </a:solidFill>
                          <a:latin typeface="宋体"/>
                        </a:rPr>
                        <a:t>Op</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dirty="0" err="1">
                          <a:solidFill>
                            <a:srgbClr val="000000"/>
                          </a:solidFill>
                          <a:latin typeface="宋体"/>
                        </a:rPr>
                        <a:t>Vj</a:t>
                      </a:r>
                      <a:endParaRPr lang="en-US" sz="1200" b="0" i="0" u="none" strike="noStrike" dirty="0">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a:solidFill>
                            <a:srgbClr val="000000"/>
                          </a:solidFill>
                          <a:latin typeface="宋体"/>
                        </a:rPr>
                        <a:t>Vk</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dirty="0" err="1">
                          <a:solidFill>
                            <a:srgbClr val="000000"/>
                          </a:solidFill>
                          <a:latin typeface="宋体"/>
                        </a:rPr>
                        <a:t>Qj</a:t>
                      </a:r>
                      <a:endParaRPr lang="en-US" sz="1200" b="0" i="0" u="none" strike="noStrike" dirty="0">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a:solidFill>
                            <a:srgbClr val="000000"/>
                          </a:solidFill>
                          <a:latin typeface="宋体"/>
                        </a:rPr>
                        <a:t>Qk</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a:solidFill>
                            <a:srgbClr val="000000"/>
                          </a:solidFill>
                          <a:latin typeface="宋体"/>
                        </a:rPr>
                        <a:t>Dest</a:t>
                      </a:r>
                    </a:p>
                  </a:txBody>
                  <a:tcPr marL="6285" marR="6285" marT="628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gridSpan="2">
                  <a:txBody>
                    <a:bodyPr/>
                    <a:lstStyle/>
                    <a:p>
                      <a:pPr algn="ctr" fontAlgn="ctr"/>
                      <a:endParaRPr lang="zh-CN" alt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hMerge="1">
                  <a:txBody>
                    <a:bodyPr/>
                    <a:lstStyle/>
                    <a:p>
                      <a:endParaRPr lang="zh-CN" altLang="en-US"/>
                    </a:p>
                  </a:txBody>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0"/>
                  </a:ext>
                </a:extLst>
              </a:tr>
              <a:tr h="186360">
                <a:tc>
                  <a:txBody>
                    <a:bodyPr/>
                    <a:lstStyle/>
                    <a:p>
                      <a:pPr algn="ctr" fontAlgn="ctr"/>
                      <a:r>
                        <a:rPr lang="en-US" altLang="zh-CN" sz="1200" b="0" i="0" u="none" strike="noStrike">
                          <a:solidFill>
                            <a:srgbClr val="000000"/>
                          </a:solidFill>
                          <a:latin typeface="宋体"/>
                        </a:rPr>
                        <a:t>0</a:t>
                      </a: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Add1</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dirty="0">
                          <a:solidFill>
                            <a:srgbClr val="000000"/>
                          </a:solidFill>
                          <a:latin typeface="宋体"/>
                        </a:rPr>
                        <a:t>No</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gridSpan="3">
                  <a:txBody>
                    <a:bodyPr/>
                    <a:lstStyle/>
                    <a:p>
                      <a:pPr algn="ctr" fontAlgn="ctr"/>
                      <a:r>
                        <a:rPr lang="en-US" altLang="zh-CN" sz="1200" b="1" i="0" u="none" strike="noStrike" dirty="0">
                          <a:solidFill>
                            <a:srgbClr val="FF0000"/>
                          </a:solidFill>
                          <a:latin typeface="宋体"/>
                        </a:rPr>
                        <a:t>Reservation</a:t>
                      </a:r>
                      <a:endParaRPr lang="zh-CN" altLang="en-US" sz="1200" b="1" i="0" u="none" strike="noStrike" dirty="0">
                        <a:solidFill>
                          <a:srgbClr val="FF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hMerge="1">
                  <a:txBody>
                    <a:bodyPr/>
                    <a:lstStyle/>
                    <a:p>
                      <a:endParaRPr lang="zh-CN" altLang="en-US"/>
                    </a:p>
                  </a:txBody>
                  <a:tcPr/>
                </a:tc>
                <a:tc hMerge="1">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1"/>
                  </a:ext>
                </a:extLst>
              </a:tr>
              <a:tr h="186360">
                <a:tc>
                  <a:txBody>
                    <a:bodyPr/>
                    <a:lstStyle/>
                    <a:p>
                      <a:pPr algn="ctr" fontAlgn="ctr"/>
                      <a:r>
                        <a:rPr lang="en-US" altLang="zh-CN" sz="1200" b="0" i="0" u="none" strike="noStrike" dirty="0">
                          <a:solidFill>
                            <a:srgbClr val="000000"/>
                          </a:solidFill>
                          <a:latin typeface="宋体"/>
                        </a:rPr>
                        <a:t>0</a:t>
                      </a: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Add2</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dirty="0">
                          <a:solidFill>
                            <a:srgbClr val="000000"/>
                          </a:solidFill>
                          <a:latin typeface="宋体"/>
                        </a:rPr>
                        <a:t>No</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gridSpan="3">
                  <a:txBody>
                    <a:bodyPr/>
                    <a:lstStyle/>
                    <a:p>
                      <a:pPr algn="ctr" fontAlgn="ctr"/>
                      <a:r>
                        <a:rPr lang="en-US" altLang="zh-CN" sz="1200" b="1" i="0" u="none" strike="noStrike" dirty="0">
                          <a:solidFill>
                            <a:srgbClr val="FF0000"/>
                          </a:solidFill>
                          <a:latin typeface="宋体"/>
                        </a:rPr>
                        <a:t>Station</a:t>
                      </a:r>
                      <a:endParaRPr lang="zh-CN" altLang="en-US" sz="1200" b="1" i="0" u="none" strike="noStrike" dirty="0">
                        <a:solidFill>
                          <a:srgbClr val="FF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hMerge="1">
                  <a:txBody>
                    <a:bodyPr/>
                    <a:lstStyle/>
                    <a:p>
                      <a:endParaRPr lang="zh-CN" altLang="en-US"/>
                    </a:p>
                  </a:txBody>
                  <a:tcPr/>
                </a:tc>
                <a:tc hMerge="1">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2"/>
                  </a:ext>
                </a:extLst>
              </a:tr>
              <a:tr h="186360">
                <a:tc>
                  <a:txBody>
                    <a:bodyPr/>
                    <a:lstStyle/>
                    <a:p>
                      <a:pPr algn="ctr" fontAlgn="ctr"/>
                      <a:r>
                        <a:rPr lang="en-US" altLang="zh-CN" sz="1200" b="0" i="0" u="none" strike="noStrike">
                          <a:solidFill>
                            <a:srgbClr val="000000"/>
                          </a:solidFill>
                          <a:latin typeface="宋体"/>
                        </a:rPr>
                        <a:t>0</a:t>
                      </a: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Add3</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dirty="0">
                          <a:solidFill>
                            <a:srgbClr val="000000"/>
                          </a:solidFill>
                          <a:latin typeface="宋体"/>
                        </a:rPr>
                        <a:t>No</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marL="0" indent="0" algn="ctr" fontAlgn="ctr">
                        <a:tabLst/>
                      </a:pPr>
                      <a:endParaRPr lang="zh-CN" alt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gridSpan="2">
                  <a:txBody>
                    <a:bodyPr/>
                    <a:lstStyle/>
                    <a:p>
                      <a:endParaRPr lang="zh-CN" altLang="en-US"/>
                    </a:p>
                  </a:txBody>
                  <a:tcPr marL="6285" marR="6285" marT="6285" marB="0" anchor="ctr">
                    <a:lnL>
                      <a:noFill/>
                    </a:lnL>
                    <a:lnR>
                      <a:noFill/>
                    </a:lnR>
                    <a:lnT>
                      <a:noFill/>
                    </a:lnT>
                    <a:lnB>
                      <a:noFill/>
                    </a:lnB>
                  </a:tcPr>
                </a:tc>
                <a:tc hMerge="1">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3"/>
                  </a:ext>
                </a:extLst>
              </a:tr>
              <a:tr h="186360">
                <a:tc>
                  <a:txBody>
                    <a:bodyPr/>
                    <a:lstStyle/>
                    <a:p>
                      <a:pPr algn="ctr" fontAlgn="ctr"/>
                      <a:r>
                        <a:rPr lang="en-US" altLang="zh-CN" sz="1200" b="0" i="0" u="none" strike="noStrike" dirty="0">
                          <a:solidFill>
                            <a:srgbClr val="000000"/>
                          </a:solidFill>
                          <a:latin typeface="宋体"/>
                        </a:rPr>
                        <a:t>0</a:t>
                      </a: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Mult1</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dirty="0">
                          <a:solidFill>
                            <a:srgbClr val="000000"/>
                          </a:solidFill>
                          <a:latin typeface="宋体"/>
                        </a:rPr>
                        <a:t>No</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gridSpan="2">
                  <a:txBody>
                    <a:bodyPr/>
                    <a:lstStyle/>
                    <a:p>
                      <a:endParaRPr lang="zh-CN" altLang="en-US"/>
                    </a:p>
                  </a:txBody>
                  <a:tcPr marL="6285" marR="6285" marT="6285" marB="0" anchor="ctr">
                    <a:lnL>
                      <a:noFill/>
                    </a:lnL>
                    <a:lnR>
                      <a:noFill/>
                    </a:lnR>
                    <a:lnT>
                      <a:noFill/>
                    </a:lnT>
                    <a:lnB>
                      <a:noFill/>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4"/>
                  </a:ext>
                </a:extLst>
              </a:tr>
              <a:tr h="186360">
                <a:tc>
                  <a:txBody>
                    <a:bodyPr/>
                    <a:lstStyle/>
                    <a:p>
                      <a:pPr algn="ctr" fontAlgn="ctr"/>
                      <a:r>
                        <a:rPr lang="en-US" altLang="zh-CN" sz="1200" b="0" i="0" u="none" strike="noStrike" dirty="0">
                          <a:solidFill>
                            <a:srgbClr val="000000"/>
                          </a:solidFill>
                          <a:latin typeface="宋体"/>
                        </a:rPr>
                        <a:t>40</a:t>
                      </a: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Mult2</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dirty="0">
                          <a:solidFill>
                            <a:srgbClr val="000000"/>
                          </a:solidFill>
                          <a:latin typeface="宋体"/>
                        </a:rPr>
                        <a:t>Yes</a:t>
                      </a:r>
                    </a:p>
                  </a:txBody>
                  <a:tcPr marL="6285" marR="6285" marT="6285"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altLang="zh-CN" sz="1200" b="0" i="0" u="none" strike="noStrike" dirty="0">
                          <a:solidFill>
                            <a:srgbClr val="000000"/>
                          </a:solidFill>
                          <a:latin typeface="宋体"/>
                        </a:rPr>
                        <a:t>DIV</a:t>
                      </a:r>
                      <a:endParaRPr lang="zh-CN" altLang="en-US" sz="1200" b="0" i="0" u="none" strike="noStrike" dirty="0">
                        <a:solidFill>
                          <a:srgbClr val="000000"/>
                        </a:solidFill>
                        <a:latin typeface="宋体"/>
                      </a:endParaRP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altLang="zh-CN" sz="1200" b="0" i="0" u="none" strike="noStrike" dirty="0">
                          <a:solidFill>
                            <a:srgbClr val="000000"/>
                          </a:solidFill>
                          <a:latin typeface="宋体"/>
                        </a:rPr>
                        <a:t>#2*</a:t>
                      </a:r>
                      <a:r>
                        <a:rPr lang="en-US" altLang="zh-CN" sz="1200" b="0" i="0" u="none" strike="noStrike" dirty="0" err="1">
                          <a:solidFill>
                            <a:srgbClr val="000000"/>
                          </a:solidFill>
                          <a:latin typeface="宋体"/>
                        </a:rPr>
                        <a:t>Regs</a:t>
                      </a:r>
                      <a:r>
                        <a:rPr lang="en-US" altLang="zh-CN" sz="1200" b="0" i="0" u="none" strike="noStrike" dirty="0">
                          <a:solidFill>
                            <a:srgbClr val="000000"/>
                          </a:solidFill>
                          <a:latin typeface="宋体"/>
                        </a:rPr>
                        <a:t>[F4]</a:t>
                      </a:r>
                      <a:r>
                        <a:rPr lang="zh-CN" altLang="en-US" sz="1200" b="0" i="0" u="none" strike="noStrike" dirty="0">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altLang="zh-CN" sz="1200" b="0" i="0" u="none" strike="noStrike" dirty="0" err="1">
                          <a:solidFill>
                            <a:srgbClr val="000000"/>
                          </a:solidFill>
                          <a:latin typeface="宋体"/>
                        </a:rPr>
                        <a:t>Regs</a:t>
                      </a:r>
                      <a:r>
                        <a:rPr lang="en-US" altLang="zh-CN" sz="1200" b="0" i="0" u="none" strike="noStrike" dirty="0">
                          <a:solidFill>
                            <a:srgbClr val="000000"/>
                          </a:solidFill>
                          <a:latin typeface="宋体"/>
                        </a:rPr>
                        <a:t>[F6]</a:t>
                      </a:r>
                      <a:endParaRPr lang="zh-CN" altLang="en-US" sz="1200" b="0" i="0" u="none" strike="noStrike" dirty="0">
                        <a:solidFill>
                          <a:srgbClr val="000000"/>
                        </a:solidFill>
                        <a:latin typeface="宋体"/>
                      </a:endParaRP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dirty="0">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altLang="zh-CN" sz="1200" b="0" i="0" u="none" strike="noStrike" dirty="0">
                          <a:solidFill>
                            <a:srgbClr val="000000"/>
                          </a:solidFill>
                          <a:latin typeface="宋体"/>
                        </a:rPr>
                        <a:t>#5</a:t>
                      </a: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gridSpan="2">
                  <a:txBody>
                    <a:bodyPr/>
                    <a:lstStyle/>
                    <a:p>
                      <a:endParaRPr lang="zh-CN" altLang="en-US"/>
                    </a:p>
                  </a:txBody>
                  <a:tcPr marL="6285" marR="6285" marT="6285" marB="0" anchor="ctr">
                    <a:lnL>
                      <a:noFill/>
                    </a:lnL>
                    <a:lnR>
                      <a:noFill/>
                    </a:lnR>
                    <a:lnT>
                      <a:noFill/>
                    </a:lnT>
                    <a:lnB>
                      <a:noFill/>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5"/>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gridSpan="2">
                  <a:txBody>
                    <a:bodyPr/>
                    <a:lstStyle/>
                    <a:p>
                      <a:endParaRPr lang="zh-CN" altLang="en-US"/>
                    </a:p>
                  </a:txBody>
                  <a:tcPr marL="6285" marR="6285" marT="6285" marB="0" anchor="ctr">
                    <a:lnL>
                      <a:noFill/>
                    </a:lnL>
                    <a:lnR>
                      <a:noFill/>
                    </a:lnR>
                    <a:lnT>
                      <a:noFill/>
                    </a:lnT>
                    <a:lnB>
                      <a:noFill/>
                    </a:lnB>
                  </a:tcPr>
                </a:tc>
                <a:tc hMerge="1">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6"/>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Busy</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gridSpan="2">
                  <a:txBody>
                    <a:bodyPr/>
                    <a:lstStyle/>
                    <a:p>
                      <a:pPr algn="ctr" fontAlgn="ctr"/>
                      <a:r>
                        <a:rPr lang="en-US" sz="1200" b="0" i="0" u="none" strike="noStrike">
                          <a:solidFill>
                            <a:srgbClr val="000000"/>
                          </a:solidFill>
                          <a:latin typeface="宋体"/>
                        </a:rPr>
                        <a:t>Address</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hMerge="1">
                  <a:txBody>
                    <a:bodyPr/>
                    <a:lstStyle/>
                    <a:p>
                      <a:pPr algn="ctr" fontAlgn="ctr"/>
                      <a:endParaRPr lang="en-US" sz="1200" b="0" i="0" u="none" strike="noStrike">
                        <a:solidFill>
                          <a:srgbClr val="000000"/>
                        </a:solidFill>
                        <a:latin typeface="宋体"/>
                      </a:endParaRP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Entry</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Busy</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Instruction</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State</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err="1">
                          <a:solidFill>
                            <a:srgbClr val="000000"/>
                          </a:solidFill>
                          <a:latin typeface="宋体"/>
                        </a:rPr>
                        <a:t>Dest</a:t>
                      </a:r>
                      <a:r>
                        <a:rPr lang="en-US" sz="1200" b="0" i="0" u="none" strike="noStrike" dirty="0">
                          <a:solidFill>
                            <a:srgbClr val="000000"/>
                          </a:solidFill>
                          <a:latin typeface="宋体"/>
                        </a:rPr>
                        <a:t>.</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Value</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Load1</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No</a:t>
                      </a:r>
                      <a:endParaRPr lang="zh-CN" alt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tcPr>
                </a:tc>
                <a:tc gridSpan="2">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hMerge="1">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008"/>
                  </a:ext>
                </a:extLst>
              </a:tr>
              <a:tr h="186360">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1</a:t>
                      </a:r>
                    </a:p>
                  </a:txBody>
                  <a:tcPr marL="6285" marR="6285" marT="628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altLang="zh-CN" sz="1200" b="0" i="0" u="none" strike="noStrike" dirty="0">
                          <a:solidFill>
                            <a:srgbClr val="000000"/>
                          </a:solidFill>
                          <a:latin typeface="宋体"/>
                        </a:rPr>
                        <a:t>no</a:t>
                      </a:r>
                      <a:r>
                        <a:rPr lang="zh-CN" altLang="en-US" sz="1200" b="0" i="0" u="none" strike="noStrike" dirty="0">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altLang="zh-CN" sz="1200" b="0" i="0" u="none" strike="noStrike" dirty="0">
                          <a:solidFill>
                            <a:srgbClr val="000000"/>
                          </a:solidFill>
                          <a:latin typeface="宋体"/>
                        </a:rPr>
                        <a:t>LD F6,34(R2)</a:t>
                      </a:r>
                      <a:endParaRPr lang="zh-CN" altLang="en-US" sz="1200" b="0" i="0" u="none" strike="noStrike" dirty="0">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altLang="zh-CN" sz="1200" b="0" i="0" u="none" strike="noStrike" dirty="0">
                          <a:solidFill>
                            <a:srgbClr val="000000"/>
                          </a:solidFill>
                          <a:latin typeface="宋体"/>
                        </a:rPr>
                        <a:t>Commit</a:t>
                      </a:r>
                      <a:r>
                        <a:rPr lang="zh-CN" altLang="en-US" sz="1200" b="0" i="0" u="none" strike="noStrike" dirty="0">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altLang="zh-CN" sz="1200" b="0" i="0" u="none" strike="noStrike" dirty="0">
                          <a:solidFill>
                            <a:srgbClr val="000000"/>
                          </a:solidFill>
                          <a:latin typeface="宋体"/>
                        </a:rPr>
                        <a:t>F6</a:t>
                      </a:r>
                      <a:r>
                        <a:rPr lang="zh-CN" altLang="en-US" sz="1200" b="0" i="0" u="none" strike="noStrike" dirty="0">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altLang="zh-CN" sz="1200" b="0" i="0" u="none" strike="noStrike" dirty="0" err="1">
                          <a:solidFill>
                            <a:srgbClr val="000000"/>
                          </a:solidFill>
                          <a:latin typeface="宋体"/>
                        </a:rPr>
                        <a:t>Mem</a:t>
                      </a:r>
                      <a:r>
                        <a:rPr lang="en-US" altLang="zh-CN" sz="1200" b="0" i="0" u="none" strike="noStrike" dirty="0">
                          <a:solidFill>
                            <a:srgbClr val="000000"/>
                          </a:solidFill>
                          <a:latin typeface="宋体"/>
                        </a:rPr>
                        <a:t>[load1]</a:t>
                      </a:r>
                      <a:r>
                        <a:rPr lang="zh-CN" altLang="en-US" sz="1200" b="0" i="0" u="none" strike="noStrike" dirty="0">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a:solidFill>
                            <a:srgbClr val="000000"/>
                          </a:solidFill>
                          <a:latin typeface="宋体"/>
                        </a:rPr>
                        <a:t>Load2</a:t>
                      </a:r>
                    </a:p>
                  </a:txBody>
                  <a:tcPr marL="6285" marR="6285" marT="62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No</a:t>
                      </a:r>
                      <a:endParaRPr lang="zh-CN" alt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gridSpan="2">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10009"/>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2</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altLang="zh-CN" sz="1200" b="0" i="0" u="none" strike="noStrike" dirty="0">
                          <a:solidFill>
                            <a:srgbClr val="000000"/>
                          </a:solidFill>
                          <a:latin typeface="宋体"/>
                        </a:rPr>
                        <a:t>no </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a:solidFill>
                            <a:srgbClr val="000000"/>
                          </a:solidFill>
                          <a:latin typeface="宋体"/>
                        </a:rPr>
                        <a:t>LD F2,45(R3) </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a:solidFill>
                            <a:srgbClr val="000000"/>
                          </a:solidFill>
                          <a:latin typeface="宋体"/>
                        </a:rPr>
                        <a:t>Commit</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a:solidFill>
                            <a:srgbClr val="000000"/>
                          </a:solidFill>
                          <a:latin typeface="宋体"/>
                        </a:rPr>
                        <a:t>F2</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err="1">
                          <a:solidFill>
                            <a:srgbClr val="000000"/>
                          </a:solidFill>
                          <a:latin typeface="宋体"/>
                        </a:rPr>
                        <a:t>Mem</a:t>
                      </a:r>
                      <a:r>
                        <a:rPr lang="en-US" altLang="zh-CN" sz="1200" b="0" i="0" u="none" strike="noStrike" dirty="0">
                          <a:solidFill>
                            <a:srgbClr val="000000"/>
                          </a:solidFill>
                          <a:latin typeface="宋体"/>
                        </a:rPr>
                        <a:t>[load2]</a:t>
                      </a:r>
                      <a:r>
                        <a:rPr lang="zh-CN" altLang="en-US" sz="1200" b="0" i="0" u="none" strike="noStrike" dirty="0">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a:solidFill>
                            <a:srgbClr val="000000"/>
                          </a:solidFill>
                          <a:latin typeface="宋体"/>
                        </a:rPr>
                        <a:t>Load3</a:t>
                      </a:r>
                    </a:p>
                  </a:txBody>
                  <a:tcPr marL="6285" marR="6285" marT="62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tcPr>
                </a:tc>
                <a:tc gridSpan="2">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a:solidFill>
                            <a:srgbClr val="000000"/>
                          </a:solidFill>
                          <a:latin typeface="宋体"/>
                        </a:rPr>
                        <a:t>Head</a:t>
                      </a: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3</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altLang="zh-CN" sz="1200" b="0" i="0" u="none" strike="noStrike" dirty="0">
                          <a:solidFill>
                            <a:srgbClr val="000000"/>
                          </a:solidFill>
                          <a:latin typeface="宋体"/>
                        </a:rPr>
                        <a:t>Yes</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a:solidFill>
                            <a:srgbClr val="000000"/>
                          </a:solidFill>
                          <a:latin typeface="宋体"/>
                        </a:rPr>
                        <a:t>MULT</a:t>
                      </a:r>
                      <a:r>
                        <a:rPr lang="en-US" altLang="zh-CN" sz="1200" b="0" i="0" u="none" strike="noStrike" baseline="0" dirty="0">
                          <a:solidFill>
                            <a:srgbClr val="000000"/>
                          </a:solidFill>
                          <a:latin typeface="宋体"/>
                        </a:rPr>
                        <a:t> F0,F2,F4</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a:solidFill>
                            <a:srgbClr val="000000"/>
                          </a:solidFill>
                          <a:latin typeface="宋体"/>
                        </a:rPr>
                        <a:t>Write</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a:solidFill>
                            <a:srgbClr val="000000"/>
                          </a:solidFill>
                          <a:latin typeface="宋体"/>
                        </a:rPr>
                        <a:t>F0</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a:solidFill>
                            <a:srgbClr val="000000"/>
                          </a:solidFill>
                          <a:latin typeface="宋体"/>
                        </a:rPr>
                        <a:t>#2*F4</a:t>
                      </a:r>
                      <a:r>
                        <a:rPr lang="zh-CN" altLang="en-US" sz="1200" b="0" i="0" u="none" strike="noStrike" dirty="0">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gridSpan="2">
                  <a:txBody>
                    <a:bodyPr/>
                    <a:lstStyle/>
                    <a:p>
                      <a:endParaRPr lang="zh-CN" altLang="en-US"/>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011"/>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4</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altLang="zh-CN" sz="1200" b="0" i="0" u="none" strike="noStrike" dirty="0">
                          <a:solidFill>
                            <a:srgbClr val="000000"/>
                          </a:solidFill>
                          <a:latin typeface="宋体"/>
                        </a:rPr>
                        <a:t>Yes</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a:solidFill>
                            <a:srgbClr val="000000"/>
                          </a:solidFill>
                          <a:latin typeface="宋体"/>
                        </a:rPr>
                        <a:t>SUBD F8,F6,F2</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a:solidFill>
                            <a:srgbClr val="000000"/>
                          </a:solidFill>
                          <a:latin typeface="宋体"/>
                        </a:rPr>
                        <a:t>Write</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a:solidFill>
                            <a:srgbClr val="000000"/>
                          </a:solidFill>
                          <a:latin typeface="宋体"/>
                        </a:rPr>
                        <a:t>F8</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a:solidFill>
                            <a:srgbClr val="000000"/>
                          </a:solidFill>
                          <a:latin typeface="宋体"/>
                        </a:rPr>
                        <a:t>F6-#2</a:t>
                      </a: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gridSpan="2">
                  <a:txBody>
                    <a:bodyPr/>
                    <a:lstStyle/>
                    <a:p>
                      <a:endParaRPr lang="zh-CN" altLang="en-US"/>
                    </a:p>
                  </a:txBody>
                  <a:tcPr marL="6285" marR="6285" marT="6285" marB="0" anchor="ctr">
                    <a:lnL>
                      <a:noFill/>
                    </a:lnL>
                    <a:lnR>
                      <a:noFill/>
                    </a:lnR>
                    <a:lnT>
                      <a:noFill/>
                    </a:lnT>
                    <a:lnB>
                      <a:noFill/>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2"/>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5</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altLang="zh-CN" sz="1200" b="0" i="0" u="none" strike="noStrike" dirty="0">
                          <a:solidFill>
                            <a:srgbClr val="000000"/>
                          </a:solidFill>
                          <a:latin typeface="宋体"/>
                        </a:rPr>
                        <a:t>Yes </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a:solidFill>
                            <a:srgbClr val="000000"/>
                          </a:solidFill>
                          <a:latin typeface="宋体"/>
                        </a:rPr>
                        <a:t>DIVD</a:t>
                      </a:r>
                      <a:r>
                        <a:rPr lang="en-US" altLang="zh-CN" sz="1200" b="0" i="0" u="none" strike="noStrike" baseline="0" dirty="0">
                          <a:solidFill>
                            <a:srgbClr val="000000"/>
                          </a:solidFill>
                          <a:latin typeface="宋体"/>
                        </a:rPr>
                        <a:t> F10,F0,F6</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a:solidFill>
                            <a:srgbClr val="000000"/>
                          </a:solidFill>
                          <a:latin typeface="宋体"/>
                        </a:rPr>
                        <a:t>Issue</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a:solidFill>
                            <a:srgbClr val="000000"/>
                          </a:solidFill>
                          <a:latin typeface="宋体"/>
                        </a:rPr>
                        <a:t>F10</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gridSpan="2">
                  <a:txBody>
                    <a:bodyPr/>
                    <a:lstStyle/>
                    <a:p>
                      <a:endParaRPr lang="zh-CN" altLang="en-US"/>
                    </a:p>
                  </a:txBody>
                  <a:tcPr marL="6285" marR="6285" marT="6285" marB="0" anchor="ctr">
                    <a:lnL>
                      <a:noFill/>
                    </a:lnL>
                    <a:lnR>
                      <a:noFill/>
                    </a:lnR>
                    <a:lnT>
                      <a:noFill/>
                    </a:lnT>
                    <a:lnB>
                      <a:noFill/>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3"/>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a:solidFill>
                            <a:srgbClr val="000000"/>
                          </a:solidFill>
                          <a:latin typeface="宋体"/>
                        </a:rPr>
                        <a:t>Tail</a:t>
                      </a: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6</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altLang="zh-CN" sz="1200" b="0" i="0" u="none" strike="noStrike" dirty="0">
                          <a:solidFill>
                            <a:srgbClr val="000000"/>
                          </a:solidFill>
                          <a:latin typeface="宋体"/>
                        </a:rPr>
                        <a:t>Yes</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a:solidFill>
                            <a:srgbClr val="000000"/>
                          </a:solidFill>
                          <a:latin typeface="宋体"/>
                        </a:rPr>
                        <a:t>ADDD F6,F8,F2</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a:solidFill>
                            <a:srgbClr val="000000"/>
                          </a:solidFill>
                          <a:latin typeface="宋体"/>
                        </a:rPr>
                        <a:t>Write</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a:solidFill>
                            <a:srgbClr val="000000"/>
                          </a:solidFill>
                          <a:latin typeface="宋体"/>
                        </a:rPr>
                        <a:t>F6</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a:solidFill>
                            <a:srgbClr val="000000"/>
                          </a:solidFill>
                          <a:latin typeface="宋体"/>
                        </a:rPr>
                        <a:t>#4+F2</a:t>
                      </a:r>
                      <a:r>
                        <a:rPr lang="zh-CN" altLang="en-US" sz="1200" b="0" i="0" u="none" strike="noStrike" dirty="0">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gridSpan="2">
                  <a:txBody>
                    <a:bodyPr/>
                    <a:lstStyle/>
                    <a:p>
                      <a:endParaRPr lang="zh-CN" altLang="en-US"/>
                    </a:p>
                  </a:txBody>
                  <a:tcPr marL="6285" marR="6285" marT="6285" marB="0" anchor="ctr">
                    <a:lnL>
                      <a:noFill/>
                    </a:lnL>
                    <a:lnR>
                      <a:noFill/>
                    </a:lnR>
                    <a:lnT>
                      <a:noFill/>
                    </a:lnT>
                    <a:lnB>
                      <a:noFill/>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4"/>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7</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gridSpan="4">
                  <a:txBody>
                    <a:bodyPr/>
                    <a:lstStyle/>
                    <a:p>
                      <a:pPr algn="ctr" fontAlgn="ctr"/>
                      <a:r>
                        <a:rPr lang="en-US" altLang="zh-CN" sz="1200" b="1" i="0" u="none" strike="noStrike" dirty="0">
                          <a:solidFill>
                            <a:srgbClr val="FF0000"/>
                          </a:solidFill>
                          <a:latin typeface="宋体"/>
                        </a:rPr>
                        <a:t>Reorder Buffer</a:t>
                      </a:r>
                      <a:endParaRPr lang="zh-CN" altLang="en-US" sz="1200" b="1" i="0" u="none" strike="noStrike" dirty="0">
                        <a:solidFill>
                          <a:srgbClr val="FF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hMerge="1">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hMerge="1">
                  <a:txBody>
                    <a:bodyPr/>
                    <a:lstStyle/>
                    <a:p>
                      <a:endParaRPr lang="zh-CN" altLang="en-US"/>
                    </a:p>
                  </a:txBody>
                  <a:tcPr/>
                </a:tc>
                <a:tc hMerge="1">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5"/>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8</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gridSpan="2">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hMerge="1">
                  <a:txBody>
                    <a:bodyPr/>
                    <a:lstStyle/>
                    <a:p>
                      <a:endParaRPr lang="zh-CN" altLang="en-US"/>
                    </a:p>
                  </a:txBody>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6"/>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9</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gridSpan="2">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hMerge="1">
                  <a:txBody>
                    <a:bodyPr/>
                    <a:lstStyle/>
                    <a:p>
                      <a:endParaRPr lang="zh-CN" altLang="en-US"/>
                    </a:p>
                  </a:txBody>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7"/>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10</a:t>
                      </a:r>
                    </a:p>
                  </a:txBody>
                  <a:tcPr marL="6285" marR="6285" marT="6285"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gridSpan="2">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hMerge="1">
                  <a:txBody>
                    <a:bodyPr/>
                    <a:lstStyle/>
                    <a:p>
                      <a:endParaRPr lang="zh-CN" altLang="en-US"/>
                    </a:p>
                  </a:txBody>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8"/>
                  </a:ext>
                </a:extLst>
              </a:tr>
              <a:tr h="186360">
                <a:tc>
                  <a:txBody>
                    <a:bodyPr/>
                    <a:lstStyle/>
                    <a:p>
                      <a:pPr algn="ctr" fontAlgn="ctr"/>
                      <a:r>
                        <a:rPr lang="en-US" altLang="zh-CN" sz="1200" b="0" i="0" u="none" strike="noStrike" dirty="0">
                          <a:solidFill>
                            <a:srgbClr val="000000"/>
                          </a:solidFill>
                          <a:latin typeface="宋体"/>
                        </a:rPr>
                        <a:t>Cycle</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gridSpan="2">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hMerge="1">
                  <a:txBody>
                    <a:bodyPr/>
                    <a:lstStyle/>
                    <a:p>
                      <a:endParaRPr lang="zh-CN" altLang="en-US"/>
                    </a:p>
                  </a:txBody>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9"/>
                  </a:ext>
                </a:extLst>
              </a:tr>
              <a:tr h="186360">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F0</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F2</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F4</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F6</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F8</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F10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F12</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gridSpan="2">
                  <a:txBody>
                    <a:bodyPr/>
                    <a:lstStyle/>
                    <a:p>
                      <a:pPr algn="ctr" fontAlgn="ctr"/>
                      <a:r>
                        <a:rPr lang="en-US" altLang="zh-CN"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a:txBody>
                    <a:bodyPr/>
                    <a:lstStyle/>
                    <a:p>
                      <a:pPr algn="ctr" fontAlgn="ctr"/>
                      <a:r>
                        <a:rPr lang="en-US" sz="1200" b="0" i="0" u="none" strike="noStrike">
                          <a:solidFill>
                            <a:srgbClr val="000000"/>
                          </a:solidFill>
                          <a:latin typeface="宋体"/>
                        </a:rPr>
                        <a:t>F30</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0"/>
                  </a:ext>
                </a:extLst>
              </a:tr>
              <a:tr h="186360">
                <a:tc>
                  <a:txBody>
                    <a:bodyPr/>
                    <a:lstStyle/>
                    <a:p>
                      <a:pPr algn="ctr" fontAlgn="ctr"/>
                      <a:r>
                        <a:rPr lang="en-US" altLang="zh-CN" sz="1200" b="0" i="0" u="none" strike="noStrike" dirty="0">
                          <a:solidFill>
                            <a:srgbClr val="000000"/>
                          </a:solidFill>
                          <a:latin typeface="宋体"/>
                        </a:rPr>
                        <a:t>15</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Reorder#</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#3</a:t>
                      </a:r>
                      <a:r>
                        <a:rPr lang="zh-CN" altLang="en-US" sz="1200" b="0" i="0" u="none" strike="noStrike" dirty="0">
                          <a:solidFill>
                            <a:srgbClr val="000000"/>
                          </a:solidFill>
                          <a:latin typeface="宋体"/>
                        </a:rPr>
                        <a:t>　</a:t>
                      </a:r>
                    </a:p>
                  </a:txBody>
                  <a:tcPr marL="6285" marR="6285" marT="628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zh-CN" altLang="en-US" sz="1200" b="0" i="0" u="none" strike="noStrike" dirty="0">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zh-CN" altLang="en-US" sz="1200" b="0" i="0" u="none" strike="noStrike" dirty="0">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altLang="zh-CN" sz="1200" b="0" i="0" u="none" strike="noStrike" dirty="0">
                          <a:solidFill>
                            <a:srgbClr val="000000"/>
                          </a:solidFill>
                          <a:latin typeface="宋体"/>
                        </a:rPr>
                        <a:t>#6</a:t>
                      </a:r>
                      <a:endParaRPr lang="zh-CN" altLang="en-US" sz="1200" b="0" i="0" u="none" strike="noStrike" dirty="0">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zh-CN" altLang="en-US" sz="1200" b="0" i="0" u="none" strike="noStrike" dirty="0">
                          <a:solidFill>
                            <a:srgbClr val="000000"/>
                          </a:solidFill>
                          <a:latin typeface="宋体"/>
                        </a:rPr>
                        <a:t>　</a:t>
                      </a:r>
                      <a:r>
                        <a:rPr lang="en-US" altLang="zh-CN" sz="1200" b="0" i="0" u="none" strike="noStrike" dirty="0">
                          <a:solidFill>
                            <a:srgbClr val="000000"/>
                          </a:solidFill>
                          <a:latin typeface="宋体"/>
                        </a:rPr>
                        <a:t>#4</a:t>
                      </a:r>
                      <a:endParaRPr lang="zh-CN" altLang="en-US" sz="1200" b="0" i="0" u="none" strike="noStrike" dirty="0">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altLang="zh-CN" sz="1200" b="0" i="0" u="none" strike="noStrike" dirty="0">
                          <a:solidFill>
                            <a:srgbClr val="000000"/>
                          </a:solidFill>
                          <a:latin typeface="宋体"/>
                        </a:rPr>
                        <a:t>#5</a:t>
                      </a:r>
                      <a:r>
                        <a:rPr lang="zh-CN" altLang="en-US" sz="1200" b="0" i="0" u="none" strike="noStrike" dirty="0">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gridSpan="2">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hMerge="1">
                  <a:txBody>
                    <a:bodyPr/>
                    <a:lstStyle/>
                    <a:p>
                      <a:endParaRPr lang="zh-CN" altLang="en-US"/>
                    </a:p>
                  </a:txBody>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021"/>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Busy</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dirty="0">
                          <a:solidFill>
                            <a:srgbClr val="000000"/>
                          </a:solidFill>
                          <a:latin typeface="宋体"/>
                        </a:rPr>
                        <a:t>Yes</a:t>
                      </a:r>
                    </a:p>
                  </a:txBody>
                  <a:tcPr marL="6285" marR="6285" marT="6285"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latin typeface="宋体"/>
                        </a:rPr>
                        <a:t>No</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No</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latin typeface="宋体"/>
                        </a:rPr>
                        <a:t>Yes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latin typeface="宋体"/>
                        </a:rPr>
                        <a:t>Yes</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latin typeface="宋体"/>
                        </a:rPr>
                        <a:t>Yes</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No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gridSpan="2">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a:txBody>
                    <a:bodyPr/>
                    <a:lstStyle/>
                    <a:p>
                      <a:pPr algn="ctr" fontAlgn="ctr"/>
                      <a:r>
                        <a:rPr lang="en-US" sz="1200" b="0" i="0" u="none" strike="noStrike" dirty="0">
                          <a:solidFill>
                            <a:srgbClr val="000000"/>
                          </a:solidFill>
                          <a:latin typeface="宋体"/>
                        </a:rPr>
                        <a:t>No </a:t>
                      </a:r>
                    </a:p>
                  </a:txBody>
                  <a:tcPr marL="6285" marR="6285" marT="6285"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2"/>
                  </a:ext>
                </a:extLst>
              </a:tr>
            </a:tbl>
          </a:graphicData>
        </a:graphic>
      </p:graphicFrame>
      <p:sp>
        <p:nvSpPr>
          <p:cNvPr id="8" name="文本框 7">
            <a:extLst>
              <a:ext uri="{FF2B5EF4-FFF2-40B4-BE49-F238E27FC236}">
                <a16:creationId xmlns:a16="http://schemas.microsoft.com/office/drawing/2014/main" id="{F7074A5E-FA5B-4499-915E-0045848811CC}"/>
              </a:ext>
            </a:extLst>
          </p:cNvPr>
          <p:cNvSpPr txBox="1"/>
          <p:nvPr/>
        </p:nvSpPr>
        <p:spPr>
          <a:xfrm>
            <a:off x="10250214" y="6013950"/>
            <a:ext cx="1941786" cy="276999"/>
          </a:xfrm>
          <a:prstGeom prst="rect">
            <a:avLst/>
          </a:prstGeom>
          <a:noFill/>
        </p:spPr>
        <p:txBody>
          <a:bodyPr wrap="square">
            <a:spAutoFit/>
          </a:bodyPr>
          <a:lstStyle/>
          <a:p>
            <a:pPr algn="ctr" fontAlgn="ctr"/>
            <a:r>
              <a:rPr lang="en-US" altLang="zh-CN" sz="1200" b="1" i="0" u="none" strike="noStrike" dirty="0">
                <a:solidFill>
                  <a:srgbClr val="FF0000"/>
                </a:solidFill>
                <a:latin typeface="宋体"/>
              </a:rPr>
              <a:t>Register Result Status</a:t>
            </a:r>
            <a:endParaRPr lang="zh-CN" altLang="en-US" sz="1200" b="1" i="0" u="none" strike="noStrike" dirty="0">
              <a:solidFill>
                <a:srgbClr val="FF0000"/>
              </a:solidFill>
              <a:latin typeface="宋体"/>
            </a:endParaRPr>
          </a:p>
        </p:txBody>
      </p:sp>
    </p:spTree>
    <p:extLst>
      <p:ext uri="{BB962C8B-B14F-4D97-AF65-F5344CB8AC3E}">
        <p14:creationId xmlns:p14="http://schemas.microsoft.com/office/powerpoint/2010/main" val="2772090976"/>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自由: 形状 22"/>
          <p:cNvSpPr/>
          <p:nvPr/>
        </p:nvSpPr>
        <p:spPr bwMode="auto">
          <a:xfrm rot="12600000">
            <a:off x="628798" y="267712"/>
            <a:ext cx="166903" cy="731887"/>
          </a:xfrm>
          <a:custGeom>
            <a:avLst/>
            <a:gdLst>
              <a:gd name="connsiteX0" fmla="*/ 260214 w 260214"/>
              <a:gd name="connsiteY0" fmla="*/ 995963 h 1141060"/>
              <a:gd name="connsiteX1" fmla="*/ 0 w 260214"/>
              <a:gd name="connsiteY1" fmla="*/ 1141060 h 1141060"/>
              <a:gd name="connsiteX2" fmla="*/ 0 w 260214"/>
              <a:gd name="connsiteY2" fmla="*/ 146621 h 1141060"/>
              <a:gd name="connsiteX3" fmla="*/ 260214 w 260214"/>
              <a:gd name="connsiteY3" fmla="*/ 0 h 1141060"/>
            </a:gdLst>
            <a:ahLst/>
            <a:cxnLst>
              <a:cxn ang="0">
                <a:pos x="connsiteX0" y="connsiteY0"/>
              </a:cxn>
              <a:cxn ang="0">
                <a:pos x="connsiteX1" y="connsiteY1"/>
              </a:cxn>
              <a:cxn ang="0">
                <a:pos x="connsiteX2" y="connsiteY2"/>
              </a:cxn>
              <a:cxn ang="0">
                <a:pos x="connsiteX3" y="connsiteY3"/>
              </a:cxn>
            </a:cxnLst>
            <a:rect l="l" t="t" r="r" b="b"/>
            <a:pathLst>
              <a:path w="260214" h="1141060">
                <a:moveTo>
                  <a:pt x="260214" y="995963"/>
                </a:moveTo>
                <a:lnTo>
                  <a:pt x="0" y="1141060"/>
                </a:lnTo>
                <a:lnTo>
                  <a:pt x="0" y="146621"/>
                </a:lnTo>
                <a:lnTo>
                  <a:pt x="260214" y="0"/>
                </a:lnTo>
                <a:close/>
              </a:path>
            </a:pathLst>
          </a:custGeom>
          <a:solidFill>
            <a:srgbClr val="0075EA"/>
          </a:solidFill>
          <a:ln>
            <a:noFill/>
          </a:ln>
        </p:spPr>
        <p:txBody>
          <a:bodyPr vert="horz" wrap="square" lIns="91440" tIns="45720" rIns="91440" bIns="45720" numCol="1" anchor="t" anchorCtr="0" compatLnSpc="1">
            <a:noAutofit/>
          </a:bodyPr>
          <a:lstStyle/>
          <a:p>
            <a:endParaRPr lang="zh-CN" altLang="en-US" dirty="0"/>
          </a:p>
        </p:txBody>
      </p:sp>
      <p:grpSp>
        <p:nvGrpSpPr>
          <p:cNvPr id="10" name="组合 9">
            <a:extLst>
              <a:ext uri="{FF2B5EF4-FFF2-40B4-BE49-F238E27FC236}">
                <a16:creationId xmlns:a16="http://schemas.microsoft.com/office/drawing/2014/main" id="{BB91EA2E-31D9-4C5E-B927-0E95CC089AA6}"/>
              </a:ext>
            </a:extLst>
          </p:cNvPr>
          <p:cNvGrpSpPr/>
          <p:nvPr/>
        </p:nvGrpSpPr>
        <p:grpSpPr>
          <a:xfrm>
            <a:off x="635244" y="278225"/>
            <a:ext cx="6394948" cy="706446"/>
            <a:chOff x="635242" y="278221"/>
            <a:chExt cx="6394948" cy="706445"/>
          </a:xfrm>
        </p:grpSpPr>
        <p:sp>
          <p:nvSpPr>
            <p:cNvPr id="11" name="矩形 10">
              <a:extLst>
                <a:ext uri="{FF2B5EF4-FFF2-40B4-BE49-F238E27FC236}">
                  <a16:creationId xmlns:a16="http://schemas.microsoft.com/office/drawing/2014/main" id="{47CE21A5-F067-4614-A14F-2AD5275C87D3}"/>
                </a:ext>
              </a:extLst>
            </p:cNvPr>
            <p:cNvSpPr/>
            <p:nvPr/>
          </p:nvSpPr>
          <p:spPr>
            <a:xfrm>
              <a:off x="635242" y="676889"/>
              <a:ext cx="6394948" cy="307777"/>
            </a:xfrm>
            <a:prstGeom prst="rect">
              <a:avLst/>
            </a:prstGeom>
          </p:spPr>
          <p:txBody>
            <a:bodyPr wrap="square">
              <a:spAutoFit/>
            </a:bodyPr>
            <a:lstStyle/>
            <a:p>
              <a:pPr algn="ctr"/>
              <a:r>
                <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rPr>
                <a:t>Speculation Execution based on Hardware——Example</a:t>
              </a:r>
            </a:p>
          </p:txBody>
        </p:sp>
        <p:sp>
          <p:nvSpPr>
            <p:cNvPr id="12" name="矩形 11">
              <a:extLst>
                <a:ext uri="{FF2B5EF4-FFF2-40B4-BE49-F238E27FC236}">
                  <a16:creationId xmlns:a16="http://schemas.microsoft.com/office/drawing/2014/main" id="{063FC65B-08A6-4FAC-8552-101E13B84E5C}"/>
                </a:ext>
              </a:extLst>
            </p:cNvPr>
            <p:cNvSpPr/>
            <p:nvPr/>
          </p:nvSpPr>
          <p:spPr>
            <a:xfrm>
              <a:off x="1197484" y="278221"/>
              <a:ext cx="4951997" cy="523219"/>
            </a:xfrm>
            <a:prstGeom prst="rect">
              <a:avLst/>
            </a:prstGeom>
          </p:spPr>
          <p:txBody>
            <a:bodyPr wrap="none">
              <a:spAutoFit/>
            </a:bodyPr>
            <a:lstStyle/>
            <a:p>
              <a:r>
                <a:rPr lang="zh-CN" altLang="en-US" sz="2800" b="1" dirty="0">
                  <a:solidFill>
                    <a:schemeClr val="tx1">
                      <a:lumMod val="85000"/>
                      <a:lumOff val="15000"/>
                    </a:schemeClr>
                  </a:solidFill>
                  <a:latin typeface="等线" panose="02010600030101010101" pitchFamily="2" charset="-122"/>
                  <a:ea typeface="等线" panose="02010600030101010101" pitchFamily="2" charset="-122"/>
                </a:rPr>
                <a:t>基于硬件的推测执行</a:t>
              </a:r>
              <a:r>
                <a:rPr lang="en-US" altLang="zh-CN" sz="2800" b="1" dirty="0">
                  <a:solidFill>
                    <a:schemeClr val="tx1">
                      <a:lumMod val="85000"/>
                      <a:lumOff val="15000"/>
                    </a:schemeClr>
                  </a:solidFill>
                  <a:latin typeface="等线" panose="02010600030101010101" pitchFamily="2" charset="-122"/>
                  <a:ea typeface="等线" panose="02010600030101010101" pitchFamily="2" charset="-122"/>
                </a:rPr>
                <a:t>— —</a:t>
              </a:r>
              <a:r>
                <a:rPr lang="zh-CN" altLang="en-US" sz="2800" b="1" dirty="0">
                  <a:solidFill>
                    <a:schemeClr val="tx1">
                      <a:lumMod val="85000"/>
                      <a:lumOff val="15000"/>
                    </a:schemeClr>
                  </a:solidFill>
                  <a:latin typeface="等线" panose="02010600030101010101" pitchFamily="2" charset="-122"/>
                  <a:ea typeface="等线" panose="02010600030101010101" pitchFamily="2" charset="-122"/>
                </a:rPr>
                <a:t>示例</a:t>
              </a:r>
            </a:p>
          </p:txBody>
        </p:sp>
      </p:grpSp>
      <p:sp>
        <p:nvSpPr>
          <p:cNvPr id="7" name="文本框 6">
            <a:extLst>
              <a:ext uri="{FF2B5EF4-FFF2-40B4-BE49-F238E27FC236}">
                <a16:creationId xmlns:a16="http://schemas.microsoft.com/office/drawing/2014/main" id="{BD4D3455-BFEC-4ECA-BDAC-7AAF5D43B05A}"/>
              </a:ext>
            </a:extLst>
          </p:cNvPr>
          <p:cNvSpPr txBox="1"/>
          <p:nvPr/>
        </p:nvSpPr>
        <p:spPr>
          <a:xfrm>
            <a:off x="9666514" y="801446"/>
            <a:ext cx="1890243" cy="461665"/>
          </a:xfrm>
          <a:prstGeom prst="rect">
            <a:avLst/>
          </a:prstGeom>
          <a:noFill/>
        </p:spPr>
        <p:txBody>
          <a:bodyPr wrap="square" rtlCol="0">
            <a:spAutoFit/>
          </a:bodyPr>
          <a:lstStyle/>
          <a:p>
            <a:pPr algn="ctr"/>
            <a:r>
              <a:rPr lang="zh-CN" altLang="en-US" sz="2400" b="1" dirty="0">
                <a:solidFill>
                  <a:srgbClr val="0066FF"/>
                </a:solidFill>
                <a:latin typeface="微软雅黑" panose="020B0503020204020204" pitchFamily="34" charset="-122"/>
                <a:ea typeface="微软雅黑" panose="020B0503020204020204" pitchFamily="34" charset="-122"/>
              </a:rPr>
              <a:t>第</a:t>
            </a:r>
            <a:r>
              <a:rPr lang="en-US" altLang="zh-CN" sz="2400" b="1" dirty="0">
                <a:solidFill>
                  <a:srgbClr val="0066FF"/>
                </a:solidFill>
                <a:latin typeface="微软雅黑" panose="020B0503020204020204" pitchFamily="34" charset="-122"/>
                <a:ea typeface="微软雅黑" panose="020B0503020204020204" pitchFamily="34" charset="-122"/>
              </a:rPr>
              <a:t>16</a:t>
            </a:r>
            <a:r>
              <a:rPr lang="zh-CN" altLang="en-US" sz="2400" b="1" dirty="0">
                <a:solidFill>
                  <a:srgbClr val="0066FF"/>
                </a:solidFill>
                <a:latin typeface="微软雅黑" panose="020B0503020204020204" pitchFamily="34" charset="-122"/>
                <a:ea typeface="微软雅黑" panose="020B0503020204020204" pitchFamily="34" charset="-122"/>
              </a:rPr>
              <a:t>个周期</a:t>
            </a:r>
          </a:p>
        </p:txBody>
      </p:sp>
      <p:graphicFrame>
        <p:nvGraphicFramePr>
          <p:cNvPr id="8" name="表格 7">
            <a:extLst>
              <a:ext uri="{FF2B5EF4-FFF2-40B4-BE49-F238E27FC236}">
                <a16:creationId xmlns:a16="http://schemas.microsoft.com/office/drawing/2014/main" id="{2F9F0C61-8749-465F-80F0-49880071BBFC}"/>
              </a:ext>
            </a:extLst>
          </p:cNvPr>
          <p:cNvGraphicFramePr>
            <a:graphicFrameLocks noGrp="1"/>
          </p:cNvGraphicFramePr>
          <p:nvPr>
            <p:extLst>
              <p:ext uri="{D42A27DB-BD31-4B8C-83A1-F6EECF244321}">
                <p14:modId xmlns:p14="http://schemas.microsoft.com/office/powerpoint/2010/main" val="825144556"/>
              </p:ext>
            </p:extLst>
          </p:nvPr>
        </p:nvGraphicFramePr>
        <p:xfrm>
          <a:off x="1805761" y="1274986"/>
          <a:ext cx="8572558" cy="5082315"/>
        </p:xfrm>
        <a:graphic>
          <a:graphicData uri="http://schemas.openxmlformats.org/drawingml/2006/table">
            <a:tbl>
              <a:tblPr/>
              <a:tblGrid>
                <a:gridCol w="724609">
                  <a:extLst>
                    <a:ext uri="{9D8B030D-6E8A-4147-A177-3AD203B41FA5}">
                      <a16:colId xmlns:a16="http://schemas.microsoft.com/office/drawing/2014/main" val="20000"/>
                    </a:ext>
                  </a:extLst>
                </a:gridCol>
                <a:gridCol w="724609">
                  <a:extLst>
                    <a:ext uri="{9D8B030D-6E8A-4147-A177-3AD203B41FA5}">
                      <a16:colId xmlns:a16="http://schemas.microsoft.com/office/drawing/2014/main" val="20001"/>
                    </a:ext>
                  </a:extLst>
                </a:gridCol>
                <a:gridCol w="602313">
                  <a:extLst>
                    <a:ext uri="{9D8B030D-6E8A-4147-A177-3AD203B41FA5}">
                      <a16:colId xmlns:a16="http://schemas.microsoft.com/office/drawing/2014/main" val="20002"/>
                    </a:ext>
                  </a:extLst>
                </a:gridCol>
                <a:gridCol w="439620">
                  <a:extLst>
                    <a:ext uri="{9D8B030D-6E8A-4147-A177-3AD203B41FA5}">
                      <a16:colId xmlns:a16="http://schemas.microsoft.com/office/drawing/2014/main" val="20003"/>
                    </a:ext>
                  </a:extLst>
                </a:gridCol>
                <a:gridCol w="1388527">
                  <a:extLst>
                    <a:ext uri="{9D8B030D-6E8A-4147-A177-3AD203B41FA5}">
                      <a16:colId xmlns:a16="http://schemas.microsoft.com/office/drawing/2014/main" val="20004"/>
                    </a:ext>
                  </a:extLst>
                </a:gridCol>
                <a:gridCol w="1249193">
                  <a:extLst>
                    <a:ext uri="{9D8B030D-6E8A-4147-A177-3AD203B41FA5}">
                      <a16:colId xmlns:a16="http://schemas.microsoft.com/office/drawing/2014/main" val="20005"/>
                    </a:ext>
                  </a:extLst>
                </a:gridCol>
                <a:gridCol w="637807">
                  <a:extLst>
                    <a:ext uri="{9D8B030D-6E8A-4147-A177-3AD203B41FA5}">
                      <a16:colId xmlns:a16="http://schemas.microsoft.com/office/drawing/2014/main" val="20006"/>
                    </a:ext>
                  </a:extLst>
                </a:gridCol>
                <a:gridCol w="845377">
                  <a:extLst>
                    <a:ext uri="{9D8B030D-6E8A-4147-A177-3AD203B41FA5}">
                      <a16:colId xmlns:a16="http://schemas.microsoft.com/office/drawing/2014/main" val="20007"/>
                    </a:ext>
                  </a:extLst>
                </a:gridCol>
                <a:gridCol w="724609">
                  <a:extLst>
                    <a:ext uri="{9D8B030D-6E8A-4147-A177-3AD203B41FA5}">
                      <a16:colId xmlns:a16="http://schemas.microsoft.com/office/drawing/2014/main" val="20008"/>
                    </a:ext>
                  </a:extLst>
                </a:gridCol>
                <a:gridCol w="356657">
                  <a:extLst>
                    <a:ext uri="{9D8B030D-6E8A-4147-A177-3AD203B41FA5}">
                      <a16:colId xmlns:a16="http://schemas.microsoft.com/office/drawing/2014/main" val="20009"/>
                    </a:ext>
                  </a:extLst>
                </a:gridCol>
                <a:gridCol w="154628">
                  <a:extLst>
                    <a:ext uri="{9D8B030D-6E8A-4147-A177-3AD203B41FA5}">
                      <a16:colId xmlns:a16="http://schemas.microsoft.com/office/drawing/2014/main" val="20010"/>
                    </a:ext>
                  </a:extLst>
                </a:gridCol>
                <a:gridCol w="724609">
                  <a:extLst>
                    <a:ext uri="{9D8B030D-6E8A-4147-A177-3AD203B41FA5}">
                      <a16:colId xmlns:a16="http://schemas.microsoft.com/office/drawing/2014/main" val="20011"/>
                    </a:ext>
                  </a:extLst>
                </a:gridCol>
              </a:tblGrid>
              <a:tr h="186360">
                <a:tc>
                  <a:txBody>
                    <a:bodyPr/>
                    <a:lstStyle/>
                    <a:p>
                      <a:pPr algn="ctr" fontAlgn="ctr"/>
                      <a:r>
                        <a:rPr lang="en-US" sz="1200" b="0" i="0" u="none" strike="noStrike" dirty="0">
                          <a:solidFill>
                            <a:srgbClr val="000000"/>
                          </a:solidFill>
                          <a:latin typeface="宋体"/>
                        </a:rPr>
                        <a:t>Time</a:t>
                      </a: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Name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a:solidFill>
                            <a:srgbClr val="000000"/>
                          </a:solidFill>
                          <a:latin typeface="宋体"/>
                        </a:rPr>
                        <a:t>Busy</a:t>
                      </a:r>
                    </a:p>
                  </a:txBody>
                  <a:tcPr marL="6285" marR="6285" marT="628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dirty="0">
                          <a:solidFill>
                            <a:srgbClr val="000000"/>
                          </a:solidFill>
                          <a:latin typeface="宋体"/>
                        </a:rPr>
                        <a:t>Op</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dirty="0" err="1">
                          <a:solidFill>
                            <a:srgbClr val="000000"/>
                          </a:solidFill>
                          <a:latin typeface="宋体"/>
                        </a:rPr>
                        <a:t>Vj</a:t>
                      </a:r>
                      <a:endParaRPr lang="en-US" sz="1200" b="0" i="0" u="none" strike="noStrike" dirty="0">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a:solidFill>
                            <a:srgbClr val="000000"/>
                          </a:solidFill>
                          <a:latin typeface="宋体"/>
                        </a:rPr>
                        <a:t>Vk</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dirty="0" err="1">
                          <a:solidFill>
                            <a:srgbClr val="000000"/>
                          </a:solidFill>
                          <a:latin typeface="宋体"/>
                        </a:rPr>
                        <a:t>Qj</a:t>
                      </a:r>
                      <a:endParaRPr lang="en-US" sz="1200" b="0" i="0" u="none" strike="noStrike" dirty="0">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a:solidFill>
                            <a:srgbClr val="000000"/>
                          </a:solidFill>
                          <a:latin typeface="宋体"/>
                        </a:rPr>
                        <a:t>Qk</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a:solidFill>
                            <a:srgbClr val="000000"/>
                          </a:solidFill>
                          <a:latin typeface="宋体"/>
                        </a:rPr>
                        <a:t>Dest</a:t>
                      </a:r>
                    </a:p>
                  </a:txBody>
                  <a:tcPr marL="6285" marR="6285" marT="628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gridSpan="2">
                  <a:txBody>
                    <a:bodyPr/>
                    <a:lstStyle/>
                    <a:p>
                      <a:pPr algn="ctr" fontAlgn="ctr"/>
                      <a:endParaRPr lang="zh-CN" alt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hMerge="1">
                  <a:txBody>
                    <a:bodyPr/>
                    <a:lstStyle/>
                    <a:p>
                      <a:endParaRPr lang="zh-CN" altLang="en-US"/>
                    </a:p>
                  </a:txBody>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0"/>
                  </a:ext>
                </a:extLst>
              </a:tr>
              <a:tr h="186360">
                <a:tc>
                  <a:txBody>
                    <a:bodyPr/>
                    <a:lstStyle/>
                    <a:p>
                      <a:pPr algn="ctr" fontAlgn="ctr"/>
                      <a:r>
                        <a:rPr lang="en-US" altLang="zh-CN" sz="1200" b="0" i="0" u="none" strike="noStrike">
                          <a:solidFill>
                            <a:srgbClr val="000000"/>
                          </a:solidFill>
                          <a:latin typeface="宋体"/>
                        </a:rPr>
                        <a:t>0</a:t>
                      </a: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Add1</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dirty="0">
                          <a:solidFill>
                            <a:srgbClr val="000000"/>
                          </a:solidFill>
                          <a:latin typeface="宋体"/>
                        </a:rPr>
                        <a:t>No</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gridSpan="3">
                  <a:txBody>
                    <a:bodyPr/>
                    <a:lstStyle/>
                    <a:p>
                      <a:pPr algn="ctr" fontAlgn="ctr"/>
                      <a:r>
                        <a:rPr lang="en-US" altLang="zh-CN" sz="1200" b="1" i="0" u="none" strike="noStrike" dirty="0">
                          <a:solidFill>
                            <a:srgbClr val="FF0000"/>
                          </a:solidFill>
                          <a:latin typeface="宋体"/>
                        </a:rPr>
                        <a:t>Reservation</a:t>
                      </a:r>
                      <a:endParaRPr lang="zh-CN" altLang="en-US" sz="1200" b="1" i="0" u="none" strike="noStrike" dirty="0">
                        <a:solidFill>
                          <a:srgbClr val="FF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hMerge="1">
                  <a:txBody>
                    <a:bodyPr/>
                    <a:lstStyle/>
                    <a:p>
                      <a:endParaRPr lang="zh-CN" altLang="en-US"/>
                    </a:p>
                  </a:txBody>
                  <a:tcPr/>
                </a:tc>
                <a:tc hMerge="1">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1"/>
                  </a:ext>
                </a:extLst>
              </a:tr>
              <a:tr h="186360">
                <a:tc>
                  <a:txBody>
                    <a:bodyPr/>
                    <a:lstStyle/>
                    <a:p>
                      <a:pPr algn="ctr" fontAlgn="ctr"/>
                      <a:r>
                        <a:rPr lang="en-US" altLang="zh-CN" sz="1200" b="0" i="0" u="none" strike="noStrike" dirty="0">
                          <a:solidFill>
                            <a:srgbClr val="000000"/>
                          </a:solidFill>
                          <a:latin typeface="宋体"/>
                        </a:rPr>
                        <a:t>0</a:t>
                      </a: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Add2</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dirty="0">
                          <a:solidFill>
                            <a:srgbClr val="000000"/>
                          </a:solidFill>
                          <a:latin typeface="宋体"/>
                        </a:rPr>
                        <a:t>No</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gridSpan="3">
                  <a:txBody>
                    <a:bodyPr/>
                    <a:lstStyle/>
                    <a:p>
                      <a:pPr algn="ctr" fontAlgn="ctr"/>
                      <a:r>
                        <a:rPr lang="en-US" altLang="zh-CN" sz="1200" b="1" i="0" u="none" strike="noStrike" dirty="0">
                          <a:solidFill>
                            <a:srgbClr val="FF0000"/>
                          </a:solidFill>
                          <a:latin typeface="宋体"/>
                        </a:rPr>
                        <a:t>Station</a:t>
                      </a:r>
                      <a:endParaRPr lang="zh-CN" altLang="en-US" sz="1200" b="1" i="0" u="none" strike="noStrike" dirty="0">
                        <a:solidFill>
                          <a:srgbClr val="FF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hMerge="1">
                  <a:txBody>
                    <a:bodyPr/>
                    <a:lstStyle/>
                    <a:p>
                      <a:endParaRPr lang="zh-CN" altLang="en-US"/>
                    </a:p>
                  </a:txBody>
                  <a:tcPr/>
                </a:tc>
                <a:tc hMerge="1">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2"/>
                  </a:ext>
                </a:extLst>
              </a:tr>
              <a:tr h="186360">
                <a:tc>
                  <a:txBody>
                    <a:bodyPr/>
                    <a:lstStyle/>
                    <a:p>
                      <a:pPr algn="ctr" fontAlgn="ctr"/>
                      <a:r>
                        <a:rPr lang="en-US" altLang="zh-CN" sz="1200" b="0" i="0" u="none" strike="noStrike">
                          <a:solidFill>
                            <a:srgbClr val="000000"/>
                          </a:solidFill>
                          <a:latin typeface="宋体"/>
                        </a:rPr>
                        <a:t>0</a:t>
                      </a: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Add3</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dirty="0">
                          <a:solidFill>
                            <a:srgbClr val="000000"/>
                          </a:solidFill>
                          <a:latin typeface="宋体"/>
                        </a:rPr>
                        <a:t>No</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marL="0" indent="0" algn="ctr" fontAlgn="ctr">
                        <a:tabLst/>
                      </a:pPr>
                      <a:endParaRPr lang="zh-CN" alt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gridSpan="2">
                  <a:txBody>
                    <a:bodyPr/>
                    <a:lstStyle/>
                    <a:p>
                      <a:endParaRPr lang="zh-CN" altLang="en-US"/>
                    </a:p>
                  </a:txBody>
                  <a:tcPr marL="6285" marR="6285" marT="6285" marB="0" anchor="ctr">
                    <a:lnL>
                      <a:noFill/>
                    </a:lnL>
                    <a:lnR>
                      <a:noFill/>
                    </a:lnR>
                    <a:lnT>
                      <a:noFill/>
                    </a:lnT>
                    <a:lnB>
                      <a:noFill/>
                    </a:lnB>
                  </a:tcPr>
                </a:tc>
                <a:tc hMerge="1">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3"/>
                  </a:ext>
                </a:extLst>
              </a:tr>
              <a:tr h="186360">
                <a:tc>
                  <a:txBody>
                    <a:bodyPr/>
                    <a:lstStyle/>
                    <a:p>
                      <a:pPr algn="ctr" fontAlgn="ctr"/>
                      <a:r>
                        <a:rPr lang="en-US" altLang="zh-CN" sz="1200" b="0" i="0" u="none" strike="noStrike" dirty="0">
                          <a:solidFill>
                            <a:srgbClr val="000000"/>
                          </a:solidFill>
                          <a:latin typeface="宋体"/>
                        </a:rPr>
                        <a:t>0</a:t>
                      </a: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Mult1</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dirty="0">
                          <a:solidFill>
                            <a:srgbClr val="000000"/>
                          </a:solidFill>
                          <a:latin typeface="宋体"/>
                        </a:rPr>
                        <a:t>No</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gridSpan="2">
                  <a:txBody>
                    <a:bodyPr/>
                    <a:lstStyle/>
                    <a:p>
                      <a:endParaRPr lang="zh-CN" altLang="en-US"/>
                    </a:p>
                  </a:txBody>
                  <a:tcPr marL="6285" marR="6285" marT="6285" marB="0" anchor="ctr">
                    <a:lnL>
                      <a:noFill/>
                    </a:lnL>
                    <a:lnR>
                      <a:noFill/>
                    </a:lnR>
                    <a:lnT>
                      <a:noFill/>
                    </a:lnT>
                    <a:lnB>
                      <a:noFill/>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4"/>
                  </a:ext>
                </a:extLst>
              </a:tr>
              <a:tr h="186360">
                <a:tc>
                  <a:txBody>
                    <a:bodyPr/>
                    <a:lstStyle/>
                    <a:p>
                      <a:pPr algn="ctr" fontAlgn="ctr"/>
                      <a:r>
                        <a:rPr lang="en-US" altLang="zh-CN" sz="1200" b="0" i="0" u="none" strike="noStrike" dirty="0">
                          <a:solidFill>
                            <a:srgbClr val="000000"/>
                          </a:solidFill>
                          <a:latin typeface="宋体"/>
                        </a:rPr>
                        <a:t>39</a:t>
                      </a: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Mult2</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dirty="0">
                          <a:solidFill>
                            <a:srgbClr val="000000"/>
                          </a:solidFill>
                          <a:latin typeface="宋体"/>
                        </a:rPr>
                        <a:t>Yes</a:t>
                      </a:r>
                    </a:p>
                  </a:txBody>
                  <a:tcPr marL="6285" marR="6285" marT="6285"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altLang="zh-CN" sz="1200" b="0" i="0" u="none" strike="noStrike" dirty="0">
                          <a:solidFill>
                            <a:srgbClr val="000000"/>
                          </a:solidFill>
                          <a:latin typeface="宋体"/>
                        </a:rPr>
                        <a:t>DIV</a:t>
                      </a:r>
                      <a:endParaRPr lang="zh-CN" altLang="en-US" sz="1200" b="0" i="0" u="none" strike="noStrike" dirty="0">
                        <a:solidFill>
                          <a:srgbClr val="000000"/>
                        </a:solidFill>
                        <a:latin typeface="宋体"/>
                      </a:endParaRP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altLang="zh-CN" sz="1200" b="0" i="0" u="none" strike="noStrike" dirty="0">
                          <a:solidFill>
                            <a:srgbClr val="000000"/>
                          </a:solidFill>
                          <a:latin typeface="宋体"/>
                        </a:rPr>
                        <a:t>#2*</a:t>
                      </a:r>
                      <a:r>
                        <a:rPr lang="en-US" altLang="zh-CN" sz="1200" b="0" i="0" u="none" strike="noStrike" dirty="0" err="1">
                          <a:solidFill>
                            <a:srgbClr val="000000"/>
                          </a:solidFill>
                          <a:latin typeface="宋体"/>
                        </a:rPr>
                        <a:t>Regs</a:t>
                      </a:r>
                      <a:r>
                        <a:rPr lang="en-US" altLang="zh-CN" sz="1200" b="0" i="0" u="none" strike="noStrike" dirty="0">
                          <a:solidFill>
                            <a:srgbClr val="000000"/>
                          </a:solidFill>
                          <a:latin typeface="宋体"/>
                        </a:rPr>
                        <a:t>[F4]</a:t>
                      </a:r>
                      <a:r>
                        <a:rPr lang="zh-CN" altLang="en-US" sz="1200" b="0" i="0" u="none" strike="noStrike" dirty="0">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altLang="zh-CN" sz="1200" b="0" i="0" u="none" strike="noStrike" dirty="0" err="1">
                          <a:solidFill>
                            <a:srgbClr val="000000"/>
                          </a:solidFill>
                          <a:latin typeface="宋体"/>
                        </a:rPr>
                        <a:t>Regs</a:t>
                      </a:r>
                      <a:r>
                        <a:rPr lang="en-US" altLang="zh-CN" sz="1200" b="0" i="0" u="none" strike="noStrike" dirty="0">
                          <a:solidFill>
                            <a:srgbClr val="000000"/>
                          </a:solidFill>
                          <a:latin typeface="宋体"/>
                        </a:rPr>
                        <a:t>[F6]</a:t>
                      </a:r>
                      <a:endParaRPr lang="zh-CN" altLang="en-US" sz="1200" b="0" i="0" u="none" strike="noStrike" dirty="0">
                        <a:solidFill>
                          <a:srgbClr val="000000"/>
                        </a:solidFill>
                        <a:latin typeface="宋体"/>
                      </a:endParaRP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dirty="0">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altLang="zh-CN" sz="1200" b="0" i="0" u="none" strike="noStrike" dirty="0">
                          <a:solidFill>
                            <a:srgbClr val="000000"/>
                          </a:solidFill>
                          <a:latin typeface="宋体"/>
                        </a:rPr>
                        <a:t>#5</a:t>
                      </a: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gridSpan="2">
                  <a:txBody>
                    <a:bodyPr/>
                    <a:lstStyle/>
                    <a:p>
                      <a:endParaRPr lang="zh-CN" altLang="en-US"/>
                    </a:p>
                  </a:txBody>
                  <a:tcPr marL="6285" marR="6285" marT="6285" marB="0" anchor="ctr">
                    <a:lnL>
                      <a:noFill/>
                    </a:lnL>
                    <a:lnR>
                      <a:noFill/>
                    </a:lnR>
                    <a:lnT>
                      <a:noFill/>
                    </a:lnT>
                    <a:lnB>
                      <a:noFill/>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5"/>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gridSpan="2">
                  <a:txBody>
                    <a:bodyPr/>
                    <a:lstStyle/>
                    <a:p>
                      <a:endParaRPr lang="zh-CN" altLang="en-US"/>
                    </a:p>
                  </a:txBody>
                  <a:tcPr marL="6285" marR="6285" marT="6285" marB="0" anchor="ctr">
                    <a:lnL>
                      <a:noFill/>
                    </a:lnL>
                    <a:lnR>
                      <a:noFill/>
                    </a:lnR>
                    <a:lnT>
                      <a:noFill/>
                    </a:lnT>
                    <a:lnB>
                      <a:noFill/>
                    </a:lnB>
                  </a:tcPr>
                </a:tc>
                <a:tc hMerge="1">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6"/>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Busy</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gridSpan="2">
                  <a:txBody>
                    <a:bodyPr/>
                    <a:lstStyle/>
                    <a:p>
                      <a:pPr algn="ctr" fontAlgn="ctr"/>
                      <a:r>
                        <a:rPr lang="en-US" sz="1200" b="0" i="0" u="none" strike="noStrike">
                          <a:solidFill>
                            <a:srgbClr val="000000"/>
                          </a:solidFill>
                          <a:latin typeface="宋体"/>
                        </a:rPr>
                        <a:t>Address</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hMerge="1">
                  <a:txBody>
                    <a:bodyPr/>
                    <a:lstStyle/>
                    <a:p>
                      <a:pPr algn="ctr" fontAlgn="ctr"/>
                      <a:endParaRPr lang="en-US" sz="1200" b="0" i="0" u="none" strike="noStrike">
                        <a:solidFill>
                          <a:srgbClr val="000000"/>
                        </a:solidFill>
                        <a:latin typeface="宋体"/>
                      </a:endParaRP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Entry</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Busy</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Instruction</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State</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err="1">
                          <a:solidFill>
                            <a:srgbClr val="000000"/>
                          </a:solidFill>
                          <a:latin typeface="宋体"/>
                        </a:rPr>
                        <a:t>Dest</a:t>
                      </a:r>
                      <a:r>
                        <a:rPr lang="en-US" sz="1200" b="0" i="0" u="none" strike="noStrike" dirty="0">
                          <a:solidFill>
                            <a:srgbClr val="000000"/>
                          </a:solidFill>
                          <a:latin typeface="宋体"/>
                        </a:rPr>
                        <a:t>.</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Value</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Load1</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No</a:t>
                      </a:r>
                      <a:endParaRPr lang="zh-CN" alt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tcPr>
                </a:tc>
                <a:tc gridSpan="2">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hMerge="1">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008"/>
                  </a:ext>
                </a:extLst>
              </a:tr>
              <a:tr h="186360">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1</a:t>
                      </a:r>
                    </a:p>
                  </a:txBody>
                  <a:tcPr marL="6285" marR="6285" marT="628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altLang="zh-CN" sz="1200" b="0" i="0" u="none" strike="noStrike" dirty="0">
                          <a:solidFill>
                            <a:srgbClr val="000000"/>
                          </a:solidFill>
                          <a:latin typeface="宋体"/>
                        </a:rPr>
                        <a:t>no</a:t>
                      </a:r>
                      <a:r>
                        <a:rPr lang="zh-CN" altLang="en-US" sz="1200" b="0" i="0" u="none" strike="noStrike" dirty="0">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altLang="zh-CN" sz="1200" b="0" i="0" u="none" strike="noStrike" dirty="0">
                          <a:solidFill>
                            <a:srgbClr val="000000"/>
                          </a:solidFill>
                          <a:latin typeface="宋体"/>
                        </a:rPr>
                        <a:t>LD F6,34(R2)</a:t>
                      </a:r>
                      <a:endParaRPr lang="zh-CN" altLang="en-US" sz="1200" b="0" i="0" u="none" strike="noStrike" dirty="0">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altLang="zh-CN" sz="1200" b="0" i="0" u="none" strike="noStrike" dirty="0">
                          <a:solidFill>
                            <a:srgbClr val="000000"/>
                          </a:solidFill>
                          <a:latin typeface="宋体"/>
                        </a:rPr>
                        <a:t>Commit</a:t>
                      </a:r>
                      <a:r>
                        <a:rPr lang="zh-CN" altLang="en-US" sz="1200" b="0" i="0" u="none" strike="noStrike" dirty="0">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altLang="zh-CN" sz="1200" b="0" i="0" u="none" strike="noStrike" dirty="0">
                          <a:solidFill>
                            <a:srgbClr val="000000"/>
                          </a:solidFill>
                          <a:latin typeface="宋体"/>
                        </a:rPr>
                        <a:t>F6</a:t>
                      </a:r>
                      <a:r>
                        <a:rPr lang="zh-CN" altLang="en-US" sz="1200" b="0" i="0" u="none" strike="noStrike" dirty="0">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altLang="zh-CN" sz="1200" b="0" i="0" u="none" strike="noStrike" dirty="0" err="1">
                          <a:solidFill>
                            <a:srgbClr val="000000"/>
                          </a:solidFill>
                          <a:latin typeface="宋体"/>
                        </a:rPr>
                        <a:t>Mem</a:t>
                      </a:r>
                      <a:r>
                        <a:rPr lang="en-US" altLang="zh-CN" sz="1200" b="0" i="0" u="none" strike="noStrike" dirty="0">
                          <a:solidFill>
                            <a:srgbClr val="000000"/>
                          </a:solidFill>
                          <a:latin typeface="宋体"/>
                        </a:rPr>
                        <a:t>[load1]</a:t>
                      </a:r>
                      <a:r>
                        <a:rPr lang="zh-CN" altLang="en-US" sz="1200" b="0" i="0" u="none" strike="noStrike" dirty="0">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a:solidFill>
                            <a:srgbClr val="000000"/>
                          </a:solidFill>
                          <a:latin typeface="宋体"/>
                        </a:rPr>
                        <a:t>Load2</a:t>
                      </a:r>
                    </a:p>
                  </a:txBody>
                  <a:tcPr marL="6285" marR="6285" marT="62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No</a:t>
                      </a:r>
                      <a:endParaRPr lang="zh-CN" alt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gridSpan="2">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10009"/>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2</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altLang="zh-CN" sz="1200" b="0" i="0" u="none" strike="noStrike" dirty="0">
                          <a:solidFill>
                            <a:srgbClr val="000000"/>
                          </a:solidFill>
                          <a:latin typeface="宋体"/>
                        </a:rPr>
                        <a:t>no </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a:solidFill>
                            <a:srgbClr val="000000"/>
                          </a:solidFill>
                          <a:latin typeface="宋体"/>
                        </a:rPr>
                        <a:t>LD F2,45(R3) </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a:solidFill>
                            <a:srgbClr val="000000"/>
                          </a:solidFill>
                          <a:latin typeface="宋体"/>
                        </a:rPr>
                        <a:t>Commit</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a:solidFill>
                            <a:srgbClr val="000000"/>
                          </a:solidFill>
                          <a:latin typeface="宋体"/>
                        </a:rPr>
                        <a:t>F2</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err="1">
                          <a:solidFill>
                            <a:srgbClr val="000000"/>
                          </a:solidFill>
                          <a:latin typeface="宋体"/>
                        </a:rPr>
                        <a:t>Mem</a:t>
                      </a:r>
                      <a:r>
                        <a:rPr lang="en-US" altLang="zh-CN" sz="1200" b="0" i="0" u="none" strike="noStrike" dirty="0">
                          <a:solidFill>
                            <a:srgbClr val="000000"/>
                          </a:solidFill>
                          <a:latin typeface="宋体"/>
                        </a:rPr>
                        <a:t>[load2]</a:t>
                      </a:r>
                      <a:r>
                        <a:rPr lang="zh-CN" altLang="en-US" sz="1200" b="0" i="0" u="none" strike="noStrike" dirty="0">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a:solidFill>
                            <a:srgbClr val="000000"/>
                          </a:solidFill>
                          <a:latin typeface="宋体"/>
                        </a:rPr>
                        <a:t>Load3</a:t>
                      </a:r>
                    </a:p>
                  </a:txBody>
                  <a:tcPr marL="6285" marR="6285" marT="62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tcPr>
                </a:tc>
                <a:tc gridSpan="2">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3</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altLang="zh-CN" sz="1200" b="0" i="0" u="none" strike="noStrike" dirty="0">
                          <a:solidFill>
                            <a:srgbClr val="000000"/>
                          </a:solidFill>
                          <a:latin typeface="宋体"/>
                        </a:rPr>
                        <a:t>no</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a:solidFill>
                            <a:srgbClr val="000000"/>
                          </a:solidFill>
                          <a:latin typeface="宋体"/>
                        </a:rPr>
                        <a:t>MULT</a:t>
                      </a:r>
                      <a:r>
                        <a:rPr lang="en-US" altLang="zh-CN" sz="1200" b="0" i="0" u="none" strike="noStrike" baseline="0" dirty="0">
                          <a:solidFill>
                            <a:srgbClr val="000000"/>
                          </a:solidFill>
                          <a:latin typeface="宋体"/>
                        </a:rPr>
                        <a:t> F0,F2,F4</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a:solidFill>
                            <a:srgbClr val="000000"/>
                          </a:solidFill>
                          <a:latin typeface="宋体"/>
                        </a:rPr>
                        <a:t>Commit</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a:solidFill>
                            <a:srgbClr val="000000"/>
                          </a:solidFill>
                          <a:latin typeface="宋体"/>
                        </a:rPr>
                        <a:t>F0</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a:solidFill>
                            <a:srgbClr val="000000"/>
                          </a:solidFill>
                          <a:latin typeface="宋体"/>
                        </a:rPr>
                        <a:t>#2*F4</a:t>
                      </a:r>
                      <a:r>
                        <a:rPr lang="zh-CN" altLang="en-US" sz="1200" b="0" i="0" u="none" strike="noStrike" dirty="0">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gridSpan="2">
                  <a:txBody>
                    <a:bodyPr/>
                    <a:lstStyle/>
                    <a:p>
                      <a:endParaRPr lang="zh-CN" altLang="en-US"/>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011"/>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a:solidFill>
                            <a:srgbClr val="000000"/>
                          </a:solidFill>
                          <a:latin typeface="宋体"/>
                        </a:rPr>
                        <a:t>Head</a:t>
                      </a: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4</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altLang="zh-CN" sz="1200" b="0" i="0" u="none" strike="noStrike" dirty="0">
                          <a:solidFill>
                            <a:srgbClr val="000000"/>
                          </a:solidFill>
                          <a:latin typeface="宋体"/>
                        </a:rPr>
                        <a:t>Yes</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a:solidFill>
                            <a:srgbClr val="000000"/>
                          </a:solidFill>
                          <a:latin typeface="宋体"/>
                        </a:rPr>
                        <a:t>SUBD F8,F6,F2</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a:solidFill>
                            <a:srgbClr val="000000"/>
                          </a:solidFill>
                          <a:latin typeface="宋体"/>
                        </a:rPr>
                        <a:t>Write</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a:solidFill>
                            <a:srgbClr val="000000"/>
                          </a:solidFill>
                          <a:latin typeface="宋体"/>
                        </a:rPr>
                        <a:t>F8</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a:solidFill>
                            <a:srgbClr val="000000"/>
                          </a:solidFill>
                          <a:latin typeface="宋体"/>
                        </a:rPr>
                        <a:t>F6-#2</a:t>
                      </a: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gridSpan="2">
                  <a:txBody>
                    <a:bodyPr/>
                    <a:lstStyle/>
                    <a:p>
                      <a:endParaRPr lang="zh-CN" altLang="en-US"/>
                    </a:p>
                  </a:txBody>
                  <a:tcPr marL="6285" marR="6285" marT="6285" marB="0" anchor="ctr">
                    <a:lnL>
                      <a:noFill/>
                    </a:lnL>
                    <a:lnR>
                      <a:noFill/>
                    </a:lnR>
                    <a:lnT>
                      <a:noFill/>
                    </a:lnT>
                    <a:lnB>
                      <a:noFill/>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2"/>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5</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altLang="zh-CN" sz="1200" b="0" i="0" u="none" strike="noStrike" dirty="0">
                          <a:solidFill>
                            <a:srgbClr val="000000"/>
                          </a:solidFill>
                          <a:latin typeface="宋体"/>
                        </a:rPr>
                        <a:t>Yes </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a:solidFill>
                            <a:srgbClr val="000000"/>
                          </a:solidFill>
                          <a:latin typeface="宋体"/>
                        </a:rPr>
                        <a:t>DIVD</a:t>
                      </a:r>
                      <a:r>
                        <a:rPr lang="en-US" altLang="zh-CN" sz="1200" b="0" i="0" u="none" strike="noStrike" baseline="0" dirty="0">
                          <a:solidFill>
                            <a:srgbClr val="000000"/>
                          </a:solidFill>
                          <a:latin typeface="宋体"/>
                        </a:rPr>
                        <a:t> F10,F0,F6</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a:solidFill>
                            <a:srgbClr val="000000"/>
                          </a:solidFill>
                          <a:latin typeface="宋体"/>
                        </a:rPr>
                        <a:t>Ex1</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a:solidFill>
                            <a:srgbClr val="000000"/>
                          </a:solidFill>
                          <a:latin typeface="宋体"/>
                        </a:rPr>
                        <a:t>F10</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gridSpan="2">
                  <a:txBody>
                    <a:bodyPr/>
                    <a:lstStyle/>
                    <a:p>
                      <a:endParaRPr lang="zh-CN" altLang="en-US"/>
                    </a:p>
                  </a:txBody>
                  <a:tcPr marL="6285" marR="6285" marT="6285" marB="0" anchor="ctr">
                    <a:lnL>
                      <a:noFill/>
                    </a:lnL>
                    <a:lnR>
                      <a:noFill/>
                    </a:lnR>
                    <a:lnT>
                      <a:noFill/>
                    </a:lnT>
                    <a:lnB>
                      <a:noFill/>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3"/>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a:solidFill>
                            <a:srgbClr val="000000"/>
                          </a:solidFill>
                          <a:latin typeface="宋体"/>
                        </a:rPr>
                        <a:t>Tail</a:t>
                      </a: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6</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altLang="zh-CN" sz="1200" b="0" i="0" u="none" strike="noStrike" dirty="0">
                          <a:solidFill>
                            <a:srgbClr val="000000"/>
                          </a:solidFill>
                          <a:latin typeface="宋体"/>
                        </a:rPr>
                        <a:t>Yes</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a:solidFill>
                            <a:srgbClr val="000000"/>
                          </a:solidFill>
                          <a:latin typeface="宋体"/>
                        </a:rPr>
                        <a:t>ADDD F6,F8,F2</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a:solidFill>
                            <a:srgbClr val="000000"/>
                          </a:solidFill>
                          <a:latin typeface="宋体"/>
                        </a:rPr>
                        <a:t>Write</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a:solidFill>
                            <a:srgbClr val="000000"/>
                          </a:solidFill>
                          <a:latin typeface="宋体"/>
                        </a:rPr>
                        <a:t>F6</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a:solidFill>
                            <a:srgbClr val="000000"/>
                          </a:solidFill>
                          <a:latin typeface="宋体"/>
                        </a:rPr>
                        <a:t>#4+F2</a:t>
                      </a:r>
                      <a:r>
                        <a:rPr lang="zh-CN" altLang="en-US" sz="1200" b="0" i="0" u="none" strike="noStrike" dirty="0">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gridSpan="2">
                  <a:txBody>
                    <a:bodyPr/>
                    <a:lstStyle/>
                    <a:p>
                      <a:endParaRPr lang="zh-CN" altLang="en-US"/>
                    </a:p>
                  </a:txBody>
                  <a:tcPr marL="6285" marR="6285" marT="6285" marB="0" anchor="ctr">
                    <a:lnL>
                      <a:noFill/>
                    </a:lnL>
                    <a:lnR>
                      <a:noFill/>
                    </a:lnR>
                    <a:lnT>
                      <a:noFill/>
                    </a:lnT>
                    <a:lnB>
                      <a:noFill/>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4"/>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7</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gridSpan="4">
                  <a:txBody>
                    <a:bodyPr/>
                    <a:lstStyle/>
                    <a:p>
                      <a:pPr algn="ctr" fontAlgn="ctr"/>
                      <a:r>
                        <a:rPr lang="en-US" altLang="zh-CN" sz="1200" b="1" i="0" u="none" strike="noStrike" dirty="0">
                          <a:solidFill>
                            <a:srgbClr val="FF0000"/>
                          </a:solidFill>
                          <a:latin typeface="宋体"/>
                        </a:rPr>
                        <a:t>Reorder Buffer</a:t>
                      </a:r>
                      <a:endParaRPr lang="zh-CN" altLang="en-US" sz="1200" b="1" i="0" u="none" strike="noStrike" dirty="0">
                        <a:solidFill>
                          <a:srgbClr val="FF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hMerge="1">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hMerge="1">
                  <a:txBody>
                    <a:bodyPr/>
                    <a:lstStyle/>
                    <a:p>
                      <a:endParaRPr lang="zh-CN" altLang="en-US"/>
                    </a:p>
                  </a:txBody>
                  <a:tcPr/>
                </a:tc>
                <a:tc hMerge="1">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5"/>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8</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gridSpan="2">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hMerge="1">
                  <a:txBody>
                    <a:bodyPr/>
                    <a:lstStyle/>
                    <a:p>
                      <a:endParaRPr lang="zh-CN" altLang="en-US"/>
                    </a:p>
                  </a:txBody>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6"/>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9</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gridSpan="2">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hMerge="1">
                  <a:txBody>
                    <a:bodyPr/>
                    <a:lstStyle/>
                    <a:p>
                      <a:endParaRPr lang="zh-CN" altLang="en-US"/>
                    </a:p>
                  </a:txBody>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7"/>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10</a:t>
                      </a:r>
                    </a:p>
                  </a:txBody>
                  <a:tcPr marL="6285" marR="6285" marT="6285"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gridSpan="2">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hMerge="1">
                  <a:txBody>
                    <a:bodyPr/>
                    <a:lstStyle/>
                    <a:p>
                      <a:endParaRPr lang="zh-CN" altLang="en-US"/>
                    </a:p>
                  </a:txBody>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8"/>
                  </a:ext>
                </a:extLst>
              </a:tr>
              <a:tr h="186360">
                <a:tc>
                  <a:txBody>
                    <a:bodyPr/>
                    <a:lstStyle/>
                    <a:p>
                      <a:pPr algn="ctr" fontAlgn="ctr"/>
                      <a:r>
                        <a:rPr lang="en-US" altLang="zh-CN" sz="1200" b="0" i="0" u="none" strike="noStrike" dirty="0">
                          <a:solidFill>
                            <a:srgbClr val="000000"/>
                          </a:solidFill>
                          <a:latin typeface="宋体"/>
                        </a:rPr>
                        <a:t>Cycle</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gridSpan="2">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hMerge="1">
                  <a:txBody>
                    <a:bodyPr/>
                    <a:lstStyle/>
                    <a:p>
                      <a:endParaRPr lang="zh-CN" altLang="en-US"/>
                    </a:p>
                  </a:txBody>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9"/>
                  </a:ext>
                </a:extLst>
              </a:tr>
              <a:tr h="186360">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F0</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F2</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F4</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F6</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F8</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F10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F12</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gridSpan="2">
                  <a:txBody>
                    <a:bodyPr/>
                    <a:lstStyle/>
                    <a:p>
                      <a:pPr algn="ctr" fontAlgn="ctr"/>
                      <a:r>
                        <a:rPr lang="en-US" altLang="zh-CN"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a:txBody>
                    <a:bodyPr/>
                    <a:lstStyle/>
                    <a:p>
                      <a:pPr algn="ctr" fontAlgn="ctr"/>
                      <a:r>
                        <a:rPr lang="en-US" sz="1200" b="0" i="0" u="none" strike="noStrike">
                          <a:solidFill>
                            <a:srgbClr val="000000"/>
                          </a:solidFill>
                          <a:latin typeface="宋体"/>
                        </a:rPr>
                        <a:t>F30</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0"/>
                  </a:ext>
                </a:extLst>
              </a:tr>
              <a:tr h="186360">
                <a:tc>
                  <a:txBody>
                    <a:bodyPr/>
                    <a:lstStyle/>
                    <a:p>
                      <a:pPr algn="ctr" fontAlgn="ctr"/>
                      <a:r>
                        <a:rPr lang="en-US" altLang="zh-CN" sz="1200" b="0" i="0" u="none" strike="noStrike" dirty="0">
                          <a:solidFill>
                            <a:srgbClr val="000000"/>
                          </a:solidFill>
                          <a:latin typeface="宋体"/>
                        </a:rPr>
                        <a:t>16</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Reorder#</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zh-CN" altLang="en-US" sz="1200" b="0" i="0" u="none" strike="noStrike" dirty="0">
                          <a:solidFill>
                            <a:srgbClr val="000000"/>
                          </a:solidFill>
                          <a:latin typeface="宋体"/>
                        </a:rPr>
                        <a:t>　</a:t>
                      </a:r>
                    </a:p>
                  </a:txBody>
                  <a:tcPr marL="6285" marR="6285" marT="628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zh-CN" altLang="en-US" sz="1200" b="0" i="0" u="none" strike="noStrike" dirty="0">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zh-CN" altLang="en-US" sz="1200" b="0" i="0" u="none" strike="noStrike" dirty="0">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altLang="zh-CN" sz="1200" b="0" i="0" u="none" strike="noStrike" dirty="0">
                          <a:solidFill>
                            <a:srgbClr val="000000"/>
                          </a:solidFill>
                          <a:latin typeface="宋体"/>
                        </a:rPr>
                        <a:t>#6</a:t>
                      </a:r>
                      <a:endParaRPr lang="zh-CN" altLang="en-US" sz="1200" b="0" i="0" u="none" strike="noStrike" dirty="0">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zh-CN" altLang="en-US" sz="1200" b="0" i="0" u="none" strike="noStrike" dirty="0">
                          <a:solidFill>
                            <a:srgbClr val="000000"/>
                          </a:solidFill>
                          <a:latin typeface="宋体"/>
                        </a:rPr>
                        <a:t>　</a:t>
                      </a:r>
                      <a:r>
                        <a:rPr lang="en-US" altLang="zh-CN" sz="1200" b="0" i="0" u="none" strike="noStrike" dirty="0">
                          <a:solidFill>
                            <a:srgbClr val="000000"/>
                          </a:solidFill>
                          <a:latin typeface="宋体"/>
                        </a:rPr>
                        <a:t>#4</a:t>
                      </a:r>
                      <a:endParaRPr lang="zh-CN" altLang="en-US" sz="1200" b="0" i="0" u="none" strike="noStrike" dirty="0">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altLang="zh-CN" sz="1200" b="0" i="0" u="none" strike="noStrike" dirty="0">
                          <a:solidFill>
                            <a:srgbClr val="000000"/>
                          </a:solidFill>
                          <a:latin typeface="宋体"/>
                        </a:rPr>
                        <a:t>#5</a:t>
                      </a:r>
                      <a:r>
                        <a:rPr lang="zh-CN" altLang="en-US" sz="1200" b="0" i="0" u="none" strike="noStrike" dirty="0">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gridSpan="2">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hMerge="1">
                  <a:txBody>
                    <a:bodyPr/>
                    <a:lstStyle/>
                    <a:p>
                      <a:endParaRPr lang="zh-CN" altLang="en-US"/>
                    </a:p>
                  </a:txBody>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021"/>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Busy</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dirty="0">
                          <a:solidFill>
                            <a:srgbClr val="000000"/>
                          </a:solidFill>
                          <a:latin typeface="宋体"/>
                        </a:rPr>
                        <a:t>No</a:t>
                      </a:r>
                    </a:p>
                  </a:txBody>
                  <a:tcPr marL="6285" marR="6285" marT="6285"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latin typeface="宋体"/>
                        </a:rPr>
                        <a:t>No</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No</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latin typeface="宋体"/>
                        </a:rPr>
                        <a:t>Yes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latin typeface="宋体"/>
                        </a:rPr>
                        <a:t>Yes</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latin typeface="宋体"/>
                        </a:rPr>
                        <a:t>Yes</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No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gridSpan="2">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a:txBody>
                    <a:bodyPr/>
                    <a:lstStyle/>
                    <a:p>
                      <a:pPr algn="ctr" fontAlgn="ctr"/>
                      <a:r>
                        <a:rPr lang="en-US" sz="1200" b="0" i="0" u="none" strike="noStrike" dirty="0">
                          <a:solidFill>
                            <a:srgbClr val="000000"/>
                          </a:solidFill>
                          <a:latin typeface="宋体"/>
                        </a:rPr>
                        <a:t>No </a:t>
                      </a:r>
                    </a:p>
                  </a:txBody>
                  <a:tcPr marL="6285" marR="6285" marT="6285"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2"/>
                  </a:ext>
                </a:extLst>
              </a:tr>
            </a:tbl>
          </a:graphicData>
        </a:graphic>
      </p:graphicFrame>
      <p:sp>
        <p:nvSpPr>
          <p:cNvPr id="9" name="文本框 8">
            <a:extLst>
              <a:ext uri="{FF2B5EF4-FFF2-40B4-BE49-F238E27FC236}">
                <a16:creationId xmlns:a16="http://schemas.microsoft.com/office/drawing/2014/main" id="{333D0B53-3FCE-409C-A588-4CCE255B22C8}"/>
              </a:ext>
            </a:extLst>
          </p:cNvPr>
          <p:cNvSpPr txBox="1"/>
          <p:nvPr/>
        </p:nvSpPr>
        <p:spPr>
          <a:xfrm>
            <a:off x="10250214" y="6013950"/>
            <a:ext cx="1941786" cy="276999"/>
          </a:xfrm>
          <a:prstGeom prst="rect">
            <a:avLst/>
          </a:prstGeom>
          <a:noFill/>
        </p:spPr>
        <p:txBody>
          <a:bodyPr wrap="square">
            <a:spAutoFit/>
          </a:bodyPr>
          <a:lstStyle/>
          <a:p>
            <a:pPr algn="ctr" fontAlgn="ctr"/>
            <a:r>
              <a:rPr lang="en-US" altLang="zh-CN" sz="1200" b="1" i="0" u="none" strike="noStrike" dirty="0">
                <a:solidFill>
                  <a:srgbClr val="FF0000"/>
                </a:solidFill>
                <a:latin typeface="宋体"/>
              </a:rPr>
              <a:t>Register Result Status</a:t>
            </a:r>
            <a:endParaRPr lang="zh-CN" altLang="en-US" sz="1200" b="1" i="0" u="none" strike="noStrike" dirty="0">
              <a:solidFill>
                <a:srgbClr val="FF0000"/>
              </a:solidFill>
              <a:latin typeface="宋体"/>
            </a:endParaRPr>
          </a:p>
        </p:txBody>
      </p:sp>
    </p:spTree>
    <p:extLst>
      <p:ext uri="{BB962C8B-B14F-4D97-AF65-F5344CB8AC3E}">
        <p14:creationId xmlns:p14="http://schemas.microsoft.com/office/powerpoint/2010/main" val="2986393451"/>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自由: 形状 22"/>
          <p:cNvSpPr/>
          <p:nvPr/>
        </p:nvSpPr>
        <p:spPr bwMode="auto">
          <a:xfrm rot="12600000">
            <a:off x="628798" y="267712"/>
            <a:ext cx="166903" cy="731887"/>
          </a:xfrm>
          <a:custGeom>
            <a:avLst/>
            <a:gdLst>
              <a:gd name="connsiteX0" fmla="*/ 260214 w 260214"/>
              <a:gd name="connsiteY0" fmla="*/ 995963 h 1141060"/>
              <a:gd name="connsiteX1" fmla="*/ 0 w 260214"/>
              <a:gd name="connsiteY1" fmla="*/ 1141060 h 1141060"/>
              <a:gd name="connsiteX2" fmla="*/ 0 w 260214"/>
              <a:gd name="connsiteY2" fmla="*/ 146621 h 1141060"/>
              <a:gd name="connsiteX3" fmla="*/ 260214 w 260214"/>
              <a:gd name="connsiteY3" fmla="*/ 0 h 1141060"/>
            </a:gdLst>
            <a:ahLst/>
            <a:cxnLst>
              <a:cxn ang="0">
                <a:pos x="connsiteX0" y="connsiteY0"/>
              </a:cxn>
              <a:cxn ang="0">
                <a:pos x="connsiteX1" y="connsiteY1"/>
              </a:cxn>
              <a:cxn ang="0">
                <a:pos x="connsiteX2" y="connsiteY2"/>
              </a:cxn>
              <a:cxn ang="0">
                <a:pos x="connsiteX3" y="connsiteY3"/>
              </a:cxn>
            </a:cxnLst>
            <a:rect l="l" t="t" r="r" b="b"/>
            <a:pathLst>
              <a:path w="260214" h="1141060">
                <a:moveTo>
                  <a:pt x="260214" y="995963"/>
                </a:moveTo>
                <a:lnTo>
                  <a:pt x="0" y="1141060"/>
                </a:lnTo>
                <a:lnTo>
                  <a:pt x="0" y="146621"/>
                </a:lnTo>
                <a:lnTo>
                  <a:pt x="260214" y="0"/>
                </a:lnTo>
                <a:close/>
              </a:path>
            </a:pathLst>
          </a:custGeom>
          <a:solidFill>
            <a:srgbClr val="0075EA"/>
          </a:solidFill>
          <a:ln>
            <a:noFill/>
          </a:ln>
        </p:spPr>
        <p:txBody>
          <a:bodyPr vert="horz" wrap="square" lIns="91440" tIns="45720" rIns="91440" bIns="45720" numCol="1" anchor="t" anchorCtr="0" compatLnSpc="1">
            <a:noAutofit/>
          </a:bodyPr>
          <a:lstStyle/>
          <a:p>
            <a:endParaRPr lang="zh-CN" altLang="en-US" dirty="0"/>
          </a:p>
        </p:txBody>
      </p:sp>
      <p:grpSp>
        <p:nvGrpSpPr>
          <p:cNvPr id="10" name="组合 9">
            <a:extLst>
              <a:ext uri="{FF2B5EF4-FFF2-40B4-BE49-F238E27FC236}">
                <a16:creationId xmlns:a16="http://schemas.microsoft.com/office/drawing/2014/main" id="{BB91EA2E-31D9-4C5E-B927-0E95CC089AA6}"/>
              </a:ext>
            </a:extLst>
          </p:cNvPr>
          <p:cNvGrpSpPr/>
          <p:nvPr/>
        </p:nvGrpSpPr>
        <p:grpSpPr>
          <a:xfrm>
            <a:off x="635244" y="278225"/>
            <a:ext cx="6394948" cy="706446"/>
            <a:chOff x="635242" y="278221"/>
            <a:chExt cx="6394948" cy="706445"/>
          </a:xfrm>
        </p:grpSpPr>
        <p:sp>
          <p:nvSpPr>
            <p:cNvPr id="11" name="矩形 10">
              <a:extLst>
                <a:ext uri="{FF2B5EF4-FFF2-40B4-BE49-F238E27FC236}">
                  <a16:creationId xmlns:a16="http://schemas.microsoft.com/office/drawing/2014/main" id="{47CE21A5-F067-4614-A14F-2AD5275C87D3}"/>
                </a:ext>
              </a:extLst>
            </p:cNvPr>
            <p:cNvSpPr/>
            <p:nvPr/>
          </p:nvSpPr>
          <p:spPr>
            <a:xfrm>
              <a:off x="635242" y="676889"/>
              <a:ext cx="6394948" cy="307777"/>
            </a:xfrm>
            <a:prstGeom prst="rect">
              <a:avLst/>
            </a:prstGeom>
          </p:spPr>
          <p:txBody>
            <a:bodyPr wrap="square">
              <a:spAutoFit/>
            </a:bodyPr>
            <a:lstStyle/>
            <a:p>
              <a:pPr algn="ctr"/>
              <a:r>
                <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rPr>
                <a:t>Speculation Execution based on Hardware——Example</a:t>
              </a:r>
            </a:p>
          </p:txBody>
        </p:sp>
        <p:sp>
          <p:nvSpPr>
            <p:cNvPr id="12" name="矩形 11">
              <a:extLst>
                <a:ext uri="{FF2B5EF4-FFF2-40B4-BE49-F238E27FC236}">
                  <a16:creationId xmlns:a16="http://schemas.microsoft.com/office/drawing/2014/main" id="{063FC65B-08A6-4FAC-8552-101E13B84E5C}"/>
                </a:ext>
              </a:extLst>
            </p:cNvPr>
            <p:cNvSpPr/>
            <p:nvPr/>
          </p:nvSpPr>
          <p:spPr>
            <a:xfrm>
              <a:off x="1197484" y="278221"/>
              <a:ext cx="4951997" cy="523219"/>
            </a:xfrm>
            <a:prstGeom prst="rect">
              <a:avLst/>
            </a:prstGeom>
          </p:spPr>
          <p:txBody>
            <a:bodyPr wrap="none">
              <a:spAutoFit/>
            </a:bodyPr>
            <a:lstStyle/>
            <a:p>
              <a:r>
                <a:rPr lang="zh-CN" altLang="en-US" sz="2800" b="1" dirty="0">
                  <a:solidFill>
                    <a:schemeClr val="tx1">
                      <a:lumMod val="85000"/>
                      <a:lumOff val="15000"/>
                    </a:schemeClr>
                  </a:solidFill>
                  <a:latin typeface="等线" panose="02010600030101010101" pitchFamily="2" charset="-122"/>
                  <a:ea typeface="等线" panose="02010600030101010101" pitchFamily="2" charset="-122"/>
                </a:rPr>
                <a:t>基于硬件的推测执行</a:t>
              </a:r>
              <a:r>
                <a:rPr lang="en-US" altLang="zh-CN" sz="2800" b="1" dirty="0">
                  <a:solidFill>
                    <a:schemeClr val="tx1">
                      <a:lumMod val="85000"/>
                      <a:lumOff val="15000"/>
                    </a:schemeClr>
                  </a:solidFill>
                  <a:latin typeface="等线" panose="02010600030101010101" pitchFamily="2" charset="-122"/>
                  <a:ea typeface="等线" panose="02010600030101010101" pitchFamily="2" charset="-122"/>
                </a:rPr>
                <a:t>— —</a:t>
              </a:r>
              <a:r>
                <a:rPr lang="zh-CN" altLang="en-US" sz="2800" b="1" dirty="0">
                  <a:solidFill>
                    <a:schemeClr val="tx1">
                      <a:lumMod val="85000"/>
                      <a:lumOff val="15000"/>
                    </a:schemeClr>
                  </a:solidFill>
                  <a:latin typeface="等线" panose="02010600030101010101" pitchFamily="2" charset="-122"/>
                  <a:ea typeface="等线" panose="02010600030101010101" pitchFamily="2" charset="-122"/>
                </a:rPr>
                <a:t>示例</a:t>
              </a:r>
            </a:p>
          </p:txBody>
        </p:sp>
      </p:grpSp>
      <p:sp>
        <p:nvSpPr>
          <p:cNvPr id="7" name="文本框 6">
            <a:extLst>
              <a:ext uri="{FF2B5EF4-FFF2-40B4-BE49-F238E27FC236}">
                <a16:creationId xmlns:a16="http://schemas.microsoft.com/office/drawing/2014/main" id="{BD4D3455-BFEC-4ECA-BDAC-7AAF5D43B05A}"/>
              </a:ext>
            </a:extLst>
          </p:cNvPr>
          <p:cNvSpPr txBox="1"/>
          <p:nvPr/>
        </p:nvSpPr>
        <p:spPr>
          <a:xfrm>
            <a:off x="9666514" y="801446"/>
            <a:ext cx="1890243" cy="461665"/>
          </a:xfrm>
          <a:prstGeom prst="rect">
            <a:avLst/>
          </a:prstGeom>
          <a:noFill/>
        </p:spPr>
        <p:txBody>
          <a:bodyPr wrap="square" rtlCol="0">
            <a:spAutoFit/>
          </a:bodyPr>
          <a:lstStyle/>
          <a:p>
            <a:pPr algn="ctr"/>
            <a:r>
              <a:rPr lang="zh-CN" altLang="en-US" sz="2400" b="1" dirty="0">
                <a:solidFill>
                  <a:srgbClr val="0066FF"/>
                </a:solidFill>
                <a:latin typeface="微软雅黑" panose="020B0503020204020204" pitchFamily="34" charset="-122"/>
                <a:ea typeface="微软雅黑" panose="020B0503020204020204" pitchFamily="34" charset="-122"/>
              </a:rPr>
              <a:t>第</a:t>
            </a:r>
            <a:r>
              <a:rPr lang="en-US" altLang="zh-CN" sz="2400" b="1" dirty="0">
                <a:solidFill>
                  <a:srgbClr val="0066FF"/>
                </a:solidFill>
                <a:latin typeface="微软雅黑" panose="020B0503020204020204" pitchFamily="34" charset="-122"/>
                <a:ea typeface="微软雅黑" panose="020B0503020204020204" pitchFamily="34" charset="-122"/>
              </a:rPr>
              <a:t>17</a:t>
            </a:r>
            <a:r>
              <a:rPr lang="zh-CN" altLang="en-US" sz="2400" b="1" dirty="0">
                <a:solidFill>
                  <a:srgbClr val="0066FF"/>
                </a:solidFill>
                <a:latin typeface="微软雅黑" panose="020B0503020204020204" pitchFamily="34" charset="-122"/>
                <a:ea typeface="微软雅黑" panose="020B0503020204020204" pitchFamily="34" charset="-122"/>
              </a:rPr>
              <a:t>个周期</a:t>
            </a:r>
          </a:p>
        </p:txBody>
      </p:sp>
      <p:graphicFrame>
        <p:nvGraphicFramePr>
          <p:cNvPr id="9" name="表格 8">
            <a:extLst>
              <a:ext uri="{FF2B5EF4-FFF2-40B4-BE49-F238E27FC236}">
                <a16:creationId xmlns:a16="http://schemas.microsoft.com/office/drawing/2014/main" id="{5923BBEB-11AA-437A-BFEA-098367347183}"/>
              </a:ext>
            </a:extLst>
          </p:cNvPr>
          <p:cNvGraphicFramePr>
            <a:graphicFrameLocks noGrp="1"/>
          </p:cNvGraphicFramePr>
          <p:nvPr>
            <p:extLst>
              <p:ext uri="{D42A27DB-BD31-4B8C-83A1-F6EECF244321}">
                <p14:modId xmlns:p14="http://schemas.microsoft.com/office/powerpoint/2010/main" val="3125887509"/>
              </p:ext>
            </p:extLst>
          </p:nvPr>
        </p:nvGraphicFramePr>
        <p:xfrm>
          <a:off x="1809721" y="1276464"/>
          <a:ext cx="8572558" cy="5082315"/>
        </p:xfrm>
        <a:graphic>
          <a:graphicData uri="http://schemas.openxmlformats.org/drawingml/2006/table">
            <a:tbl>
              <a:tblPr/>
              <a:tblGrid>
                <a:gridCol w="724609">
                  <a:extLst>
                    <a:ext uri="{9D8B030D-6E8A-4147-A177-3AD203B41FA5}">
                      <a16:colId xmlns:a16="http://schemas.microsoft.com/office/drawing/2014/main" val="20000"/>
                    </a:ext>
                  </a:extLst>
                </a:gridCol>
                <a:gridCol w="724609">
                  <a:extLst>
                    <a:ext uri="{9D8B030D-6E8A-4147-A177-3AD203B41FA5}">
                      <a16:colId xmlns:a16="http://schemas.microsoft.com/office/drawing/2014/main" val="20001"/>
                    </a:ext>
                  </a:extLst>
                </a:gridCol>
                <a:gridCol w="602313">
                  <a:extLst>
                    <a:ext uri="{9D8B030D-6E8A-4147-A177-3AD203B41FA5}">
                      <a16:colId xmlns:a16="http://schemas.microsoft.com/office/drawing/2014/main" val="20002"/>
                    </a:ext>
                  </a:extLst>
                </a:gridCol>
                <a:gridCol w="439620">
                  <a:extLst>
                    <a:ext uri="{9D8B030D-6E8A-4147-A177-3AD203B41FA5}">
                      <a16:colId xmlns:a16="http://schemas.microsoft.com/office/drawing/2014/main" val="20003"/>
                    </a:ext>
                  </a:extLst>
                </a:gridCol>
                <a:gridCol w="1388527">
                  <a:extLst>
                    <a:ext uri="{9D8B030D-6E8A-4147-A177-3AD203B41FA5}">
                      <a16:colId xmlns:a16="http://schemas.microsoft.com/office/drawing/2014/main" val="20004"/>
                    </a:ext>
                  </a:extLst>
                </a:gridCol>
                <a:gridCol w="1249193">
                  <a:extLst>
                    <a:ext uri="{9D8B030D-6E8A-4147-A177-3AD203B41FA5}">
                      <a16:colId xmlns:a16="http://schemas.microsoft.com/office/drawing/2014/main" val="20005"/>
                    </a:ext>
                  </a:extLst>
                </a:gridCol>
                <a:gridCol w="637807">
                  <a:extLst>
                    <a:ext uri="{9D8B030D-6E8A-4147-A177-3AD203B41FA5}">
                      <a16:colId xmlns:a16="http://schemas.microsoft.com/office/drawing/2014/main" val="20006"/>
                    </a:ext>
                  </a:extLst>
                </a:gridCol>
                <a:gridCol w="845377">
                  <a:extLst>
                    <a:ext uri="{9D8B030D-6E8A-4147-A177-3AD203B41FA5}">
                      <a16:colId xmlns:a16="http://schemas.microsoft.com/office/drawing/2014/main" val="20007"/>
                    </a:ext>
                  </a:extLst>
                </a:gridCol>
                <a:gridCol w="724609">
                  <a:extLst>
                    <a:ext uri="{9D8B030D-6E8A-4147-A177-3AD203B41FA5}">
                      <a16:colId xmlns:a16="http://schemas.microsoft.com/office/drawing/2014/main" val="20008"/>
                    </a:ext>
                  </a:extLst>
                </a:gridCol>
                <a:gridCol w="356657">
                  <a:extLst>
                    <a:ext uri="{9D8B030D-6E8A-4147-A177-3AD203B41FA5}">
                      <a16:colId xmlns:a16="http://schemas.microsoft.com/office/drawing/2014/main" val="20009"/>
                    </a:ext>
                  </a:extLst>
                </a:gridCol>
                <a:gridCol w="154628">
                  <a:extLst>
                    <a:ext uri="{9D8B030D-6E8A-4147-A177-3AD203B41FA5}">
                      <a16:colId xmlns:a16="http://schemas.microsoft.com/office/drawing/2014/main" val="20010"/>
                    </a:ext>
                  </a:extLst>
                </a:gridCol>
                <a:gridCol w="724609">
                  <a:extLst>
                    <a:ext uri="{9D8B030D-6E8A-4147-A177-3AD203B41FA5}">
                      <a16:colId xmlns:a16="http://schemas.microsoft.com/office/drawing/2014/main" val="20011"/>
                    </a:ext>
                  </a:extLst>
                </a:gridCol>
              </a:tblGrid>
              <a:tr h="186360">
                <a:tc>
                  <a:txBody>
                    <a:bodyPr/>
                    <a:lstStyle/>
                    <a:p>
                      <a:pPr algn="ctr" fontAlgn="ctr"/>
                      <a:r>
                        <a:rPr lang="en-US" sz="1200" b="0" i="0" u="none" strike="noStrike" dirty="0">
                          <a:solidFill>
                            <a:srgbClr val="000000"/>
                          </a:solidFill>
                          <a:latin typeface="宋体"/>
                        </a:rPr>
                        <a:t>Time</a:t>
                      </a: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Name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a:solidFill>
                            <a:srgbClr val="000000"/>
                          </a:solidFill>
                          <a:latin typeface="宋体"/>
                        </a:rPr>
                        <a:t>Busy</a:t>
                      </a:r>
                    </a:p>
                  </a:txBody>
                  <a:tcPr marL="6285" marR="6285" marT="628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dirty="0">
                          <a:solidFill>
                            <a:srgbClr val="000000"/>
                          </a:solidFill>
                          <a:latin typeface="宋体"/>
                        </a:rPr>
                        <a:t>Op</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dirty="0" err="1">
                          <a:solidFill>
                            <a:srgbClr val="000000"/>
                          </a:solidFill>
                          <a:latin typeface="宋体"/>
                        </a:rPr>
                        <a:t>Vj</a:t>
                      </a:r>
                      <a:endParaRPr lang="en-US" sz="1200" b="0" i="0" u="none" strike="noStrike" dirty="0">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a:solidFill>
                            <a:srgbClr val="000000"/>
                          </a:solidFill>
                          <a:latin typeface="宋体"/>
                        </a:rPr>
                        <a:t>Vk</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dirty="0" err="1">
                          <a:solidFill>
                            <a:srgbClr val="000000"/>
                          </a:solidFill>
                          <a:latin typeface="宋体"/>
                        </a:rPr>
                        <a:t>Qj</a:t>
                      </a:r>
                      <a:endParaRPr lang="en-US" sz="1200" b="0" i="0" u="none" strike="noStrike" dirty="0">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a:solidFill>
                            <a:srgbClr val="000000"/>
                          </a:solidFill>
                          <a:latin typeface="宋体"/>
                        </a:rPr>
                        <a:t>Qk</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a:solidFill>
                            <a:srgbClr val="000000"/>
                          </a:solidFill>
                          <a:latin typeface="宋体"/>
                        </a:rPr>
                        <a:t>Dest</a:t>
                      </a:r>
                    </a:p>
                  </a:txBody>
                  <a:tcPr marL="6285" marR="6285" marT="628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gridSpan="2">
                  <a:txBody>
                    <a:bodyPr/>
                    <a:lstStyle/>
                    <a:p>
                      <a:pPr algn="ctr" fontAlgn="ctr"/>
                      <a:endParaRPr lang="zh-CN" alt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hMerge="1">
                  <a:txBody>
                    <a:bodyPr/>
                    <a:lstStyle/>
                    <a:p>
                      <a:endParaRPr lang="zh-CN" altLang="en-US"/>
                    </a:p>
                  </a:txBody>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0"/>
                  </a:ext>
                </a:extLst>
              </a:tr>
              <a:tr h="186360">
                <a:tc>
                  <a:txBody>
                    <a:bodyPr/>
                    <a:lstStyle/>
                    <a:p>
                      <a:pPr algn="ctr" fontAlgn="ctr"/>
                      <a:r>
                        <a:rPr lang="en-US" altLang="zh-CN" sz="1200" b="0" i="0" u="none" strike="noStrike">
                          <a:solidFill>
                            <a:srgbClr val="000000"/>
                          </a:solidFill>
                          <a:latin typeface="宋体"/>
                        </a:rPr>
                        <a:t>0</a:t>
                      </a: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Add1</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dirty="0">
                          <a:solidFill>
                            <a:srgbClr val="000000"/>
                          </a:solidFill>
                          <a:latin typeface="宋体"/>
                        </a:rPr>
                        <a:t>No</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gridSpan="3">
                  <a:txBody>
                    <a:bodyPr/>
                    <a:lstStyle/>
                    <a:p>
                      <a:pPr algn="ctr" fontAlgn="ctr"/>
                      <a:r>
                        <a:rPr lang="en-US" altLang="zh-CN" sz="1200" b="1" i="0" u="none" strike="noStrike" dirty="0">
                          <a:solidFill>
                            <a:srgbClr val="FF0000"/>
                          </a:solidFill>
                          <a:latin typeface="宋体"/>
                        </a:rPr>
                        <a:t>Reservation</a:t>
                      </a:r>
                      <a:endParaRPr lang="zh-CN" altLang="en-US" sz="1200" b="1" i="0" u="none" strike="noStrike" dirty="0">
                        <a:solidFill>
                          <a:srgbClr val="FF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hMerge="1">
                  <a:txBody>
                    <a:bodyPr/>
                    <a:lstStyle/>
                    <a:p>
                      <a:endParaRPr lang="zh-CN" altLang="en-US"/>
                    </a:p>
                  </a:txBody>
                  <a:tcPr/>
                </a:tc>
                <a:tc hMerge="1">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1"/>
                  </a:ext>
                </a:extLst>
              </a:tr>
              <a:tr h="186360">
                <a:tc>
                  <a:txBody>
                    <a:bodyPr/>
                    <a:lstStyle/>
                    <a:p>
                      <a:pPr algn="ctr" fontAlgn="ctr"/>
                      <a:r>
                        <a:rPr lang="en-US" altLang="zh-CN" sz="1200" b="0" i="0" u="none" strike="noStrike" dirty="0">
                          <a:solidFill>
                            <a:srgbClr val="000000"/>
                          </a:solidFill>
                          <a:latin typeface="宋体"/>
                        </a:rPr>
                        <a:t>0</a:t>
                      </a: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Add2</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dirty="0">
                          <a:solidFill>
                            <a:srgbClr val="000000"/>
                          </a:solidFill>
                          <a:latin typeface="宋体"/>
                        </a:rPr>
                        <a:t>No</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gridSpan="3">
                  <a:txBody>
                    <a:bodyPr/>
                    <a:lstStyle/>
                    <a:p>
                      <a:pPr algn="ctr" fontAlgn="ctr"/>
                      <a:r>
                        <a:rPr lang="en-US" altLang="zh-CN" sz="1200" b="1" i="0" u="none" strike="noStrike" dirty="0">
                          <a:solidFill>
                            <a:srgbClr val="FF0000"/>
                          </a:solidFill>
                          <a:latin typeface="宋体"/>
                        </a:rPr>
                        <a:t>Station</a:t>
                      </a:r>
                      <a:endParaRPr lang="zh-CN" altLang="en-US" sz="1200" b="1" i="0" u="none" strike="noStrike" dirty="0">
                        <a:solidFill>
                          <a:srgbClr val="FF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hMerge="1">
                  <a:txBody>
                    <a:bodyPr/>
                    <a:lstStyle/>
                    <a:p>
                      <a:endParaRPr lang="zh-CN" altLang="en-US"/>
                    </a:p>
                  </a:txBody>
                  <a:tcPr/>
                </a:tc>
                <a:tc hMerge="1">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2"/>
                  </a:ext>
                </a:extLst>
              </a:tr>
              <a:tr h="186360">
                <a:tc>
                  <a:txBody>
                    <a:bodyPr/>
                    <a:lstStyle/>
                    <a:p>
                      <a:pPr algn="ctr" fontAlgn="ctr"/>
                      <a:r>
                        <a:rPr lang="en-US" altLang="zh-CN" sz="1200" b="0" i="0" u="none" strike="noStrike">
                          <a:solidFill>
                            <a:srgbClr val="000000"/>
                          </a:solidFill>
                          <a:latin typeface="宋体"/>
                        </a:rPr>
                        <a:t>0</a:t>
                      </a: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Add3</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dirty="0">
                          <a:solidFill>
                            <a:srgbClr val="000000"/>
                          </a:solidFill>
                          <a:latin typeface="宋体"/>
                        </a:rPr>
                        <a:t>No</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marL="0" indent="0" algn="ctr" fontAlgn="ctr">
                        <a:tabLst/>
                      </a:pPr>
                      <a:endParaRPr lang="zh-CN" alt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gridSpan="2">
                  <a:txBody>
                    <a:bodyPr/>
                    <a:lstStyle/>
                    <a:p>
                      <a:endParaRPr lang="zh-CN" altLang="en-US"/>
                    </a:p>
                  </a:txBody>
                  <a:tcPr marL="6285" marR="6285" marT="6285" marB="0" anchor="ctr">
                    <a:lnL>
                      <a:noFill/>
                    </a:lnL>
                    <a:lnR>
                      <a:noFill/>
                    </a:lnR>
                    <a:lnT>
                      <a:noFill/>
                    </a:lnT>
                    <a:lnB>
                      <a:noFill/>
                    </a:lnB>
                  </a:tcPr>
                </a:tc>
                <a:tc hMerge="1">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3"/>
                  </a:ext>
                </a:extLst>
              </a:tr>
              <a:tr h="186360">
                <a:tc>
                  <a:txBody>
                    <a:bodyPr/>
                    <a:lstStyle/>
                    <a:p>
                      <a:pPr algn="ctr" fontAlgn="ctr"/>
                      <a:r>
                        <a:rPr lang="en-US" altLang="zh-CN" sz="1200" b="0" i="0" u="none" strike="noStrike" dirty="0">
                          <a:solidFill>
                            <a:srgbClr val="000000"/>
                          </a:solidFill>
                          <a:latin typeface="宋体"/>
                        </a:rPr>
                        <a:t>0</a:t>
                      </a: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Mult1</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dirty="0">
                          <a:solidFill>
                            <a:srgbClr val="000000"/>
                          </a:solidFill>
                          <a:latin typeface="宋体"/>
                        </a:rPr>
                        <a:t>No</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gridSpan="2">
                  <a:txBody>
                    <a:bodyPr/>
                    <a:lstStyle/>
                    <a:p>
                      <a:endParaRPr lang="zh-CN" altLang="en-US"/>
                    </a:p>
                  </a:txBody>
                  <a:tcPr marL="6285" marR="6285" marT="6285" marB="0" anchor="ctr">
                    <a:lnL>
                      <a:noFill/>
                    </a:lnL>
                    <a:lnR>
                      <a:noFill/>
                    </a:lnR>
                    <a:lnT>
                      <a:noFill/>
                    </a:lnT>
                    <a:lnB>
                      <a:noFill/>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4"/>
                  </a:ext>
                </a:extLst>
              </a:tr>
              <a:tr h="186360">
                <a:tc>
                  <a:txBody>
                    <a:bodyPr/>
                    <a:lstStyle/>
                    <a:p>
                      <a:pPr algn="ctr" fontAlgn="ctr"/>
                      <a:r>
                        <a:rPr lang="en-US" altLang="zh-CN" sz="1200" b="0" i="0" u="none" strike="noStrike" dirty="0">
                          <a:solidFill>
                            <a:srgbClr val="000000"/>
                          </a:solidFill>
                          <a:latin typeface="宋体"/>
                        </a:rPr>
                        <a:t>38</a:t>
                      </a: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Mult2</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dirty="0">
                          <a:solidFill>
                            <a:srgbClr val="000000"/>
                          </a:solidFill>
                          <a:latin typeface="宋体"/>
                        </a:rPr>
                        <a:t>Yes</a:t>
                      </a:r>
                    </a:p>
                  </a:txBody>
                  <a:tcPr marL="6285" marR="6285" marT="6285"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altLang="zh-CN" sz="1200" b="0" i="0" u="none" strike="noStrike" dirty="0">
                          <a:solidFill>
                            <a:srgbClr val="000000"/>
                          </a:solidFill>
                          <a:latin typeface="宋体"/>
                        </a:rPr>
                        <a:t>DIV</a:t>
                      </a:r>
                      <a:endParaRPr lang="zh-CN" altLang="en-US" sz="1200" b="0" i="0" u="none" strike="noStrike" dirty="0">
                        <a:solidFill>
                          <a:srgbClr val="000000"/>
                        </a:solidFill>
                        <a:latin typeface="宋体"/>
                      </a:endParaRP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altLang="zh-CN" sz="1200" b="0" i="0" u="none" strike="noStrike" dirty="0">
                          <a:solidFill>
                            <a:srgbClr val="000000"/>
                          </a:solidFill>
                          <a:latin typeface="宋体"/>
                        </a:rPr>
                        <a:t>#2*</a:t>
                      </a:r>
                      <a:r>
                        <a:rPr lang="en-US" altLang="zh-CN" sz="1200" b="0" i="0" u="none" strike="noStrike" dirty="0" err="1">
                          <a:solidFill>
                            <a:srgbClr val="000000"/>
                          </a:solidFill>
                          <a:latin typeface="宋体"/>
                        </a:rPr>
                        <a:t>Regs</a:t>
                      </a:r>
                      <a:r>
                        <a:rPr lang="en-US" altLang="zh-CN" sz="1200" b="0" i="0" u="none" strike="noStrike" dirty="0">
                          <a:solidFill>
                            <a:srgbClr val="000000"/>
                          </a:solidFill>
                          <a:latin typeface="宋体"/>
                        </a:rPr>
                        <a:t>[F4]</a:t>
                      </a:r>
                      <a:r>
                        <a:rPr lang="zh-CN" altLang="en-US" sz="1200" b="0" i="0" u="none" strike="noStrike" dirty="0">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altLang="zh-CN" sz="1200" b="0" i="0" u="none" strike="noStrike" dirty="0" err="1">
                          <a:solidFill>
                            <a:srgbClr val="000000"/>
                          </a:solidFill>
                          <a:latin typeface="宋体"/>
                        </a:rPr>
                        <a:t>Regs</a:t>
                      </a:r>
                      <a:r>
                        <a:rPr lang="en-US" altLang="zh-CN" sz="1200" b="0" i="0" u="none" strike="noStrike" dirty="0">
                          <a:solidFill>
                            <a:srgbClr val="000000"/>
                          </a:solidFill>
                          <a:latin typeface="宋体"/>
                        </a:rPr>
                        <a:t>[F6]</a:t>
                      </a:r>
                      <a:endParaRPr lang="zh-CN" altLang="en-US" sz="1200" b="0" i="0" u="none" strike="noStrike" dirty="0">
                        <a:solidFill>
                          <a:srgbClr val="000000"/>
                        </a:solidFill>
                        <a:latin typeface="宋体"/>
                      </a:endParaRP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dirty="0">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altLang="zh-CN" sz="1200" b="0" i="0" u="none" strike="noStrike" dirty="0">
                          <a:solidFill>
                            <a:srgbClr val="000000"/>
                          </a:solidFill>
                          <a:latin typeface="宋体"/>
                        </a:rPr>
                        <a:t>#5</a:t>
                      </a: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gridSpan="2">
                  <a:txBody>
                    <a:bodyPr/>
                    <a:lstStyle/>
                    <a:p>
                      <a:endParaRPr lang="zh-CN" altLang="en-US"/>
                    </a:p>
                  </a:txBody>
                  <a:tcPr marL="6285" marR="6285" marT="6285" marB="0" anchor="ctr">
                    <a:lnL>
                      <a:noFill/>
                    </a:lnL>
                    <a:lnR>
                      <a:noFill/>
                    </a:lnR>
                    <a:lnT>
                      <a:noFill/>
                    </a:lnT>
                    <a:lnB>
                      <a:noFill/>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5"/>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gridSpan="2">
                  <a:txBody>
                    <a:bodyPr/>
                    <a:lstStyle/>
                    <a:p>
                      <a:endParaRPr lang="zh-CN" altLang="en-US"/>
                    </a:p>
                  </a:txBody>
                  <a:tcPr marL="6285" marR="6285" marT="6285" marB="0" anchor="ctr">
                    <a:lnL>
                      <a:noFill/>
                    </a:lnL>
                    <a:lnR>
                      <a:noFill/>
                    </a:lnR>
                    <a:lnT>
                      <a:noFill/>
                    </a:lnT>
                    <a:lnB>
                      <a:noFill/>
                    </a:lnB>
                  </a:tcPr>
                </a:tc>
                <a:tc hMerge="1">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6"/>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Busy</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gridSpan="2">
                  <a:txBody>
                    <a:bodyPr/>
                    <a:lstStyle/>
                    <a:p>
                      <a:pPr algn="ctr" fontAlgn="ctr"/>
                      <a:r>
                        <a:rPr lang="en-US" sz="1200" b="0" i="0" u="none" strike="noStrike">
                          <a:solidFill>
                            <a:srgbClr val="000000"/>
                          </a:solidFill>
                          <a:latin typeface="宋体"/>
                        </a:rPr>
                        <a:t>Address</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hMerge="1">
                  <a:txBody>
                    <a:bodyPr/>
                    <a:lstStyle/>
                    <a:p>
                      <a:pPr algn="ctr" fontAlgn="ctr"/>
                      <a:endParaRPr lang="en-US" sz="1200" b="0" i="0" u="none" strike="noStrike">
                        <a:solidFill>
                          <a:srgbClr val="000000"/>
                        </a:solidFill>
                        <a:latin typeface="宋体"/>
                      </a:endParaRP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Entry</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Busy</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Instruction</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State</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err="1">
                          <a:solidFill>
                            <a:srgbClr val="000000"/>
                          </a:solidFill>
                          <a:latin typeface="宋体"/>
                        </a:rPr>
                        <a:t>Dest</a:t>
                      </a:r>
                      <a:r>
                        <a:rPr lang="en-US" sz="1200" b="0" i="0" u="none" strike="noStrike" dirty="0">
                          <a:solidFill>
                            <a:srgbClr val="000000"/>
                          </a:solidFill>
                          <a:latin typeface="宋体"/>
                        </a:rPr>
                        <a:t>.</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Value</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Load1</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No</a:t>
                      </a:r>
                      <a:endParaRPr lang="zh-CN" alt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tcPr>
                </a:tc>
                <a:tc gridSpan="2">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hMerge="1">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008"/>
                  </a:ext>
                </a:extLst>
              </a:tr>
              <a:tr h="186360">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1</a:t>
                      </a:r>
                    </a:p>
                  </a:txBody>
                  <a:tcPr marL="6285" marR="6285" marT="628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altLang="zh-CN" sz="1200" b="0" i="0" u="none" strike="noStrike" dirty="0">
                          <a:solidFill>
                            <a:srgbClr val="000000"/>
                          </a:solidFill>
                          <a:latin typeface="宋体"/>
                        </a:rPr>
                        <a:t>no</a:t>
                      </a:r>
                      <a:r>
                        <a:rPr lang="zh-CN" altLang="en-US" sz="1200" b="0" i="0" u="none" strike="noStrike" dirty="0">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altLang="zh-CN" sz="1200" b="0" i="0" u="none" strike="noStrike" dirty="0">
                          <a:solidFill>
                            <a:srgbClr val="000000"/>
                          </a:solidFill>
                          <a:latin typeface="宋体"/>
                        </a:rPr>
                        <a:t>LD F6,34(R2)</a:t>
                      </a:r>
                      <a:endParaRPr lang="zh-CN" altLang="en-US" sz="1200" b="0" i="0" u="none" strike="noStrike" dirty="0">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altLang="zh-CN" sz="1200" b="0" i="0" u="none" strike="noStrike" dirty="0">
                          <a:solidFill>
                            <a:srgbClr val="000000"/>
                          </a:solidFill>
                          <a:latin typeface="宋体"/>
                        </a:rPr>
                        <a:t>Commit</a:t>
                      </a:r>
                      <a:r>
                        <a:rPr lang="zh-CN" altLang="en-US" sz="1200" b="0" i="0" u="none" strike="noStrike" dirty="0">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altLang="zh-CN" sz="1200" b="0" i="0" u="none" strike="noStrike" dirty="0">
                          <a:solidFill>
                            <a:srgbClr val="000000"/>
                          </a:solidFill>
                          <a:latin typeface="宋体"/>
                        </a:rPr>
                        <a:t>F6</a:t>
                      </a:r>
                      <a:r>
                        <a:rPr lang="zh-CN" altLang="en-US" sz="1200" b="0" i="0" u="none" strike="noStrike" dirty="0">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altLang="zh-CN" sz="1200" b="0" i="0" u="none" strike="noStrike" dirty="0" err="1">
                          <a:solidFill>
                            <a:srgbClr val="000000"/>
                          </a:solidFill>
                          <a:latin typeface="宋体"/>
                        </a:rPr>
                        <a:t>Mem</a:t>
                      </a:r>
                      <a:r>
                        <a:rPr lang="en-US" altLang="zh-CN" sz="1200" b="0" i="0" u="none" strike="noStrike" dirty="0">
                          <a:solidFill>
                            <a:srgbClr val="000000"/>
                          </a:solidFill>
                          <a:latin typeface="宋体"/>
                        </a:rPr>
                        <a:t>[load1]</a:t>
                      </a:r>
                      <a:r>
                        <a:rPr lang="zh-CN" altLang="en-US" sz="1200" b="0" i="0" u="none" strike="noStrike" dirty="0">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a:solidFill>
                            <a:srgbClr val="000000"/>
                          </a:solidFill>
                          <a:latin typeface="宋体"/>
                        </a:rPr>
                        <a:t>Load2</a:t>
                      </a:r>
                    </a:p>
                  </a:txBody>
                  <a:tcPr marL="6285" marR="6285" marT="62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No</a:t>
                      </a:r>
                      <a:endParaRPr lang="zh-CN" alt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gridSpan="2">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10009"/>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2</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altLang="zh-CN" sz="1200" b="0" i="0" u="none" strike="noStrike" dirty="0">
                          <a:solidFill>
                            <a:srgbClr val="000000"/>
                          </a:solidFill>
                          <a:latin typeface="宋体"/>
                        </a:rPr>
                        <a:t>no </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a:solidFill>
                            <a:srgbClr val="000000"/>
                          </a:solidFill>
                          <a:latin typeface="宋体"/>
                        </a:rPr>
                        <a:t>LD F2,45(R3) </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a:solidFill>
                            <a:srgbClr val="000000"/>
                          </a:solidFill>
                          <a:latin typeface="宋体"/>
                        </a:rPr>
                        <a:t>Commit</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a:solidFill>
                            <a:srgbClr val="000000"/>
                          </a:solidFill>
                          <a:latin typeface="宋体"/>
                        </a:rPr>
                        <a:t>F2</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err="1">
                          <a:solidFill>
                            <a:srgbClr val="000000"/>
                          </a:solidFill>
                          <a:latin typeface="宋体"/>
                        </a:rPr>
                        <a:t>Mem</a:t>
                      </a:r>
                      <a:r>
                        <a:rPr lang="en-US" altLang="zh-CN" sz="1200" b="0" i="0" u="none" strike="noStrike" dirty="0">
                          <a:solidFill>
                            <a:srgbClr val="000000"/>
                          </a:solidFill>
                          <a:latin typeface="宋体"/>
                        </a:rPr>
                        <a:t>[load2]</a:t>
                      </a:r>
                      <a:r>
                        <a:rPr lang="zh-CN" altLang="en-US" sz="1200" b="0" i="0" u="none" strike="noStrike" dirty="0">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a:solidFill>
                            <a:srgbClr val="000000"/>
                          </a:solidFill>
                          <a:latin typeface="宋体"/>
                        </a:rPr>
                        <a:t>Load3</a:t>
                      </a:r>
                    </a:p>
                  </a:txBody>
                  <a:tcPr marL="6285" marR="6285" marT="62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tcPr>
                </a:tc>
                <a:tc gridSpan="2">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3</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altLang="zh-CN" sz="1200" b="0" i="0" u="none" strike="noStrike" dirty="0">
                          <a:solidFill>
                            <a:srgbClr val="000000"/>
                          </a:solidFill>
                          <a:latin typeface="宋体"/>
                        </a:rPr>
                        <a:t>no</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a:solidFill>
                            <a:srgbClr val="000000"/>
                          </a:solidFill>
                          <a:latin typeface="宋体"/>
                        </a:rPr>
                        <a:t>MULT</a:t>
                      </a:r>
                      <a:r>
                        <a:rPr lang="en-US" altLang="zh-CN" sz="1200" b="0" i="0" u="none" strike="noStrike" baseline="0" dirty="0">
                          <a:solidFill>
                            <a:srgbClr val="000000"/>
                          </a:solidFill>
                          <a:latin typeface="宋体"/>
                        </a:rPr>
                        <a:t> F0,F2,F4</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a:solidFill>
                            <a:srgbClr val="000000"/>
                          </a:solidFill>
                          <a:latin typeface="宋体"/>
                        </a:rPr>
                        <a:t>Commit</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a:solidFill>
                            <a:srgbClr val="000000"/>
                          </a:solidFill>
                          <a:latin typeface="宋体"/>
                        </a:rPr>
                        <a:t>F0</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a:solidFill>
                            <a:srgbClr val="000000"/>
                          </a:solidFill>
                          <a:latin typeface="宋体"/>
                        </a:rPr>
                        <a:t>#2*F4</a:t>
                      </a:r>
                      <a:r>
                        <a:rPr lang="zh-CN" altLang="en-US" sz="1200" b="0" i="0" u="none" strike="noStrike" dirty="0">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gridSpan="2">
                  <a:txBody>
                    <a:bodyPr/>
                    <a:lstStyle/>
                    <a:p>
                      <a:endParaRPr lang="zh-CN" altLang="en-US"/>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011"/>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4</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altLang="zh-CN" sz="1200" b="0" i="0" u="none" strike="noStrike" dirty="0">
                          <a:solidFill>
                            <a:srgbClr val="000000"/>
                          </a:solidFill>
                          <a:latin typeface="宋体"/>
                        </a:rPr>
                        <a:t>no</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a:solidFill>
                            <a:srgbClr val="000000"/>
                          </a:solidFill>
                          <a:latin typeface="宋体"/>
                        </a:rPr>
                        <a:t>SUBD F8,F6,F2</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a:solidFill>
                            <a:srgbClr val="000000"/>
                          </a:solidFill>
                          <a:latin typeface="宋体"/>
                        </a:rPr>
                        <a:t>Commit</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a:solidFill>
                            <a:srgbClr val="000000"/>
                          </a:solidFill>
                          <a:latin typeface="宋体"/>
                        </a:rPr>
                        <a:t>F8</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a:solidFill>
                            <a:srgbClr val="000000"/>
                          </a:solidFill>
                          <a:latin typeface="宋体"/>
                        </a:rPr>
                        <a:t>F6-#2</a:t>
                      </a: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gridSpan="2">
                  <a:txBody>
                    <a:bodyPr/>
                    <a:lstStyle/>
                    <a:p>
                      <a:endParaRPr lang="zh-CN" altLang="en-US"/>
                    </a:p>
                  </a:txBody>
                  <a:tcPr marL="6285" marR="6285" marT="6285" marB="0" anchor="ctr">
                    <a:lnL>
                      <a:noFill/>
                    </a:lnL>
                    <a:lnR>
                      <a:noFill/>
                    </a:lnR>
                    <a:lnT>
                      <a:noFill/>
                    </a:lnT>
                    <a:lnB>
                      <a:noFill/>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2"/>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a:solidFill>
                            <a:srgbClr val="000000"/>
                          </a:solidFill>
                          <a:latin typeface="宋体"/>
                        </a:rPr>
                        <a:t>Head</a:t>
                      </a: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5</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altLang="zh-CN" sz="1200" b="0" i="0" u="none" strike="noStrike" dirty="0">
                          <a:solidFill>
                            <a:srgbClr val="000000"/>
                          </a:solidFill>
                          <a:latin typeface="宋体"/>
                        </a:rPr>
                        <a:t>Yes </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a:solidFill>
                            <a:srgbClr val="000000"/>
                          </a:solidFill>
                          <a:latin typeface="宋体"/>
                        </a:rPr>
                        <a:t>DIVD</a:t>
                      </a:r>
                      <a:r>
                        <a:rPr lang="en-US" altLang="zh-CN" sz="1200" b="0" i="0" u="none" strike="noStrike" baseline="0" dirty="0">
                          <a:solidFill>
                            <a:srgbClr val="000000"/>
                          </a:solidFill>
                          <a:latin typeface="宋体"/>
                        </a:rPr>
                        <a:t> F10,F0,F6</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a:solidFill>
                            <a:srgbClr val="000000"/>
                          </a:solidFill>
                          <a:latin typeface="宋体"/>
                        </a:rPr>
                        <a:t>Ex2</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a:solidFill>
                            <a:srgbClr val="000000"/>
                          </a:solidFill>
                          <a:latin typeface="宋体"/>
                        </a:rPr>
                        <a:t>F10</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gridSpan="2">
                  <a:txBody>
                    <a:bodyPr/>
                    <a:lstStyle/>
                    <a:p>
                      <a:endParaRPr lang="zh-CN" altLang="en-US"/>
                    </a:p>
                  </a:txBody>
                  <a:tcPr marL="6285" marR="6285" marT="6285" marB="0" anchor="ctr">
                    <a:lnL>
                      <a:noFill/>
                    </a:lnL>
                    <a:lnR>
                      <a:noFill/>
                    </a:lnR>
                    <a:lnT>
                      <a:noFill/>
                    </a:lnT>
                    <a:lnB>
                      <a:noFill/>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3"/>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a:solidFill>
                            <a:srgbClr val="000000"/>
                          </a:solidFill>
                          <a:latin typeface="宋体"/>
                        </a:rPr>
                        <a:t>Tail</a:t>
                      </a: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6</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altLang="zh-CN" sz="1200" b="0" i="0" u="none" strike="noStrike" dirty="0">
                          <a:solidFill>
                            <a:srgbClr val="000000"/>
                          </a:solidFill>
                          <a:latin typeface="宋体"/>
                        </a:rPr>
                        <a:t>Yes</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a:solidFill>
                            <a:srgbClr val="000000"/>
                          </a:solidFill>
                          <a:latin typeface="宋体"/>
                        </a:rPr>
                        <a:t>ADDD F6,F8,F2</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a:solidFill>
                            <a:srgbClr val="000000"/>
                          </a:solidFill>
                          <a:latin typeface="宋体"/>
                        </a:rPr>
                        <a:t>Write</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a:solidFill>
                            <a:srgbClr val="000000"/>
                          </a:solidFill>
                          <a:latin typeface="宋体"/>
                        </a:rPr>
                        <a:t>F6</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a:solidFill>
                            <a:srgbClr val="000000"/>
                          </a:solidFill>
                          <a:latin typeface="宋体"/>
                        </a:rPr>
                        <a:t>#4+F2</a:t>
                      </a:r>
                      <a:r>
                        <a:rPr lang="zh-CN" altLang="en-US" sz="1200" b="0" i="0" u="none" strike="noStrike" dirty="0">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gridSpan="2">
                  <a:txBody>
                    <a:bodyPr/>
                    <a:lstStyle/>
                    <a:p>
                      <a:endParaRPr lang="zh-CN" altLang="en-US"/>
                    </a:p>
                  </a:txBody>
                  <a:tcPr marL="6285" marR="6285" marT="6285" marB="0" anchor="ctr">
                    <a:lnL>
                      <a:noFill/>
                    </a:lnL>
                    <a:lnR>
                      <a:noFill/>
                    </a:lnR>
                    <a:lnT>
                      <a:noFill/>
                    </a:lnT>
                    <a:lnB>
                      <a:noFill/>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4"/>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7</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gridSpan="4">
                  <a:txBody>
                    <a:bodyPr/>
                    <a:lstStyle/>
                    <a:p>
                      <a:pPr algn="ctr" fontAlgn="ctr"/>
                      <a:r>
                        <a:rPr lang="en-US" altLang="zh-CN" sz="1200" b="1" i="0" u="none" strike="noStrike" dirty="0">
                          <a:solidFill>
                            <a:srgbClr val="FF0000"/>
                          </a:solidFill>
                          <a:latin typeface="宋体"/>
                        </a:rPr>
                        <a:t>Reorder Buffer</a:t>
                      </a:r>
                      <a:endParaRPr lang="zh-CN" altLang="en-US" sz="1200" b="1" i="0" u="none" strike="noStrike" dirty="0">
                        <a:solidFill>
                          <a:srgbClr val="FF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hMerge="1">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hMerge="1">
                  <a:txBody>
                    <a:bodyPr/>
                    <a:lstStyle/>
                    <a:p>
                      <a:endParaRPr lang="zh-CN" altLang="en-US"/>
                    </a:p>
                  </a:txBody>
                  <a:tcPr/>
                </a:tc>
                <a:tc hMerge="1">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5"/>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8</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gridSpan="2">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hMerge="1">
                  <a:txBody>
                    <a:bodyPr/>
                    <a:lstStyle/>
                    <a:p>
                      <a:endParaRPr lang="zh-CN" altLang="en-US"/>
                    </a:p>
                  </a:txBody>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6"/>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9</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gridSpan="2">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hMerge="1">
                  <a:txBody>
                    <a:bodyPr/>
                    <a:lstStyle/>
                    <a:p>
                      <a:endParaRPr lang="zh-CN" altLang="en-US"/>
                    </a:p>
                  </a:txBody>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7"/>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10</a:t>
                      </a:r>
                    </a:p>
                  </a:txBody>
                  <a:tcPr marL="6285" marR="6285" marT="6285"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gridSpan="2">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hMerge="1">
                  <a:txBody>
                    <a:bodyPr/>
                    <a:lstStyle/>
                    <a:p>
                      <a:endParaRPr lang="zh-CN" altLang="en-US"/>
                    </a:p>
                  </a:txBody>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8"/>
                  </a:ext>
                </a:extLst>
              </a:tr>
              <a:tr h="186360">
                <a:tc>
                  <a:txBody>
                    <a:bodyPr/>
                    <a:lstStyle/>
                    <a:p>
                      <a:pPr algn="ctr" fontAlgn="ctr"/>
                      <a:r>
                        <a:rPr lang="en-US" altLang="zh-CN" sz="1200" b="0" i="0" u="none" strike="noStrike" dirty="0">
                          <a:solidFill>
                            <a:srgbClr val="000000"/>
                          </a:solidFill>
                          <a:latin typeface="宋体"/>
                        </a:rPr>
                        <a:t>Cycle</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gridSpan="2">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hMerge="1">
                  <a:txBody>
                    <a:bodyPr/>
                    <a:lstStyle/>
                    <a:p>
                      <a:endParaRPr lang="zh-CN" altLang="en-US"/>
                    </a:p>
                  </a:txBody>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9"/>
                  </a:ext>
                </a:extLst>
              </a:tr>
              <a:tr h="186360">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F0</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F2</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F4</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F6</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F8</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F10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F12</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gridSpan="2">
                  <a:txBody>
                    <a:bodyPr/>
                    <a:lstStyle/>
                    <a:p>
                      <a:pPr algn="ctr" fontAlgn="ctr"/>
                      <a:r>
                        <a:rPr lang="en-US" altLang="zh-CN"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a:txBody>
                    <a:bodyPr/>
                    <a:lstStyle/>
                    <a:p>
                      <a:pPr algn="ctr" fontAlgn="ctr"/>
                      <a:r>
                        <a:rPr lang="en-US" sz="1200" b="0" i="0" u="none" strike="noStrike">
                          <a:solidFill>
                            <a:srgbClr val="000000"/>
                          </a:solidFill>
                          <a:latin typeface="宋体"/>
                        </a:rPr>
                        <a:t>F30</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0"/>
                  </a:ext>
                </a:extLst>
              </a:tr>
              <a:tr h="186360">
                <a:tc>
                  <a:txBody>
                    <a:bodyPr/>
                    <a:lstStyle/>
                    <a:p>
                      <a:pPr algn="ctr" fontAlgn="ctr"/>
                      <a:r>
                        <a:rPr lang="en-US" altLang="zh-CN" sz="1200" b="0" i="0" u="none" strike="noStrike" dirty="0">
                          <a:solidFill>
                            <a:srgbClr val="000000"/>
                          </a:solidFill>
                          <a:latin typeface="宋体"/>
                        </a:rPr>
                        <a:t>17</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Reorder#</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zh-CN" altLang="en-US" sz="1200" b="0" i="0" u="none" strike="noStrike" dirty="0">
                          <a:solidFill>
                            <a:srgbClr val="000000"/>
                          </a:solidFill>
                          <a:latin typeface="宋体"/>
                        </a:rPr>
                        <a:t>　</a:t>
                      </a:r>
                    </a:p>
                  </a:txBody>
                  <a:tcPr marL="6285" marR="6285" marT="628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zh-CN" altLang="en-US" sz="1200" b="0" i="0" u="none" strike="noStrike" dirty="0">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zh-CN" altLang="en-US" sz="1200" b="0" i="0" u="none" strike="noStrike" dirty="0">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altLang="zh-CN" sz="1200" b="0" i="0" u="none" strike="noStrike" dirty="0">
                          <a:solidFill>
                            <a:srgbClr val="000000"/>
                          </a:solidFill>
                          <a:latin typeface="宋体"/>
                        </a:rPr>
                        <a:t>#6</a:t>
                      </a:r>
                      <a:endParaRPr lang="zh-CN" altLang="en-US" sz="1200" b="0" i="0" u="none" strike="noStrike" dirty="0">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zh-CN" altLang="en-US" sz="1200" b="0" i="0" u="none" strike="noStrike" dirty="0">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altLang="zh-CN" sz="1200" b="0" i="0" u="none" strike="noStrike" dirty="0">
                          <a:solidFill>
                            <a:srgbClr val="000000"/>
                          </a:solidFill>
                          <a:latin typeface="宋体"/>
                        </a:rPr>
                        <a:t>#5</a:t>
                      </a:r>
                      <a:r>
                        <a:rPr lang="zh-CN" altLang="en-US" sz="1200" b="0" i="0" u="none" strike="noStrike" dirty="0">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gridSpan="2">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hMerge="1">
                  <a:txBody>
                    <a:bodyPr/>
                    <a:lstStyle/>
                    <a:p>
                      <a:endParaRPr lang="zh-CN" altLang="en-US"/>
                    </a:p>
                  </a:txBody>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021"/>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Busy</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dirty="0">
                          <a:solidFill>
                            <a:srgbClr val="000000"/>
                          </a:solidFill>
                          <a:latin typeface="宋体"/>
                        </a:rPr>
                        <a:t>No</a:t>
                      </a:r>
                    </a:p>
                  </a:txBody>
                  <a:tcPr marL="6285" marR="6285" marT="6285"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latin typeface="宋体"/>
                        </a:rPr>
                        <a:t>No</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No</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latin typeface="宋体"/>
                        </a:rPr>
                        <a:t>Yes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latin typeface="宋体"/>
                        </a:rPr>
                        <a:t>No</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latin typeface="宋体"/>
                        </a:rPr>
                        <a:t>Yes</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No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gridSpan="2">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a:txBody>
                    <a:bodyPr/>
                    <a:lstStyle/>
                    <a:p>
                      <a:pPr algn="ctr" fontAlgn="ctr"/>
                      <a:r>
                        <a:rPr lang="en-US" sz="1200" b="0" i="0" u="none" strike="noStrike" dirty="0">
                          <a:solidFill>
                            <a:srgbClr val="000000"/>
                          </a:solidFill>
                          <a:latin typeface="宋体"/>
                        </a:rPr>
                        <a:t>No </a:t>
                      </a:r>
                    </a:p>
                  </a:txBody>
                  <a:tcPr marL="6285" marR="6285" marT="6285"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2"/>
                  </a:ext>
                </a:extLst>
              </a:tr>
            </a:tbl>
          </a:graphicData>
        </a:graphic>
      </p:graphicFrame>
      <p:sp>
        <p:nvSpPr>
          <p:cNvPr id="8" name="文本框 7">
            <a:extLst>
              <a:ext uri="{FF2B5EF4-FFF2-40B4-BE49-F238E27FC236}">
                <a16:creationId xmlns:a16="http://schemas.microsoft.com/office/drawing/2014/main" id="{5E189A12-27EC-4CBA-ABC4-DF1936629043}"/>
              </a:ext>
            </a:extLst>
          </p:cNvPr>
          <p:cNvSpPr txBox="1"/>
          <p:nvPr/>
        </p:nvSpPr>
        <p:spPr>
          <a:xfrm>
            <a:off x="10250214" y="6013950"/>
            <a:ext cx="1941786" cy="276999"/>
          </a:xfrm>
          <a:prstGeom prst="rect">
            <a:avLst/>
          </a:prstGeom>
          <a:noFill/>
        </p:spPr>
        <p:txBody>
          <a:bodyPr wrap="square">
            <a:spAutoFit/>
          </a:bodyPr>
          <a:lstStyle/>
          <a:p>
            <a:pPr algn="ctr" fontAlgn="ctr"/>
            <a:r>
              <a:rPr lang="en-US" altLang="zh-CN" sz="1200" b="1" i="0" u="none" strike="noStrike" dirty="0">
                <a:solidFill>
                  <a:srgbClr val="FF0000"/>
                </a:solidFill>
                <a:latin typeface="宋体"/>
              </a:rPr>
              <a:t>Register Result Status</a:t>
            </a:r>
            <a:endParaRPr lang="zh-CN" altLang="en-US" sz="1200" b="1" i="0" u="none" strike="noStrike" dirty="0">
              <a:solidFill>
                <a:srgbClr val="FF0000"/>
              </a:solidFill>
              <a:latin typeface="宋体"/>
            </a:endParaRPr>
          </a:p>
        </p:txBody>
      </p:sp>
    </p:spTree>
    <p:extLst>
      <p:ext uri="{BB962C8B-B14F-4D97-AF65-F5344CB8AC3E}">
        <p14:creationId xmlns:p14="http://schemas.microsoft.com/office/powerpoint/2010/main" val="1508219294"/>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自由: 形状 22"/>
          <p:cNvSpPr/>
          <p:nvPr/>
        </p:nvSpPr>
        <p:spPr bwMode="auto">
          <a:xfrm rot="12600000">
            <a:off x="628798" y="267712"/>
            <a:ext cx="166903" cy="731887"/>
          </a:xfrm>
          <a:custGeom>
            <a:avLst/>
            <a:gdLst>
              <a:gd name="connsiteX0" fmla="*/ 260214 w 260214"/>
              <a:gd name="connsiteY0" fmla="*/ 995963 h 1141060"/>
              <a:gd name="connsiteX1" fmla="*/ 0 w 260214"/>
              <a:gd name="connsiteY1" fmla="*/ 1141060 h 1141060"/>
              <a:gd name="connsiteX2" fmla="*/ 0 w 260214"/>
              <a:gd name="connsiteY2" fmla="*/ 146621 h 1141060"/>
              <a:gd name="connsiteX3" fmla="*/ 260214 w 260214"/>
              <a:gd name="connsiteY3" fmla="*/ 0 h 1141060"/>
            </a:gdLst>
            <a:ahLst/>
            <a:cxnLst>
              <a:cxn ang="0">
                <a:pos x="connsiteX0" y="connsiteY0"/>
              </a:cxn>
              <a:cxn ang="0">
                <a:pos x="connsiteX1" y="connsiteY1"/>
              </a:cxn>
              <a:cxn ang="0">
                <a:pos x="connsiteX2" y="connsiteY2"/>
              </a:cxn>
              <a:cxn ang="0">
                <a:pos x="connsiteX3" y="connsiteY3"/>
              </a:cxn>
            </a:cxnLst>
            <a:rect l="l" t="t" r="r" b="b"/>
            <a:pathLst>
              <a:path w="260214" h="1141060">
                <a:moveTo>
                  <a:pt x="260214" y="995963"/>
                </a:moveTo>
                <a:lnTo>
                  <a:pt x="0" y="1141060"/>
                </a:lnTo>
                <a:lnTo>
                  <a:pt x="0" y="146621"/>
                </a:lnTo>
                <a:lnTo>
                  <a:pt x="260214" y="0"/>
                </a:lnTo>
                <a:close/>
              </a:path>
            </a:pathLst>
          </a:custGeom>
          <a:solidFill>
            <a:srgbClr val="0075EA"/>
          </a:solidFill>
          <a:ln>
            <a:noFill/>
          </a:ln>
        </p:spPr>
        <p:txBody>
          <a:bodyPr vert="horz" wrap="square" lIns="91440" tIns="45720" rIns="91440" bIns="45720" numCol="1" anchor="t" anchorCtr="0" compatLnSpc="1">
            <a:noAutofit/>
          </a:bodyPr>
          <a:lstStyle/>
          <a:p>
            <a:endParaRPr lang="zh-CN" altLang="en-US" dirty="0"/>
          </a:p>
        </p:txBody>
      </p:sp>
      <p:grpSp>
        <p:nvGrpSpPr>
          <p:cNvPr id="10" name="组合 9">
            <a:extLst>
              <a:ext uri="{FF2B5EF4-FFF2-40B4-BE49-F238E27FC236}">
                <a16:creationId xmlns:a16="http://schemas.microsoft.com/office/drawing/2014/main" id="{BB91EA2E-31D9-4C5E-B927-0E95CC089AA6}"/>
              </a:ext>
            </a:extLst>
          </p:cNvPr>
          <p:cNvGrpSpPr/>
          <p:nvPr/>
        </p:nvGrpSpPr>
        <p:grpSpPr>
          <a:xfrm>
            <a:off x="635244" y="278225"/>
            <a:ext cx="6394948" cy="706446"/>
            <a:chOff x="635242" y="278221"/>
            <a:chExt cx="6394948" cy="706445"/>
          </a:xfrm>
        </p:grpSpPr>
        <p:sp>
          <p:nvSpPr>
            <p:cNvPr id="11" name="矩形 10">
              <a:extLst>
                <a:ext uri="{FF2B5EF4-FFF2-40B4-BE49-F238E27FC236}">
                  <a16:creationId xmlns:a16="http://schemas.microsoft.com/office/drawing/2014/main" id="{47CE21A5-F067-4614-A14F-2AD5275C87D3}"/>
                </a:ext>
              </a:extLst>
            </p:cNvPr>
            <p:cNvSpPr/>
            <p:nvPr/>
          </p:nvSpPr>
          <p:spPr>
            <a:xfrm>
              <a:off x="635242" y="676889"/>
              <a:ext cx="6394948" cy="307777"/>
            </a:xfrm>
            <a:prstGeom prst="rect">
              <a:avLst/>
            </a:prstGeom>
          </p:spPr>
          <p:txBody>
            <a:bodyPr wrap="square">
              <a:spAutoFit/>
            </a:bodyPr>
            <a:lstStyle/>
            <a:p>
              <a:pPr algn="ctr"/>
              <a:r>
                <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rPr>
                <a:t>Speculation Execution based on Hardware——Example</a:t>
              </a:r>
            </a:p>
          </p:txBody>
        </p:sp>
        <p:sp>
          <p:nvSpPr>
            <p:cNvPr id="12" name="矩形 11">
              <a:extLst>
                <a:ext uri="{FF2B5EF4-FFF2-40B4-BE49-F238E27FC236}">
                  <a16:creationId xmlns:a16="http://schemas.microsoft.com/office/drawing/2014/main" id="{063FC65B-08A6-4FAC-8552-101E13B84E5C}"/>
                </a:ext>
              </a:extLst>
            </p:cNvPr>
            <p:cNvSpPr/>
            <p:nvPr/>
          </p:nvSpPr>
          <p:spPr>
            <a:xfrm>
              <a:off x="1197484" y="278221"/>
              <a:ext cx="4951997" cy="523219"/>
            </a:xfrm>
            <a:prstGeom prst="rect">
              <a:avLst/>
            </a:prstGeom>
          </p:spPr>
          <p:txBody>
            <a:bodyPr wrap="none">
              <a:spAutoFit/>
            </a:bodyPr>
            <a:lstStyle/>
            <a:p>
              <a:r>
                <a:rPr lang="zh-CN" altLang="en-US" sz="2800" b="1" dirty="0">
                  <a:solidFill>
                    <a:schemeClr val="tx1">
                      <a:lumMod val="85000"/>
                      <a:lumOff val="15000"/>
                    </a:schemeClr>
                  </a:solidFill>
                  <a:latin typeface="等线" panose="02010600030101010101" pitchFamily="2" charset="-122"/>
                  <a:ea typeface="等线" panose="02010600030101010101" pitchFamily="2" charset="-122"/>
                </a:rPr>
                <a:t>基于硬件的推测执行</a:t>
              </a:r>
              <a:r>
                <a:rPr lang="en-US" altLang="zh-CN" sz="2800" b="1" dirty="0">
                  <a:solidFill>
                    <a:schemeClr val="tx1">
                      <a:lumMod val="85000"/>
                      <a:lumOff val="15000"/>
                    </a:schemeClr>
                  </a:solidFill>
                  <a:latin typeface="等线" panose="02010600030101010101" pitchFamily="2" charset="-122"/>
                  <a:ea typeface="等线" panose="02010600030101010101" pitchFamily="2" charset="-122"/>
                </a:rPr>
                <a:t>— —</a:t>
              </a:r>
              <a:r>
                <a:rPr lang="zh-CN" altLang="en-US" sz="2800" b="1" dirty="0">
                  <a:solidFill>
                    <a:schemeClr val="tx1">
                      <a:lumMod val="85000"/>
                      <a:lumOff val="15000"/>
                    </a:schemeClr>
                  </a:solidFill>
                  <a:latin typeface="等线" panose="02010600030101010101" pitchFamily="2" charset="-122"/>
                  <a:ea typeface="等线" panose="02010600030101010101" pitchFamily="2" charset="-122"/>
                </a:rPr>
                <a:t>示例</a:t>
              </a:r>
            </a:p>
          </p:txBody>
        </p:sp>
      </p:grpSp>
      <p:sp>
        <p:nvSpPr>
          <p:cNvPr id="7" name="文本框 6">
            <a:extLst>
              <a:ext uri="{FF2B5EF4-FFF2-40B4-BE49-F238E27FC236}">
                <a16:creationId xmlns:a16="http://schemas.microsoft.com/office/drawing/2014/main" id="{BD4D3455-BFEC-4ECA-BDAC-7AAF5D43B05A}"/>
              </a:ext>
            </a:extLst>
          </p:cNvPr>
          <p:cNvSpPr txBox="1"/>
          <p:nvPr/>
        </p:nvSpPr>
        <p:spPr>
          <a:xfrm>
            <a:off x="9666514" y="801446"/>
            <a:ext cx="1890243" cy="461665"/>
          </a:xfrm>
          <a:prstGeom prst="rect">
            <a:avLst/>
          </a:prstGeom>
          <a:noFill/>
        </p:spPr>
        <p:txBody>
          <a:bodyPr wrap="square" rtlCol="0">
            <a:spAutoFit/>
          </a:bodyPr>
          <a:lstStyle/>
          <a:p>
            <a:pPr algn="ctr"/>
            <a:r>
              <a:rPr lang="zh-CN" altLang="en-US" sz="2400" b="1" dirty="0">
                <a:solidFill>
                  <a:srgbClr val="0066FF"/>
                </a:solidFill>
                <a:latin typeface="微软雅黑" panose="020B0503020204020204" pitchFamily="34" charset="-122"/>
                <a:ea typeface="微软雅黑" panose="020B0503020204020204" pitchFamily="34" charset="-122"/>
              </a:rPr>
              <a:t>第</a:t>
            </a:r>
            <a:r>
              <a:rPr lang="en-US" altLang="zh-CN" sz="2400" b="1" dirty="0">
                <a:solidFill>
                  <a:srgbClr val="0066FF"/>
                </a:solidFill>
                <a:latin typeface="微软雅黑" panose="020B0503020204020204" pitchFamily="34" charset="-122"/>
                <a:ea typeface="微软雅黑" panose="020B0503020204020204" pitchFamily="34" charset="-122"/>
              </a:rPr>
              <a:t>18</a:t>
            </a:r>
            <a:r>
              <a:rPr lang="zh-CN" altLang="en-US" sz="2400" b="1" dirty="0">
                <a:solidFill>
                  <a:srgbClr val="0066FF"/>
                </a:solidFill>
                <a:latin typeface="微软雅黑" panose="020B0503020204020204" pitchFamily="34" charset="-122"/>
                <a:ea typeface="微软雅黑" panose="020B0503020204020204" pitchFamily="34" charset="-122"/>
              </a:rPr>
              <a:t>个周期</a:t>
            </a:r>
          </a:p>
        </p:txBody>
      </p:sp>
      <p:graphicFrame>
        <p:nvGraphicFramePr>
          <p:cNvPr id="8" name="表格 7">
            <a:extLst>
              <a:ext uri="{FF2B5EF4-FFF2-40B4-BE49-F238E27FC236}">
                <a16:creationId xmlns:a16="http://schemas.microsoft.com/office/drawing/2014/main" id="{92E434F5-F6D7-4C75-A475-A46A80C541C5}"/>
              </a:ext>
            </a:extLst>
          </p:cNvPr>
          <p:cNvGraphicFramePr>
            <a:graphicFrameLocks noGrp="1"/>
          </p:cNvGraphicFramePr>
          <p:nvPr>
            <p:extLst>
              <p:ext uri="{D42A27DB-BD31-4B8C-83A1-F6EECF244321}">
                <p14:modId xmlns:p14="http://schemas.microsoft.com/office/powerpoint/2010/main" val="2603670523"/>
              </p:ext>
            </p:extLst>
          </p:nvPr>
        </p:nvGraphicFramePr>
        <p:xfrm>
          <a:off x="1805759" y="1274986"/>
          <a:ext cx="8572558" cy="5082315"/>
        </p:xfrm>
        <a:graphic>
          <a:graphicData uri="http://schemas.openxmlformats.org/drawingml/2006/table">
            <a:tbl>
              <a:tblPr/>
              <a:tblGrid>
                <a:gridCol w="724609">
                  <a:extLst>
                    <a:ext uri="{9D8B030D-6E8A-4147-A177-3AD203B41FA5}">
                      <a16:colId xmlns:a16="http://schemas.microsoft.com/office/drawing/2014/main" val="20000"/>
                    </a:ext>
                  </a:extLst>
                </a:gridCol>
                <a:gridCol w="724609">
                  <a:extLst>
                    <a:ext uri="{9D8B030D-6E8A-4147-A177-3AD203B41FA5}">
                      <a16:colId xmlns:a16="http://schemas.microsoft.com/office/drawing/2014/main" val="20001"/>
                    </a:ext>
                  </a:extLst>
                </a:gridCol>
                <a:gridCol w="602313">
                  <a:extLst>
                    <a:ext uri="{9D8B030D-6E8A-4147-A177-3AD203B41FA5}">
                      <a16:colId xmlns:a16="http://schemas.microsoft.com/office/drawing/2014/main" val="20002"/>
                    </a:ext>
                  </a:extLst>
                </a:gridCol>
                <a:gridCol w="439620">
                  <a:extLst>
                    <a:ext uri="{9D8B030D-6E8A-4147-A177-3AD203B41FA5}">
                      <a16:colId xmlns:a16="http://schemas.microsoft.com/office/drawing/2014/main" val="20003"/>
                    </a:ext>
                  </a:extLst>
                </a:gridCol>
                <a:gridCol w="1388527">
                  <a:extLst>
                    <a:ext uri="{9D8B030D-6E8A-4147-A177-3AD203B41FA5}">
                      <a16:colId xmlns:a16="http://schemas.microsoft.com/office/drawing/2014/main" val="20004"/>
                    </a:ext>
                  </a:extLst>
                </a:gridCol>
                <a:gridCol w="1249193">
                  <a:extLst>
                    <a:ext uri="{9D8B030D-6E8A-4147-A177-3AD203B41FA5}">
                      <a16:colId xmlns:a16="http://schemas.microsoft.com/office/drawing/2014/main" val="20005"/>
                    </a:ext>
                  </a:extLst>
                </a:gridCol>
                <a:gridCol w="637807">
                  <a:extLst>
                    <a:ext uri="{9D8B030D-6E8A-4147-A177-3AD203B41FA5}">
                      <a16:colId xmlns:a16="http://schemas.microsoft.com/office/drawing/2014/main" val="20006"/>
                    </a:ext>
                  </a:extLst>
                </a:gridCol>
                <a:gridCol w="845377">
                  <a:extLst>
                    <a:ext uri="{9D8B030D-6E8A-4147-A177-3AD203B41FA5}">
                      <a16:colId xmlns:a16="http://schemas.microsoft.com/office/drawing/2014/main" val="20007"/>
                    </a:ext>
                  </a:extLst>
                </a:gridCol>
                <a:gridCol w="724609">
                  <a:extLst>
                    <a:ext uri="{9D8B030D-6E8A-4147-A177-3AD203B41FA5}">
                      <a16:colId xmlns:a16="http://schemas.microsoft.com/office/drawing/2014/main" val="20008"/>
                    </a:ext>
                  </a:extLst>
                </a:gridCol>
                <a:gridCol w="356657">
                  <a:extLst>
                    <a:ext uri="{9D8B030D-6E8A-4147-A177-3AD203B41FA5}">
                      <a16:colId xmlns:a16="http://schemas.microsoft.com/office/drawing/2014/main" val="20009"/>
                    </a:ext>
                  </a:extLst>
                </a:gridCol>
                <a:gridCol w="154628">
                  <a:extLst>
                    <a:ext uri="{9D8B030D-6E8A-4147-A177-3AD203B41FA5}">
                      <a16:colId xmlns:a16="http://schemas.microsoft.com/office/drawing/2014/main" val="20010"/>
                    </a:ext>
                  </a:extLst>
                </a:gridCol>
                <a:gridCol w="724609">
                  <a:extLst>
                    <a:ext uri="{9D8B030D-6E8A-4147-A177-3AD203B41FA5}">
                      <a16:colId xmlns:a16="http://schemas.microsoft.com/office/drawing/2014/main" val="20011"/>
                    </a:ext>
                  </a:extLst>
                </a:gridCol>
              </a:tblGrid>
              <a:tr h="186360">
                <a:tc>
                  <a:txBody>
                    <a:bodyPr/>
                    <a:lstStyle/>
                    <a:p>
                      <a:pPr algn="ctr" fontAlgn="ctr"/>
                      <a:r>
                        <a:rPr lang="en-US" sz="1200" b="0" i="0" u="none" strike="noStrike" dirty="0">
                          <a:solidFill>
                            <a:srgbClr val="000000"/>
                          </a:solidFill>
                          <a:latin typeface="宋体"/>
                        </a:rPr>
                        <a:t>Time</a:t>
                      </a: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Name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a:solidFill>
                            <a:srgbClr val="000000"/>
                          </a:solidFill>
                          <a:latin typeface="宋体"/>
                        </a:rPr>
                        <a:t>Busy</a:t>
                      </a:r>
                    </a:p>
                  </a:txBody>
                  <a:tcPr marL="6285" marR="6285" marT="628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dirty="0">
                          <a:solidFill>
                            <a:srgbClr val="000000"/>
                          </a:solidFill>
                          <a:latin typeface="宋体"/>
                        </a:rPr>
                        <a:t>Op</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dirty="0" err="1">
                          <a:solidFill>
                            <a:srgbClr val="000000"/>
                          </a:solidFill>
                          <a:latin typeface="宋体"/>
                        </a:rPr>
                        <a:t>Vj</a:t>
                      </a:r>
                      <a:endParaRPr lang="en-US" sz="1200" b="0" i="0" u="none" strike="noStrike" dirty="0">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a:solidFill>
                            <a:srgbClr val="000000"/>
                          </a:solidFill>
                          <a:latin typeface="宋体"/>
                        </a:rPr>
                        <a:t>Vk</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dirty="0" err="1">
                          <a:solidFill>
                            <a:srgbClr val="000000"/>
                          </a:solidFill>
                          <a:latin typeface="宋体"/>
                        </a:rPr>
                        <a:t>Qj</a:t>
                      </a:r>
                      <a:endParaRPr lang="en-US" sz="1200" b="0" i="0" u="none" strike="noStrike" dirty="0">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a:solidFill>
                            <a:srgbClr val="000000"/>
                          </a:solidFill>
                          <a:latin typeface="宋体"/>
                        </a:rPr>
                        <a:t>Qk</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a:solidFill>
                            <a:srgbClr val="000000"/>
                          </a:solidFill>
                          <a:latin typeface="宋体"/>
                        </a:rPr>
                        <a:t>Dest</a:t>
                      </a:r>
                    </a:p>
                  </a:txBody>
                  <a:tcPr marL="6285" marR="6285" marT="628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gridSpan="2">
                  <a:txBody>
                    <a:bodyPr/>
                    <a:lstStyle/>
                    <a:p>
                      <a:pPr algn="ctr" fontAlgn="ctr"/>
                      <a:endParaRPr lang="zh-CN" alt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hMerge="1">
                  <a:txBody>
                    <a:bodyPr/>
                    <a:lstStyle/>
                    <a:p>
                      <a:endParaRPr lang="zh-CN" altLang="en-US"/>
                    </a:p>
                  </a:txBody>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0"/>
                  </a:ext>
                </a:extLst>
              </a:tr>
              <a:tr h="186360">
                <a:tc>
                  <a:txBody>
                    <a:bodyPr/>
                    <a:lstStyle/>
                    <a:p>
                      <a:pPr algn="ctr" fontAlgn="ctr"/>
                      <a:r>
                        <a:rPr lang="en-US" altLang="zh-CN" sz="1200" b="0" i="0" u="none" strike="noStrike">
                          <a:solidFill>
                            <a:srgbClr val="000000"/>
                          </a:solidFill>
                          <a:latin typeface="宋体"/>
                        </a:rPr>
                        <a:t>0</a:t>
                      </a: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Add1</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dirty="0">
                          <a:solidFill>
                            <a:srgbClr val="000000"/>
                          </a:solidFill>
                          <a:latin typeface="宋体"/>
                        </a:rPr>
                        <a:t>No</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gridSpan="3">
                  <a:txBody>
                    <a:bodyPr/>
                    <a:lstStyle/>
                    <a:p>
                      <a:pPr algn="ctr" fontAlgn="ctr"/>
                      <a:r>
                        <a:rPr lang="en-US" altLang="zh-CN" sz="1200" b="1" i="0" u="none" strike="noStrike" dirty="0">
                          <a:solidFill>
                            <a:srgbClr val="FF0000"/>
                          </a:solidFill>
                          <a:latin typeface="宋体"/>
                        </a:rPr>
                        <a:t>Reservation</a:t>
                      </a:r>
                      <a:endParaRPr lang="zh-CN" altLang="en-US" sz="1200" b="1" i="0" u="none" strike="noStrike" dirty="0">
                        <a:solidFill>
                          <a:srgbClr val="FF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hMerge="1">
                  <a:txBody>
                    <a:bodyPr/>
                    <a:lstStyle/>
                    <a:p>
                      <a:endParaRPr lang="zh-CN" altLang="en-US"/>
                    </a:p>
                  </a:txBody>
                  <a:tcPr/>
                </a:tc>
                <a:tc hMerge="1">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1"/>
                  </a:ext>
                </a:extLst>
              </a:tr>
              <a:tr h="186360">
                <a:tc>
                  <a:txBody>
                    <a:bodyPr/>
                    <a:lstStyle/>
                    <a:p>
                      <a:pPr algn="ctr" fontAlgn="ctr"/>
                      <a:r>
                        <a:rPr lang="en-US" altLang="zh-CN" sz="1200" b="0" i="0" u="none" strike="noStrike" dirty="0">
                          <a:solidFill>
                            <a:srgbClr val="000000"/>
                          </a:solidFill>
                          <a:latin typeface="宋体"/>
                        </a:rPr>
                        <a:t>0</a:t>
                      </a: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Add2</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dirty="0">
                          <a:solidFill>
                            <a:srgbClr val="000000"/>
                          </a:solidFill>
                          <a:latin typeface="宋体"/>
                        </a:rPr>
                        <a:t>No</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gridSpan="3">
                  <a:txBody>
                    <a:bodyPr/>
                    <a:lstStyle/>
                    <a:p>
                      <a:pPr algn="ctr" fontAlgn="ctr"/>
                      <a:r>
                        <a:rPr lang="en-US" altLang="zh-CN" sz="1200" b="1" i="0" u="none" strike="noStrike" dirty="0">
                          <a:solidFill>
                            <a:srgbClr val="FF0000"/>
                          </a:solidFill>
                          <a:latin typeface="宋体"/>
                        </a:rPr>
                        <a:t>Station</a:t>
                      </a:r>
                      <a:endParaRPr lang="zh-CN" altLang="en-US" sz="1200" b="1" i="0" u="none" strike="noStrike" dirty="0">
                        <a:solidFill>
                          <a:srgbClr val="FF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hMerge="1">
                  <a:txBody>
                    <a:bodyPr/>
                    <a:lstStyle/>
                    <a:p>
                      <a:endParaRPr lang="zh-CN" altLang="en-US"/>
                    </a:p>
                  </a:txBody>
                  <a:tcPr/>
                </a:tc>
                <a:tc hMerge="1">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2"/>
                  </a:ext>
                </a:extLst>
              </a:tr>
              <a:tr h="186360">
                <a:tc>
                  <a:txBody>
                    <a:bodyPr/>
                    <a:lstStyle/>
                    <a:p>
                      <a:pPr algn="ctr" fontAlgn="ctr"/>
                      <a:r>
                        <a:rPr lang="en-US" altLang="zh-CN" sz="1200" b="0" i="0" u="none" strike="noStrike">
                          <a:solidFill>
                            <a:srgbClr val="000000"/>
                          </a:solidFill>
                          <a:latin typeface="宋体"/>
                        </a:rPr>
                        <a:t>0</a:t>
                      </a: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Add3</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dirty="0">
                          <a:solidFill>
                            <a:srgbClr val="000000"/>
                          </a:solidFill>
                          <a:latin typeface="宋体"/>
                        </a:rPr>
                        <a:t>No</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marL="0" indent="0" algn="ctr" fontAlgn="ctr">
                        <a:tabLst/>
                      </a:pPr>
                      <a:endParaRPr lang="zh-CN" alt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gridSpan="2">
                  <a:txBody>
                    <a:bodyPr/>
                    <a:lstStyle/>
                    <a:p>
                      <a:endParaRPr lang="zh-CN" altLang="en-US"/>
                    </a:p>
                  </a:txBody>
                  <a:tcPr marL="6285" marR="6285" marT="6285" marB="0" anchor="ctr">
                    <a:lnL>
                      <a:noFill/>
                    </a:lnL>
                    <a:lnR>
                      <a:noFill/>
                    </a:lnR>
                    <a:lnT>
                      <a:noFill/>
                    </a:lnT>
                    <a:lnB>
                      <a:noFill/>
                    </a:lnB>
                  </a:tcPr>
                </a:tc>
                <a:tc hMerge="1">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3"/>
                  </a:ext>
                </a:extLst>
              </a:tr>
              <a:tr h="186360">
                <a:tc>
                  <a:txBody>
                    <a:bodyPr/>
                    <a:lstStyle/>
                    <a:p>
                      <a:pPr algn="ctr" fontAlgn="ctr"/>
                      <a:r>
                        <a:rPr lang="en-US" altLang="zh-CN" sz="1200" b="0" i="0" u="none" strike="noStrike" dirty="0">
                          <a:solidFill>
                            <a:srgbClr val="000000"/>
                          </a:solidFill>
                          <a:latin typeface="宋体"/>
                        </a:rPr>
                        <a:t>0</a:t>
                      </a: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Mult1</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dirty="0">
                          <a:solidFill>
                            <a:srgbClr val="000000"/>
                          </a:solidFill>
                          <a:latin typeface="宋体"/>
                        </a:rPr>
                        <a:t>No</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gridSpan="2">
                  <a:txBody>
                    <a:bodyPr/>
                    <a:lstStyle/>
                    <a:p>
                      <a:endParaRPr lang="zh-CN" altLang="en-US"/>
                    </a:p>
                  </a:txBody>
                  <a:tcPr marL="6285" marR="6285" marT="6285" marB="0" anchor="ctr">
                    <a:lnL>
                      <a:noFill/>
                    </a:lnL>
                    <a:lnR>
                      <a:noFill/>
                    </a:lnR>
                    <a:lnT>
                      <a:noFill/>
                    </a:lnT>
                    <a:lnB>
                      <a:noFill/>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4"/>
                  </a:ext>
                </a:extLst>
              </a:tr>
              <a:tr h="186360">
                <a:tc>
                  <a:txBody>
                    <a:bodyPr/>
                    <a:lstStyle/>
                    <a:p>
                      <a:pPr algn="ctr" fontAlgn="ctr"/>
                      <a:r>
                        <a:rPr lang="en-US" altLang="zh-CN" sz="1200" b="0" i="0" u="none" strike="noStrike" dirty="0">
                          <a:solidFill>
                            <a:srgbClr val="000000"/>
                          </a:solidFill>
                          <a:latin typeface="宋体"/>
                        </a:rPr>
                        <a:t>37</a:t>
                      </a: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Mult2</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dirty="0">
                          <a:solidFill>
                            <a:srgbClr val="000000"/>
                          </a:solidFill>
                          <a:latin typeface="宋体"/>
                        </a:rPr>
                        <a:t>Yes</a:t>
                      </a:r>
                    </a:p>
                  </a:txBody>
                  <a:tcPr marL="6285" marR="6285" marT="6285"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altLang="zh-CN" sz="1200" b="0" i="0" u="none" strike="noStrike" dirty="0">
                          <a:solidFill>
                            <a:srgbClr val="000000"/>
                          </a:solidFill>
                          <a:latin typeface="宋体"/>
                        </a:rPr>
                        <a:t>DIV</a:t>
                      </a:r>
                      <a:endParaRPr lang="zh-CN" altLang="en-US" sz="1200" b="0" i="0" u="none" strike="noStrike" dirty="0">
                        <a:solidFill>
                          <a:srgbClr val="000000"/>
                        </a:solidFill>
                        <a:latin typeface="宋体"/>
                      </a:endParaRP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altLang="zh-CN" sz="1200" b="0" i="0" u="none" strike="noStrike" dirty="0">
                          <a:solidFill>
                            <a:srgbClr val="000000"/>
                          </a:solidFill>
                          <a:latin typeface="宋体"/>
                        </a:rPr>
                        <a:t>#2*</a:t>
                      </a:r>
                      <a:r>
                        <a:rPr lang="en-US" altLang="zh-CN" sz="1200" b="0" i="0" u="none" strike="noStrike" dirty="0" err="1">
                          <a:solidFill>
                            <a:srgbClr val="000000"/>
                          </a:solidFill>
                          <a:latin typeface="宋体"/>
                        </a:rPr>
                        <a:t>Regs</a:t>
                      </a:r>
                      <a:r>
                        <a:rPr lang="en-US" altLang="zh-CN" sz="1200" b="0" i="0" u="none" strike="noStrike" dirty="0">
                          <a:solidFill>
                            <a:srgbClr val="000000"/>
                          </a:solidFill>
                          <a:latin typeface="宋体"/>
                        </a:rPr>
                        <a:t>[F4]</a:t>
                      </a:r>
                      <a:r>
                        <a:rPr lang="zh-CN" altLang="en-US" sz="1200" b="0" i="0" u="none" strike="noStrike" dirty="0">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altLang="zh-CN" sz="1200" b="0" i="0" u="none" strike="noStrike" dirty="0" err="1">
                          <a:solidFill>
                            <a:srgbClr val="000000"/>
                          </a:solidFill>
                          <a:latin typeface="宋体"/>
                        </a:rPr>
                        <a:t>Regs</a:t>
                      </a:r>
                      <a:r>
                        <a:rPr lang="en-US" altLang="zh-CN" sz="1200" b="0" i="0" u="none" strike="noStrike" dirty="0">
                          <a:solidFill>
                            <a:srgbClr val="000000"/>
                          </a:solidFill>
                          <a:latin typeface="宋体"/>
                        </a:rPr>
                        <a:t>[F6]</a:t>
                      </a:r>
                      <a:endParaRPr lang="zh-CN" altLang="en-US" sz="1200" b="0" i="0" u="none" strike="noStrike" dirty="0">
                        <a:solidFill>
                          <a:srgbClr val="000000"/>
                        </a:solidFill>
                        <a:latin typeface="宋体"/>
                      </a:endParaRP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dirty="0">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altLang="zh-CN" sz="1200" b="0" i="0" u="none" strike="noStrike" dirty="0">
                          <a:solidFill>
                            <a:srgbClr val="000000"/>
                          </a:solidFill>
                          <a:latin typeface="宋体"/>
                        </a:rPr>
                        <a:t>#5</a:t>
                      </a: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gridSpan="2">
                  <a:txBody>
                    <a:bodyPr/>
                    <a:lstStyle/>
                    <a:p>
                      <a:endParaRPr lang="zh-CN" altLang="en-US"/>
                    </a:p>
                  </a:txBody>
                  <a:tcPr marL="6285" marR="6285" marT="6285" marB="0" anchor="ctr">
                    <a:lnL>
                      <a:noFill/>
                    </a:lnL>
                    <a:lnR>
                      <a:noFill/>
                    </a:lnR>
                    <a:lnT>
                      <a:noFill/>
                    </a:lnT>
                    <a:lnB>
                      <a:noFill/>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5"/>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gridSpan="2">
                  <a:txBody>
                    <a:bodyPr/>
                    <a:lstStyle/>
                    <a:p>
                      <a:endParaRPr lang="zh-CN" altLang="en-US"/>
                    </a:p>
                  </a:txBody>
                  <a:tcPr marL="6285" marR="6285" marT="6285" marB="0" anchor="ctr">
                    <a:lnL>
                      <a:noFill/>
                    </a:lnL>
                    <a:lnR>
                      <a:noFill/>
                    </a:lnR>
                    <a:lnT>
                      <a:noFill/>
                    </a:lnT>
                    <a:lnB>
                      <a:noFill/>
                    </a:lnB>
                  </a:tcPr>
                </a:tc>
                <a:tc hMerge="1">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6"/>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Busy</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gridSpan="2">
                  <a:txBody>
                    <a:bodyPr/>
                    <a:lstStyle/>
                    <a:p>
                      <a:pPr algn="ctr" fontAlgn="ctr"/>
                      <a:r>
                        <a:rPr lang="en-US" sz="1200" b="0" i="0" u="none" strike="noStrike">
                          <a:solidFill>
                            <a:srgbClr val="000000"/>
                          </a:solidFill>
                          <a:latin typeface="宋体"/>
                        </a:rPr>
                        <a:t>Address</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hMerge="1">
                  <a:txBody>
                    <a:bodyPr/>
                    <a:lstStyle/>
                    <a:p>
                      <a:pPr algn="ctr" fontAlgn="ctr"/>
                      <a:endParaRPr lang="en-US" sz="1200" b="0" i="0" u="none" strike="noStrike">
                        <a:solidFill>
                          <a:srgbClr val="000000"/>
                        </a:solidFill>
                        <a:latin typeface="宋体"/>
                      </a:endParaRP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Entry</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Busy</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Instruction</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State</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err="1">
                          <a:solidFill>
                            <a:srgbClr val="000000"/>
                          </a:solidFill>
                          <a:latin typeface="宋体"/>
                        </a:rPr>
                        <a:t>Dest</a:t>
                      </a:r>
                      <a:r>
                        <a:rPr lang="en-US" sz="1200" b="0" i="0" u="none" strike="noStrike" dirty="0">
                          <a:solidFill>
                            <a:srgbClr val="000000"/>
                          </a:solidFill>
                          <a:latin typeface="宋体"/>
                        </a:rPr>
                        <a:t>.</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Value</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Load1</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No</a:t>
                      </a:r>
                      <a:endParaRPr lang="zh-CN" alt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tcPr>
                </a:tc>
                <a:tc gridSpan="2">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hMerge="1">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008"/>
                  </a:ext>
                </a:extLst>
              </a:tr>
              <a:tr h="186360">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1</a:t>
                      </a:r>
                    </a:p>
                  </a:txBody>
                  <a:tcPr marL="6285" marR="6285" marT="628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altLang="zh-CN" sz="1200" b="0" i="0" u="none" strike="noStrike" dirty="0">
                          <a:solidFill>
                            <a:srgbClr val="000000"/>
                          </a:solidFill>
                          <a:latin typeface="宋体"/>
                        </a:rPr>
                        <a:t>no</a:t>
                      </a:r>
                      <a:r>
                        <a:rPr lang="zh-CN" altLang="en-US" sz="1200" b="0" i="0" u="none" strike="noStrike" dirty="0">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altLang="zh-CN" sz="1200" b="0" i="0" u="none" strike="noStrike" dirty="0">
                          <a:solidFill>
                            <a:srgbClr val="000000"/>
                          </a:solidFill>
                          <a:latin typeface="宋体"/>
                        </a:rPr>
                        <a:t>LD F6,34(R2)</a:t>
                      </a:r>
                      <a:endParaRPr lang="zh-CN" altLang="en-US" sz="1200" b="0" i="0" u="none" strike="noStrike" dirty="0">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altLang="zh-CN" sz="1200" b="0" i="0" u="none" strike="noStrike" dirty="0">
                          <a:solidFill>
                            <a:srgbClr val="000000"/>
                          </a:solidFill>
                          <a:latin typeface="宋体"/>
                        </a:rPr>
                        <a:t>Commit</a:t>
                      </a:r>
                      <a:r>
                        <a:rPr lang="zh-CN" altLang="en-US" sz="1200" b="0" i="0" u="none" strike="noStrike" dirty="0">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altLang="zh-CN" sz="1200" b="0" i="0" u="none" strike="noStrike" dirty="0">
                          <a:solidFill>
                            <a:srgbClr val="000000"/>
                          </a:solidFill>
                          <a:latin typeface="宋体"/>
                        </a:rPr>
                        <a:t>F6</a:t>
                      </a:r>
                      <a:r>
                        <a:rPr lang="zh-CN" altLang="en-US" sz="1200" b="0" i="0" u="none" strike="noStrike" dirty="0">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altLang="zh-CN" sz="1200" b="0" i="0" u="none" strike="noStrike" dirty="0" err="1">
                          <a:solidFill>
                            <a:srgbClr val="000000"/>
                          </a:solidFill>
                          <a:latin typeface="宋体"/>
                        </a:rPr>
                        <a:t>Mem</a:t>
                      </a:r>
                      <a:r>
                        <a:rPr lang="en-US" altLang="zh-CN" sz="1200" b="0" i="0" u="none" strike="noStrike" dirty="0">
                          <a:solidFill>
                            <a:srgbClr val="000000"/>
                          </a:solidFill>
                          <a:latin typeface="宋体"/>
                        </a:rPr>
                        <a:t>[load1]</a:t>
                      </a:r>
                      <a:r>
                        <a:rPr lang="zh-CN" altLang="en-US" sz="1200" b="0" i="0" u="none" strike="noStrike" dirty="0">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a:solidFill>
                            <a:srgbClr val="000000"/>
                          </a:solidFill>
                          <a:latin typeface="宋体"/>
                        </a:rPr>
                        <a:t>Load2</a:t>
                      </a:r>
                    </a:p>
                  </a:txBody>
                  <a:tcPr marL="6285" marR="6285" marT="62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No</a:t>
                      </a:r>
                      <a:endParaRPr lang="zh-CN" alt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gridSpan="2">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10009"/>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2</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altLang="zh-CN" sz="1200" b="0" i="0" u="none" strike="noStrike" dirty="0">
                          <a:solidFill>
                            <a:srgbClr val="000000"/>
                          </a:solidFill>
                          <a:latin typeface="宋体"/>
                        </a:rPr>
                        <a:t>no </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a:solidFill>
                            <a:srgbClr val="000000"/>
                          </a:solidFill>
                          <a:latin typeface="宋体"/>
                        </a:rPr>
                        <a:t>LD F2,45(R3) </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a:solidFill>
                            <a:srgbClr val="000000"/>
                          </a:solidFill>
                          <a:latin typeface="宋体"/>
                        </a:rPr>
                        <a:t>Commit</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a:solidFill>
                            <a:srgbClr val="000000"/>
                          </a:solidFill>
                          <a:latin typeface="宋体"/>
                        </a:rPr>
                        <a:t>F2</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err="1">
                          <a:solidFill>
                            <a:srgbClr val="000000"/>
                          </a:solidFill>
                          <a:latin typeface="宋体"/>
                        </a:rPr>
                        <a:t>Mem</a:t>
                      </a:r>
                      <a:r>
                        <a:rPr lang="en-US" altLang="zh-CN" sz="1200" b="0" i="0" u="none" strike="noStrike" dirty="0">
                          <a:solidFill>
                            <a:srgbClr val="000000"/>
                          </a:solidFill>
                          <a:latin typeface="宋体"/>
                        </a:rPr>
                        <a:t>[load2]</a:t>
                      </a:r>
                      <a:r>
                        <a:rPr lang="zh-CN" altLang="en-US" sz="1200" b="0" i="0" u="none" strike="noStrike" dirty="0">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a:solidFill>
                            <a:srgbClr val="000000"/>
                          </a:solidFill>
                          <a:latin typeface="宋体"/>
                        </a:rPr>
                        <a:t>Load3</a:t>
                      </a:r>
                    </a:p>
                  </a:txBody>
                  <a:tcPr marL="6285" marR="6285" marT="62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tcPr>
                </a:tc>
                <a:tc gridSpan="2">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3</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altLang="zh-CN" sz="1200" b="0" i="0" u="none" strike="noStrike" dirty="0">
                          <a:solidFill>
                            <a:srgbClr val="000000"/>
                          </a:solidFill>
                          <a:latin typeface="宋体"/>
                        </a:rPr>
                        <a:t>no</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a:solidFill>
                            <a:srgbClr val="000000"/>
                          </a:solidFill>
                          <a:latin typeface="宋体"/>
                        </a:rPr>
                        <a:t>MULT</a:t>
                      </a:r>
                      <a:r>
                        <a:rPr lang="en-US" altLang="zh-CN" sz="1200" b="0" i="0" u="none" strike="noStrike" baseline="0" dirty="0">
                          <a:solidFill>
                            <a:srgbClr val="000000"/>
                          </a:solidFill>
                          <a:latin typeface="宋体"/>
                        </a:rPr>
                        <a:t> F0,F2,F4</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a:solidFill>
                            <a:srgbClr val="000000"/>
                          </a:solidFill>
                          <a:latin typeface="宋体"/>
                        </a:rPr>
                        <a:t>Commit</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a:solidFill>
                            <a:srgbClr val="000000"/>
                          </a:solidFill>
                          <a:latin typeface="宋体"/>
                        </a:rPr>
                        <a:t>F0</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a:solidFill>
                            <a:srgbClr val="000000"/>
                          </a:solidFill>
                          <a:latin typeface="宋体"/>
                        </a:rPr>
                        <a:t>#2*F4</a:t>
                      </a:r>
                      <a:r>
                        <a:rPr lang="zh-CN" altLang="en-US" sz="1200" b="0" i="0" u="none" strike="noStrike" dirty="0">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gridSpan="2">
                  <a:txBody>
                    <a:bodyPr/>
                    <a:lstStyle/>
                    <a:p>
                      <a:endParaRPr lang="zh-CN" altLang="en-US"/>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011"/>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4</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altLang="zh-CN" sz="1200" b="0" i="0" u="none" strike="noStrike" dirty="0">
                          <a:solidFill>
                            <a:srgbClr val="000000"/>
                          </a:solidFill>
                          <a:latin typeface="宋体"/>
                        </a:rPr>
                        <a:t>no</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a:solidFill>
                            <a:srgbClr val="000000"/>
                          </a:solidFill>
                          <a:latin typeface="宋体"/>
                        </a:rPr>
                        <a:t>SUBD F8,F6,F2</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a:solidFill>
                            <a:srgbClr val="000000"/>
                          </a:solidFill>
                          <a:latin typeface="宋体"/>
                        </a:rPr>
                        <a:t>Commit</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a:solidFill>
                            <a:srgbClr val="000000"/>
                          </a:solidFill>
                          <a:latin typeface="宋体"/>
                        </a:rPr>
                        <a:t>F8</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a:solidFill>
                            <a:srgbClr val="000000"/>
                          </a:solidFill>
                          <a:latin typeface="宋体"/>
                        </a:rPr>
                        <a:t>F6-#2</a:t>
                      </a: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gridSpan="2">
                  <a:txBody>
                    <a:bodyPr/>
                    <a:lstStyle/>
                    <a:p>
                      <a:endParaRPr lang="zh-CN" altLang="en-US"/>
                    </a:p>
                  </a:txBody>
                  <a:tcPr marL="6285" marR="6285" marT="6285" marB="0" anchor="ctr">
                    <a:lnL>
                      <a:noFill/>
                    </a:lnL>
                    <a:lnR>
                      <a:noFill/>
                    </a:lnR>
                    <a:lnT>
                      <a:noFill/>
                    </a:lnT>
                    <a:lnB>
                      <a:noFill/>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2"/>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a:solidFill>
                            <a:srgbClr val="000000"/>
                          </a:solidFill>
                          <a:latin typeface="宋体"/>
                        </a:rPr>
                        <a:t>Head</a:t>
                      </a: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5</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altLang="zh-CN" sz="1200" b="0" i="0" u="none" strike="noStrike" dirty="0">
                          <a:solidFill>
                            <a:srgbClr val="000000"/>
                          </a:solidFill>
                          <a:latin typeface="宋体"/>
                        </a:rPr>
                        <a:t>Yes </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a:solidFill>
                            <a:srgbClr val="000000"/>
                          </a:solidFill>
                          <a:latin typeface="宋体"/>
                        </a:rPr>
                        <a:t>DIVD</a:t>
                      </a:r>
                      <a:r>
                        <a:rPr lang="en-US" altLang="zh-CN" sz="1200" b="0" i="0" u="none" strike="noStrike" baseline="0" dirty="0">
                          <a:solidFill>
                            <a:srgbClr val="000000"/>
                          </a:solidFill>
                          <a:latin typeface="宋体"/>
                        </a:rPr>
                        <a:t> F10,F0,F6</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a:solidFill>
                            <a:srgbClr val="000000"/>
                          </a:solidFill>
                          <a:latin typeface="宋体"/>
                        </a:rPr>
                        <a:t>Ex3</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a:solidFill>
                            <a:srgbClr val="000000"/>
                          </a:solidFill>
                          <a:latin typeface="宋体"/>
                        </a:rPr>
                        <a:t>F10</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gridSpan="2">
                  <a:txBody>
                    <a:bodyPr/>
                    <a:lstStyle/>
                    <a:p>
                      <a:endParaRPr lang="zh-CN" altLang="en-US"/>
                    </a:p>
                  </a:txBody>
                  <a:tcPr marL="6285" marR="6285" marT="6285" marB="0" anchor="ctr">
                    <a:lnL>
                      <a:noFill/>
                    </a:lnL>
                    <a:lnR>
                      <a:noFill/>
                    </a:lnR>
                    <a:lnT>
                      <a:noFill/>
                    </a:lnT>
                    <a:lnB>
                      <a:noFill/>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3"/>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a:solidFill>
                            <a:srgbClr val="000000"/>
                          </a:solidFill>
                          <a:latin typeface="宋体"/>
                        </a:rPr>
                        <a:t>Tail</a:t>
                      </a: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6</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altLang="zh-CN" sz="1200" b="0" i="0" u="none" strike="noStrike" dirty="0">
                          <a:solidFill>
                            <a:srgbClr val="000000"/>
                          </a:solidFill>
                          <a:latin typeface="宋体"/>
                        </a:rPr>
                        <a:t>Yes</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a:solidFill>
                            <a:srgbClr val="000000"/>
                          </a:solidFill>
                          <a:latin typeface="宋体"/>
                        </a:rPr>
                        <a:t>ADDD F6,F8,F2</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a:solidFill>
                            <a:srgbClr val="000000"/>
                          </a:solidFill>
                          <a:latin typeface="宋体"/>
                        </a:rPr>
                        <a:t>Write</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a:solidFill>
                            <a:srgbClr val="000000"/>
                          </a:solidFill>
                          <a:latin typeface="宋体"/>
                        </a:rPr>
                        <a:t>F6</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a:solidFill>
                            <a:srgbClr val="000000"/>
                          </a:solidFill>
                          <a:latin typeface="宋体"/>
                        </a:rPr>
                        <a:t>#4+F2</a:t>
                      </a:r>
                      <a:r>
                        <a:rPr lang="zh-CN" altLang="en-US" sz="1200" b="0" i="0" u="none" strike="noStrike" dirty="0">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gridSpan="2">
                  <a:txBody>
                    <a:bodyPr/>
                    <a:lstStyle/>
                    <a:p>
                      <a:endParaRPr lang="zh-CN" altLang="en-US"/>
                    </a:p>
                  </a:txBody>
                  <a:tcPr marL="6285" marR="6285" marT="6285" marB="0" anchor="ctr">
                    <a:lnL>
                      <a:noFill/>
                    </a:lnL>
                    <a:lnR>
                      <a:noFill/>
                    </a:lnR>
                    <a:lnT>
                      <a:noFill/>
                    </a:lnT>
                    <a:lnB>
                      <a:noFill/>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4"/>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7</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gridSpan="4">
                  <a:txBody>
                    <a:bodyPr/>
                    <a:lstStyle/>
                    <a:p>
                      <a:pPr algn="ctr" fontAlgn="ctr"/>
                      <a:r>
                        <a:rPr lang="en-US" altLang="zh-CN" sz="1200" b="1" i="0" u="none" strike="noStrike" dirty="0">
                          <a:solidFill>
                            <a:srgbClr val="FF0000"/>
                          </a:solidFill>
                          <a:latin typeface="宋体"/>
                        </a:rPr>
                        <a:t>Reorder Buffer</a:t>
                      </a:r>
                      <a:endParaRPr lang="zh-CN" altLang="en-US" sz="1200" b="1" i="0" u="none" strike="noStrike" dirty="0">
                        <a:solidFill>
                          <a:srgbClr val="FF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hMerge="1">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hMerge="1">
                  <a:txBody>
                    <a:bodyPr/>
                    <a:lstStyle/>
                    <a:p>
                      <a:endParaRPr lang="zh-CN" altLang="en-US"/>
                    </a:p>
                  </a:txBody>
                  <a:tcPr/>
                </a:tc>
                <a:tc hMerge="1">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5"/>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8</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gridSpan="2">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hMerge="1">
                  <a:txBody>
                    <a:bodyPr/>
                    <a:lstStyle/>
                    <a:p>
                      <a:endParaRPr lang="zh-CN" altLang="en-US"/>
                    </a:p>
                  </a:txBody>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6"/>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9</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gridSpan="2">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hMerge="1">
                  <a:txBody>
                    <a:bodyPr/>
                    <a:lstStyle/>
                    <a:p>
                      <a:endParaRPr lang="zh-CN" altLang="en-US"/>
                    </a:p>
                  </a:txBody>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7"/>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10</a:t>
                      </a:r>
                    </a:p>
                  </a:txBody>
                  <a:tcPr marL="6285" marR="6285" marT="6285"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gridSpan="2">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hMerge="1">
                  <a:txBody>
                    <a:bodyPr/>
                    <a:lstStyle/>
                    <a:p>
                      <a:endParaRPr lang="zh-CN" altLang="en-US"/>
                    </a:p>
                  </a:txBody>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8"/>
                  </a:ext>
                </a:extLst>
              </a:tr>
              <a:tr h="186360">
                <a:tc>
                  <a:txBody>
                    <a:bodyPr/>
                    <a:lstStyle/>
                    <a:p>
                      <a:pPr algn="ctr" fontAlgn="ctr"/>
                      <a:r>
                        <a:rPr lang="en-US" altLang="zh-CN" sz="1200" b="0" i="0" u="none" strike="noStrike" dirty="0">
                          <a:solidFill>
                            <a:srgbClr val="000000"/>
                          </a:solidFill>
                          <a:latin typeface="宋体"/>
                        </a:rPr>
                        <a:t>Cycle</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gridSpan="2">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hMerge="1">
                  <a:txBody>
                    <a:bodyPr/>
                    <a:lstStyle/>
                    <a:p>
                      <a:endParaRPr lang="zh-CN" altLang="en-US"/>
                    </a:p>
                  </a:txBody>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9"/>
                  </a:ext>
                </a:extLst>
              </a:tr>
              <a:tr h="186360">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F0</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F2</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F4</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F6</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F8</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F10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F12</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gridSpan="2">
                  <a:txBody>
                    <a:bodyPr/>
                    <a:lstStyle/>
                    <a:p>
                      <a:pPr algn="ctr" fontAlgn="ctr"/>
                      <a:r>
                        <a:rPr lang="en-US" altLang="zh-CN"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a:txBody>
                    <a:bodyPr/>
                    <a:lstStyle/>
                    <a:p>
                      <a:pPr algn="ctr" fontAlgn="ctr"/>
                      <a:r>
                        <a:rPr lang="en-US" sz="1200" b="0" i="0" u="none" strike="noStrike">
                          <a:solidFill>
                            <a:srgbClr val="000000"/>
                          </a:solidFill>
                          <a:latin typeface="宋体"/>
                        </a:rPr>
                        <a:t>F30</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0"/>
                  </a:ext>
                </a:extLst>
              </a:tr>
              <a:tr h="186360">
                <a:tc>
                  <a:txBody>
                    <a:bodyPr/>
                    <a:lstStyle/>
                    <a:p>
                      <a:pPr algn="ctr" fontAlgn="ctr"/>
                      <a:r>
                        <a:rPr lang="en-US" altLang="zh-CN" sz="1200" b="0" i="0" u="none" strike="noStrike" dirty="0">
                          <a:solidFill>
                            <a:srgbClr val="000000"/>
                          </a:solidFill>
                          <a:latin typeface="宋体"/>
                        </a:rPr>
                        <a:t>18</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Reorder#</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zh-CN" altLang="en-US" sz="1200" b="0" i="0" u="none" strike="noStrike" dirty="0">
                          <a:solidFill>
                            <a:srgbClr val="000000"/>
                          </a:solidFill>
                          <a:latin typeface="宋体"/>
                        </a:rPr>
                        <a:t>　</a:t>
                      </a:r>
                    </a:p>
                  </a:txBody>
                  <a:tcPr marL="6285" marR="6285" marT="628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zh-CN" altLang="en-US" sz="1200" b="0" i="0" u="none" strike="noStrike" dirty="0">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zh-CN" altLang="en-US" sz="1200" b="0" i="0" u="none" strike="noStrike" dirty="0">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altLang="zh-CN" sz="1200" b="0" i="0" u="none" strike="noStrike" dirty="0">
                          <a:solidFill>
                            <a:srgbClr val="000000"/>
                          </a:solidFill>
                          <a:latin typeface="宋体"/>
                        </a:rPr>
                        <a:t>#6</a:t>
                      </a:r>
                      <a:endParaRPr lang="zh-CN" altLang="en-US" sz="1200" b="0" i="0" u="none" strike="noStrike" dirty="0">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zh-CN" altLang="en-US" sz="1200" b="0" i="0" u="none" strike="noStrike" dirty="0">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altLang="zh-CN" sz="1200" b="0" i="0" u="none" strike="noStrike" dirty="0">
                          <a:solidFill>
                            <a:srgbClr val="000000"/>
                          </a:solidFill>
                          <a:latin typeface="宋体"/>
                        </a:rPr>
                        <a:t>#5</a:t>
                      </a:r>
                      <a:r>
                        <a:rPr lang="zh-CN" altLang="en-US" sz="1200" b="0" i="0" u="none" strike="noStrike" dirty="0">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gridSpan="2">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hMerge="1">
                  <a:txBody>
                    <a:bodyPr/>
                    <a:lstStyle/>
                    <a:p>
                      <a:endParaRPr lang="zh-CN" altLang="en-US"/>
                    </a:p>
                  </a:txBody>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021"/>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Busy</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dirty="0">
                          <a:solidFill>
                            <a:srgbClr val="000000"/>
                          </a:solidFill>
                          <a:latin typeface="宋体"/>
                        </a:rPr>
                        <a:t>No</a:t>
                      </a:r>
                    </a:p>
                  </a:txBody>
                  <a:tcPr marL="6285" marR="6285" marT="6285"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latin typeface="宋体"/>
                        </a:rPr>
                        <a:t>No</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No</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latin typeface="宋体"/>
                        </a:rPr>
                        <a:t>Yes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latin typeface="宋体"/>
                        </a:rPr>
                        <a:t>No</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latin typeface="宋体"/>
                        </a:rPr>
                        <a:t>Yes</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No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gridSpan="2">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a:txBody>
                    <a:bodyPr/>
                    <a:lstStyle/>
                    <a:p>
                      <a:pPr algn="ctr" fontAlgn="ctr"/>
                      <a:r>
                        <a:rPr lang="en-US" sz="1200" b="0" i="0" u="none" strike="noStrike" dirty="0">
                          <a:solidFill>
                            <a:srgbClr val="000000"/>
                          </a:solidFill>
                          <a:latin typeface="宋体"/>
                        </a:rPr>
                        <a:t>No </a:t>
                      </a:r>
                    </a:p>
                  </a:txBody>
                  <a:tcPr marL="6285" marR="6285" marT="6285"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2"/>
                  </a:ext>
                </a:extLst>
              </a:tr>
            </a:tbl>
          </a:graphicData>
        </a:graphic>
      </p:graphicFrame>
      <p:sp>
        <p:nvSpPr>
          <p:cNvPr id="9" name="文本框 8">
            <a:extLst>
              <a:ext uri="{FF2B5EF4-FFF2-40B4-BE49-F238E27FC236}">
                <a16:creationId xmlns:a16="http://schemas.microsoft.com/office/drawing/2014/main" id="{6DC45AB2-614A-4621-8C7F-5ED641928CD4}"/>
              </a:ext>
            </a:extLst>
          </p:cNvPr>
          <p:cNvSpPr txBox="1"/>
          <p:nvPr/>
        </p:nvSpPr>
        <p:spPr>
          <a:xfrm>
            <a:off x="10250214" y="6013950"/>
            <a:ext cx="1941786" cy="276999"/>
          </a:xfrm>
          <a:prstGeom prst="rect">
            <a:avLst/>
          </a:prstGeom>
          <a:noFill/>
        </p:spPr>
        <p:txBody>
          <a:bodyPr wrap="square">
            <a:spAutoFit/>
          </a:bodyPr>
          <a:lstStyle/>
          <a:p>
            <a:pPr algn="ctr" fontAlgn="ctr"/>
            <a:r>
              <a:rPr lang="en-US" altLang="zh-CN" sz="1200" b="1" i="0" u="none" strike="noStrike" dirty="0">
                <a:solidFill>
                  <a:srgbClr val="FF0000"/>
                </a:solidFill>
                <a:latin typeface="宋体"/>
              </a:rPr>
              <a:t>Register Result Status</a:t>
            </a:r>
            <a:endParaRPr lang="zh-CN" altLang="en-US" sz="1200" b="1" i="0" u="none" strike="noStrike" dirty="0">
              <a:solidFill>
                <a:srgbClr val="FF0000"/>
              </a:solidFill>
              <a:latin typeface="宋体"/>
            </a:endParaRPr>
          </a:p>
        </p:txBody>
      </p:sp>
    </p:spTree>
    <p:extLst>
      <p:ext uri="{BB962C8B-B14F-4D97-AF65-F5344CB8AC3E}">
        <p14:creationId xmlns:p14="http://schemas.microsoft.com/office/powerpoint/2010/main" val="739817669"/>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E2DCA67D-6C48-48CF-928A-66EA8DD4FA01}"/>
              </a:ext>
            </a:extLst>
          </p:cNvPr>
          <p:cNvPicPr>
            <a:picLocks noChangeAspect="1"/>
          </p:cNvPicPr>
          <p:nvPr/>
        </p:nvPicPr>
        <p:blipFill>
          <a:blip r:embed="rId3"/>
          <a:stretch>
            <a:fillRect/>
          </a:stretch>
        </p:blipFill>
        <p:spPr>
          <a:xfrm>
            <a:off x="3452493" y="1809904"/>
            <a:ext cx="7335317" cy="1995431"/>
          </a:xfrm>
          <a:prstGeom prst="rect">
            <a:avLst/>
          </a:prstGeom>
        </p:spPr>
      </p:pic>
      <p:sp>
        <p:nvSpPr>
          <p:cNvPr id="40" name="自由: 形状 22"/>
          <p:cNvSpPr/>
          <p:nvPr/>
        </p:nvSpPr>
        <p:spPr bwMode="auto">
          <a:xfrm rot="12600000">
            <a:off x="628798" y="267712"/>
            <a:ext cx="166903" cy="731887"/>
          </a:xfrm>
          <a:custGeom>
            <a:avLst/>
            <a:gdLst>
              <a:gd name="connsiteX0" fmla="*/ 260214 w 260214"/>
              <a:gd name="connsiteY0" fmla="*/ 995963 h 1141060"/>
              <a:gd name="connsiteX1" fmla="*/ 0 w 260214"/>
              <a:gd name="connsiteY1" fmla="*/ 1141060 h 1141060"/>
              <a:gd name="connsiteX2" fmla="*/ 0 w 260214"/>
              <a:gd name="connsiteY2" fmla="*/ 146621 h 1141060"/>
              <a:gd name="connsiteX3" fmla="*/ 260214 w 260214"/>
              <a:gd name="connsiteY3" fmla="*/ 0 h 1141060"/>
            </a:gdLst>
            <a:ahLst/>
            <a:cxnLst>
              <a:cxn ang="0">
                <a:pos x="connsiteX0" y="connsiteY0"/>
              </a:cxn>
              <a:cxn ang="0">
                <a:pos x="connsiteX1" y="connsiteY1"/>
              </a:cxn>
              <a:cxn ang="0">
                <a:pos x="connsiteX2" y="connsiteY2"/>
              </a:cxn>
              <a:cxn ang="0">
                <a:pos x="connsiteX3" y="connsiteY3"/>
              </a:cxn>
            </a:cxnLst>
            <a:rect l="l" t="t" r="r" b="b"/>
            <a:pathLst>
              <a:path w="260214" h="1141060">
                <a:moveTo>
                  <a:pt x="260214" y="995963"/>
                </a:moveTo>
                <a:lnTo>
                  <a:pt x="0" y="1141060"/>
                </a:lnTo>
                <a:lnTo>
                  <a:pt x="0" y="146621"/>
                </a:lnTo>
                <a:lnTo>
                  <a:pt x="260214" y="0"/>
                </a:lnTo>
                <a:close/>
              </a:path>
            </a:pathLst>
          </a:custGeom>
          <a:solidFill>
            <a:srgbClr val="0075EA"/>
          </a:solidFill>
          <a:ln>
            <a:noFill/>
          </a:ln>
        </p:spPr>
        <p:txBody>
          <a:bodyPr vert="horz" wrap="square" lIns="91440" tIns="45720" rIns="91440" bIns="45720" numCol="1" anchor="t" anchorCtr="0" compatLnSpc="1">
            <a:noAutofit/>
          </a:bodyPr>
          <a:lstStyle/>
          <a:p>
            <a:endParaRPr lang="zh-CN" altLang="en-US" dirty="0"/>
          </a:p>
        </p:txBody>
      </p:sp>
      <p:grpSp>
        <p:nvGrpSpPr>
          <p:cNvPr id="10" name="组合 9">
            <a:extLst>
              <a:ext uri="{FF2B5EF4-FFF2-40B4-BE49-F238E27FC236}">
                <a16:creationId xmlns:a16="http://schemas.microsoft.com/office/drawing/2014/main" id="{810A111F-1ACC-4EE5-AEA5-1A4DC2CDE9FA}"/>
              </a:ext>
            </a:extLst>
          </p:cNvPr>
          <p:cNvGrpSpPr/>
          <p:nvPr/>
        </p:nvGrpSpPr>
        <p:grpSpPr>
          <a:xfrm>
            <a:off x="599620" y="278225"/>
            <a:ext cx="7113624" cy="742071"/>
            <a:chOff x="599618" y="278221"/>
            <a:chExt cx="7113624" cy="742070"/>
          </a:xfrm>
        </p:grpSpPr>
        <p:sp>
          <p:nvSpPr>
            <p:cNvPr id="14" name="矩形 13">
              <a:extLst>
                <a:ext uri="{FF2B5EF4-FFF2-40B4-BE49-F238E27FC236}">
                  <a16:creationId xmlns:a16="http://schemas.microsoft.com/office/drawing/2014/main" id="{5A86240E-74D5-455C-9E36-9B951DC8ABFA}"/>
                </a:ext>
              </a:extLst>
            </p:cNvPr>
            <p:cNvSpPr/>
            <p:nvPr/>
          </p:nvSpPr>
          <p:spPr>
            <a:xfrm>
              <a:off x="599618" y="712514"/>
              <a:ext cx="6679953" cy="307777"/>
            </a:xfrm>
            <a:prstGeom prst="rect">
              <a:avLst/>
            </a:prstGeom>
          </p:spPr>
          <p:txBody>
            <a:bodyPr wrap="square">
              <a:spAutoFit/>
            </a:bodyPr>
            <a:lstStyle/>
            <a:p>
              <a:pPr algn="ctr"/>
              <a:r>
                <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rPr>
                <a:t>Prediction of Branch Direction – 2-bit Saturated Counter</a:t>
              </a:r>
            </a:p>
          </p:txBody>
        </p:sp>
        <p:sp>
          <p:nvSpPr>
            <p:cNvPr id="15" name="矩形 14">
              <a:extLst>
                <a:ext uri="{FF2B5EF4-FFF2-40B4-BE49-F238E27FC236}">
                  <a16:creationId xmlns:a16="http://schemas.microsoft.com/office/drawing/2014/main" id="{85937541-75BD-4621-83CA-9B68A43D3022}"/>
                </a:ext>
              </a:extLst>
            </p:cNvPr>
            <p:cNvSpPr/>
            <p:nvPr/>
          </p:nvSpPr>
          <p:spPr>
            <a:xfrm>
              <a:off x="1197484" y="278221"/>
              <a:ext cx="6515758" cy="523219"/>
            </a:xfrm>
            <a:prstGeom prst="rect">
              <a:avLst/>
            </a:prstGeom>
          </p:spPr>
          <p:txBody>
            <a:bodyPr wrap="none">
              <a:spAutoFit/>
            </a:bodyPr>
            <a:lstStyle/>
            <a:p>
              <a:r>
                <a:rPr lang="zh-CN" altLang="en-US" sz="2800" b="1" spc="151" dirty="0">
                  <a:solidFill>
                    <a:schemeClr val="tx1">
                      <a:lumMod val="85000"/>
                      <a:lumOff val="15000"/>
                    </a:schemeClr>
                  </a:solidFill>
                  <a:latin typeface="等线" panose="02010600030101010101" pitchFamily="2" charset="-122"/>
                  <a:ea typeface="等线" panose="02010600030101010101" pitchFamily="2" charset="-122"/>
                </a:rPr>
                <a:t>分支方向的预测 </a:t>
              </a:r>
              <a:r>
                <a:rPr lang="en-US" altLang="zh-CN" sz="2800" b="1" spc="151" dirty="0">
                  <a:solidFill>
                    <a:schemeClr val="tx1">
                      <a:lumMod val="85000"/>
                      <a:lumOff val="15000"/>
                    </a:schemeClr>
                  </a:solidFill>
                  <a:latin typeface="等线" panose="02010600030101010101" pitchFamily="2" charset="-122"/>
                  <a:ea typeface="等线" panose="02010600030101010101" pitchFamily="2" charset="-122"/>
                </a:rPr>
                <a:t>– </a:t>
              </a:r>
              <a:r>
                <a:rPr lang="zh-CN" altLang="en-US" sz="2800" b="1" spc="151" dirty="0">
                  <a:solidFill>
                    <a:schemeClr val="tx1">
                      <a:lumMod val="85000"/>
                      <a:lumOff val="15000"/>
                    </a:schemeClr>
                  </a:solidFill>
                  <a:latin typeface="等线" panose="02010600030101010101" pitchFamily="2" charset="-122"/>
                  <a:ea typeface="等线" panose="02010600030101010101" pitchFamily="2" charset="-122"/>
                </a:rPr>
                <a:t>基于</a:t>
              </a:r>
              <a:r>
                <a:rPr lang="en-US" altLang="zh-CN" sz="2800" b="1" spc="151" dirty="0">
                  <a:solidFill>
                    <a:schemeClr val="tx1">
                      <a:lumMod val="85000"/>
                      <a:lumOff val="15000"/>
                    </a:schemeClr>
                  </a:solidFill>
                  <a:latin typeface="等线" panose="02010600030101010101" pitchFamily="2" charset="-122"/>
                  <a:ea typeface="等线" panose="02010600030101010101" pitchFamily="2" charset="-122"/>
                </a:rPr>
                <a:t>2</a:t>
              </a:r>
              <a:r>
                <a:rPr lang="zh-CN" altLang="en-US" sz="2800" b="1" spc="151" dirty="0">
                  <a:solidFill>
                    <a:schemeClr val="tx1">
                      <a:lumMod val="85000"/>
                      <a:lumOff val="15000"/>
                    </a:schemeClr>
                  </a:solidFill>
                  <a:latin typeface="等线" panose="02010600030101010101" pitchFamily="2" charset="-122"/>
                  <a:ea typeface="等线" panose="02010600030101010101" pitchFamily="2" charset="-122"/>
                </a:rPr>
                <a:t>位饱和计数器</a:t>
              </a:r>
              <a:endParaRPr lang="en-US" altLang="zh-CN" sz="2800" b="1" spc="151" dirty="0">
                <a:solidFill>
                  <a:schemeClr val="tx1">
                    <a:lumMod val="85000"/>
                    <a:lumOff val="15000"/>
                  </a:schemeClr>
                </a:solidFill>
                <a:latin typeface="等线" panose="02010600030101010101" pitchFamily="2" charset="-122"/>
                <a:ea typeface="等线" panose="02010600030101010101" pitchFamily="2" charset="-122"/>
              </a:endParaRPr>
            </a:p>
          </p:txBody>
        </p:sp>
      </p:grpSp>
      <p:sp>
        <p:nvSpPr>
          <p:cNvPr id="11" name="Text Box 638">
            <a:extLst>
              <a:ext uri="{FF2B5EF4-FFF2-40B4-BE49-F238E27FC236}">
                <a16:creationId xmlns:a16="http://schemas.microsoft.com/office/drawing/2014/main" id="{63E0477E-BD78-426A-A93F-9A035E013EB1}"/>
              </a:ext>
            </a:extLst>
          </p:cNvPr>
          <p:cNvSpPr txBox="1">
            <a:spLocks noChangeArrowheads="1"/>
          </p:cNvSpPr>
          <p:nvPr/>
        </p:nvSpPr>
        <p:spPr bwMode="auto">
          <a:xfrm>
            <a:off x="5532570" y="1337780"/>
            <a:ext cx="315983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r>
              <a:rPr lang="zh-CN" altLang="en-US" sz="2000" dirty="0">
                <a:latin typeface="微软雅黑" panose="020B0503020204020204" pitchFamily="34" charset="-122"/>
                <a:ea typeface="微软雅黑" panose="020B0503020204020204" pitchFamily="34" charset="-122"/>
              </a:rPr>
              <a:t>初始状态 </a:t>
            </a:r>
            <a:r>
              <a:rPr lang="en-US" altLang="zh-CN" sz="2000" dirty="0">
                <a:latin typeface="微软雅黑" panose="020B0503020204020204" pitchFamily="34" charset="-122"/>
                <a:ea typeface="微软雅黑" panose="020B0503020204020204" pitchFamily="34" charset="-122"/>
              </a:rPr>
              <a:t>= 10</a:t>
            </a:r>
            <a:r>
              <a:rPr lang="zh-CN" altLang="en-US" sz="2000" dirty="0">
                <a:latin typeface="微软雅黑" panose="020B0503020204020204" pitchFamily="34" charset="-122"/>
                <a:ea typeface="微软雅黑" panose="020B0503020204020204" pitchFamily="34" charset="-122"/>
              </a:rPr>
              <a:t>（弱跳转）</a:t>
            </a:r>
            <a:endParaRPr lang="en-US" altLang="zh-CN" sz="2000" dirty="0">
              <a:latin typeface="微软雅黑" panose="020B0503020204020204" pitchFamily="34" charset="-122"/>
              <a:ea typeface="微软雅黑" panose="020B0503020204020204" pitchFamily="34" charset="-122"/>
            </a:endParaRPr>
          </a:p>
        </p:txBody>
      </p:sp>
      <p:sp>
        <p:nvSpPr>
          <p:cNvPr id="12" name="Text Box 638">
            <a:extLst>
              <a:ext uri="{FF2B5EF4-FFF2-40B4-BE49-F238E27FC236}">
                <a16:creationId xmlns:a16="http://schemas.microsoft.com/office/drawing/2014/main" id="{B311667C-2720-4D7E-93F0-29F09764E6F1}"/>
              </a:ext>
            </a:extLst>
          </p:cNvPr>
          <p:cNvSpPr txBox="1">
            <a:spLocks noChangeArrowheads="1"/>
          </p:cNvSpPr>
          <p:nvPr/>
        </p:nvSpPr>
        <p:spPr bwMode="auto">
          <a:xfrm>
            <a:off x="5530590" y="3924621"/>
            <a:ext cx="341632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r>
              <a:rPr lang="zh-CN" altLang="en-US" sz="2000" dirty="0">
                <a:latin typeface="微软雅黑" panose="020B0503020204020204" pitchFamily="34" charset="-122"/>
                <a:ea typeface="微软雅黑" panose="020B0503020204020204" pitchFamily="34" charset="-122"/>
              </a:rPr>
              <a:t>初始状态 </a:t>
            </a:r>
            <a:r>
              <a:rPr lang="en-US" altLang="zh-CN" sz="2000" dirty="0">
                <a:latin typeface="微软雅黑" panose="020B0503020204020204" pitchFamily="34" charset="-122"/>
                <a:ea typeface="微软雅黑" panose="020B0503020204020204" pitchFamily="34" charset="-122"/>
              </a:rPr>
              <a:t>= 01</a:t>
            </a:r>
            <a:r>
              <a:rPr lang="zh-CN" altLang="en-US" sz="2000" dirty="0">
                <a:latin typeface="微软雅黑" panose="020B0503020204020204" pitchFamily="34" charset="-122"/>
                <a:ea typeface="微软雅黑" panose="020B0503020204020204" pitchFamily="34" charset="-122"/>
              </a:rPr>
              <a:t>（弱不跳转）</a:t>
            </a:r>
            <a:endParaRPr lang="en-US" altLang="zh-CN" sz="2000" dirty="0">
              <a:latin typeface="微软雅黑" panose="020B0503020204020204" pitchFamily="34" charset="-122"/>
              <a:ea typeface="微软雅黑" panose="020B0503020204020204" pitchFamily="34" charset="-122"/>
            </a:endParaRPr>
          </a:p>
        </p:txBody>
      </p:sp>
      <p:pic>
        <p:nvPicPr>
          <p:cNvPr id="13" name="图片 12">
            <a:extLst>
              <a:ext uri="{FF2B5EF4-FFF2-40B4-BE49-F238E27FC236}">
                <a16:creationId xmlns:a16="http://schemas.microsoft.com/office/drawing/2014/main" id="{07FE0ABD-651F-4459-B1A6-A36016AC7A1B}"/>
              </a:ext>
            </a:extLst>
          </p:cNvPr>
          <p:cNvPicPr>
            <a:picLocks noChangeAspect="1"/>
          </p:cNvPicPr>
          <p:nvPr/>
        </p:nvPicPr>
        <p:blipFill>
          <a:blip r:embed="rId4"/>
          <a:stretch>
            <a:fillRect/>
          </a:stretch>
        </p:blipFill>
        <p:spPr>
          <a:xfrm>
            <a:off x="3452492" y="4410600"/>
            <a:ext cx="7335313" cy="1995430"/>
          </a:xfrm>
          <a:prstGeom prst="rect">
            <a:avLst/>
          </a:prstGeom>
        </p:spPr>
      </p:pic>
      <p:sp>
        <p:nvSpPr>
          <p:cNvPr id="59" name="Text Box 638">
            <a:extLst>
              <a:ext uri="{FF2B5EF4-FFF2-40B4-BE49-F238E27FC236}">
                <a16:creationId xmlns:a16="http://schemas.microsoft.com/office/drawing/2014/main" id="{A88C390C-33C3-463F-BE90-6D2D3DE4441B}"/>
              </a:ext>
            </a:extLst>
          </p:cNvPr>
          <p:cNvSpPr txBox="1">
            <a:spLocks noChangeArrowheads="1"/>
          </p:cNvSpPr>
          <p:nvPr/>
        </p:nvSpPr>
        <p:spPr bwMode="auto">
          <a:xfrm>
            <a:off x="1318163" y="2288317"/>
            <a:ext cx="1888177"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square">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pPr algn="just"/>
            <a:r>
              <a:rPr lang="zh-CN" altLang="en-US" sz="2000" dirty="0">
                <a:latin typeface="微软雅黑" panose="020B0503020204020204" pitchFamily="34" charset="-122"/>
                <a:ea typeface="微软雅黑" panose="020B0503020204020204" pitchFamily="34" charset="-122"/>
              </a:rPr>
              <a:t>每</a:t>
            </a:r>
            <a:r>
              <a:rPr lang="en-US" altLang="zh-CN" sz="2000" dirty="0">
                <a:latin typeface="微软雅黑" panose="020B0503020204020204" pitchFamily="34" charset="-122"/>
                <a:ea typeface="微软雅黑" panose="020B0503020204020204" pitchFamily="34" charset="-122"/>
              </a:rPr>
              <a:t>10</a:t>
            </a:r>
            <a:r>
              <a:rPr lang="zh-CN" altLang="en-US" sz="2000" dirty="0">
                <a:latin typeface="微软雅黑" panose="020B0503020204020204" pitchFamily="34" charset="-122"/>
                <a:ea typeface="微软雅黑" panose="020B0503020204020204" pitchFamily="34" charset="-122"/>
              </a:rPr>
              <a:t>次分支出现</a:t>
            </a:r>
            <a:r>
              <a:rPr lang="en-US" altLang="zh-CN" sz="2000" dirty="0">
                <a:latin typeface="微软雅黑" panose="020B0503020204020204" pitchFamily="34" charset="-122"/>
                <a:ea typeface="微软雅黑" panose="020B0503020204020204" pitchFamily="34" charset="-122"/>
              </a:rPr>
              <a:t>5</a:t>
            </a:r>
            <a:r>
              <a:rPr lang="zh-CN" altLang="en-US" sz="2000" dirty="0">
                <a:latin typeface="微软雅黑" panose="020B0503020204020204" pitchFamily="34" charset="-122"/>
                <a:ea typeface="微软雅黑" panose="020B0503020204020204" pitchFamily="34" charset="-122"/>
              </a:rPr>
              <a:t>次预测错误，正确率</a:t>
            </a:r>
            <a:r>
              <a:rPr lang="en-US" altLang="zh-CN" sz="2000" dirty="0">
                <a:latin typeface="微软雅黑" panose="020B0503020204020204" pitchFamily="34" charset="-122"/>
                <a:ea typeface="微软雅黑" panose="020B0503020204020204" pitchFamily="34" charset="-122"/>
              </a:rPr>
              <a:t>50%</a:t>
            </a:r>
          </a:p>
        </p:txBody>
      </p:sp>
      <p:sp>
        <p:nvSpPr>
          <p:cNvPr id="60" name="Text Box 638">
            <a:extLst>
              <a:ext uri="{FF2B5EF4-FFF2-40B4-BE49-F238E27FC236}">
                <a16:creationId xmlns:a16="http://schemas.microsoft.com/office/drawing/2014/main" id="{5EECBA91-4D5A-4FB8-B850-68122265FE1B}"/>
              </a:ext>
            </a:extLst>
          </p:cNvPr>
          <p:cNvSpPr txBox="1">
            <a:spLocks noChangeArrowheads="1"/>
          </p:cNvSpPr>
          <p:nvPr/>
        </p:nvSpPr>
        <p:spPr bwMode="auto">
          <a:xfrm>
            <a:off x="1316183" y="4887032"/>
            <a:ext cx="1888177"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square">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pPr algn="just"/>
            <a:r>
              <a:rPr lang="zh-CN" altLang="en-US" sz="2000" dirty="0">
                <a:latin typeface="微软雅黑" panose="020B0503020204020204" pitchFamily="34" charset="-122"/>
                <a:ea typeface="微软雅黑" panose="020B0503020204020204" pitchFamily="34" charset="-122"/>
              </a:rPr>
              <a:t>每</a:t>
            </a:r>
            <a:r>
              <a:rPr lang="en-US" altLang="zh-CN" sz="2000" dirty="0">
                <a:latin typeface="微软雅黑" panose="020B0503020204020204" pitchFamily="34" charset="-122"/>
                <a:ea typeface="微软雅黑" panose="020B0503020204020204" pitchFamily="34" charset="-122"/>
              </a:rPr>
              <a:t>10</a:t>
            </a:r>
            <a:r>
              <a:rPr lang="zh-CN" altLang="en-US" sz="2000" dirty="0">
                <a:latin typeface="微软雅黑" panose="020B0503020204020204" pitchFamily="34" charset="-122"/>
                <a:ea typeface="微软雅黑" panose="020B0503020204020204" pitchFamily="34" charset="-122"/>
              </a:rPr>
              <a:t>次分支出现</a:t>
            </a:r>
            <a:r>
              <a:rPr lang="en-US" altLang="zh-CN" sz="2000" dirty="0">
                <a:latin typeface="微软雅黑" panose="020B0503020204020204" pitchFamily="34" charset="-122"/>
                <a:ea typeface="微软雅黑" panose="020B0503020204020204" pitchFamily="34" charset="-122"/>
              </a:rPr>
              <a:t>10</a:t>
            </a:r>
            <a:r>
              <a:rPr lang="zh-CN" altLang="en-US" sz="2000" dirty="0">
                <a:latin typeface="微软雅黑" panose="020B0503020204020204" pitchFamily="34" charset="-122"/>
                <a:ea typeface="微软雅黑" panose="020B0503020204020204" pitchFamily="34" charset="-122"/>
              </a:rPr>
              <a:t>次预测错误，正确率</a:t>
            </a:r>
            <a:r>
              <a:rPr lang="en-US" altLang="zh-CN" sz="2000" dirty="0">
                <a:latin typeface="微软雅黑" panose="020B0503020204020204" pitchFamily="34" charset="-122"/>
                <a:ea typeface="微软雅黑" panose="020B0503020204020204" pitchFamily="34" charset="-122"/>
              </a:rPr>
              <a:t>0%</a:t>
            </a:r>
          </a:p>
        </p:txBody>
      </p:sp>
    </p:spTree>
    <p:extLst>
      <p:ext uri="{BB962C8B-B14F-4D97-AF65-F5344CB8AC3E}">
        <p14:creationId xmlns:p14="http://schemas.microsoft.com/office/powerpoint/2010/main" val="2832076650"/>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blinds(horizontal)">
                                      <p:cBhvr>
                                        <p:cTn id="7" dur="500"/>
                                        <p:tgtEl>
                                          <p:spTgt spid="59"/>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0"/>
                                        </p:tgtEl>
                                        <p:attrNameLst>
                                          <p:attrName>style.visibility</p:attrName>
                                        </p:attrNameLst>
                                      </p:cBhvr>
                                      <p:to>
                                        <p:strVal val="visible"/>
                                      </p:to>
                                    </p:set>
                                    <p:animEffect transition="in" filter="blinds(horizontal)">
                                      <p:cBhvr>
                                        <p:cTn id="12"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P spid="60"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自由: 形状 22"/>
          <p:cNvSpPr/>
          <p:nvPr/>
        </p:nvSpPr>
        <p:spPr bwMode="auto">
          <a:xfrm rot="12600000">
            <a:off x="628798" y="267712"/>
            <a:ext cx="166903" cy="731887"/>
          </a:xfrm>
          <a:custGeom>
            <a:avLst/>
            <a:gdLst>
              <a:gd name="connsiteX0" fmla="*/ 260214 w 260214"/>
              <a:gd name="connsiteY0" fmla="*/ 995963 h 1141060"/>
              <a:gd name="connsiteX1" fmla="*/ 0 w 260214"/>
              <a:gd name="connsiteY1" fmla="*/ 1141060 h 1141060"/>
              <a:gd name="connsiteX2" fmla="*/ 0 w 260214"/>
              <a:gd name="connsiteY2" fmla="*/ 146621 h 1141060"/>
              <a:gd name="connsiteX3" fmla="*/ 260214 w 260214"/>
              <a:gd name="connsiteY3" fmla="*/ 0 h 1141060"/>
            </a:gdLst>
            <a:ahLst/>
            <a:cxnLst>
              <a:cxn ang="0">
                <a:pos x="connsiteX0" y="connsiteY0"/>
              </a:cxn>
              <a:cxn ang="0">
                <a:pos x="connsiteX1" y="connsiteY1"/>
              </a:cxn>
              <a:cxn ang="0">
                <a:pos x="connsiteX2" y="connsiteY2"/>
              </a:cxn>
              <a:cxn ang="0">
                <a:pos x="connsiteX3" y="connsiteY3"/>
              </a:cxn>
            </a:cxnLst>
            <a:rect l="l" t="t" r="r" b="b"/>
            <a:pathLst>
              <a:path w="260214" h="1141060">
                <a:moveTo>
                  <a:pt x="260214" y="995963"/>
                </a:moveTo>
                <a:lnTo>
                  <a:pt x="0" y="1141060"/>
                </a:lnTo>
                <a:lnTo>
                  <a:pt x="0" y="146621"/>
                </a:lnTo>
                <a:lnTo>
                  <a:pt x="260214" y="0"/>
                </a:lnTo>
                <a:close/>
              </a:path>
            </a:pathLst>
          </a:custGeom>
          <a:solidFill>
            <a:srgbClr val="0075EA"/>
          </a:solidFill>
          <a:ln>
            <a:noFill/>
          </a:ln>
        </p:spPr>
        <p:txBody>
          <a:bodyPr vert="horz" wrap="square" lIns="91440" tIns="45720" rIns="91440" bIns="45720" numCol="1" anchor="t" anchorCtr="0" compatLnSpc="1">
            <a:noAutofit/>
          </a:bodyPr>
          <a:lstStyle/>
          <a:p>
            <a:endParaRPr lang="zh-CN" altLang="en-US" dirty="0"/>
          </a:p>
        </p:txBody>
      </p:sp>
      <p:sp>
        <p:nvSpPr>
          <p:cNvPr id="8" name="Text Box 4">
            <a:extLst>
              <a:ext uri="{FF2B5EF4-FFF2-40B4-BE49-F238E27FC236}">
                <a16:creationId xmlns:a16="http://schemas.microsoft.com/office/drawing/2014/main" id="{FF52C881-47D3-48E7-8C43-384DC2CCCDE9}"/>
              </a:ext>
            </a:extLst>
          </p:cNvPr>
          <p:cNvSpPr txBox="1">
            <a:spLocks noChangeArrowheads="1"/>
          </p:cNvSpPr>
          <p:nvPr/>
        </p:nvSpPr>
        <p:spPr bwMode="auto">
          <a:xfrm>
            <a:off x="3597232" y="2714500"/>
            <a:ext cx="50292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b="1">
                <a:solidFill>
                  <a:schemeClr val="tx1"/>
                </a:solidFill>
                <a:latin typeface="Palatino Linotype" panose="02040502050505030304" pitchFamily="18" charset="0"/>
                <a:ea typeface="楷体_GB2312" pitchFamily="49" charset="-122"/>
              </a:defRPr>
            </a:lvl1pPr>
            <a:lvl2pPr marL="742950" indent="-285750" eaLnBrk="0" hangingPunct="0">
              <a:defRPr b="1">
                <a:solidFill>
                  <a:schemeClr val="tx1"/>
                </a:solidFill>
                <a:latin typeface="Palatino Linotype" panose="02040502050505030304" pitchFamily="18" charset="0"/>
                <a:ea typeface="楷体_GB2312" pitchFamily="49" charset="-122"/>
              </a:defRPr>
            </a:lvl2pPr>
            <a:lvl3pPr marL="1143000" indent="-228600" eaLnBrk="0" hangingPunct="0">
              <a:defRPr b="1">
                <a:solidFill>
                  <a:schemeClr val="tx1"/>
                </a:solidFill>
                <a:latin typeface="Palatino Linotype" panose="02040502050505030304" pitchFamily="18" charset="0"/>
                <a:ea typeface="楷体_GB2312" pitchFamily="49" charset="-122"/>
              </a:defRPr>
            </a:lvl3pPr>
            <a:lvl4pPr marL="1600200" indent="-228600" eaLnBrk="0" hangingPunct="0">
              <a:defRPr b="1">
                <a:solidFill>
                  <a:schemeClr val="tx1"/>
                </a:solidFill>
                <a:latin typeface="Palatino Linotype" panose="02040502050505030304" pitchFamily="18" charset="0"/>
                <a:ea typeface="楷体_GB2312" pitchFamily="49" charset="-122"/>
              </a:defRPr>
            </a:lvl4pPr>
            <a:lvl5pPr marL="2057400" indent="-228600" eaLnBrk="0" hangingPunct="0">
              <a:defRPr b="1">
                <a:solidFill>
                  <a:schemeClr val="tx1"/>
                </a:solidFill>
                <a:latin typeface="Palatino Linotype" panose="02040502050505030304" pitchFamily="18" charset="0"/>
                <a:ea typeface="楷体_GB2312" pitchFamily="49" charset="-122"/>
              </a:defRPr>
            </a:lvl5pPr>
            <a:lvl6pPr marL="2514600" indent="-228600" eaLnBrk="0" fontAlgn="base" hangingPunct="0">
              <a:spcBef>
                <a:spcPct val="0"/>
              </a:spcBef>
              <a:spcAft>
                <a:spcPct val="0"/>
              </a:spcAft>
              <a:defRPr b="1">
                <a:solidFill>
                  <a:schemeClr val="tx1"/>
                </a:solidFill>
                <a:latin typeface="Palatino Linotype" panose="02040502050505030304" pitchFamily="18" charset="0"/>
                <a:ea typeface="楷体_GB2312" pitchFamily="49" charset="-122"/>
              </a:defRPr>
            </a:lvl6pPr>
            <a:lvl7pPr marL="2971800" indent="-228600" eaLnBrk="0" fontAlgn="base" hangingPunct="0">
              <a:spcBef>
                <a:spcPct val="0"/>
              </a:spcBef>
              <a:spcAft>
                <a:spcPct val="0"/>
              </a:spcAft>
              <a:defRPr b="1">
                <a:solidFill>
                  <a:schemeClr val="tx1"/>
                </a:solidFill>
                <a:latin typeface="Palatino Linotype" panose="02040502050505030304" pitchFamily="18" charset="0"/>
                <a:ea typeface="楷体_GB2312" pitchFamily="49" charset="-122"/>
              </a:defRPr>
            </a:lvl7pPr>
            <a:lvl8pPr marL="3429000" indent="-228600" eaLnBrk="0" fontAlgn="base" hangingPunct="0">
              <a:spcBef>
                <a:spcPct val="0"/>
              </a:spcBef>
              <a:spcAft>
                <a:spcPct val="0"/>
              </a:spcAft>
              <a:defRPr b="1">
                <a:solidFill>
                  <a:schemeClr val="tx1"/>
                </a:solidFill>
                <a:latin typeface="Palatino Linotype" panose="02040502050505030304" pitchFamily="18" charset="0"/>
                <a:ea typeface="楷体_GB2312" pitchFamily="49" charset="-122"/>
              </a:defRPr>
            </a:lvl8pPr>
            <a:lvl9pPr marL="3886200" indent="-228600" eaLnBrk="0" fontAlgn="base" hangingPunct="0">
              <a:spcBef>
                <a:spcPct val="0"/>
              </a:spcBef>
              <a:spcAft>
                <a:spcPct val="0"/>
              </a:spcAft>
              <a:defRPr b="1">
                <a:solidFill>
                  <a:schemeClr val="tx1"/>
                </a:solidFill>
                <a:latin typeface="Palatino Linotype" panose="02040502050505030304" pitchFamily="18" charset="0"/>
                <a:ea typeface="楷体_GB2312" pitchFamily="49" charset="-122"/>
              </a:defRPr>
            </a:lvl9pPr>
          </a:lstStyle>
          <a:p>
            <a:pPr>
              <a:spcBef>
                <a:spcPct val="50000"/>
              </a:spcBef>
            </a:pPr>
            <a:r>
              <a:rPr lang="en-US" altLang="zh-CN" sz="3200" dirty="0">
                <a:solidFill>
                  <a:srgbClr val="FF0066"/>
                </a:solidFill>
                <a:latin typeface="Arial" panose="020B0604020202020204" pitchFamily="34" charset="0"/>
                <a:ea typeface="宋体" panose="02010600030101010101" pitchFamily="2" charset="-122"/>
              </a:rPr>
              <a:t>Continue……. </a:t>
            </a:r>
          </a:p>
        </p:txBody>
      </p:sp>
      <p:grpSp>
        <p:nvGrpSpPr>
          <p:cNvPr id="10" name="组合 9">
            <a:extLst>
              <a:ext uri="{FF2B5EF4-FFF2-40B4-BE49-F238E27FC236}">
                <a16:creationId xmlns:a16="http://schemas.microsoft.com/office/drawing/2014/main" id="{90C10508-99E2-4464-9D82-1F6AD8D630B9}"/>
              </a:ext>
            </a:extLst>
          </p:cNvPr>
          <p:cNvGrpSpPr/>
          <p:nvPr/>
        </p:nvGrpSpPr>
        <p:grpSpPr>
          <a:xfrm>
            <a:off x="635244" y="278225"/>
            <a:ext cx="6394948" cy="706446"/>
            <a:chOff x="635242" y="278221"/>
            <a:chExt cx="6394948" cy="706445"/>
          </a:xfrm>
        </p:grpSpPr>
        <p:sp>
          <p:nvSpPr>
            <p:cNvPr id="11" name="矩形 10">
              <a:extLst>
                <a:ext uri="{FF2B5EF4-FFF2-40B4-BE49-F238E27FC236}">
                  <a16:creationId xmlns:a16="http://schemas.microsoft.com/office/drawing/2014/main" id="{7C1429FE-5F37-43E6-AC0B-7CDD23D9FCDC}"/>
                </a:ext>
              </a:extLst>
            </p:cNvPr>
            <p:cNvSpPr/>
            <p:nvPr/>
          </p:nvSpPr>
          <p:spPr>
            <a:xfrm>
              <a:off x="635242" y="676889"/>
              <a:ext cx="6394948" cy="307777"/>
            </a:xfrm>
            <a:prstGeom prst="rect">
              <a:avLst/>
            </a:prstGeom>
          </p:spPr>
          <p:txBody>
            <a:bodyPr wrap="square">
              <a:spAutoFit/>
            </a:bodyPr>
            <a:lstStyle/>
            <a:p>
              <a:pPr algn="ctr"/>
              <a:r>
                <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rPr>
                <a:t>Speculation Execution based on Hardware——Example</a:t>
              </a:r>
            </a:p>
          </p:txBody>
        </p:sp>
        <p:sp>
          <p:nvSpPr>
            <p:cNvPr id="12" name="矩形 11">
              <a:extLst>
                <a:ext uri="{FF2B5EF4-FFF2-40B4-BE49-F238E27FC236}">
                  <a16:creationId xmlns:a16="http://schemas.microsoft.com/office/drawing/2014/main" id="{7F88E8F4-6F14-435D-9F15-41D7C3BBDAEC}"/>
                </a:ext>
              </a:extLst>
            </p:cNvPr>
            <p:cNvSpPr/>
            <p:nvPr/>
          </p:nvSpPr>
          <p:spPr>
            <a:xfrm>
              <a:off x="1197484" y="278221"/>
              <a:ext cx="4951997" cy="523219"/>
            </a:xfrm>
            <a:prstGeom prst="rect">
              <a:avLst/>
            </a:prstGeom>
          </p:spPr>
          <p:txBody>
            <a:bodyPr wrap="none">
              <a:spAutoFit/>
            </a:bodyPr>
            <a:lstStyle/>
            <a:p>
              <a:r>
                <a:rPr lang="zh-CN" altLang="en-US" sz="2800" b="1" dirty="0">
                  <a:solidFill>
                    <a:schemeClr val="tx1">
                      <a:lumMod val="85000"/>
                      <a:lumOff val="15000"/>
                    </a:schemeClr>
                  </a:solidFill>
                  <a:latin typeface="等线" panose="02010600030101010101" pitchFamily="2" charset="-122"/>
                  <a:ea typeface="等线" panose="02010600030101010101" pitchFamily="2" charset="-122"/>
                </a:rPr>
                <a:t>基于硬件的推测执行</a:t>
              </a:r>
              <a:r>
                <a:rPr lang="en-US" altLang="zh-CN" sz="2800" b="1" dirty="0">
                  <a:solidFill>
                    <a:schemeClr val="tx1">
                      <a:lumMod val="85000"/>
                      <a:lumOff val="15000"/>
                    </a:schemeClr>
                  </a:solidFill>
                  <a:latin typeface="等线" panose="02010600030101010101" pitchFamily="2" charset="-122"/>
                  <a:ea typeface="等线" panose="02010600030101010101" pitchFamily="2" charset="-122"/>
                </a:rPr>
                <a:t>— —</a:t>
              </a:r>
              <a:r>
                <a:rPr lang="zh-CN" altLang="en-US" sz="2800" b="1" dirty="0">
                  <a:solidFill>
                    <a:schemeClr val="tx1">
                      <a:lumMod val="85000"/>
                      <a:lumOff val="15000"/>
                    </a:schemeClr>
                  </a:solidFill>
                  <a:latin typeface="等线" panose="02010600030101010101" pitchFamily="2" charset="-122"/>
                  <a:ea typeface="等线" panose="02010600030101010101" pitchFamily="2" charset="-122"/>
                </a:rPr>
                <a:t>示例</a:t>
              </a:r>
            </a:p>
          </p:txBody>
        </p:sp>
      </p:grpSp>
    </p:spTree>
    <p:extLst>
      <p:ext uri="{BB962C8B-B14F-4D97-AF65-F5344CB8AC3E}">
        <p14:creationId xmlns:p14="http://schemas.microsoft.com/office/powerpoint/2010/main" val="928128244"/>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自由: 形状 22"/>
          <p:cNvSpPr/>
          <p:nvPr/>
        </p:nvSpPr>
        <p:spPr bwMode="auto">
          <a:xfrm rot="12600000">
            <a:off x="628798" y="267712"/>
            <a:ext cx="166903" cy="731887"/>
          </a:xfrm>
          <a:custGeom>
            <a:avLst/>
            <a:gdLst>
              <a:gd name="connsiteX0" fmla="*/ 260214 w 260214"/>
              <a:gd name="connsiteY0" fmla="*/ 995963 h 1141060"/>
              <a:gd name="connsiteX1" fmla="*/ 0 w 260214"/>
              <a:gd name="connsiteY1" fmla="*/ 1141060 h 1141060"/>
              <a:gd name="connsiteX2" fmla="*/ 0 w 260214"/>
              <a:gd name="connsiteY2" fmla="*/ 146621 h 1141060"/>
              <a:gd name="connsiteX3" fmla="*/ 260214 w 260214"/>
              <a:gd name="connsiteY3" fmla="*/ 0 h 1141060"/>
            </a:gdLst>
            <a:ahLst/>
            <a:cxnLst>
              <a:cxn ang="0">
                <a:pos x="connsiteX0" y="connsiteY0"/>
              </a:cxn>
              <a:cxn ang="0">
                <a:pos x="connsiteX1" y="connsiteY1"/>
              </a:cxn>
              <a:cxn ang="0">
                <a:pos x="connsiteX2" y="connsiteY2"/>
              </a:cxn>
              <a:cxn ang="0">
                <a:pos x="connsiteX3" y="connsiteY3"/>
              </a:cxn>
            </a:cxnLst>
            <a:rect l="l" t="t" r="r" b="b"/>
            <a:pathLst>
              <a:path w="260214" h="1141060">
                <a:moveTo>
                  <a:pt x="260214" y="995963"/>
                </a:moveTo>
                <a:lnTo>
                  <a:pt x="0" y="1141060"/>
                </a:lnTo>
                <a:lnTo>
                  <a:pt x="0" y="146621"/>
                </a:lnTo>
                <a:lnTo>
                  <a:pt x="260214" y="0"/>
                </a:lnTo>
                <a:close/>
              </a:path>
            </a:pathLst>
          </a:custGeom>
          <a:solidFill>
            <a:srgbClr val="0075EA"/>
          </a:solidFill>
          <a:ln>
            <a:noFill/>
          </a:ln>
        </p:spPr>
        <p:txBody>
          <a:bodyPr vert="horz" wrap="square" lIns="91440" tIns="45720" rIns="91440" bIns="45720" numCol="1" anchor="t" anchorCtr="0" compatLnSpc="1">
            <a:noAutofit/>
          </a:bodyPr>
          <a:lstStyle/>
          <a:p>
            <a:endParaRPr lang="zh-CN" altLang="en-US" dirty="0"/>
          </a:p>
        </p:txBody>
      </p:sp>
      <p:grpSp>
        <p:nvGrpSpPr>
          <p:cNvPr id="10" name="组合 9">
            <a:extLst>
              <a:ext uri="{FF2B5EF4-FFF2-40B4-BE49-F238E27FC236}">
                <a16:creationId xmlns:a16="http://schemas.microsoft.com/office/drawing/2014/main" id="{BB91EA2E-31D9-4C5E-B927-0E95CC089AA6}"/>
              </a:ext>
            </a:extLst>
          </p:cNvPr>
          <p:cNvGrpSpPr/>
          <p:nvPr/>
        </p:nvGrpSpPr>
        <p:grpSpPr>
          <a:xfrm>
            <a:off x="635244" y="278225"/>
            <a:ext cx="6394948" cy="706446"/>
            <a:chOff x="635242" y="278221"/>
            <a:chExt cx="6394948" cy="706445"/>
          </a:xfrm>
        </p:grpSpPr>
        <p:sp>
          <p:nvSpPr>
            <p:cNvPr id="11" name="矩形 10">
              <a:extLst>
                <a:ext uri="{FF2B5EF4-FFF2-40B4-BE49-F238E27FC236}">
                  <a16:creationId xmlns:a16="http://schemas.microsoft.com/office/drawing/2014/main" id="{47CE21A5-F067-4614-A14F-2AD5275C87D3}"/>
                </a:ext>
              </a:extLst>
            </p:cNvPr>
            <p:cNvSpPr/>
            <p:nvPr/>
          </p:nvSpPr>
          <p:spPr>
            <a:xfrm>
              <a:off x="635242" y="676889"/>
              <a:ext cx="6394948" cy="307777"/>
            </a:xfrm>
            <a:prstGeom prst="rect">
              <a:avLst/>
            </a:prstGeom>
          </p:spPr>
          <p:txBody>
            <a:bodyPr wrap="square">
              <a:spAutoFit/>
            </a:bodyPr>
            <a:lstStyle/>
            <a:p>
              <a:pPr algn="ctr"/>
              <a:r>
                <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rPr>
                <a:t>Speculation Execution based on Hardware——Example</a:t>
              </a:r>
            </a:p>
          </p:txBody>
        </p:sp>
        <p:sp>
          <p:nvSpPr>
            <p:cNvPr id="12" name="矩形 11">
              <a:extLst>
                <a:ext uri="{FF2B5EF4-FFF2-40B4-BE49-F238E27FC236}">
                  <a16:creationId xmlns:a16="http://schemas.microsoft.com/office/drawing/2014/main" id="{063FC65B-08A6-4FAC-8552-101E13B84E5C}"/>
                </a:ext>
              </a:extLst>
            </p:cNvPr>
            <p:cNvSpPr/>
            <p:nvPr/>
          </p:nvSpPr>
          <p:spPr>
            <a:xfrm>
              <a:off x="1197484" y="278221"/>
              <a:ext cx="4951997" cy="523219"/>
            </a:xfrm>
            <a:prstGeom prst="rect">
              <a:avLst/>
            </a:prstGeom>
          </p:spPr>
          <p:txBody>
            <a:bodyPr wrap="none">
              <a:spAutoFit/>
            </a:bodyPr>
            <a:lstStyle/>
            <a:p>
              <a:r>
                <a:rPr lang="zh-CN" altLang="en-US" sz="2800" b="1" dirty="0">
                  <a:solidFill>
                    <a:schemeClr val="tx1">
                      <a:lumMod val="85000"/>
                      <a:lumOff val="15000"/>
                    </a:schemeClr>
                  </a:solidFill>
                  <a:latin typeface="等线" panose="02010600030101010101" pitchFamily="2" charset="-122"/>
                  <a:ea typeface="等线" panose="02010600030101010101" pitchFamily="2" charset="-122"/>
                </a:rPr>
                <a:t>基于硬件的推测执行</a:t>
              </a:r>
              <a:r>
                <a:rPr lang="en-US" altLang="zh-CN" sz="2800" b="1" dirty="0">
                  <a:solidFill>
                    <a:schemeClr val="tx1">
                      <a:lumMod val="85000"/>
                      <a:lumOff val="15000"/>
                    </a:schemeClr>
                  </a:solidFill>
                  <a:latin typeface="等线" panose="02010600030101010101" pitchFamily="2" charset="-122"/>
                  <a:ea typeface="等线" panose="02010600030101010101" pitchFamily="2" charset="-122"/>
                </a:rPr>
                <a:t>— —</a:t>
              </a:r>
              <a:r>
                <a:rPr lang="zh-CN" altLang="en-US" sz="2800" b="1" dirty="0">
                  <a:solidFill>
                    <a:schemeClr val="tx1">
                      <a:lumMod val="85000"/>
                      <a:lumOff val="15000"/>
                    </a:schemeClr>
                  </a:solidFill>
                  <a:latin typeface="等线" panose="02010600030101010101" pitchFamily="2" charset="-122"/>
                  <a:ea typeface="等线" panose="02010600030101010101" pitchFamily="2" charset="-122"/>
                </a:rPr>
                <a:t>示例</a:t>
              </a:r>
            </a:p>
          </p:txBody>
        </p:sp>
      </p:grpSp>
      <p:sp>
        <p:nvSpPr>
          <p:cNvPr id="7" name="文本框 6">
            <a:extLst>
              <a:ext uri="{FF2B5EF4-FFF2-40B4-BE49-F238E27FC236}">
                <a16:creationId xmlns:a16="http://schemas.microsoft.com/office/drawing/2014/main" id="{BD4D3455-BFEC-4ECA-BDAC-7AAF5D43B05A}"/>
              </a:ext>
            </a:extLst>
          </p:cNvPr>
          <p:cNvSpPr txBox="1"/>
          <p:nvPr/>
        </p:nvSpPr>
        <p:spPr>
          <a:xfrm>
            <a:off x="9666514" y="801446"/>
            <a:ext cx="1890243" cy="461665"/>
          </a:xfrm>
          <a:prstGeom prst="rect">
            <a:avLst/>
          </a:prstGeom>
          <a:noFill/>
        </p:spPr>
        <p:txBody>
          <a:bodyPr wrap="square" rtlCol="0">
            <a:spAutoFit/>
          </a:bodyPr>
          <a:lstStyle/>
          <a:p>
            <a:pPr algn="ctr"/>
            <a:r>
              <a:rPr lang="zh-CN" altLang="en-US" sz="2400" b="1" dirty="0">
                <a:solidFill>
                  <a:srgbClr val="0066FF"/>
                </a:solidFill>
                <a:latin typeface="微软雅黑" panose="020B0503020204020204" pitchFamily="34" charset="-122"/>
                <a:ea typeface="微软雅黑" panose="020B0503020204020204" pitchFamily="34" charset="-122"/>
              </a:rPr>
              <a:t>第</a:t>
            </a:r>
            <a:r>
              <a:rPr lang="en-US" altLang="zh-CN" sz="2400" b="1" dirty="0">
                <a:solidFill>
                  <a:srgbClr val="0066FF"/>
                </a:solidFill>
                <a:latin typeface="微软雅黑" panose="020B0503020204020204" pitchFamily="34" charset="-122"/>
                <a:ea typeface="微软雅黑" panose="020B0503020204020204" pitchFamily="34" charset="-122"/>
              </a:rPr>
              <a:t>55</a:t>
            </a:r>
            <a:r>
              <a:rPr lang="zh-CN" altLang="en-US" sz="2400" b="1" dirty="0">
                <a:solidFill>
                  <a:srgbClr val="0066FF"/>
                </a:solidFill>
                <a:latin typeface="微软雅黑" panose="020B0503020204020204" pitchFamily="34" charset="-122"/>
                <a:ea typeface="微软雅黑" panose="020B0503020204020204" pitchFamily="34" charset="-122"/>
              </a:rPr>
              <a:t>个周期</a:t>
            </a:r>
          </a:p>
        </p:txBody>
      </p:sp>
      <p:graphicFrame>
        <p:nvGraphicFramePr>
          <p:cNvPr id="9" name="表格 8">
            <a:extLst>
              <a:ext uri="{FF2B5EF4-FFF2-40B4-BE49-F238E27FC236}">
                <a16:creationId xmlns:a16="http://schemas.microsoft.com/office/drawing/2014/main" id="{384C20DC-8F8F-433D-93A8-CEE80D49924D}"/>
              </a:ext>
            </a:extLst>
          </p:cNvPr>
          <p:cNvGraphicFramePr>
            <a:graphicFrameLocks noGrp="1"/>
          </p:cNvGraphicFramePr>
          <p:nvPr>
            <p:extLst>
              <p:ext uri="{D42A27DB-BD31-4B8C-83A1-F6EECF244321}">
                <p14:modId xmlns:p14="http://schemas.microsoft.com/office/powerpoint/2010/main" val="163869017"/>
              </p:ext>
            </p:extLst>
          </p:nvPr>
        </p:nvGraphicFramePr>
        <p:xfrm>
          <a:off x="1805763" y="1274374"/>
          <a:ext cx="8572558" cy="5082315"/>
        </p:xfrm>
        <a:graphic>
          <a:graphicData uri="http://schemas.openxmlformats.org/drawingml/2006/table">
            <a:tbl>
              <a:tblPr/>
              <a:tblGrid>
                <a:gridCol w="724609">
                  <a:extLst>
                    <a:ext uri="{9D8B030D-6E8A-4147-A177-3AD203B41FA5}">
                      <a16:colId xmlns:a16="http://schemas.microsoft.com/office/drawing/2014/main" val="20000"/>
                    </a:ext>
                  </a:extLst>
                </a:gridCol>
                <a:gridCol w="724609">
                  <a:extLst>
                    <a:ext uri="{9D8B030D-6E8A-4147-A177-3AD203B41FA5}">
                      <a16:colId xmlns:a16="http://schemas.microsoft.com/office/drawing/2014/main" val="20001"/>
                    </a:ext>
                  </a:extLst>
                </a:gridCol>
                <a:gridCol w="602313">
                  <a:extLst>
                    <a:ext uri="{9D8B030D-6E8A-4147-A177-3AD203B41FA5}">
                      <a16:colId xmlns:a16="http://schemas.microsoft.com/office/drawing/2014/main" val="20002"/>
                    </a:ext>
                  </a:extLst>
                </a:gridCol>
                <a:gridCol w="439620">
                  <a:extLst>
                    <a:ext uri="{9D8B030D-6E8A-4147-A177-3AD203B41FA5}">
                      <a16:colId xmlns:a16="http://schemas.microsoft.com/office/drawing/2014/main" val="20003"/>
                    </a:ext>
                  </a:extLst>
                </a:gridCol>
                <a:gridCol w="1388527">
                  <a:extLst>
                    <a:ext uri="{9D8B030D-6E8A-4147-A177-3AD203B41FA5}">
                      <a16:colId xmlns:a16="http://schemas.microsoft.com/office/drawing/2014/main" val="20004"/>
                    </a:ext>
                  </a:extLst>
                </a:gridCol>
                <a:gridCol w="1249193">
                  <a:extLst>
                    <a:ext uri="{9D8B030D-6E8A-4147-A177-3AD203B41FA5}">
                      <a16:colId xmlns:a16="http://schemas.microsoft.com/office/drawing/2014/main" val="20005"/>
                    </a:ext>
                  </a:extLst>
                </a:gridCol>
                <a:gridCol w="637807">
                  <a:extLst>
                    <a:ext uri="{9D8B030D-6E8A-4147-A177-3AD203B41FA5}">
                      <a16:colId xmlns:a16="http://schemas.microsoft.com/office/drawing/2014/main" val="20006"/>
                    </a:ext>
                  </a:extLst>
                </a:gridCol>
                <a:gridCol w="845377">
                  <a:extLst>
                    <a:ext uri="{9D8B030D-6E8A-4147-A177-3AD203B41FA5}">
                      <a16:colId xmlns:a16="http://schemas.microsoft.com/office/drawing/2014/main" val="20007"/>
                    </a:ext>
                  </a:extLst>
                </a:gridCol>
                <a:gridCol w="724609">
                  <a:extLst>
                    <a:ext uri="{9D8B030D-6E8A-4147-A177-3AD203B41FA5}">
                      <a16:colId xmlns:a16="http://schemas.microsoft.com/office/drawing/2014/main" val="20008"/>
                    </a:ext>
                  </a:extLst>
                </a:gridCol>
                <a:gridCol w="356657">
                  <a:extLst>
                    <a:ext uri="{9D8B030D-6E8A-4147-A177-3AD203B41FA5}">
                      <a16:colId xmlns:a16="http://schemas.microsoft.com/office/drawing/2014/main" val="20009"/>
                    </a:ext>
                  </a:extLst>
                </a:gridCol>
                <a:gridCol w="154628">
                  <a:extLst>
                    <a:ext uri="{9D8B030D-6E8A-4147-A177-3AD203B41FA5}">
                      <a16:colId xmlns:a16="http://schemas.microsoft.com/office/drawing/2014/main" val="20010"/>
                    </a:ext>
                  </a:extLst>
                </a:gridCol>
                <a:gridCol w="724609">
                  <a:extLst>
                    <a:ext uri="{9D8B030D-6E8A-4147-A177-3AD203B41FA5}">
                      <a16:colId xmlns:a16="http://schemas.microsoft.com/office/drawing/2014/main" val="20011"/>
                    </a:ext>
                  </a:extLst>
                </a:gridCol>
              </a:tblGrid>
              <a:tr h="186360">
                <a:tc>
                  <a:txBody>
                    <a:bodyPr/>
                    <a:lstStyle/>
                    <a:p>
                      <a:pPr algn="ctr" fontAlgn="ctr"/>
                      <a:r>
                        <a:rPr lang="en-US" sz="1200" b="0" i="0" u="none" strike="noStrike" dirty="0">
                          <a:solidFill>
                            <a:srgbClr val="000000"/>
                          </a:solidFill>
                          <a:latin typeface="宋体"/>
                        </a:rPr>
                        <a:t>Time</a:t>
                      </a: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Name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a:solidFill>
                            <a:srgbClr val="000000"/>
                          </a:solidFill>
                          <a:latin typeface="宋体"/>
                        </a:rPr>
                        <a:t>Busy</a:t>
                      </a:r>
                    </a:p>
                  </a:txBody>
                  <a:tcPr marL="6285" marR="6285" marT="628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dirty="0">
                          <a:solidFill>
                            <a:srgbClr val="000000"/>
                          </a:solidFill>
                          <a:latin typeface="宋体"/>
                        </a:rPr>
                        <a:t>Op</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dirty="0" err="1">
                          <a:solidFill>
                            <a:srgbClr val="000000"/>
                          </a:solidFill>
                          <a:latin typeface="宋体"/>
                        </a:rPr>
                        <a:t>Vj</a:t>
                      </a:r>
                      <a:endParaRPr lang="en-US" sz="1200" b="0" i="0" u="none" strike="noStrike" dirty="0">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a:solidFill>
                            <a:srgbClr val="000000"/>
                          </a:solidFill>
                          <a:latin typeface="宋体"/>
                        </a:rPr>
                        <a:t>Vk</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dirty="0" err="1">
                          <a:solidFill>
                            <a:srgbClr val="000000"/>
                          </a:solidFill>
                          <a:latin typeface="宋体"/>
                        </a:rPr>
                        <a:t>Qj</a:t>
                      </a:r>
                      <a:endParaRPr lang="en-US" sz="1200" b="0" i="0" u="none" strike="noStrike" dirty="0">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a:solidFill>
                            <a:srgbClr val="000000"/>
                          </a:solidFill>
                          <a:latin typeface="宋体"/>
                        </a:rPr>
                        <a:t>Qk</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a:solidFill>
                            <a:srgbClr val="000000"/>
                          </a:solidFill>
                          <a:latin typeface="宋体"/>
                        </a:rPr>
                        <a:t>Dest</a:t>
                      </a:r>
                    </a:p>
                  </a:txBody>
                  <a:tcPr marL="6285" marR="6285" marT="628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gridSpan="2">
                  <a:txBody>
                    <a:bodyPr/>
                    <a:lstStyle/>
                    <a:p>
                      <a:pPr algn="ctr" fontAlgn="ctr"/>
                      <a:endParaRPr lang="zh-CN" alt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hMerge="1">
                  <a:txBody>
                    <a:bodyPr/>
                    <a:lstStyle/>
                    <a:p>
                      <a:endParaRPr lang="zh-CN" altLang="en-US"/>
                    </a:p>
                  </a:txBody>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0"/>
                  </a:ext>
                </a:extLst>
              </a:tr>
              <a:tr h="186360">
                <a:tc>
                  <a:txBody>
                    <a:bodyPr/>
                    <a:lstStyle/>
                    <a:p>
                      <a:pPr algn="ctr" fontAlgn="ctr"/>
                      <a:r>
                        <a:rPr lang="en-US" altLang="zh-CN" sz="1200" b="0" i="0" u="none" strike="noStrike">
                          <a:solidFill>
                            <a:srgbClr val="000000"/>
                          </a:solidFill>
                          <a:latin typeface="宋体"/>
                        </a:rPr>
                        <a:t>0</a:t>
                      </a: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Add1</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dirty="0">
                          <a:solidFill>
                            <a:srgbClr val="000000"/>
                          </a:solidFill>
                          <a:latin typeface="宋体"/>
                        </a:rPr>
                        <a:t>No</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gridSpan="3">
                  <a:txBody>
                    <a:bodyPr/>
                    <a:lstStyle/>
                    <a:p>
                      <a:pPr algn="ctr" fontAlgn="ctr"/>
                      <a:r>
                        <a:rPr lang="en-US" altLang="zh-CN" sz="1200" b="1" i="0" u="none" strike="noStrike" dirty="0">
                          <a:solidFill>
                            <a:srgbClr val="FF0000"/>
                          </a:solidFill>
                          <a:latin typeface="宋体"/>
                        </a:rPr>
                        <a:t>Reservation</a:t>
                      </a:r>
                      <a:endParaRPr lang="zh-CN" altLang="en-US" sz="1200" b="1" i="0" u="none" strike="noStrike" dirty="0">
                        <a:solidFill>
                          <a:srgbClr val="FF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hMerge="1">
                  <a:txBody>
                    <a:bodyPr/>
                    <a:lstStyle/>
                    <a:p>
                      <a:endParaRPr lang="zh-CN" altLang="en-US"/>
                    </a:p>
                  </a:txBody>
                  <a:tcPr/>
                </a:tc>
                <a:tc hMerge="1">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1"/>
                  </a:ext>
                </a:extLst>
              </a:tr>
              <a:tr h="186360">
                <a:tc>
                  <a:txBody>
                    <a:bodyPr/>
                    <a:lstStyle/>
                    <a:p>
                      <a:pPr algn="ctr" fontAlgn="ctr"/>
                      <a:r>
                        <a:rPr lang="en-US" altLang="zh-CN" sz="1200" b="0" i="0" u="none" strike="noStrike" dirty="0">
                          <a:solidFill>
                            <a:srgbClr val="000000"/>
                          </a:solidFill>
                          <a:latin typeface="宋体"/>
                        </a:rPr>
                        <a:t>0</a:t>
                      </a: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Add2</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dirty="0">
                          <a:solidFill>
                            <a:srgbClr val="000000"/>
                          </a:solidFill>
                          <a:latin typeface="宋体"/>
                        </a:rPr>
                        <a:t>No</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gridSpan="3">
                  <a:txBody>
                    <a:bodyPr/>
                    <a:lstStyle/>
                    <a:p>
                      <a:pPr algn="ctr" fontAlgn="ctr"/>
                      <a:r>
                        <a:rPr lang="en-US" altLang="zh-CN" sz="1200" b="1" i="0" u="none" strike="noStrike" dirty="0">
                          <a:solidFill>
                            <a:srgbClr val="FF0000"/>
                          </a:solidFill>
                          <a:latin typeface="宋体"/>
                        </a:rPr>
                        <a:t>Station</a:t>
                      </a:r>
                      <a:endParaRPr lang="zh-CN" altLang="en-US" sz="1200" b="1" i="0" u="none" strike="noStrike" dirty="0">
                        <a:solidFill>
                          <a:srgbClr val="FF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hMerge="1">
                  <a:txBody>
                    <a:bodyPr/>
                    <a:lstStyle/>
                    <a:p>
                      <a:endParaRPr lang="zh-CN" altLang="en-US"/>
                    </a:p>
                  </a:txBody>
                  <a:tcPr/>
                </a:tc>
                <a:tc hMerge="1">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2"/>
                  </a:ext>
                </a:extLst>
              </a:tr>
              <a:tr h="186360">
                <a:tc>
                  <a:txBody>
                    <a:bodyPr/>
                    <a:lstStyle/>
                    <a:p>
                      <a:pPr algn="ctr" fontAlgn="ctr"/>
                      <a:r>
                        <a:rPr lang="en-US" altLang="zh-CN" sz="1200" b="0" i="0" u="none" strike="noStrike">
                          <a:solidFill>
                            <a:srgbClr val="000000"/>
                          </a:solidFill>
                          <a:latin typeface="宋体"/>
                        </a:rPr>
                        <a:t>0</a:t>
                      </a: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Add3</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dirty="0">
                          <a:solidFill>
                            <a:srgbClr val="000000"/>
                          </a:solidFill>
                          <a:latin typeface="宋体"/>
                        </a:rPr>
                        <a:t>No</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marL="0" indent="0" algn="ctr" fontAlgn="ctr">
                        <a:tabLst/>
                      </a:pPr>
                      <a:endParaRPr lang="zh-CN" alt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gridSpan="2">
                  <a:txBody>
                    <a:bodyPr/>
                    <a:lstStyle/>
                    <a:p>
                      <a:endParaRPr lang="zh-CN" altLang="en-US"/>
                    </a:p>
                  </a:txBody>
                  <a:tcPr marL="6285" marR="6285" marT="6285" marB="0" anchor="ctr">
                    <a:lnL>
                      <a:noFill/>
                    </a:lnL>
                    <a:lnR>
                      <a:noFill/>
                    </a:lnR>
                    <a:lnT>
                      <a:noFill/>
                    </a:lnT>
                    <a:lnB>
                      <a:noFill/>
                    </a:lnB>
                  </a:tcPr>
                </a:tc>
                <a:tc hMerge="1">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3"/>
                  </a:ext>
                </a:extLst>
              </a:tr>
              <a:tr h="186360">
                <a:tc>
                  <a:txBody>
                    <a:bodyPr/>
                    <a:lstStyle/>
                    <a:p>
                      <a:pPr algn="ctr" fontAlgn="ctr"/>
                      <a:r>
                        <a:rPr lang="en-US" altLang="zh-CN" sz="1200" b="0" i="0" u="none" strike="noStrike" dirty="0">
                          <a:solidFill>
                            <a:srgbClr val="000000"/>
                          </a:solidFill>
                          <a:latin typeface="宋体"/>
                        </a:rPr>
                        <a:t>0</a:t>
                      </a: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Mult1</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dirty="0">
                          <a:solidFill>
                            <a:srgbClr val="000000"/>
                          </a:solidFill>
                          <a:latin typeface="宋体"/>
                        </a:rPr>
                        <a:t>No</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gridSpan="2">
                  <a:txBody>
                    <a:bodyPr/>
                    <a:lstStyle/>
                    <a:p>
                      <a:endParaRPr lang="zh-CN" altLang="en-US"/>
                    </a:p>
                  </a:txBody>
                  <a:tcPr marL="6285" marR="6285" marT="6285" marB="0" anchor="ctr">
                    <a:lnL>
                      <a:noFill/>
                    </a:lnL>
                    <a:lnR>
                      <a:noFill/>
                    </a:lnR>
                    <a:lnT>
                      <a:noFill/>
                    </a:lnT>
                    <a:lnB>
                      <a:noFill/>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4"/>
                  </a:ext>
                </a:extLst>
              </a:tr>
              <a:tr h="186360">
                <a:tc>
                  <a:txBody>
                    <a:bodyPr/>
                    <a:lstStyle/>
                    <a:p>
                      <a:pPr algn="ctr" fontAlgn="ctr"/>
                      <a:r>
                        <a:rPr lang="en-US" altLang="zh-CN" sz="1200" b="0" i="0" u="none" strike="noStrike" dirty="0">
                          <a:solidFill>
                            <a:srgbClr val="000000"/>
                          </a:solidFill>
                          <a:latin typeface="宋体"/>
                        </a:rPr>
                        <a:t>0</a:t>
                      </a: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Mult2</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dirty="0">
                          <a:solidFill>
                            <a:srgbClr val="000000"/>
                          </a:solidFill>
                          <a:latin typeface="宋体"/>
                        </a:rPr>
                        <a:t>Yes</a:t>
                      </a:r>
                    </a:p>
                  </a:txBody>
                  <a:tcPr marL="6285" marR="6285" marT="6285"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altLang="zh-CN" sz="1200" b="0" i="0" u="none" strike="noStrike" dirty="0">
                          <a:solidFill>
                            <a:srgbClr val="000000"/>
                          </a:solidFill>
                          <a:latin typeface="宋体"/>
                        </a:rPr>
                        <a:t>DIV</a:t>
                      </a:r>
                      <a:endParaRPr lang="zh-CN" altLang="en-US" sz="1200" b="0" i="0" u="none" strike="noStrike" dirty="0">
                        <a:solidFill>
                          <a:srgbClr val="000000"/>
                        </a:solidFill>
                        <a:latin typeface="宋体"/>
                      </a:endParaRP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altLang="zh-CN" sz="1200" b="0" i="0" u="none" strike="noStrike" dirty="0">
                          <a:solidFill>
                            <a:srgbClr val="000000"/>
                          </a:solidFill>
                          <a:latin typeface="宋体"/>
                        </a:rPr>
                        <a:t>#2*</a:t>
                      </a:r>
                      <a:r>
                        <a:rPr lang="en-US" altLang="zh-CN" sz="1200" b="0" i="0" u="none" strike="noStrike" dirty="0" err="1">
                          <a:solidFill>
                            <a:srgbClr val="000000"/>
                          </a:solidFill>
                          <a:latin typeface="宋体"/>
                        </a:rPr>
                        <a:t>Regs</a:t>
                      </a:r>
                      <a:r>
                        <a:rPr lang="en-US" altLang="zh-CN" sz="1200" b="0" i="0" u="none" strike="noStrike" dirty="0">
                          <a:solidFill>
                            <a:srgbClr val="000000"/>
                          </a:solidFill>
                          <a:latin typeface="宋体"/>
                        </a:rPr>
                        <a:t>[F4]</a:t>
                      </a:r>
                      <a:r>
                        <a:rPr lang="zh-CN" altLang="en-US" sz="1200" b="0" i="0" u="none" strike="noStrike" dirty="0">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altLang="zh-CN" sz="1200" b="0" i="0" u="none" strike="noStrike" dirty="0" err="1">
                          <a:solidFill>
                            <a:srgbClr val="000000"/>
                          </a:solidFill>
                          <a:latin typeface="宋体"/>
                        </a:rPr>
                        <a:t>Regs</a:t>
                      </a:r>
                      <a:r>
                        <a:rPr lang="en-US" altLang="zh-CN" sz="1200" b="0" i="0" u="none" strike="noStrike" dirty="0">
                          <a:solidFill>
                            <a:srgbClr val="000000"/>
                          </a:solidFill>
                          <a:latin typeface="宋体"/>
                        </a:rPr>
                        <a:t>[F6]</a:t>
                      </a:r>
                      <a:endParaRPr lang="zh-CN" altLang="en-US" sz="1200" b="0" i="0" u="none" strike="noStrike" dirty="0">
                        <a:solidFill>
                          <a:srgbClr val="000000"/>
                        </a:solidFill>
                        <a:latin typeface="宋体"/>
                      </a:endParaRP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dirty="0">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altLang="zh-CN" sz="1200" b="0" i="0" u="none" strike="noStrike" dirty="0">
                          <a:solidFill>
                            <a:srgbClr val="000000"/>
                          </a:solidFill>
                          <a:latin typeface="宋体"/>
                        </a:rPr>
                        <a:t>#5</a:t>
                      </a: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gridSpan="2">
                  <a:txBody>
                    <a:bodyPr/>
                    <a:lstStyle/>
                    <a:p>
                      <a:endParaRPr lang="zh-CN" altLang="en-US"/>
                    </a:p>
                  </a:txBody>
                  <a:tcPr marL="6285" marR="6285" marT="6285" marB="0" anchor="ctr">
                    <a:lnL>
                      <a:noFill/>
                    </a:lnL>
                    <a:lnR>
                      <a:noFill/>
                    </a:lnR>
                    <a:lnT>
                      <a:noFill/>
                    </a:lnT>
                    <a:lnB>
                      <a:noFill/>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5"/>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gridSpan="2">
                  <a:txBody>
                    <a:bodyPr/>
                    <a:lstStyle/>
                    <a:p>
                      <a:endParaRPr lang="zh-CN" altLang="en-US"/>
                    </a:p>
                  </a:txBody>
                  <a:tcPr marL="6285" marR="6285" marT="6285" marB="0" anchor="ctr">
                    <a:lnL>
                      <a:noFill/>
                    </a:lnL>
                    <a:lnR>
                      <a:noFill/>
                    </a:lnR>
                    <a:lnT>
                      <a:noFill/>
                    </a:lnT>
                    <a:lnB>
                      <a:noFill/>
                    </a:lnB>
                  </a:tcPr>
                </a:tc>
                <a:tc hMerge="1">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6"/>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Busy</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gridSpan="2">
                  <a:txBody>
                    <a:bodyPr/>
                    <a:lstStyle/>
                    <a:p>
                      <a:pPr algn="ctr" fontAlgn="ctr"/>
                      <a:r>
                        <a:rPr lang="en-US" sz="1200" b="0" i="0" u="none" strike="noStrike">
                          <a:solidFill>
                            <a:srgbClr val="000000"/>
                          </a:solidFill>
                          <a:latin typeface="宋体"/>
                        </a:rPr>
                        <a:t>Address</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hMerge="1">
                  <a:txBody>
                    <a:bodyPr/>
                    <a:lstStyle/>
                    <a:p>
                      <a:pPr algn="ctr" fontAlgn="ctr"/>
                      <a:endParaRPr lang="en-US" sz="1200" b="0" i="0" u="none" strike="noStrike">
                        <a:solidFill>
                          <a:srgbClr val="000000"/>
                        </a:solidFill>
                        <a:latin typeface="宋体"/>
                      </a:endParaRP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Entry</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Busy</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Instruction</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State</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err="1">
                          <a:solidFill>
                            <a:srgbClr val="000000"/>
                          </a:solidFill>
                          <a:latin typeface="宋体"/>
                        </a:rPr>
                        <a:t>Dest</a:t>
                      </a:r>
                      <a:r>
                        <a:rPr lang="en-US" sz="1200" b="0" i="0" u="none" strike="noStrike" dirty="0">
                          <a:solidFill>
                            <a:srgbClr val="000000"/>
                          </a:solidFill>
                          <a:latin typeface="宋体"/>
                        </a:rPr>
                        <a:t>.</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Value</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Load1</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No</a:t>
                      </a:r>
                      <a:endParaRPr lang="zh-CN" alt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tcPr>
                </a:tc>
                <a:tc gridSpan="2">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hMerge="1">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008"/>
                  </a:ext>
                </a:extLst>
              </a:tr>
              <a:tr h="186360">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1</a:t>
                      </a:r>
                    </a:p>
                  </a:txBody>
                  <a:tcPr marL="6285" marR="6285" marT="628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altLang="zh-CN" sz="1200" b="0" i="0" u="none" strike="noStrike" dirty="0">
                          <a:solidFill>
                            <a:srgbClr val="000000"/>
                          </a:solidFill>
                          <a:latin typeface="宋体"/>
                        </a:rPr>
                        <a:t>no</a:t>
                      </a:r>
                      <a:r>
                        <a:rPr lang="zh-CN" altLang="en-US" sz="1200" b="0" i="0" u="none" strike="noStrike" dirty="0">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altLang="zh-CN" sz="1200" b="0" i="0" u="none" strike="noStrike" dirty="0">
                          <a:solidFill>
                            <a:srgbClr val="000000"/>
                          </a:solidFill>
                          <a:latin typeface="宋体"/>
                        </a:rPr>
                        <a:t>LD F6,34(R2)</a:t>
                      </a:r>
                      <a:endParaRPr lang="zh-CN" altLang="en-US" sz="1200" b="0" i="0" u="none" strike="noStrike" dirty="0">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altLang="zh-CN" sz="1200" b="0" i="0" u="none" strike="noStrike" dirty="0">
                          <a:solidFill>
                            <a:srgbClr val="000000"/>
                          </a:solidFill>
                          <a:latin typeface="宋体"/>
                        </a:rPr>
                        <a:t>Commit</a:t>
                      </a:r>
                      <a:r>
                        <a:rPr lang="zh-CN" altLang="en-US" sz="1200" b="0" i="0" u="none" strike="noStrike" dirty="0">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altLang="zh-CN" sz="1200" b="0" i="0" u="none" strike="noStrike" dirty="0">
                          <a:solidFill>
                            <a:srgbClr val="000000"/>
                          </a:solidFill>
                          <a:latin typeface="宋体"/>
                        </a:rPr>
                        <a:t>F6</a:t>
                      </a:r>
                      <a:r>
                        <a:rPr lang="zh-CN" altLang="en-US" sz="1200" b="0" i="0" u="none" strike="noStrike" dirty="0">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altLang="zh-CN" sz="1200" b="0" i="0" u="none" strike="noStrike" dirty="0" err="1">
                          <a:solidFill>
                            <a:srgbClr val="000000"/>
                          </a:solidFill>
                          <a:latin typeface="宋体"/>
                        </a:rPr>
                        <a:t>Mem</a:t>
                      </a:r>
                      <a:r>
                        <a:rPr lang="en-US" altLang="zh-CN" sz="1200" b="0" i="0" u="none" strike="noStrike" dirty="0">
                          <a:solidFill>
                            <a:srgbClr val="000000"/>
                          </a:solidFill>
                          <a:latin typeface="宋体"/>
                        </a:rPr>
                        <a:t>[load1]</a:t>
                      </a:r>
                      <a:r>
                        <a:rPr lang="zh-CN" altLang="en-US" sz="1200" b="0" i="0" u="none" strike="noStrike" dirty="0">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a:solidFill>
                            <a:srgbClr val="000000"/>
                          </a:solidFill>
                          <a:latin typeface="宋体"/>
                        </a:rPr>
                        <a:t>Load2</a:t>
                      </a:r>
                    </a:p>
                  </a:txBody>
                  <a:tcPr marL="6285" marR="6285" marT="62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No</a:t>
                      </a:r>
                      <a:endParaRPr lang="zh-CN" alt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gridSpan="2">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10009"/>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2</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altLang="zh-CN" sz="1200" b="0" i="0" u="none" strike="noStrike" dirty="0">
                          <a:solidFill>
                            <a:srgbClr val="000000"/>
                          </a:solidFill>
                          <a:latin typeface="宋体"/>
                        </a:rPr>
                        <a:t>no </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a:solidFill>
                            <a:srgbClr val="000000"/>
                          </a:solidFill>
                          <a:latin typeface="宋体"/>
                        </a:rPr>
                        <a:t>LD F2,45(R3) </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a:solidFill>
                            <a:srgbClr val="000000"/>
                          </a:solidFill>
                          <a:latin typeface="宋体"/>
                        </a:rPr>
                        <a:t>Commit</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a:solidFill>
                            <a:srgbClr val="000000"/>
                          </a:solidFill>
                          <a:latin typeface="宋体"/>
                        </a:rPr>
                        <a:t>F2</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err="1">
                          <a:solidFill>
                            <a:srgbClr val="000000"/>
                          </a:solidFill>
                          <a:latin typeface="宋体"/>
                        </a:rPr>
                        <a:t>Mem</a:t>
                      </a:r>
                      <a:r>
                        <a:rPr lang="en-US" altLang="zh-CN" sz="1200" b="0" i="0" u="none" strike="noStrike" dirty="0">
                          <a:solidFill>
                            <a:srgbClr val="000000"/>
                          </a:solidFill>
                          <a:latin typeface="宋体"/>
                        </a:rPr>
                        <a:t>[load2]</a:t>
                      </a:r>
                      <a:r>
                        <a:rPr lang="zh-CN" altLang="en-US" sz="1200" b="0" i="0" u="none" strike="noStrike" dirty="0">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a:solidFill>
                            <a:srgbClr val="000000"/>
                          </a:solidFill>
                          <a:latin typeface="宋体"/>
                        </a:rPr>
                        <a:t>Load3</a:t>
                      </a:r>
                    </a:p>
                  </a:txBody>
                  <a:tcPr marL="6285" marR="6285" marT="62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tcPr>
                </a:tc>
                <a:tc gridSpan="2">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3</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altLang="zh-CN" sz="1200" b="0" i="0" u="none" strike="noStrike" dirty="0">
                          <a:solidFill>
                            <a:srgbClr val="000000"/>
                          </a:solidFill>
                          <a:latin typeface="宋体"/>
                        </a:rPr>
                        <a:t>no</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a:solidFill>
                            <a:srgbClr val="000000"/>
                          </a:solidFill>
                          <a:latin typeface="宋体"/>
                        </a:rPr>
                        <a:t>MULT</a:t>
                      </a:r>
                      <a:r>
                        <a:rPr lang="en-US" altLang="zh-CN" sz="1200" b="0" i="0" u="none" strike="noStrike" baseline="0" dirty="0">
                          <a:solidFill>
                            <a:srgbClr val="000000"/>
                          </a:solidFill>
                          <a:latin typeface="宋体"/>
                        </a:rPr>
                        <a:t> F0,F2,F4</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a:solidFill>
                            <a:srgbClr val="000000"/>
                          </a:solidFill>
                          <a:latin typeface="宋体"/>
                        </a:rPr>
                        <a:t>Commit</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a:solidFill>
                            <a:srgbClr val="000000"/>
                          </a:solidFill>
                          <a:latin typeface="宋体"/>
                        </a:rPr>
                        <a:t>F0</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a:solidFill>
                            <a:srgbClr val="000000"/>
                          </a:solidFill>
                          <a:latin typeface="宋体"/>
                        </a:rPr>
                        <a:t>#2*F4</a:t>
                      </a:r>
                      <a:r>
                        <a:rPr lang="zh-CN" altLang="en-US" sz="1200" b="0" i="0" u="none" strike="noStrike" dirty="0">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gridSpan="2">
                  <a:txBody>
                    <a:bodyPr/>
                    <a:lstStyle/>
                    <a:p>
                      <a:endParaRPr lang="zh-CN" altLang="en-US"/>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011"/>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4</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altLang="zh-CN" sz="1200" b="0" i="0" u="none" strike="noStrike" dirty="0">
                          <a:solidFill>
                            <a:srgbClr val="000000"/>
                          </a:solidFill>
                          <a:latin typeface="宋体"/>
                        </a:rPr>
                        <a:t>no</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a:solidFill>
                            <a:srgbClr val="000000"/>
                          </a:solidFill>
                          <a:latin typeface="宋体"/>
                        </a:rPr>
                        <a:t>SUBD F8,F6,F2</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a:solidFill>
                            <a:srgbClr val="000000"/>
                          </a:solidFill>
                          <a:latin typeface="宋体"/>
                        </a:rPr>
                        <a:t>Commit</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a:solidFill>
                            <a:srgbClr val="000000"/>
                          </a:solidFill>
                          <a:latin typeface="宋体"/>
                        </a:rPr>
                        <a:t>F8</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a:solidFill>
                            <a:srgbClr val="000000"/>
                          </a:solidFill>
                          <a:latin typeface="宋体"/>
                        </a:rPr>
                        <a:t>F6-#2</a:t>
                      </a: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gridSpan="2">
                  <a:txBody>
                    <a:bodyPr/>
                    <a:lstStyle/>
                    <a:p>
                      <a:endParaRPr lang="zh-CN" altLang="en-US"/>
                    </a:p>
                  </a:txBody>
                  <a:tcPr marL="6285" marR="6285" marT="6285" marB="0" anchor="ctr">
                    <a:lnL>
                      <a:noFill/>
                    </a:lnL>
                    <a:lnR>
                      <a:noFill/>
                    </a:lnR>
                    <a:lnT>
                      <a:noFill/>
                    </a:lnT>
                    <a:lnB>
                      <a:noFill/>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2"/>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a:solidFill>
                            <a:srgbClr val="000000"/>
                          </a:solidFill>
                          <a:latin typeface="宋体"/>
                        </a:rPr>
                        <a:t>Head</a:t>
                      </a: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5</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altLang="zh-CN" sz="1200" b="0" i="0" u="none" strike="noStrike" dirty="0">
                          <a:solidFill>
                            <a:srgbClr val="000000"/>
                          </a:solidFill>
                          <a:latin typeface="宋体"/>
                        </a:rPr>
                        <a:t>Yes </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a:solidFill>
                            <a:srgbClr val="000000"/>
                          </a:solidFill>
                          <a:latin typeface="宋体"/>
                        </a:rPr>
                        <a:t>DIVD</a:t>
                      </a:r>
                      <a:r>
                        <a:rPr lang="en-US" altLang="zh-CN" sz="1200" b="0" i="0" u="none" strike="noStrike" baseline="0" dirty="0">
                          <a:solidFill>
                            <a:srgbClr val="000000"/>
                          </a:solidFill>
                          <a:latin typeface="宋体"/>
                        </a:rPr>
                        <a:t> F10,F0,F6</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err="1">
                          <a:solidFill>
                            <a:srgbClr val="000000"/>
                          </a:solidFill>
                          <a:latin typeface="宋体"/>
                        </a:rPr>
                        <a:t>Ex39</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a:solidFill>
                            <a:srgbClr val="000000"/>
                          </a:solidFill>
                          <a:latin typeface="宋体"/>
                        </a:rPr>
                        <a:t>F10</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gridSpan="2">
                  <a:txBody>
                    <a:bodyPr/>
                    <a:lstStyle/>
                    <a:p>
                      <a:endParaRPr lang="zh-CN" altLang="en-US"/>
                    </a:p>
                  </a:txBody>
                  <a:tcPr marL="6285" marR="6285" marT="6285" marB="0" anchor="ctr">
                    <a:lnL>
                      <a:noFill/>
                    </a:lnL>
                    <a:lnR>
                      <a:noFill/>
                    </a:lnR>
                    <a:lnT>
                      <a:noFill/>
                    </a:lnT>
                    <a:lnB>
                      <a:noFill/>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3"/>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a:solidFill>
                            <a:srgbClr val="000000"/>
                          </a:solidFill>
                          <a:latin typeface="宋体"/>
                        </a:rPr>
                        <a:t>Tail</a:t>
                      </a: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6</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altLang="zh-CN" sz="1200" b="0" i="0" u="none" strike="noStrike" dirty="0">
                          <a:solidFill>
                            <a:srgbClr val="000000"/>
                          </a:solidFill>
                          <a:latin typeface="宋体"/>
                        </a:rPr>
                        <a:t>Yes</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a:solidFill>
                            <a:srgbClr val="000000"/>
                          </a:solidFill>
                          <a:latin typeface="宋体"/>
                        </a:rPr>
                        <a:t>ADDD F6,F8,F2</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a:solidFill>
                            <a:srgbClr val="000000"/>
                          </a:solidFill>
                          <a:latin typeface="宋体"/>
                        </a:rPr>
                        <a:t>Write</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a:solidFill>
                            <a:srgbClr val="000000"/>
                          </a:solidFill>
                          <a:latin typeface="宋体"/>
                        </a:rPr>
                        <a:t>F6</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a:solidFill>
                            <a:srgbClr val="000000"/>
                          </a:solidFill>
                          <a:latin typeface="宋体"/>
                        </a:rPr>
                        <a:t>#4+F2</a:t>
                      </a:r>
                      <a:r>
                        <a:rPr lang="zh-CN" altLang="en-US" sz="1200" b="0" i="0" u="none" strike="noStrike" dirty="0">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gridSpan="2">
                  <a:txBody>
                    <a:bodyPr/>
                    <a:lstStyle/>
                    <a:p>
                      <a:endParaRPr lang="zh-CN" altLang="en-US"/>
                    </a:p>
                  </a:txBody>
                  <a:tcPr marL="6285" marR="6285" marT="6285" marB="0" anchor="ctr">
                    <a:lnL>
                      <a:noFill/>
                    </a:lnL>
                    <a:lnR>
                      <a:noFill/>
                    </a:lnR>
                    <a:lnT>
                      <a:noFill/>
                    </a:lnT>
                    <a:lnB>
                      <a:noFill/>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4"/>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7</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gridSpan="4">
                  <a:txBody>
                    <a:bodyPr/>
                    <a:lstStyle/>
                    <a:p>
                      <a:pPr algn="ctr" fontAlgn="ctr"/>
                      <a:r>
                        <a:rPr lang="en-US" altLang="zh-CN" sz="1200" b="1" i="0" u="none" strike="noStrike" dirty="0">
                          <a:solidFill>
                            <a:srgbClr val="FF0000"/>
                          </a:solidFill>
                          <a:latin typeface="宋体"/>
                        </a:rPr>
                        <a:t>Reorder Buffer</a:t>
                      </a:r>
                      <a:endParaRPr lang="zh-CN" altLang="en-US" sz="1200" b="1" i="0" u="none" strike="noStrike" dirty="0">
                        <a:solidFill>
                          <a:srgbClr val="FF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hMerge="1">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hMerge="1">
                  <a:txBody>
                    <a:bodyPr/>
                    <a:lstStyle/>
                    <a:p>
                      <a:endParaRPr lang="zh-CN" altLang="en-US"/>
                    </a:p>
                  </a:txBody>
                  <a:tcPr/>
                </a:tc>
                <a:tc hMerge="1">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5"/>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8</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gridSpan="2">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hMerge="1">
                  <a:txBody>
                    <a:bodyPr/>
                    <a:lstStyle/>
                    <a:p>
                      <a:endParaRPr lang="zh-CN" altLang="en-US"/>
                    </a:p>
                  </a:txBody>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6"/>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9</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gridSpan="2">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hMerge="1">
                  <a:txBody>
                    <a:bodyPr/>
                    <a:lstStyle/>
                    <a:p>
                      <a:endParaRPr lang="zh-CN" altLang="en-US"/>
                    </a:p>
                  </a:txBody>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7"/>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10</a:t>
                      </a:r>
                    </a:p>
                  </a:txBody>
                  <a:tcPr marL="6285" marR="6285" marT="6285"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gridSpan="2">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hMerge="1">
                  <a:txBody>
                    <a:bodyPr/>
                    <a:lstStyle/>
                    <a:p>
                      <a:endParaRPr lang="zh-CN" altLang="en-US"/>
                    </a:p>
                  </a:txBody>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8"/>
                  </a:ext>
                </a:extLst>
              </a:tr>
              <a:tr h="186360">
                <a:tc>
                  <a:txBody>
                    <a:bodyPr/>
                    <a:lstStyle/>
                    <a:p>
                      <a:pPr algn="ctr" fontAlgn="ctr"/>
                      <a:r>
                        <a:rPr lang="en-US" altLang="zh-CN" sz="1200" b="0" i="0" u="none" strike="noStrike" dirty="0">
                          <a:solidFill>
                            <a:srgbClr val="000000"/>
                          </a:solidFill>
                          <a:latin typeface="宋体"/>
                        </a:rPr>
                        <a:t>Cycle</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gridSpan="2">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hMerge="1">
                  <a:txBody>
                    <a:bodyPr/>
                    <a:lstStyle/>
                    <a:p>
                      <a:endParaRPr lang="zh-CN" altLang="en-US"/>
                    </a:p>
                  </a:txBody>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9"/>
                  </a:ext>
                </a:extLst>
              </a:tr>
              <a:tr h="186360">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F0</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F2</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F4</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F6</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F8</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F10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F12</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gridSpan="2">
                  <a:txBody>
                    <a:bodyPr/>
                    <a:lstStyle/>
                    <a:p>
                      <a:pPr algn="ctr" fontAlgn="ctr"/>
                      <a:r>
                        <a:rPr lang="en-US" altLang="zh-CN"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a:txBody>
                    <a:bodyPr/>
                    <a:lstStyle/>
                    <a:p>
                      <a:pPr algn="ctr" fontAlgn="ctr"/>
                      <a:r>
                        <a:rPr lang="en-US" sz="1200" b="0" i="0" u="none" strike="noStrike">
                          <a:solidFill>
                            <a:srgbClr val="000000"/>
                          </a:solidFill>
                          <a:latin typeface="宋体"/>
                        </a:rPr>
                        <a:t>F30</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0"/>
                  </a:ext>
                </a:extLst>
              </a:tr>
              <a:tr h="186360">
                <a:tc>
                  <a:txBody>
                    <a:bodyPr/>
                    <a:lstStyle/>
                    <a:p>
                      <a:pPr algn="ctr" fontAlgn="ctr"/>
                      <a:r>
                        <a:rPr lang="en-US" altLang="zh-CN" sz="1200" b="0" i="0" u="none" strike="noStrike" dirty="0">
                          <a:solidFill>
                            <a:srgbClr val="000000"/>
                          </a:solidFill>
                          <a:latin typeface="宋体"/>
                        </a:rPr>
                        <a:t>54</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Reorder#</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zh-CN" altLang="en-US" sz="1200" b="0" i="0" u="none" strike="noStrike" dirty="0">
                          <a:solidFill>
                            <a:srgbClr val="000000"/>
                          </a:solidFill>
                          <a:latin typeface="宋体"/>
                        </a:rPr>
                        <a:t>　</a:t>
                      </a:r>
                    </a:p>
                  </a:txBody>
                  <a:tcPr marL="6285" marR="6285" marT="628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zh-CN" altLang="en-US" sz="1200" b="0" i="0" u="none" strike="noStrike" dirty="0">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zh-CN" altLang="en-US" sz="1200" b="0" i="0" u="none" strike="noStrike" dirty="0">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altLang="zh-CN" sz="1200" b="0" i="0" u="none" strike="noStrike" dirty="0">
                          <a:solidFill>
                            <a:srgbClr val="000000"/>
                          </a:solidFill>
                          <a:latin typeface="宋体"/>
                        </a:rPr>
                        <a:t>#6</a:t>
                      </a:r>
                      <a:endParaRPr lang="zh-CN" altLang="en-US" sz="1200" b="0" i="0" u="none" strike="noStrike" dirty="0">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zh-CN" altLang="en-US" sz="1200" b="0" i="0" u="none" strike="noStrike" dirty="0">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altLang="zh-CN" sz="1200" b="0" i="0" u="none" strike="noStrike" dirty="0">
                          <a:solidFill>
                            <a:srgbClr val="000000"/>
                          </a:solidFill>
                          <a:latin typeface="宋体"/>
                        </a:rPr>
                        <a:t>#5</a:t>
                      </a:r>
                      <a:r>
                        <a:rPr lang="zh-CN" altLang="en-US" sz="1200" b="0" i="0" u="none" strike="noStrike" dirty="0">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gridSpan="2">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hMerge="1">
                  <a:txBody>
                    <a:bodyPr/>
                    <a:lstStyle/>
                    <a:p>
                      <a:endParaRPr lang="zh-CN" altLang="en-US"/>
                    </a:p>
                  </a:txBody>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021"/>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Busy</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dirty="0">
                          <a:solidFill>
                            <a:srgbClr val="000000"/>
                          </a:solidFill>
                          <a:latin typeface="宋体"/>
                        </a:rPr>
                        <a:t>No</a:t>
                      </a:r>
                    </a:p>
                  </a:txBody>
                  <a:tcPr marL="6285" marR="6285" marT="6285"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latin typeface="宋体"/>
                        </a:rPr>
                        <a:t>No</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No</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latin typeface="宋体"/>
                        </a:rPr>
                        <a:t>Yes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latin typeface="宋体"/>
                        </a:rPr>
                        <a:t>No</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latin typeface="宋体"/>
                        </a:rPr>
                        <a:t>Yes</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No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gridSpan="2">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a:txBody>
                    <a:bodyPr/>
                    <a:lstStyle/>
                    <a:p>
                      <a:pPr algn="ctr" fontAlgn="ctr"/>
                      <a:r>
                        <a:rPr lang="en-US" sz="1200" b="0" i="0" u="none" strike="noStrike" dirty="0">
                          <a:solidFill>
                            <a:srgbClr val="000000"/>
                          </a:solidFill>
                          <a:latin typeface="宋体"/>
                        </a:rPr>
                        <a:t>No </a:t>
                      </a:r>
                    </a:p>
                  </a:txBody>
                  <a:tcPr marL="6285" marR="6285" marT="6285"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2"/>
                  </a:ext>
                </a:extLst>
              </a:tr>
            </a:tbl>
          </a:graphicData>
        </a:graphic>
      </p:graphicFrame>
      <p:sp>
        <p:nvSpPr>
          <p:cNvPr id="8" name="文本框 7">
            <a:extLst>
              <a:ext uri="{FF2B5EF4-FFF2-40B4-BE49-F238E27FC236}">
                <a16:creationId xmlns:a16="http://schemas.microsoft.com/office/drawing/2014/main" id="{61DCE439-59D3-4019-91D4-E5412B208998}"/>
              </a:ext>
            </a:extLst>
          </p:cNvPr>
          <p:cNvSpPr txBox="1"/>
          <p:nvPr/>
        </p:nvSpPr>
        <p:spPr>
          <a:xfrm>
            <a:off x="10250214" y="6013950"/>
            <a:ext cx="1941786" cy="276999"/>
          </a:xfrm>
          <a:prstGeom prst="rect">
            <a:avLst/>
          </a:prstGeom>
          <a:noFill/>
        </p:spPr>
        <p:txBody>
          <a:bodyPr wrap="square">
            <a:spAutoFit/>
          </a:bodyPr>
          <a:lstStyle/>
          <a:p>
            <a:pPr algn="ctr" fontAlgn="ctr"/>
            <a:r>
              <a:rPr lang="en-US" altLang="zh-CN" sz="1200" b="1" i="0" u="none" strike="noStrike" dirty="0">
                <a:solidFill>
                  <a:srgbClr val="FF0000"/>
                </a:solidFill>
                <a:latin typeface="宋体"/>
              </a:rPr>
              <a:t>Register Result Status</a:t>
            </a:r>
            <a:endParaRPr lang="zh-CN" altLang="en-US" sz="1200" b="1" i="0" u="none" strike="noStrike" dirty="0">
              <a:solidFill>
                <a:srgbClr val="FF0000"/>
              </a:solidFill>
              <a:latin typeface="宋体"/>
            </a:endParaRPr>
          </a:p>
        </p:txBody>
      </p:sp>
    </p:spTree>
    <p:extLst>
      <p:ext uri="{BB962C8B-B14F-4D97-AF65-F5344CB8AC3E}">
        <p14:creationId xmlns:p14="http://schemas.microsoft.com/office/powerpoint/2010/main" val="3757550457"/>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自由: 形状 22"/>
          <p:cNvSpPr/>
          <p:nvPr/>
        </p:nvSpPr>
        <p:spPr bwMode="auto">
          <a:xfrm rot="12600000">
            <a:off x="628798" y="267712"/>
            <a:ext cx="166903" cy="731887"/>
          </a:xfrm>
          <a:custGeom>
            <a:avLst/>
            <a:gdLst>
              <a:gd name="connsiteX0" fmla="*/ 260214 w 260214"/>
              <a:gd name="connsiteY0" fmla="*/ 995963 h 1141060"/>
              <a:gd name="connsiteX1" fmla="*/ 0 w 260214"/>
              <a:gd name="connsiteY1" fmla="*/ 1141060 h 1141060"/>
              <a:gd name="connsiteX2" fmla="*/ 0 w 260214"/>
              <a:gd name="connsiteY2" fmla="*/ 146621 h 1141060"/>
              <a:gd name="connsiteX3" fmla="*/ 260214 w 260214"/>
              <a:gd name="connsiteY3" fmla="*/ 0 h 1141060"/>
            </a:gdLst>
            <a:ahLst/>
            <a:cxnLst>
              <a:cxn ang="0">
                <a:pos x="connsiteX0" y="connsiteY0"/>
              </a:cxn>
              <a:cxn ang="0">
                <a:pos x="connsiteX1" y="connsiteY1"/>
              </a:cxn>
              <a:cxn ang="0">
                <a:pos x="connsiteX2" y="connsiteY2"/>
              </a:cxn>
              <a:cxn ang="0">
                <a:pos x="connsiteX3" y="connsiteY3"/>
              </a:cxn>
            </a:cxnLst>
            <a:rect l="l" t="t" r="r" b="b"/>
            <a:pathLst>
              <a:path w="260214" h="1141060">
                <a:moveTo>
                  <a:pt x="260214" y="995963"/>
                </a:moveTo>
                <a:lnTo>
                  <a:pt x="0" y="1141060"/>
                </a:lnTo>
                <a:lnTo>
                  <a:pt x="0" y="146621"/>
                </a:lnTo>
                <a:lnTo>
                  <a:pt x="260214" y="0"/>
                </a:lnTo>
                <a:close/>
              </a:path>
            </a:pathLst>
          </a:custGeom>
          <a:solidFill>
            <a:srgbClr val="0075EA"/>
          </a:solidFill>
          <a:ln>
            <a:noFill/>
          </a:ln>
        </p:spPr>
        <p:txBody>
          <a:bodyPr vert="horz" wrap="square" lIns="91440" tIns="45720" rIns="91440" bIns="45720" numCol="1" anchor="t" anchorCtr="0" compatLnSpc="1">
            <a:noAutofit/>
          </a:bodyPr>
          <a:lstStyle/>
          <a:p>
            <a:endParaRPr lang="zh-CN" altLang="en-US" dirty="0"/>
          </a:p>
        </p:txBody>
      </p:sp>
      <p:grpSp>
        <p:nvGrpSpPr>
          <p:cNvPr id="10" name="组合 9">
            <a:extLst>
              <a:ext uri="{FF2B5EF4-FFF2-40B4-BE49-F238E27FC236}">
                <a16:creationId xmlns:a16="http://schemas.microsoft.com/office/drawing/2014/main" id="{BB91EA2E-31D9-4C5E-B927-0E95CC089AA6}"/>
              </a:ext>
            </a:extLst>
          </p:cNvPr>
          <p:cNvGrpSpPr/>
          <p:nvPr/>
        </p:nvGrpSpPr>
        <p:grpSpPr>
          <a:xfrm>
            <a:off x="635244" y="278225"/>
            <a:ext cx="6394948" cy="706446"/>
            <a:chOff x="635242" y="278221"/>
            <a:chExt cx="6394948" cy="706445"/>
          </a:xfrm>
        </p:grpSpPr>
        <p:sp>
          <p:nvSpPr>
            <p:cNvPr id="11" name="矩形 10">
              <a:extLst>
                <a:ext uri="{FF2B5EF4-FFF2-40B4-BE49-F238E27FC236}">
                  <a16:creationId xmlns:a16="http://schemas.microsoft.com/office/drawing/2014/main" id="{47CE21A5-F067-4614-A14F-2AD5275C87D3}"/>
                </a:ext>
              </a:extLst>
            </p:cNvPr>
            <p:cNvSpPr/>
            <p:nvPr/>
          </p:nvSpPr>
          <p:spPr>
            <a:xfrm>
              <a:off x="635242" y="676889"/>
              <a:ext cx="6394948" cy="307777"/>
            </a:xfrm>
            <a:prstGeom prst="rect">
              <a:avLst/>
            </a:prstGeom>
          </p:spPr>
          <p:txBody>
            <a:bodyPr wrap="square">
              <a:spAutoFit/>
            </a:bodyPr>
            <a:lstStyle/>
            <a:p>
              <a:pPr algn="ctr"/>
              <a:r>
                <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rPr>
                <a:t>Speculation Execution based on Hardware——Example</a:t>
              </a:r>
            </a:p>
          </p:txBody>
        </p:sp>
        <p:sp>
          <p:nvSpPr>
            <p:cNvPr id="12" name="矩形 11">
              <a:extLst>
                <a:ext uri="{FF2B5EF4-FFF2-40B4-BE49-F238E27FC236}">
                  <a16:creationId xmlns:a16="http://schemas.microsoft.com/office/drawing/2014/main" id="{063FC65B-08A6-4FAC-8552-101E13B84E5C}"/>
                </a:ext>
              </a:extLst>
            </p:cNvPr>
            <p:cNvSpPr/>
            <p:nvPr/>
          </p:nvSpPr>
          <p:spPr>
            <a:xfrm>
              <a:off x="1197484" y="278221"/>
              <a:ext cx="4951997" cy="523219"/>
            </a:xfrm>
            <a:prstGeom prst="rect">
              <a:avLst/>
            </a:prstGeom>
          </p:spPr>
          <p:txBody>
            <a:bodyPr wrap="none">
              <a:spAutoFit/>
            </a:bodyPr>
            <a:lstStyle/>
            <a:p>
              <a:r>
                <a:rPr lang="zh-CN" altLang="en-US" sz="2800" b="1" dirty="0">
                  <a:solidFill>
                    <a:schemeClr val="tx1">
                      <a:lumMod val="85000"/>
                      <a:lumOff val="15000"/>
                    </a:schemeClr>
                  </a:solidFill>
                  <a:latin typeface="等线" panose="02010600030101010101" pitchFamily="2" charset="-122"/>
                  <a:ea typeface="等线" panose="02010600030101010101" pitchFamily="2" charset="-122"/>
                </a:rPr>
                <a:t>基于硬件的推测执行</a:t>
              </a:r>
              <a:r>
                <a:rPr lang="en-US" altLang="zh-CN" sz="2800" b="1" dirty="0">
                  <a:solidFill>
                    <a:schemeClr val="tx1">
                      <a:lumMod val="85000"/>
                      <a:lumOff val="15000"/>
                    </a:schemeClr>
                  </a:solidFill>
                  <a:latin typeface="等线" panose="02010600030101010101" pitchFamily="2" charset="-122"/>
                  <a:ea typeface="等线" panose="02010600030101010101" pitchFamily="2" charset="-122"/>
                </a:rPr>
                <a:t>— —</a:t>
              </a:r>
              <a:r>
                <a:rPr lang="zh-CN" altLang="en-US" sz="2800" b="1" dirty="0">
                  <a:solidFill>
                    <a:schemeClr val="tx1">
                      <a:lumMod val="85000"/>
                      <a:lumOff val="15000"/>
                    </a:schemeClr>
                  </a:solidFill>
                  <a:latin typeface="等线" panose="02010600030101010101" pitchFamily="2" charset="-122"/>
                  <a:ea typeface="等线" panose="02010600030101010101" pitchFamily="2" charset="-122"/>
                </a:rPr>
                <a:t>示例</a:t>
              </a:r>
            </a:p>
          </p:txBody>
        </p:sp>
      </p:grpSp>
      <p:sp>
        <p:nvSpPr>
          <p:cNvPr id="7" name="文本框 6">
            <a:extLst>
              <a:ext uri="{FF2B5EF4-FFF2-40B4-BE49-F238E27FC236}">
                <a16:creationId xmlns:a16="http://schemas.microsoft.com/office/drawing/2014/main" id="{BD4D3455-BFEC-4ECA-BDAC-7AAF5D43B05A}"/>
              </a:ext>
            </a:extLst>
          </p:cNvPr>
          <p:cNvSpPr txBox="1"/>
          <p:nvPr/>
        </p:nvSpPr>
        <p:spPr>
          <a:xfrm>
            <a:off x="9666514" y="801446"/>
            <a:ext cx="1890243" cy="461665"/>
          </a:xfrm>
          <a:prstGeom prst="rect">
            <a:avLst/>
          </a:prstGeom>
          <a:noFill/>
        </p:spPr>
        <p:txBody>
          <a:bodyPr wrap="square" rtlCol="0">
            <a:spAutoFit/>
          </a:bodyPr>
          <a:lstStyle/>
          <a:p>
            <a:pPr algn="ctr"/>
            <a:r>
              <a:rPr lang="zh-CN" altLang="en-US" sz="2400" b="1" dirty="0">
                <a:solidFill>
                  <a:srgbClr val="0066FF"/>
                </a:solidFill>
                <a:latin typeface="微软雅黑" panose="020B0503020204020204" pitchFamily="34" charset="-122"/>
                <a:ea typeface="微软雅黑" panose="020B0503020204020204" pitchFamily="34" charset="-122"/>
              </a:rPr>
              <a:t>第</a:t>
            </a:r>
            <a:r>
              <a:rPr lang="en-US" altLang="zh-CN" sz="2400" b="1" dirty="0">
                <a:solidFill>
                  <a:srgbClr val="0066FF"/>
                </a:solidFill>
                <a:latin typeface="微软雅黑" panose="020B0503020204020204" pitchFamily="34" charset="-122"/>
                <a:ea typeface="微软雅黑" panose="020B0503020204020204" pitchFamily="34" charset="-122"/>
              </a:rPr>
              <a:t>56</a:t>
            </a:r>
            <a:r>
              <a:rPr lang="zh-CN" altLang="en-US" sz="2400" b="1" dirty="0">
                <a:solidFill>
                  <a:srgbClr val="0066FF"/>
                </a:solidFill>
                <a:latin typeface="微软雅黑" panose="020B0503020204020204" pitchFamily="34" charset="-122"/>
                <a:ea typeface="微软雅黑" panose="020B0503020204020204" pitchFamily="34" charset="-122"/>
              </a:rPr>
              <a:t>个周期</a:t>
            </a:r>
          </a:p>
        </p:txBody>
      </p:sp>
      <p:graphicFrame>
        <p:nvGraphicFramePr>
          <p:cNvPr id="8" name="表格 7">
            <a:extLst>
              <a:ext uri="{FF2B5EF4-FFF2-40B4-BE49-F238E27FC236}">
                <a16:creationId xmlns:a16="http://schemas.microsoft.com/office/drawing/2014/main" id="{E91FF467-594A-48FE-90C2-C95AC30982C0}"/>
              </a:ext>
            </a:extLst>
          </p:cNvPr>
          <p:cNvGraphicFramePr>
            <a:graphicFrameLocks noGrp="1"/>
          </p:cNvGraphicFramePr>
          <p:nvPr>
            <p:extLst>
              <p:ext uri="{D42A27DB-BD31-4B8C-83A1-F6EECF244321}">
                <p14:modId xmlns:p14="http://schemas.microsoft.com/office/powerpoint/2010/main" val="1622127137"/>
              </p:ext>
            </p:extLst>
          </p:nvPr>
        </p:nvGraphicFramePr>
        <p:xfrm>
          <a:off x="1805761" y="1274373"/>
          <a:ext cx="8572558" cy="5082315"/>
        </p:xfrm>
        <a:graphic>
          <a:graphicData uri="http://schemas.openxmlformats.org/drawingml/2006/table">
            <a:tbl>
              <a:tblPr/>
              <a:tblGrid>
                <a:gridCol w="724609">
                  <a:extLst>
                    <a:ext uri="{9D8B030D-6E8A-4147-A177-3AD203B41FA5}">
                      <a16:colId xmlns:a16="http://schemas.microsoft.com/office/drawing/2014/main" val="20000"/>
                    </a:ext>
                  </a:extLst>
                </a:gridCol>
                <a:gridCol w="724609">
                  <a:extLst>
                    <a:ext uri="{9D8B030D-6E8A-4147-A177-3AD203B41FA5}">
                      <a16:colId xmlns:a16="http://schemas.microsoft.com/office/drawing/2014/main" val="20001"/>
                    </a:ext>
                  </a:extLst>
                </a:gridCol>
                <a:gridCol w="602313">
                  <a:extLst>
                    <a:ext uri="{9D8B030D-6E8A-4147-A177-3AD203B41FA5}">
                      <a16:colId xmlns:a16="http://schemas.microsoft.com/office/drawing/2014/main" val="20002"/>
                    </a:ext>
                  </a:extLst>
                </a:gridCol>
                <a:gridCol w="439620">
                  <a:extLst>
                    <a:ext uri="{9D8B030D-6E8A-4147-A177-3AD203B41FA5}">
                      <a16:colId xmlns:a16="http://schemas.microsoft.com/office/drawing/2014/main" val="20003"/>
                    </a:ext>
                  </a:extLst>
                </a:gridCol>
                <a:gridCol w="1388527">
                  <a:extLst>
                    <a:ext uri="{9D8B030D-6E8A-4147-A177-3AD203B41FA5}">
                      <a16:colId xmlns:a16="http://schemas.microsoft.com/office/drawing/2014/main" val="20004"/>
                    </a:ext>
                  </a:extLst>
                </a:gridCol>
                <a:gridCol w="1249193">
                  <a:extLst>
                    <a:ext uri="{9D8B030D-6E8A-4147-A177-3AD203B41FA5}">
                      <a16:colId xmlns:a16="http://schemas.microsoft.com/office/drawing/2014/main" val="20005"/>
                    </a:ext>
                  </a:extLst>
                </a:gridCol>
                <a:gridCol w="637807">
                  <a:extLst>
                    <a:ext uri="{9D8B030D-6E8A-4147-A177-3AD203B41FA5}">
                      <a16:colId xmlns:a16="http://schemas.microsoft.com/office/drawing/2014/main" val="20006"/>
                    </a:ext>
                  </a:extLst>
                </a:gridCol>
                <a:gridCol w="845377">
                  <a:extLst>
                    <a:ext uri="{9D8B030D-6E8A-4147-A177-3AD203B41FA5}">
                      <a16:colId xmlns:a16="http://schemas.microsoft.com/office/drawing/2014/main" val="20007"/>
                    </a:ext>
                  </a:extLst>
                </a:gridCol>
                <a:gridCol w="724609">
                  <a:extLst>
                    <a:ext uri="{9D8B030D-6E8A-4147-A177-3AD203B41FA5}">
                      <a16:colId xmlns:a16="http://schemas.microsoft.com/office/drawing/2014/main" val="20008"/>
                    </a:ext>
                  </a:extLst>
                </a:gridCol>
                <a:gridCol w="356657">
                  <a:extLst>
                    <a:ext uri="{9D8B030D-6E8A-4147-A177-3AD203B41FA5}">
                      <a16:colId xmlns:a16="http://schemas.microsoft.com/office/drawing/2014/main" val="20009"/>
                    </a:ext>
                  </a:extLst>
                </a:gridCol>
                <a:gridCol w="154628">
                  <a:extLst>
                    <a:ext uri="{9D8B030D-6E8A-4147-A177-3AD203B41FA5}">
                      <a16:colId xmlns:a16="http://schemas.microsoft.com/office/drawing/2014/main" val="20010"/>
                    </a:ext>
                  </a:extLst>
                </a:gridCol>
                <a:gridCol w="724609">
                  <a:extLst>
                    <a:ext uri="{9D8B030D-6E8A-4147-A177-3AD203B41FA5}">
                      <a16:colId xmlns:a16="http://schemas.microsoft.com/office/drawing/2014/main" val="20011"/>
                    </a:ext>
                  </a:extLst>
                </a:gridCol>
              </a:tblGrid>
              <a:tr h="186360">
                <a:tc>
                  <a:txBody>
                    <a:bodyPr/>
                    <a:lstStyle/>
                    <a:p>
                      <a:pPr algn="ctr" fontAlgn="ctr"/>
                      <a:r>
                        <a:rPr lang="en-US" sz="1200" b="0" i="0" u="none" strike="noStrike" dirty="0">
                          <a:solidFill>
                            <a:srgbClr val="000000"/>
                          </a:solidFill>
                          <a:latin typeface="宋体"/>
                        </a:rPr>
                        <a:t>Time</a:t>
                      </a: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Name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a:solidFill>
                            <a:srgbClr val="000000"/>
                          </a:solidFill>
                          <a:latin typeface="宋体"/>
                        </a:rPr>
                        <a:t>Busy</a:t>
                      </a:r>
                    </a:p>
                  </a:txBody>
                  <a:tcPr marL="6285" marR="6285" marT="628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dirty="0">
                          <a:solidFill>
                            <a:srgbClr val="000000"/>
                          </a:solidFill>
                          <a:latin typeface="宋体"/>
                        </a:rPr>
                        <a:t>Op</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dirty="0" err="1">
                          <a:solidFill>
                            <a:srgbClr val="000000"/>
                          </a:solidFill>
                          <a:latin typeface="宋体"/>
                        </a:rPr>
                        <a:t>Vj</a:t>
                      </a:r>
                      <a:endParaRPr lang="en-US" sz="1200" b="0" i="0" u="none" strike="noStrike" dirty="0">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a:solidFill>
                            <a:srgbClr val="000000"/>
                          </a:solidFill>
                          <a:latin typeface="宋体"/>
                        </a:rPr>
                        <a:t>Vk</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dirty="0" err="1">
                          <a:solidFill>
                            <a:srgbClr val="000000"/>
                          </a:solidFill>
                          <a:latin typeface="宋体"/>
                        </a:rPr>
                        <a:t>Qj</a:t>
                      </a:r>
                      <a:endParaRPr lang="en-US" sz="1200" b="0" i="0" u="none" strike="noStrike" dirty="0">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a:solidFill>
                            <a:srgbClr val="000000"/>
                          </a:solidFill>
                          <a:latin typeface="宋体"/>
                        </a:rPr>
                        <a:t>Qk</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a:solidFill>
                            <a:srgbClr val="000000"/>
                          </a:solidFill>
                          <a:latin typeface="宋体"/>
                        </a:rPr>
                        <a:t>Dest</a:t>
                      </a:r>
                    </a:p>
                  </a:txBody>
                  <a:tcPr marL="6285" marR="6285" marT="628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gridSpan="2">
                  <a:txBody>
                    <a:bodyPr/>
                    <a:lstStyle/>
                    <a:p>
                      <a:pPr algn="ctr" fontAlgn="ctr"/>
                      <a:endParaRPr lang="zh-CN" alt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hMerge="1">
                  <a:txBody>
                    <a:bodyPr/>
                    <a:lstStyle/>
                    <a:p>
                      <a:endParaRPr lang="zh-CN" altLang="en-US"/>
                    </a:p>
                  </a:txBody>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0"/>
                  </a:ext>
                </a:extLst>
              </a:tr>
              <a:tr h="186360">
                <a:tc>
                  <a:txBody>
                    <a:bodyPr/>
                    <a:lstStyle/>
                    <a:p>
                      <a:pPr algn="ctr" fontAlgn="ctr"/>
                      <a:r>
                        <a:rPr lang="en-US" altLang="zh-CN" sz="1200" b="0" i="0" u="none" strike="noStrike">
                          <a:solidFill>
                            <a:srgbClr val="000000"/>
                          </a:solidFill>
                          <a:latin typeface="宋体"/>
                        </a:rPr>
                        <a:t>0</a:t>
                      </a: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Add1</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dirty="0">
                          <a:solidFill>
                            <a:srgbClr val="000000"/>
                          </a:solidFill>
                          <a:latin typeface="宋体"/>
                        </a:rPr>
                        <a:t>No</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gridSpan="3">
                  <a:txBody>
                    <a:bodyPr/>
                    <a:lstStyle/>
                    <a:p>
                      <a:pPr algn="ctr" fontAlgn="ctr"/>
                      <a:r>
                        <a:rPr lang="en-US" altLang="zh-CN" sz="1200" b="1" i="0" u="none" strike="noStrike" dirty="0">
                          <a:solidFill>
                            <a:srgbClr val="FF0000"/>
                          </a:solidFill>
                          <a:latin typeface="宋体"/>
                        </a:rPr>
                        <a:t>Reservation</a:t>
                      </a:r>
                      <a:endParaRPr lang="zh-CN" altLang="en-US" sz="1200" b="1" i="0" u="none" strike="noStrike" dirty="0">
                        <a:solidFill>
                          <a:srgbClr val="FF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hMerge="1">
                  <a:txBody>
                    <a:bodyPr/>
                    <a:lstStyle/>
                    <a:p>
                      <a:endParaRPr lang="zh-CN" altLang="en-US"/>
                    </a:p>
                  </a:txBody>
                  <a:tcPr/>
                </a:tc>
                <a:tc hMerge="1">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1"/>
                  </a:ext>
                </a:extLst>
              </a:tr>
              <a:tr h="186360">
                <a:tc>
                  <a:txBody>
                    <a:bodyPr/>
                    <a:lstStyle/>
                    <a:p>
                      <a:pPr algn="ctr" fontAlgn="ctr"/>
                      <a:r>
                        <a:rPr lang="en-US" altLang="zh-CN" sz="1200" b="0" i="0" u="none" strike="noStrike" dirty="0">
                          <a:solidFill>
                            <a:srgbClr val="000000"/>
                          </a:solidFill>
                          <a:latin typeface="宋体"/>
                        </a:rPr>
                        <a:t>0</a:t>
                      </a: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Add2</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dirty="0">
                          <a:solidFill>
                            <a:srgbClr val="000000"/>
                          </a:solidFill>
                          <a:latin typeface="宋体"/>
                        </a:rPr>
                        <a:t>No</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gridSpan="3">
                  <a:txBody>
                    <a:bodyPr/>
                    <a:lstStyle/>
                    <a:p>
                      <a:pPr algn="ctr" fontAlgn="ctr"/>
                      <a:r>
                        <a:rPr lang="en-US" altLang="zh-CN" sz="1200" b="1" i="0" u="none" strike="noStrike" dirty="0">
                          <a:solidFill>
                            <a:srgbClr val="FF0000"/>
                          </a:solidFill>
                          <a:latin typeface="宋体"/>
                        </a:rPr>
                        <a:t>Station</a:t>
                      </a:r>
                      <a:endParaRPr lang="zh-CN" altLang="en-US" sz="1200" b="1" i="0" u="none" strike="noStrike" dirty="0">
                        <a:solidFill>
                          <a:srgbClr val="FF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hMerge="1">
                  <a:txBody>
                    <a:bodyPr/>
                    <a:lstStyle/>
                    <a:p>
                      <a:endParaRPr lang="zh-CN" altLang="en-US"/>
                    </a:p>
                  </a:txBody>
                  <a:tcPr/>
                </a:tc>
                <a:tc hMerge="1">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2"/>
                  </a:ext>
                </a:extLst>
              </a:tr>
              <a:tr h="186360">
                <a:tc>
                  <a:txBody>
                    <a:bodyPr/>
                    <a:lstStyle/>
                    <a:p>
                      <a:pPr algn="ctr" fontAlgn="ctr"/>
                      <a:r>
                        <a:rPr lang="en-US" altLang="zh-CN" sz="1200" b="0" i="0" u="none" strike="noStrike">
                          <a:solidFill>
                            <a:srgbClr val="000000"/>
                          </a:solidFill>
                          <a:latin typeface="宋体"/>
                        </a:rPr>
                        <a:t>0</a:t>
                      </a: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Add3</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dirty="0">
                          <a:solidFill>
                            <a:srgbClr val="000000"/>
                          </a:solidFill>
                          <a:latin typeface="宋体"/>
                        </a:rPr>
                        <a:t>No</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marL="0" indent="0" algn="ctr" fontAlgn="ctr">
                        <a:tabLst/>
                      </a:pPr>
                      <a:endParaRPr lang="zh-CN" alt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gridSpan="2">
                  <a:txBody>
                    <a:bodyPr/>
                    <a:lstStyle/>
                    <a:p>
                      <a:endParaRPr lang="zh-CN" altLang="en-US"/>
                    </a:p>
                  </a:txBody>
                  <a:tcPr marL="6285" marR="6285" marT="6285" marB="0" anchor="ctr">
                    <a:lnL>
                      <a:noFill/>
                    </a:lnL>
                    <a:lnR>
                      <a:noFill/>
                    </a:lnR>
                    <a:lnT>
                      <a:noFill/>
                    </a:lnT>
                    <a:lnB>
                      <a:noFill/>
                    </a:lnB>
                  </a:tcPr>
                </a:tc>
                <a:tc hMerge="1">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3"/>
                  </a:ext>
                </a:extLst>
              </a:tr>
              <a:tr h="186360">
                <a:tc>
                  <a:txBody>
                    <a:bodyPr/>
                    <a:lstStyle/>
                    <a:p>
                      <a:pPr algn="ctr" fontAlgn="ctr"/>
                      <a:r>
                        <a:rPr lang="en-US" altLang="zh-CN" sz="1200" b="0" i="0" u="none" strike="noStrike" dirty="0">
                          <a:solidFill>
                            <a:srgbClr val="000000"/>
                          </a:solidFill>
                          <a:latin typeface="宋体"/>
                        </a:rPr>
                        <a:t>0</a:t>
                      </a: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Mult1</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dirty="0">
                          <a:solidFill>
                            <a:srgbClr val="000000"/>
                          </a:solidFill>
                          <a:latin typeface="宋体"/>
                        </a:rPr>
                        <a:t>No</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gridSpan="2">
                  <a:txBody>
                    <a:bodyPr/>
                    <a:lstStyle/>
                    <a:p>
                      <a:endParaRPr lang="zh-CN" altLang="en-US"/>
                    </a:p>
                  </a:txBody>
                  <a:tcPr marL="6285" marR="6285" marT="6285" marB="0" anchor="ctr">
                    <a:lnL>
                      <a:noFill/>
                    </a:lnL>
                    <a:lnR>
                      <a:noFill/>
                    </a:lnR>
                    <a:lnT>
                      <a:noFill/>
                    </a:lnT>
                    <a:lnB>
                      <a:noFill/>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4"/>
                  </a:ext>
                </a:extLst>
              </a:tr>
              <a:tr h="186360">
                <a:tc>
                  <a:txBody>
                    <a:bodyPr/>
                    <a:lstStyle/>
                    <a:p>
                      <a:pPr algn="ctr" fontAlgn="ctr"/>
                      <a:r>
                        <a:rPr lang="en-US" altLang="zh-CN" sz="1200" b="0" i="0" u="none" strike="noStrike" dirty="0">
                          <a:solidFill>
                            <a:srgbClr val="000000"/>
                          </a:solidFill>
                          <a:latin typeface="宋体"/>
                        </a:rPr>
                        <a:t>0</a:t>
                      </a: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Mult2</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dirty="0">
                          <a:solidFill>
                            <a:srgbClr val="000000"/>
                          </a:solidFill>
                          <a:latin typeface="宋体"/>
                        </a:rPr>
                        <a:t>No</a:t>
                      </a:r>
                    </a:p>
                  </a:txBody>
                  <a:tcPr marL="6285" marR="6285" marT="6285"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gridSpan="2">
                  <a:txBody>
                    <a:bodyPr/>
                    <a:lstStyle/>
                    <a:p>
                      <a:endParaRPr lang="zh-CN" altLang="en-US"/>
                    </a:p>
                  </a:txBody>
                  <a:tcPr marL="6285" marR="6285" marT="6285" marB="0" anchor="ctr">
                    <a:lnL>
                      <a:noFill/>
                    </a:lnL>
                    <a:lnR>
                      <a:noFill/>
                    </a:lnR>
                    <a:lnT>
                      <a:noFill/>
                    </a:lnT>
                    <a:lnB>
                      <a:noFill/>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5"/>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gridSpan="2">
                  <a:txBody>
                    <a:bodyPr/>
                    <a:lstStyle/>
                    <a:p>
                      <a:endParaRPr lang="zh-CN" altLang="en-US"/>
                    </a:p>
                  </a:txBody>
                  <a:tcPr marL="6285" marR="6285" marT="6285" marB="0" anchor="ctr">
                    <a:lnL>
                      <a:noFill/>
                    </a:lnL>
                    <a:lnR>
                      <a:noFill/>
                    </a:lnR>
                    <a:lnT>
                      <a:noFill/>
                    </a:lnT>
                    <a:lnB>
                      <a:noFill/>
                    </a:lnB>
                  </a:tcPr>
                </a:tc>
                <a:tc hMerge="1">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6"/>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Busy</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gridSpan="2">
                  <a:txBody>
                    <a:bodyPr/>
                    <a:lstStyle/>
                    <a:p>
                      <a:pPr algn="ctr" fontAlgn="ctr"/>
                      <a:r>
                        <a:rPr lang="en-US" sz="1200" b="0" i="0" u="none" strike="noStrike">
                          <a:solidFill>
                            <a:srgbClr val="000000"/>
                          </a:solidFill>
                          <a:latin typeface="宋体"/>
                        </a:rPr>
                        <a:t>Address</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hMerge="1">
                  <a:txBody>
                    <a:bodyPr/>
                    <a:lstStyle/>
                    <a:p>
                      <a:pPr algn="ctr" fontAlgn="ctr"/>
                      <a:endParaRPr lang="en-US" sz="1200" b="0" i="0" u="none" strike="noStrike">
                        <a:solidFill>
                          <a:srgbClr val="000000"/>
                        </a:solidFill>
                        <a:latin typeface="宋体"/>
                      </a:endParaRP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Entry</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Busy</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Instruction</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State</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err="1">
                          <a:solidFill>
                            <a:srgbClr val="000000"/>
                          </a:solidFill>
                          <a:latin typeface="宋体"/>
                        </a:rPr>
                        <a:t>Dest</a:t>
                      </a:r>
                      <a:r>
                        <a:rPr lang="en-US" sz="1200" b="0" i="0" u="none" strike="noStrike" dirty="0">
                          <a:solidFill>
                            <a:srgbClr val="000000"/>
                          </a:solidFill>
                          <a:latin typeface="宋体"/>
                        </a:rPr>
                        <a:t>.</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Value</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Load1</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No</a:t>
                      </a:r>
                      <a:endParaRPr lang="zh-CN" alt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tcPr>
                </a:tc>
                <a:tc gridSpan="2">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hMerge="1">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008"/>
                  </a:ext>
                </a:extLst>
              </a:tr>
              <a:tr h="186360">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1</a:t>
                      </a:r>
                    </a:p>
                  </a:txBody>
                  <a:tcPr marL="6285" marR="6285" marT="628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altLang="zh-CN" sz="1200" b="0" i="0" u="none" strike="noStrike" dirty="0">
                          <a:solidFill>
                            <a:srgbClr val="000000"/>
                          </a:solidFill>
                          <a:latin typeface="宋体"/>
                        </a:rPr>
                        <a:t>no</a:t>
                      </a:r>
                      <a:r>
                        <a:rPr lang="zh-CN" altLang="en-US" sz="1200" b="0" i="0" u="none" strike="noStrike" dirty="0">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altLang="zh-CN" sz="1200" b="0" i="0" u="none" strike="noStrike" dirty="0">
                          <a:solidFill>
                            <a:srgbClr val="000000"/>
                          </a:solidFill>
                          <a:latin typeface="宋体"/>
                        </a:rPr>
                        <a:t>LD F6,34(R2)</a:t>
                      </a:r>
                      <a:endParaRPr lang="zh-CN" altLang="en-US" sz="1200" b="0" i="0" u="none" strike="noStrike" dirty="0">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altLang="zh-CN" sz="1200" b="0" i="0" u="none" strike="noStrike" dirty="0">
                          <a:solidFill>
                            <a:srgbClr val="000000"/>
                          </a:solidFill>
                          <a:latin typeface="宋体"/>
                        </a:rPr>
                        <a:t>Commit</a:t>
                      </a:r>
                      <a:r>
                        <a:rPr lang="zh-CN" altLang="en-US" sz="1200" b="0" i="0" u="none" strike="noStrike" dirty="0">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altLang="zh-CN" sz="1200" b="0" i="0" u="none" strike="noStrike" dirty="0">
                          <a:solidFill>
                            <a:srgbClr val="000000"/>
                          </a:solidFill>
                          <a:latin typeface="宋体"/>
                        </a:rPr>
                        <a:t>F6</a:t>
                      </a:r>
                      <a:r>
                        <a:rPr lang="zh-CN" altLang="en-US" sz="1200" b="0" i="0" u="none" strike="noStrike" dirty="0">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altLang="zh-CN" sz="1200" b="0" i="0" u="none" strike="noStrike" dirty="0" err="1">
                          <a:solidFill>
                            <a:srgbClr val="000000"/>
                          </a:solidFill>
                          <a:latin typeface="宋体"/>
                        </a:rPr>
                        <a:t>Mem</a:t>
                      </a:r>
                      <a:r>
                        <a:rPr lang="en-US" altLang="zh-CN" sz="1200" b="0" i="0" u="none" strike="noStrike" dirty="0">
                          <a:solidFill>
                            <a:srgbClr val="000000"/>
                          </a:solidFill>
                          <a:latin typeface="宋体"/>
                        </a:rPr>
                        <a:t>[load1]</a:t>
                      </a:r>
                      <a:r>
                        <a:rPr lang="zh-CN" altLang="en-US" sz="1200" b="0" i="0" u="none" strike="noStrike" dirty="0">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a:solidFill>
                            <a:srgbClr val="000000"/>
                          </a:solidFill>
                          <a:latin typeface="宋体"/>
                        </a:rPr>
                        <a:t>Load2</a:t>
                      </a:r>
                    </a:p>
                  </a:txBody>
                  <a:tcPr marL="6285" marR="6285" marT="62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No</a:t>
                      </a:r>
                      <a:endParaRPr lang="zh-CN" alt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gridSpan="2">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10009"/>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2</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altLang="zh-CN" sz="1200" b="0" i="0" u="none" strike="noStrike" dirty="0">
                          <a:solidFill>
                            <a:srgbClr val="000000"/>
                          </a:solidFill>
                          <a:latin typeface="宋体"/>
                        </a:rPr>
                        <a:t>no </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a:solidFill>
                            <a:srgbClr val="000000"/>
                          </a:solidFill>
                          <a:latin typeface="宋体"/>
                        </a:rPr>
                        <a:t>LD F2,45(R3) </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a:solidFill>
                            <a:srgbClr val="000000"/>
                          </a:solidFill>
                          <a:latin typeface="宋体"/>
                        </a:rPr>
                        <a:t>Commit</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a:solidFill>
                            <a:srgbClr val="000000"/>
                          </a:solidFill>
                          <a:latin typeface="宋体"/>
                        </a:rPr>
                        <a:t>F2</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err="1">
                          <a:solidFill>
                            <a:srgbClr val="000000"/>
                          </a:solidFill>
                          <a:latin typeface="宋体"/>
                        </a:rPr>
                        <a:t>Mem</a:t>
                      </a:r>
                      <a:r>
                        <a:rPr lang="en-US" altLang="zh-CN" sz="1200" b="0" i="0" u="none" strike="noStrike" dirty="0">
                          <a:solidFill>
                            <a:srgbClr val="000000"/>
                          </a:solidFill>
                          <a:latin typeface="宋体"/>
                        </a:rPr>
                        <a:t>[load2]</a:t>
                      </a:r>
                      <a:r>
                        <a:rPr lang="zh-CN" altLang="en-US" sz="1200" b="0" i="0" u="none" strike="noStrike" dirty="0">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a:solidFill>
                            <a:srgbClr val="000000"/>
                          </a:solidFill>
                          <a:latin typeface="宋体"/>
                        </a:rPr>
                        <a:t>Load3</a:t>
                      </a:r>
                    </a:p>
                  </a:txBody>
                  <a:tcPr marL="6285" marR="6285" marT="62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tcPr>
                </a:tc>
                <a:tc gridSpan="2">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3</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altLang="zh-CN" sz="1200" b="0" i="0" u="none" strike="noStrike" dirty="0">
                          <a:solidFill>
                            <a:srgbClr val="000000"/>
                          </a:solidFill>
                          <a:latin typeface="宋体"/>
                        </a:rPr>
                        <a:t>no</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a:solidFill>
                            <a:srgbClr val="000000"/>
                          </a:solidFill>
                          <a:latin typeface="宋体"/>
                        </a:rPr>
                        <a:t>MULT</a:t>
                      </a:r>
                      <a:r>
                        <a:rPr lang="en-US" altLang="zh-CN" sz="1200" b="0" i="0" u="none" strike="noStrike" baseline="0" dirty="0">
                          <a:solidFill>
                            <a:srgbClr val="000000"/>
                          </a:solidFill>
                          <a:latin typeface="宋体"/>
                        </a:rPr>
                        <a:t> F0,F2,F4</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a:solidFill>
                            <a:srgbClr val="000000"/>
                          </a:solidFill>
                          <a:latin typeface="宋体"/>
                        </a:rPr>
                        <a:t>Commit</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a:solidFill>
                            <a:srgbClr val="000000"/>
                          </a:solidFill>
                          <a:latin typeface="宋体"/>
                        </a:rPr>
                        <a:t>F0</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a:solidFill>
                            <a:srgbClr val="000000"/>
                          </a:solidFill>
                          <a:latin typeface="宋体"/>
                        </a:rPr>
                        <a:t>#2*F4</a:t>
                      </a:r>
                      <a:r>
                        <a:rPr lang="zh-CN" altLang="en-US" sz="1200" b="0" i="0" u="none" strike="noStrike" dirty="0">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gridSpan="2">
                  <a:txBody>
                    <a:bodyPr/>
                    <a:lstStyle/>
                    <a:p>
                      <a:endParaRPr lang="zh-CN" altLang="en-US"/>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011"/>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4</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altLang="zh-CN" sz="1200" b="0" i="0" u="none" strike="noStrike" dirty="0">
                          <a:solidFill>
                            <a:srgbClr val="000000"/>
                          </a:solidFill>
                          <a:latin typeface="宋体"/>
                        </a:rPr>
                        <a:t>no</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a:solidFill>
                            <a:srgbClr val="000000"/>
                          </a:solidFill>
                          <a:latin typeface="宋体"/>
                        </a:rPr>
                        <a:t>SUBD F8,F6,F2</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a:solidFill>
                            <a:srgbClr val="000000"/>
                          </a:solidFill>
                          <a:latin typeface="宋体"/>
                        </a:rPr>
                        <a:t>Commit</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a:solidFill>
                            <a:srgbClr val="000000"/>
                          </a:solidFill>
                          <a:latin typeface="宋体"/>
                        </a:rPr>
                        <a:t>F8</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a:solidFill>
                            <a:srgbClr val="000000"/>
                          </a:solidFill>
                          <a:latin typeface="宋体"/>
                        </a:rPr>
                        <a:t>F6-#2</a:t>
                      </a: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gridSpan="2">
                  <a:txBody>
                    <a:bodyPr/>
                    <a:lstStyle/>
                    <a:p>
                      <a:endParaRPr lang="zh-CN" altLang="en-US"/>
                    </a:p>
                  </a:txBody>
                  <a:tcPr marL="6285" marR="6285" marT="6285" marB="0" anchor="ctr">
                    <a:lnL>
                      <a:noFill/>
                    </a:lnL>
                    <a:lnR>
                      <a:noFill/>
                    </a:lnR>
                    <a:lnT>
                      <a:noFill/>
                    </a:lnT>
                    <a:lnB>
                      <a:noFill/>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2"/>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a:solidFill>
                            <a:srgbClr val="000000"/>
                          </a:solidFill>
                          <a:latin typeface="宋体"/>
                        </a:rPr>
                        <a:t>Head</a:t>
                      </a: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5</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altLang="zh-CN" sz="1200" b="0" i="0" u="none" strike="noStrike" dirty="0">
                          <a:solidFill>
                            <a:srgbClr val="000000"/>
                          </a:solidFill>
                          <a:latin typeface="宋体"/>
                        </a:rPr>
                        <a:t>Yes </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a:solidFill>
                            <a:srgbClr val="000000"/>
                          </a:solidFill>
                          <a:latin typeface="宋体"/>
                        </a:rPr>
                        <a:t>DIVD</a:t>
                      </a:r>
                      <a:r>
                        <a:rPr lang="en-US" altLang="zh-CN" sz="1200" b="0" i="0" u="none" strike="noStrike" baseline="0" dirty="0">
                          <a:solidFill>
                            <a:srgbClr val="000000"/>
                          </a:solidFill>
                          <a:latin typeface="宋体"/>
                        </a:rPr>
                        <a:t> F10,F0,F6</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a:solidFill>
                            <a:srgbClr val="000000"/>
                          </a:solidFill>
                          <a:latin typeface="宋体"/>
                        </a:rPr>
                        <a:t>Write</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a:solidFill>
                            <a:srgbClr val="000000"/>
                          </a:solidFill>
                          <a:latin typeface="宋体"/>
                        </a:rPr>
                        <a:t>F10</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a:solidFill>
                            <a:srgbClr val="000000"/>
                          </a:solidFill>
                          <a:latin typeface="宋体"/>
                        </a:rPr>
                        <a:t>#3/F6</a:t>
                      </a:r>
                      <a:r>
                        <a:rPr lang="zh-CN" altLang="en-US" sz="1200" b="0" i="0" u="none" strike="noStrike" dirty="0">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gridSpan="2">
                  <a:txBody>
                    <a:bodyPr/>
                    <a:lstStyle/>
                    <a:p>
                      <a:endParaRPr lang="zh-CN" altLang="en-US"/>
                    </a:p>
                  </a:txBody>
                  <a:tcPr marL="6285" marR="6285" marT="6285" marB="0" anchor="ctr">
                    <a:lnL>
                      <a:noFill/>
                    </a:lnL>
                    <a:lnR>
                      <a:noFill/>
                    </a:lnR>
                    <a:lnT>
                      <a:noFill/>
                    </a:lnT>
                    <a:lnB>
                      <a:noFill/>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3"/>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a:solidFill>
                            <a:srgbClr val="000000"/>
                          </a:solidFill>
                          <a:latin typeface="宋体"/>
                        </a:rPr>
                        <a:t>Tail</a:t>
                      </a: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6</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altLang="zh-CN" sz="1200" b="0" i="0" u="none" strike="noStrike" dirty="0">
                          <a:solidFill>
                            <a:srgbClr val="000000"/>
                          </a:solidFill>
                          <a:latin typeface="宋体"/>
                        </a:rPr>
                        <a:t>Yes</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a:solidFill>
                            <a:srgbClr val="000000"/>
                          </a:solidFill>
                          <a:latin typeface="宋体"/>
                        </a:rPr>
                        <a:t>ADDD F6,F8,F2</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a:solidFill>
                            <a:srgbClr val="000000"/>
                          </a:solidFill>
                          <a:latin typeface="宋体"/>
                        </a:rPr>
                        <a:t>Write</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a:solidFill>
                            <a:srgbClr val="000000"/>
                          </a:solidFill>
                          <a:latin typeface="宋体"/>
                        </a:rPr>
                        <a:t>F6</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a:solidFill>
                            <a:srgbClr val="000000"/>
                          </a:solidFill>
                          <a:latin typeface="宋体"/>
                        </a:rPr>
                        <a:t>#4+F2</a:t>
                      </a:r>
                      <a:r>
                        <a:rPr lang="zh-CN" altLang="en-US" sz="1200" b="0" i="0" u="none" strike="noStrike" dirty="0">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gridSpan="2">
                  <a:txBody>
                    <a:bodyPr/>
                    <a:lstStyle/>
                    <a:p>
                      <a:endParaRPr lang="zh-CN" altLang="en-US"/>
                    </a:p>
                  </a:txBody>
                  <a:tcPr marL="6285" marR="6285" marT="6285" marB="0" anchor="ctr">
                    <a:lnL>
                      <a:noFill/>
                    </a:lnL>
                    <a:lnR>
                      <a:noFill/>
                    </a:lnR>
                    <a:lnT>
                      <a:noFill/>
                    </a:lnT>
                    <a:lnB>
                      <a:noFill/>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4"/>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7</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gridSpan="4">
                  <a:txBody>
                    <a:bodyPr/>
                    <a:lstStyle/>
                    <a:p>
                      <a:pPr algn="ctr" fontAlgn="ctr"/>
                      <a:r>
                        <a:rPr lang="en-US" altLang="zh-CN" sz="1200" b="1" i="0" u="none" strike="noStrike" dirty="0">
                          <a:solidFill>
                            <a:srgbClr val="FF0000"/>
                          </a:solidFill>
                          <a:latin typeface="宋体"/>
                        </a:rPr>
                        <a:t>Reorder Buffer</a:t>
                      </a:r>
                      <a:endParaRPr lang="zh-CN" altLang="en-US" sz="1200" b="1" i="0" u="none" strike="noStrike" dirty="0">
                        <a:solidFill>
                          <a:srgbClr val="FF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hMerge="1">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hMerge="1">
                  <a:txBody>
                    <a:bodyPr/>
                    <a:lstStyle/>
                    <a:p>
                      <a:endParaRPr lang="zh-CN" altLang="en-US"/>
                    </a:p>
                  </a:txBody>
                  <a:tcPr/>
                </a:tc>
                <a:tc hMerge="1">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5"/>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8</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gridSpan="2">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hMerge="1">
                  <a:txBody>
                    <a:bodyPr/>
                    <a:lstStyle/>
                    <a:p>
                      <a:endParaRPr lang="zh-CN" altLang="en-US"/>
                    </a:p>
                  </a:txBody>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6"/>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9</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gridSpan="2">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hMerge="1">
                  <a:txBody>
                    <a:bodyPr/>
                    <a:lstStyle/>
                    <a:p>
                      <a:endParaRPr lang="zh-CN" altLang="en-US"/>
                    </a:p>
                  </a:txBody>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7"/>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10</a:t>
                      </a:r>
                    </a:p>
                  </a:txBody>
                  <a:tcPr marL="6285" marR="6285" marT="6285"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gridSpan="2">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hMerge="1">
                  <a:txBody>
                    <a:bodyPr/>
                    <a:lstStyle/>
                    <a:p>
                      <a:endParaRPr lang="zh-CN" altLang="en-US"/>
                    </a:p>
                  </a:txBody>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8"/>
                  </a:ext>
                </a:extLst>
              </a:tr>
              <a:tr h="186360">
                <a:tc>
                  <a:txBody>
                    <a:bodyPr/>
                    <a:lstStyle/>
                    <a:p>
                      <a:pPr algn="ctr" fontAlgn="ctr"/>
                      <a:r>
                        <a:rPr lang="en-US" altLang="zh-CN" sz="1200" b="0" i="0" u="none" strike="noStrike" dirty="0">
                          <a:solidFill>
                            <a:srgbClr val="000000"/>
                          </a:solidFill>
                          <a:latin typeface="宋体"/>
                        </a:rPr>
                        <a:t>Cycle</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gridSpan="2">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hMerge="1">
                  <a:txBody>
                    <a:bodyPr/>
                    <a:lstStyle/>
                    <a:p>
                      <a:endParaRPr lang="zh-CN" altLang="en-US"/>
                    </a:p>
                  </a:txBody>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9"/>
                  </a:ext>
                </a:extLst>
              </a:tr>
              <a:tr h="186360">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F0</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F2</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F4</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F6</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F8</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F10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F12</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gridSpan="2">
                  <a:txBody>
                    <a:bodyPr/>
                    <a:lstStyle/>
                    <a:p>
                      <a:pPr algn="ctr" fontAlgn="ctr"/>
                      <a:r>
                        <a:rPr lang="en-US" altLang="zh-CN"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a:txBody>
                    <a:bodyPr/>
                    <a:lstStyle/>
                    <a:p>
                      <a:pPr algn="ctr" fontAlgn="ctr"/>
                      <a:r>
                        <a:rPr lang="en-US" sz="1200" b="0" i="0" u="none" strike="noStrike">
                          <a:solidFill>
                            <a:srgbClr val="000000"/>
                          </a:solidFill>
                          <a:latin typeface="宋体"/>
                        </a:rPr>
                        <a:t>F30</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0"/>
                  </a:ext>
                </a:extLst>
              </a:tr>
              <a:tr h="186360">
                <a:tc>
                  <a:txBody>
                    <a:bodyPr/>
                    <a:lstStyle/>
                    <a:p>
                      <a:pPr algn="ctr" fontAlgn="ctr"/>
                      <a:r>
                        <a:rPr lang="en-US" altLang="zh-CN" sz="1200" b="0" i="0" u="none" strike="noStrike" dirty="0">
                          <a:solidFill>
                            <a:srgbClr val="000000"/>
                          </a:solidFill>
                          <a:latin typeface="宋体"/>
                        </a:rPr>
                        <a:t>56</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Reorder#</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zh-CN" altLang="en-US" sz="1200" b="0" i="0" u="none" strike="noStrike" dirty="0">
                          <a:solidFill>
                            <a:srgbClr val="000000"/>
                          </a:solidFill>
                          <a:latin typeface="宋体"/>
                        </a:rPr>
                        <a:t>　</a:t>
                      </a:r>
                    </a:p>
                  </a:txBody>
                  <a:tcPr marL="6285" marR="6285" marT="628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zh-CN" altLang="en-US" sz="1200" b="0" i="0" u="none" strike="noStrike" dirty="0">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zh-CN" altLang="en-US" sz="1200" b="0" i="0" u="none" strike="noStrike" dirty="0">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altLang="zh-CN" sz="1200" b="0" i="0" u="none" strike="noStrike" dirty="0">
                          <a:solidFill>
                            <a:srgbClr val="000000"/>
                          </a:solidFill>
                          <a:latin typeface="宋体"/>
                        </a:rPr>
                        <a:t>#6</a:t>
                      </a:r>
                      <a:endParaRPr lang="zh-CN" altLang="en-US" sz="1200" b="0" i="0" u="none" strike="noStrike" dirty="0">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zh-CN" altLang="en-US" sz="1200" b="0" i="0" u="none" strike="noStrike" dirty="0">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altLang="zh-CN" sz="1200" b="0" i="0" u="none" strike="noStrike" dirty="0">
                          <a:solidFill>
                            <a:srgbClr val="000000"/>
                          </a:solidFill>
                          <a:latin typeface="宋体"/>
                        </a:rPr>
                        <a:t>#5</a:t>
                      </a:r>
                      <a:r>
                        <a:rPr lang="zh-CN" altLang="en-US" sz="1200" b="0" i="0" u="none" strike="noStrike" dirty="0">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gridSpan="2">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hMerge="1">
                  <a:txBody>
                    <a:bodyPr/>
                    <a:lstStyle/>
                    <a:p>
                      <a:endParaRPr lang="zh-CN" altLang="en-US"/>
                    </a:p>
                  </a:txBody>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021"/>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Busy</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dirty="0">
                          <a:solidFill>
                            <a:srgbClr val="000000"/>
                          </a:solidFill>
                          <a:latin typeface="宋体"/>
                        </a:rPr>
                        <a:t>No</a:t>
                      </a:r>
                    </a:p>
                  </a:txBody>
                  <a:tcPr marL="6285" marR="6285" marT="6285"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latin typeface="宋体"/>
                        </a:rPr>
                        <a:t>No</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No</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latin typeface="宋体"/>
                        </a:rPr>
                        <a:t>Yes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latin typeface="宋体"/>
                        </a:rPr>
                        <a:t>No</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latin typeface="宋体"/>
                        </a:rPr>
                        <a:t>Yes</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No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gridSpan="2">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a:txBody>
                    <a:bodyPr/>
                    <a:lstStyle/>
                    <a:p>
                      <a:pPr algn="ctr" fontAlgn="ctr"/>
                      <a:r>
                        <a:rPr lang="en-US" sz="1200" b="0" i="0" u="none" strike="noStrike" dirty="0">
                          <a:solidFill>
                            <a:srgbClr val="000000"/>
                          </a:solidFill>
                          <a:latin typeface="宋体"/>
                        </a:rPr>
                        <a:t>No </a:t>
                      </a:r>
                    </a:p>
                  </a:txBody>
                  <a:tcPr marL="6285" marR="6285" marT="6285"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2"/>
                  </a:ext>
                </a:extLst>
              </a:tr>
            </a:tbl>
          </a:graphicData>
        </a:graphic>
      </p:graphicFrame>
      <p:sp>
        <p:nvSpPr>
          <p:cNvPr id="9" name="文本框 8">
            <a:extLst>
              <a:ext uri="{FF2B5EF4-FFF2-40B4-BE49-F238E27FC236}">
                <a16:creationId xmlns:a16="http://schemas.microsoft.com/office/drawing/2014/main" id="{2558F2C1-1F4A-4352-9DBE-50F9E4F278E9}"/>
              </a:ext>
            </a:extLst>
          </p:cNvPr>
          <p:cNvSpPr txBox="1"/>
          <p:nvPr/>
        </p:nvSpPr>
        <p:spPr>
          <a:xfrm>
            <a:off x="10250214" y="6013950"/>
            <a:ext cx="1941786" cy="276999"/>
          </a:xfrm>
          <a:prstGeom prst="rect">
            <a:avLst/>
          </a:prstGeom>
          <a:noFill/>
        </p:spPr>
        <p:txBody>
          <a:bodyPr wrap="square">
            <a:spAutoFit/>
          </a:bodyPr>
          <a:lstStyle/>
          <a:p>
            <a:pPr algn="ctr" fontAlgn="ctr"/>
            <a:r>
              <a:rPr lang="en-US" altLang="zh-CN" sz="1200" b="1" i="0" u="none" strike="noStrike" dirty="0">
                <a:solidFill>
                  <a:srgbClr val="FF0000"/>
                </a:solidFill>
                <a:latin typeface="宋体"/>
              </a:rPr>
              <a:t>Register Result Status</a:t>
            </a:r>
            <a:endParaRPr lang="zh-CN" altLang="en-US" sz="1200" b="1" i="0" u="none" strike="noStrike" dirty="0">
              <a:solidFill>
                <a:srgbClr val="FF0000"/>
              </a:solidFill>
              <a:latin typeface="宋体"/>
            </a:endParaRPr>
          </a:p>
        </p:txBody>
      </p:sp>
    </p:spTree>
    <p:extLst>
      <p:ext uri="{BB962C8B-B14F-4D97-AF65-F5344CB8AC3E}">
        <p14:creationId xmlns:p14="http://schemas.microsoft.com/office/powerpoint/2010/main" val="2471889097"/>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自由: 形状 22"/>
          <p:cNvSpPr/>
          <p:nvPr/>
        </p:nvSpPr>
        <p:spPr bwMode="auto">
          <a:xfrm rot="12600000">
            <a:off x="628798" y="267712"/>
            <a:ext cx="166903" cy="731887"/>
          </a:xfrm>
          <a:custGeom>
            <a:avLst/>
            <a:gdLst>
              <a:gd name="connsiteX0" fmla="*/ 260214 w 260214"/>
              <a:gd name="connsiteY0" fmla="*/ 995963 h 1141060"/>
              <a:gd name="connsiteX1" fmla="*/ 0 w 260214"/>
              <a:gd name="connsiteY1" fmla="*/ 1141060 h 1141060"/>
              <a:gd name="connsiteX2" fmla="*/ 0 w 260214"/>
              <a:gd name="connsiteY2" fmla="*/ 146621 h 1141060"/>
              <a:gd name="connsiteX3" fmla="*/ 260214 w 260214"/>
              <a:gd name="connsiteY3" fmla="*/ 0 h 1141060"/>
            </a:gdLst>
            <a:ahLst/>
            <a:cxnLst>
              <a:cxn ang="0">
                <a:pos x="connsiteX0" y="connsiteY0"/>
              </a:cxn>
              <a:cxn ang="0">
                <a:pos x="connsiteX1" y="connsiteY1"/>
              </a:cxn>
              <a:cxn ang="0">
                <a:pos x="connsiteX2" y="connsiteY2"/>
              </a:cxn>
              <a:cxn ang="0">
                <a:pos x="connsiteX3" y="connsiteY3"/>
              </a:cxn>
            </a:cxnLst>
            <a:rect l="l" t="t" r="r" b="b"/>
            <a:pathLst>
              <a:path w="260214" h="1141060">
                <a:moveTo>
                  <a:pt x="260214" y="995963"/>
                </a:moveTo>
                <a:lnTo>
                  <a:pt x="0" y="1141060"/>
                </a:lnTo>
                <a:lnTo>
                  <a:pt x="0" y="146621"/>
                </a:lnTo>
                <a:lnTo>
                  <a:pt x="260214" y="0"/>
                </a:lnTo>
                <a:close/>
              </a:path>
            </a:pathLst>
          </a:custGeom>
          <a:solidFill>
            <a:srgbClr val="0075EA"/>
          </a:solidFill>
          <a:ln>
            <a:noFill/>
          </a:ln>
        </p:spPr>
        <p:txBody>
          <a:bodyPr vert="horz" wrap="square" lIns="91440" tIns="45720" rIns="91440" bIns="45720" numCol="1" anchor="t" anchorCtr="0" compatLnSpc="1">
            <a:noAutofit/>
          </a:bodyPr>
          <a:lstStyle/>
          <a:p>
            <a:endParaRPr lang="zh-CN" altLang="en-US" dirty="0"/>
          </a:p>
        </p:txBody>
      </p:sp>
      <p:grpSp>
        <p:nvGrpSpPr>
          <p:cNvPr id="10" name="组合 9">
            <a:extLst>
              <a:ext uri="{FF2B5EF4-FFF2-40B4-BE49-F238E27FC236}">
                <a16:creationId xmlns:a16="http://schemas.microsoft.com/office/drawing/2014/main" id="{BB91EA2E-31D9-4C5E-B927-0E95CC089AA6}"/>
              </a:ext>
            </a:extLst>
          </p:cNvPr>
          <p:cNvGrpSpPr/>
          <p:nvPr/>
        </p:nvGrpSpPr>
        <p:grpSpPr>
          <a:xfrm>
            <a:off x="635244" y="278225"/>
            <a:ext cx="6394948" cy="706446"/>
            <a:chOff x="635242" y="278221"/>
            <a:chExt cx="6394948" cy="706445"/>
          </a:xfrm>
        </p:grpSpPr>
        <p:sp>
          <p:nvSpPr>
            <p:cNvPr id="11" name="矩形 10">
              <a:extLst>
                <a:ext uri="{FF2B5EF4-FFF2-40B4-BE49-F238E27FC236}">
                  <a16:creationId xmlns:a16="http://schemas.microsoft.com/office/drawing/2014/main" id="{47CE21A5-F067-4614-A14F-2AD5275C87D3}"/>
                </a:ext>
              </a:extLst>
            </p:cNvPr>
            <p:cNvSpPr/>
            <p:nvPr/>
          </p:nvSpPr>
          <p:spPr>
            <a:xfrm>
              <a:off x="635242" y="676889"/>
              <a:ext cx="6394948" cy="307777"/>
            </a:xfrm>
            <a:prstGeom prst="rect">
              <a:avLst/>
            </a:prstGeom>
          </p:spPr>
          <p:txBody>
            <a:bodyPr wrap="square">
              <a:spAutoFit/>
            </a:bodyPr>
            <a:lstStyle/>
            <a:p>
              <a:pPr algn="ctr"/>
              <a:r>
                <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rPr>
                <a:t>Speculation Execution based on Hardware——Example</a:t>
              </a:r>
            </a:p>
          </p:txBody>
        </p:sp>
        <p:sp>
          <p:nvSpPr>
            <p:cNvPr id="12" name="矩形 11">
              <a:extLst>
                <a:ext uri="{FF2B5EF4-FFF2-40B4-BE49-F238E27FC236}">
                  <a16:creationId xmlns:a16="http://schemas.microsoft.com/office/drawing/2014/main" id="{063FC65B-08A6-4FAC-8552-101E13B84E5C}"/>
                </a:ext>
              </a:extLst>
            </p:cNvPr>
            <p:cNvSpPr/>
            <p:nvPr/>
          </p:nvSpPr>
          <p:spPr>
            <a:xfrm>
              <a:off x="1197484" y="278221"/>
              <a:ext cx="4951997" cy="523219"/>
            </a:xfrm>
            <a:prstGeom prst="rect">
              <a:avLst/>
            </a:prstGeom>
          </p:spPr>
          <p:txBody>
            <a:bodyPr wrap="none">
              <a:spAutoFit/>
            </a:bodyPr>
            <a:lstStyle/>
            <a:p>
              <a:r>
                <a:rPr lang="zh-CN" altLang="en-US" sz="2800" b="1" dirty="0">
                  <a:solidFill>
                    <a:schemeClr val="tx1">
                      <a:lumMod val="85000"/>
                      <a:lumOff val="15000"/>
                    </a:schemeClr>
                  </a:solidFill>
                  <a:latin typeface="等线" panose="02010600030101010101" pitchFamily="2" charset="-122"/>
                  <a:ea typeface="等线" panose="02010600030101010101" pitchFamily="2" charset="-122"/>
                </a:rPr>
                <a:t>基于硬件的推测执行</a:t>
              </a:r>
              <a:r>
                <a:rPr lang="en-US" altLang="zh-CN" sz="2800" b="1" dirty="0">
                  <a:solidFill>
                    <a:schemeClr val="tx1">
                      <a:lumMod val="85000"/>
                      <a:lumOff val="15000"/>
                    </a:schemeClr>
                  </a:solidFill>
                  <a:latin typeface="等线" panose="02010600030101010101" pitchFamily="2" charset="-122"/>
                  <a:ea typeface="等线" panose="02010600030101010101" pitchFamily="2" charset="-122"/>
                </a:rPr>
                <a:t>— —</a:t>
              </a:r>
              <a:r>
                <a:rPr lang="zh-CN" altLang="en-US" sz="2800" b="1" dirty="0">
                  <a:solidFill>
                    <a:schemeClr val="tx1">
                      <a:lumMod val="85000"/>
                      <a:lumOff val="15000"/>
                    </a:schemeClr>
                  </a:solidFill>
                  <a:latin typeface="等线" panose="02010600030101010101" pitchFamily="2" charset="-122"/>
                  <a:ea typeface="等线" panose="02010600030101010101" pitchFamily="2" charset="-122"/>
                </a:rPr>
                <a:t>示例</a:t>
              </a:r>
            </a:p>
          </p:txBody>
        </p:sp>
      </p:grpSp>
      <p:sp>
        <p:nvSpPr>
          <p:cNvPr id="7" name="文本框 6">
            <a:extLst>
              <a:ext uri="{FF2B5EF4-FFF2-40B4-BE49-F238E27FC236}">
                <a16:creationId xmlns:a16="http://schemas.microsoft.com/office/drawing/2014/main" id="{BD4D3455-BFEC-4ECA-BDAC-7AAF5D43B05A}"/>
              </a:ext>
            </a:extLst>
          </p:cNvPr>
          <p:cNvSpPr txBox="1"/>
          <p:nvPr/>
        </p:nvSpPr>
        <p:spPr>
          <a:xfrm>
            <a:off x="9666514" y="801446"/>
            <a:ext cx="1890243" cy="461665"/>
          </a:xfrm>
          <a:prstGeom prst="rect">
            <a:avLst/>
          </a:prstGeom>
          <a:noFill/>
        </p:spPr>
        <p:txBody>
          <a:bodyPr wrap="square" rtlCol="0">
            <a:spAutoFit/>
          </a:bodyPr>
          <a:lstStyle/>
          <a:p>
            <a:pPr algn="ctr"/>
            <a:r>
              <a:rPr lang="zh-CN" altLang="en-US" sz="2400" b="1" dirty="0">
                <a:solidFill>
                  <a:srgbClr val="0066FF"/>
                </a:solidFill>
                <a:latin typeface="微软雅黑" panose="020B0503020204020204" pitchFamily="34" charset="-122"/>
                <a:ea typeface="微软雅黑" panose="020B0503020204020204" pitchFamily="34" charset="-122"/>
              </a:rPr>
              <a:t>第</a:t>
            </a:r>
            <a:r>
              <a:rPr lang="en-US" altLang="zh-CN" sz="2400" b="1" dirty="0">
                <a:solidFill>
                  <a:srgbClr val="0066FF"/>
                </a:solidFill>
                <a:latin typeface="微软雅黑" panose="020B0503020204020204" pitchFamily="34" charset="-122"/>
                <a:ea typeface="微软雅黑" panose="020B0503020204020204" pitchFamily="34" charset="-122"/>
              </a:rPr>
              <a:t>57</a:t>
            </a:r>
            <a:r>
              <a:rPr lang="zh-CN" altLang="en-US" sz="2400" b="1" dirty="0">
                <a:solidFill>
                  <a:srgbClr val="0066FF"/>
                </a:solidFill>
                <a:latin typeface="微软雅黑" panose="020B0503020204020204" pitchFamily="34" charset="-122"/>
                <a:ea typeface="微软雅黑" panose="020B0503020204020204" pitchFamily="34" charset="-122"/>
              </a:rPr>
              <a:t>个周期</a:t>
            </a:r>
          </a:p>
        </p:txBody>
      </p:sp>
      <p:graphicFrame>
        <p:nvGraphicFramePr>
          <p:cNvPr id="9" name="表格 8">
            <a:extLst>
              <a:ext uri="{FF2B5EF4-FFF2-40B4-BE49-F238E27FC236}">
                <a16:creationId xmlns:a16="http://schemas.microsoft.com/office/drawing/2014/main" id="{0D14AAA4-1D5A-4EE7-91A8-8A7329142616}"/>
              </a:ext>
            </a:extLst>
          </p:cNvPr>
          <p:cNvGraphicFramePr>
            <a:graphicFrameLocks noGrp="1"/>
          </p:cNvGraphicFramePr>
          <p:nvPr>
            <p:extLst>
              <p:ext uri="{D42A27DB-BD31-4B8C-83A1-F6EECF244321}">
                <p14:modId xmlns:p14="http://schemas.microsoft.com/office/powerpoint/2010/main" val="4249095516"/>
              </p:ext>
            </p:extLst>
          </p:nvPr>
        </p:nvGraphicFramePr>
        <p:xfrm>
          <a:off x="1809721" y="1263111"/>
          <a:ext cx="8572558" cy="5082315"/>
        </p:xfrm>
        <a:graphic>
          <a:graphicData uri="http://schemas.openxmlformats.org/drawingml/2006/table">
            <a:tbl>
              <a:tblPr/>
              <a:tblGrid>
                <a:gridCol w="724609">
                  <a:extLst>
                    <a:ext uri="{9D8B030D-6E8A-4147-A177-3AD203B41FA5}">
                      <a16:colId xmlns:a16="http://schemas.microsoft.com/office/drawing/2014/main" val="20000"/>
                    </a:ext>
                  </a:extLst>
                </a:gridCol>
                <a:gridCol w="724609">
                  <a:extLst>
                    <a:ext uri="{9D8B030D-6E8A-4147-A177-3AD203B41FA5}">
                      <a16:colId xmlns:a16="http://schemas.microsoft.com/office/drawing/2014/main" val="20001"/>
                    </a:ext>
                  </a:extLst>
                </a:gridCol>
                <a:gridCol w="602313">
                  <a:extLst>
                    <a:ext uri="{9D8B030D-6E8A-4147-A177-3AD203B41FA5}">
                      <a16:colId xmlns:a16="http://schemas.microsoft.com/office/drawing/2014/main" val="20002"/>
                    </a:ext>
                  </a:extLst>
                </a:gridCol>
                <a:gridCol w="439620">
                  <a:extLst>
                    <a:ext uri="{9D8B030D-6E8A-4147-A177-3AD203B41FA5}">
                      <a16:colId xmlns:a16="http://schemas.microsoft.com/office/drawing/2014/main" val="20003"/>
                    </a:ext>
                  </a:extLst>
                </a:gridCol>
                <a:gridCol w="1388527">
                  <a:extLst>
                    <a:ext uri="{9D8B030D-6E8A-4147-A177-3AD203B41FA5}">
                      <a16:colId xmlns:a16="http://schemas.microsoft.com/office/drawing/2014/main" val="20004"/>
                    </a:ext>
                  </a:extLst>
                </a:gridCol>
                <a:gridCol w="1249193">
                  <a:extLst>
                    <a:ext uri="{9D8B030D-6E8A-4147-A177-3AD203B41FA5}">
                      <a16:colId xmlns:a16="http://schemas.microsoft.com/office/drawing/2014/main" val="20005"/>
                    </a:ext>
                  </a:extLst>
                </a:gridCol>
                <a:gridCol w="637807">
                  <a:extLst>
                    <a:ext uri="{9D8B030D-6E8A-4147-A177-3AD203B41FA5}">
                      <a16:colId xmlns:a16="http://schemas.microsoft.com/office/drawing/2014/main" val="20006"/>
                    </a:ext>
                  </a:extLst>
                </a:gridCol>
                <a:gridCol w="845377">
                  <a:extLst>
                    <a:ext uri="{9D8B030D-6E8A-4147-A177-3AD203B41FA5}">
                      <a16:colId xmlns:a16="http://schemas.microsoft.com/office/drawing/2014/main" val="20007"/>
                    </a:ext>
                  </a:extLst>
                </a:gridCol>
                <a:gridCol w="724609">
                  <a:extLst>
                    <a:ext uri="{9D8B030D-6E8A-4147-A177-3AD203B41FA5}">
                      <a16:colId xmlns:a16="http://schemas.microsoft.com/office/drawing/2014/main" val="20008"/>
                    </a:ext>
                  </a:extLst>
                </a:gridCol>
                <a:gridCol w="356657">
                  <a:extLst>
                    <a:ext uri="{9D8B030D-6E8A-4147-A177-3AD203B41FA5}">
                      <a16:colId xmlns:a16="http://schemas.microsoft.com/office/drawing/2014/main" val="20009"/>
                    </a:ext>
                  </a:extLst>
                </a:gridCol>
                <a:gridCol w="154628">
                  <a:extLst>
                    <a:ext uri="{9D8B030D-6E8A-4147-A177-3AD203B41FA5}">
                      <a16:colId xmlns:a16="http://schemas.microsoft.com/office/drawing/2014/main" val="20010"/>
                    </a:ext>
                  </a:extLst>
                </a:gridCol>
                <a:gridCol w="724609">
                  <a:extLst>
                    <a:ext uri="{9D8B030D-6E8A-4147-A177-3AD203B41FA5}">
                      <a16:colId xmlns:a16="http://schemas.microsoft.com/office/drawing/2014/main" val="20011"/>
                    </a:ext>
                  </a:extLst>
                </a:gridCol>
              </a:tblGrid>
              <a:tr h="186360">
                <a:tc>
                  <a:txBody>
                    <a:bodyPr/>
                    <a:lstStyle/>
                    <a:p>
                      <a:pPr algn="ctr" fontAlgn="ctr"/>
                      <a:r>
                        <a:rPr lang="en-US" sz="1200" b="0" i="0" u="none" strike="noStrike" dirty="0">
                          <a:solidFill>
                            <a:srgbClr val="000000"/>
                          </a:solidFill>
                          <a:latin typeface="宋体"/>
                        </a:rPr>
                        <a:t>Time</a:t>
                      </a: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Name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a:solidFill>
                            <a:srgbClr val="000000"/>
                          </a:solidFill>
                          <a:latin typeface="宋体"/>
                        </a:rPr>
                        <a:t>Busy</a:t>
                      </a:r>
                    </a:p>
                  </a:txBody>
                  <a:tcPr marL="6285" marR="6285" marT="628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dirty="0">
                          <a:solidFill>
                            <a:srgbClr val="000000"/>
                          </a:solidFill>
                          <a:latin typeface="宋体"/>
                        </a:rPr>
                        <a:t>Op</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dirty="0" err="1">
                          <a:solidFill>
                            <a:srgbClr val="000000"/>
                          </a:solidFill>
                          <a:latin typeface="宋体"/>
                        </a:rPr>
                        <a:t>Vj</a:t>
                      </a:r>
                      <a:endParaRPr lang="en-US" sz="1200" b="0" i="0" u="none" strike="noStrike" dirty="0">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a:solidFill>
                            <a:srgbClr val="000000"/>
                          </a:solidFill>
                          <a:latin typeface="宋体"/>
                        </a:rPr>
                        <a:t>Vk</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dirty="0" err="1">
                          <a:solidFill>
                            <a:srgbClr val="000000"/>
                          </a:solidFill>
                          <a:latin typeface="宋体"/>
                        </a:rPr>
                        <a:t>Qj</a:t>
                      </a:r>
                      <a:endParaRPr lang="en-US" sz="1200" b="0" i="0" u="none" strike="noStrike" dirty="0">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a:solidFill>
                            <a:srgbClr val="000000"/>
                          </a:solidFill>
                          <a:latin typeface="宋体"/>
                        </a:rPr>
                        <a:t>Qk</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a:solidFill>
                            <a:srgbClr val="000000"/>
                          </a:solidFill>
                          <a:latin typeface="宋体"/>
                        </a:rPr>
                        <a:t>Dest</a:t>
                      </a:r>
                    </a:p>
                  </a:txBody>
                  <a:tcPr marL="6285" marR="6285" marT="628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gridSpan="2">
                  <a:txBody>
                    <a:bodyPr/>
                    <a:lstStyle/>
                    <a:p>
                      <a:pPr algn="ctr" fontAlgn="ctr"/>
                      <a:endParaRPr lang="zh-CN" alt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hMerge="1">
                  <a:txBody>
                    <a:bodyPr/>
                    <a:lstStyle/>
                    <a:p>
                      <a:endParaRPr lang="zh-CN" altLang="en-US"/>
                    </a:p>
                  </a:txBody>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0"/>
                  </a:ext>
                </a:extLst>
              </a:tr>
              <a:tr h="186360">
                <a:tc>
                  <a:txBody>
                    <a:bodyPr/>
                    <a:lstStyle/>
                    <a:p>
                      <a:pPr algn="ctr" fontAlgn="ctr"/>
                      <a:r>
                        <a:rPr lang="en-US" altLang="zh-CN" sz="1200" b="0" i="0" u="none" strike="noStrike">
                          <a:solidFill>
                            <a:srgbClr val="000000"/>
                          </a:solidFill>
                          <a:latin typeface="宋体"/>
                        </a:rPr>
                        <a:t>0</a:t>
                      </a: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Add1</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dirty="0">
                          <a:solidFill>
                            <a:srgbClr val="000000"/>
                          </a:solidFill>
                          <a:latin typeface="宋体"/>
                        </a:rPr>
                        <a:t>No</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gridSpan="3">
                  <a:txBody>
                    <a:bodyPr/>
                    <a:lstStyle/>
                    <a:p>
                      <a:pPr algn="ctr" fontAlgn="ctr"/>
                      <a:r>
                        <a:rPr lang="en-US" altLang="zh-CN" sz="1200" b="1" i="0" u="none" strike="noStrike" dirty="0">
                          <a:solidFill>
                            <a:srgbClr val="FF0000"/>
                          </a:solidFill>
                          <a:latin typeface="宋体"/>
                        </a:rPr>
                        <a:t>Reservation</a:t>
                      </a:r>
                      <a:endParaRPr lang="zh-CN" altLang="en-US" sz="1200" b="1" i="0" u="none" strike="noStrike" dirty="0">
                        <a:solidFill>
                          <a:srgbClr val="FF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hMerge="1">
                  <a:txBody>
                    <a:bodyPr/>
                    <a:lstStyle/>
                    <a:p>
                      <a:endParaRPr lang="zh-CN" altLang="en-US"/>
                    </a:p>
                  </a:txBody>
                  <a:tcPr/>
                </a:tc>
                <a:tc hMerge="1">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1"/>
                  </a:ext>
                </a:extLst>
              </a:tr>
              <a:tr h="186360">
                <a:tc>
                  <a:txBody>
                    <a:bodyPr/>
                    <a:lstStyle/>
                    <a:p>
                      <a:pPr algn="ctr" fontAlgn="ctr"/>
                      <a:r>
                        <a:rPr lang="en-US" altLang="zh-CN" sz="1200" b="0" i="0" u="none" strike="noStrike" dirty="0">
                          <a:solidFill>
                            <a:srgbClr val="000000"/>
                          </a:solidFill>
                          <a:latin typeface="宋体"/>
                        </a:rPr>
                        <a:t>0</a:t>
                      </a: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Add2</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dirty="0">
                          <a:solidFill>
                            <a:srgbClr val="000000"/>
                          </a:solidFill>
                          <a:latin typeface="宋体"/>
                        </a:rPr>
                        <a:t>No</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gridSpan="3">
                  <a:txBody>
                    <a:bodyPr/>
                    <a:lstStyle/>
                    <a:p>
                      <a:pPr algn="ctr" fontAlgn="ctr"/>
                      <a:r>
                        <a:rPr lang="en-US" altLang="zh-CN" sz="1200" b="1" i="0" u="none" strike="noStrike" dirty="0">
                          <a:solidFill>
                            <a:srgbClr val="FF0000"/>
                          </a:solidFill>
                          <a:latin typeface="宋体"/>
                        </a:rPr>
                        <a:t>Station</a:t>
                      </a:r>
                      <a:endParaRPr lang="zh-CN" altLang="en-US" sz="1200" b="1" i="0" u="none" strike="noStrike" dirty="0">
                        <a:solidFill>
                          <a:srgbClr val="FF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hMerge="1">
                  <a:txBody>
                    <a:bodyPr/>
                    <a:lstStyle/>
                    <a:p>
                      <a:endParaRPr lang="zh-CN" altLang="en-US"/>
                    </a:p>
                  </a:txBody>
                  <a:tcPr/>
                </a:tc>
                <a:tc hMerge="1">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2"/>
                  </a:ext>
                </a:extLst>
              </a:tr>
              <a:tr h="186360">
                <a:tc>
                  <a:txBody>
                    <a:bodyPr/>
                    <a:lstStyle/>
                    <a:p>
                      <a:pPr algn="ctr" fontAlgn="ctr"/>
                      <a:r>
                        <a:rPr lang="en-US" altLang="zh-CN" sz="1200" b="0" i="0" u="none" strike="noStrike">
                          <a:solidFill>
                            <a:srgbClr val="000000"/>
                          </a:solidFill>
                          <a:latin typeface="宋体"/>
                        </a:rPr>
                        <a:t>0</a:t>
                      </a: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Add3</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dirty="0">
                          <a:solidFill>
                            <a:srgbClr val="000000"/>
                          </a:solidFill>
                          <a:latin typeface="宋体"/>
                        </a:rPr>
                        <a:t>No</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marL="0" indent="0" algn="ctr" fontAlgn="ctr">
                        <a:tabLst/>
                      </a:pPr>
                      <a:endParaRPr lang="zh-CN" alt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gridSpan="2">
                  <a:txBody>
                    <a:bodyPr/>
                    <a:lstStyle/>
                    <a:p>
                      <a:endParaRPr lang="zh-CN" altLang="en-US"/>
                    </a:p>
                  </a:txBody>
                  <a:tcPr marL="6285" marR="6285" marT="6285" marB="0" anchor="ctr">
                    <a:lnL>
                      <a:noFill/>
                    </a:lnL>
                    <a:lnR>
                      <a:noFill/>
                    </a:lnR>
                    <a:lnT>
                      <a:noFill/>
                    </a:lnT>
                    <a:lnB>
                      <a:noFill/>
                    </a:lnB>
                  </a:tcPr>
                </a:tc>
                <a:tc hMerge="1">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3"/>
                  </a:ext>
                </a:extLst>
              </a:tr>
              <a:tr h="186360">
                <a:tc>
                  <a:txBody>
                    <a:bodyPr/>
                    <a:lstStyle/>
                    <a:p>
                      <a:pPr algn="ctr" fontAlgn="ctr"/>
                      <a:r>
                        <a:rPr lang="en-US" altLang="zh-CN" sz="1200" b="0" i="0" u="none" strike="noStrike" dirty="0">
                          <a:solidFill>
                            <a:srgbClr val="000000"/>
                          </a:solidFill>
                          <a:latin typeface="宋体"/>
                        </a:rPr>
                        <a:t>0</a:t>
                      </a: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Mult1</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dirty="0">
                          <a:solidFill>
                            <a:srgbClr val="000000"/>
                          </a:solidFill>
                          <a:latin typeface="宋体"/>
                        </a:rPr>
                        <a:t>No</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gridSpan="2">
                  <a:txBody>
                    <a:bodyPr/>
                    <a:lstStyle/>
                    <a:p>
                      <a:endParaRPr lang="zh-CN" altLang="en-US"/>
                    </a:p>
                  </a:txBody>
                  <a:tcPr marL="6285" marR="6285" marT="6285" marB="0" anchor="ctr">
                    <a:lnL>
                      <a:noFill/>
                    </a:lnL>
                    <a:lnR>
                      <a:noFill/>
                    </a:lnR>
                    <a:lnT>
                      <a:noFill/>
                    </a:lnT>
                    <a:lnB>
                      <a:noFill/>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4"/>
                  </a:ext>
                </a:extLst>
              </a:tr>
              <a:tr h="186360">
                <a:tc>
                  <a:txBody>
                    <a:bodyPr/>
                    <a:lstStyle/>
                    <a:p>
                      <a:pPr algn="ctr" fontAlgn="ctr"/>
                      <a:r>
                        <a:rPr lang="en-US" altLang="zh-CN" sz="1200" b="0" i="0" u="none" strike="noStrike" dirty="0">
                          <a:solidFill>
                            <a:srgbClr val="000000"/>
                          </a:solidFill>
                          <a:latin typeface="宋体"/>
                        </a:rPr>
                        <a:t>0</a:t>
                      </a: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Mult2</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dirty="0">
                          <a:solidFill>
                            <a:srgbClr val="000000"/>
                          </a:solidFill>
                          <a:latin typeface="宋体"/>
                        </a:rPr>
                        <a:t>No</a:t>
                      </a:r>
                    </a:p>
                  </a:txBody>
                  <a:tcPr marL="6285" marR="6285" marT="6285"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gridSpan="2">
                  <a:txBody>
                    <a:bodyPr/>
                    <a:lstStyle/>
                    <a:p>
                      <a:endParaRPr lang="zh-CN" altLang="en-US"/>
                    </a:p>
                  </a:txBody>
                  <a:tcPr marL="6285" marR="6285" marT="6285" marB="0" anchor="ctr">
                    <a:lnL>
                      <a:noFill/>
                    </a:lnL>
                    <a:lnR>
                      <a:noFill/>
                    </a:lnR>
                    <a:lnT>
                      <a:noFill/>
                    </a:lnT>
                    <a:lnB>
                      <a:noFill/>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5"/>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gridSpan="2">
                  <a:txBody>
                    <a:bodyPr/>
                    <a:lstStyle/>
                    <a:p>
                      <a:endParaRPr lang="zh-CN" altLang="en-US"/>
                    </a:p>
                  </a:txBody>
                  <a:tcPr marL="6285" marR="6285" marT="6285" marB="0" anchor="ctr">
                    <a:lnL>
                      <a:noFill/>
                    </a:lnL>
                    <a:lnR>
                      <a:noFill/>
                    </a:lnR>
                    <a:lnT>
                      <a:noFill/>
                    </a:lnT>
                    <a:lnB>
                      <a:noFill/>
                    </a:lnB>
                  </a:tcPr>
                </a:tc>
                <a:tc hMerge="1">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6"/>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Busy</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gridSpan="2">
                  <a:txBody>
                    <a:bodyPr/>
                    <a:lstStyle/>
                    <a:p>
                      <a:pPr algn="ctr" fontAlgn="ctr"/>
                      <a:r>
                        <a:rPr lang="en-US" sz="1200" b="0" i="0" u="none" strike="noStrike">
                          <a:solidFill>
                            <a:srgbClr val="000000"/>
                          </a:solidFill>
                          <a:latin typeface="宋体"/>
                        </a:rPr>
                        <a:t>Address</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hMerge="1">
                  <a:txBody>
                    <a:bodyPr/>
                    <a:lstStyle/>
                    <a:p>
                      <a:pPr algn="ctr" fontAlgn="ctr"/>
                      <a:endParaRPr lang="en-US" sz="1200" b="0" i="0" u="none" strike="noStrike">
                        <a:solidFill>
                          <a:srgbClr val="000000"/>
                        </a:solidFill>
                        <a:latin typeface="宋体"/>
                      </a:endParaRP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Entry</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Busy</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Instruction</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State</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err="1">
                          <a:solidFill>
                            <a:srgbClr val="000000"/>
                          </a:solidFill>
                          <a:latin typeface="宋体"/>
                        </a:rPr>
                        <a:t>Dest</a:t>
                      </a:r>
                      <a:r>
                        <a:rPr lang="en-US" sz="1200" b="0" i="0" u="none" strike="noStrike" dirty="0">
                          <a:solidFill>
                            <a:srgbClr val="000000"/>
                          </a:solidFill>
                          <a:latin typeface="宋体"/>
                        </a:rPr>
                        <a:t>.</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Value</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Load1</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No</a:t>
                      </a:r>
                      <a:endParaRPr lang="zh-CN" alt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tcPr>
                </a:tc>
                <a:tc gridSpan="2">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hMerge="1">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008"/>
                  </a:ext>
                </a:extLst>
              </a:tr>
              <a:tr h="186360">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1</a:t>
                      </a:r>
                    </a:p>
                  </a:txBody>
                  <a:tcPr marL="6285" marR="6285" marT="628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altLang="zh-CN" sz="1200" b="0" i="0" u="none" strike="noStrike" dirty="0">
                          <a:solidFill>
                            <a:srgbClr val="000000"/>
                          </a:solidFill>
                          <a:latin typeface="宋体"/>
                        </a:rPr>
                        <a:t>no</a:t>
                      </a:r>
                      <a:r>
                        <a:rPr lang="zh-CN" altLang="en-US" sz="1200" b="0" i="0" u="none" strike="noStrike" dirty="0">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altLang="zh-CN" sz="1200" b="0" i="0" u="none" strike="noStrike" dirty="0">
                          <a:solidFill>
                            <a:srgbClr val="000000"/>
                          </a:solidFill>
                          <a:latin typeface="宋体"/>
                        </a:rPr>
                        <a:t>LD F6,34(R2)</a:t>
                      </a:r>
                      <a:endParaRPr lang="zh-CN" altLang="en-US" sz="1200" b="0" i="0" u="none" strike="noStrike" dirty="0">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altLang="zh-CN" sz="1200" b="0" i="0" u="none" strike="noStrike" dirty="0">
                          <a:solidFill>
                            <a:srgbClr val="000000"/>
                          </a:solidFill>
                          <a:latin typeface="宋体"/>
                        </a:rPr>
                        <a:t>Commit</a:t>
                      </a:r>
                      <a:r>
                        <a:rPr lang="zh-CN" altLang="en-US" sz="1200" b="0" i="0" u="none" strike="noStrike" dirty="0">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altLang="zh-CN" sz="1200" b="0" i="0" u="none" strike="noStrike" dirty="0">
                          <a:solidFill>
                            <a:srgbClr val="000000"/>
                          </a:solidFill>
                          <a:latin typeface="宋体"/>
                        </a:rPr>
                        <a:t>F6</a:t>
                      </a:r>
                      <a:r>
                        <a:rPr lang="zh-CN" altLang="en-US" sz="1200" b="0" i="0" u="none" strike="noStrike" dirty="0">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altLang="zh-CN" sz="1200" b="0" i="0" u="none" strike="noStrike" dirty="0" err="1">
                          <a:solidFill>
                            <a:srgbClr val="000000"/>
                          </a:solidFill>
                          <a:latin typeface="宋体"/>
                        </a:rPr>
                        <a:t>Mem</a:t>
                      </a:r>
                      <a:r>
                        <a:rPr lang="en-US" altLang="zh-CN" sz="1200" b="0" i="0" u="none" strike="noStrike" dirty="0">
                          <a:solidFill>
                            <a:srgbClr val="000000"/>
                          </a:solidFill>
                          <a:latin typeface="宋体"/>
                        </a:rPr>
                        <a:t>[load1]</a:t>
                      </a:r>
                      <a:r>
                        <a:rPr lang="zh-CN" altLang="en-US" sz="1200" b="0" i="0" u="none" strike="noStrike" dirty="0">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a:solidFill>
                            <a:srgbClr val="000000"/>
                          </a:solidFill>
                          <a:latin typeface="宋体"/>
                        </a:rPr>
                        <a:t>Load2</a:t>
                      </a:r>
                    </a:p>
                  </a:txBody>
                  <a:tcPr marL="6285" marR="6285" marT="62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No</a:t>
                      </a:r>
                      <a:endParaRPr lang="zh-CN" alt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gridSpan="2">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10009"/>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2</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altLang="zh-CN" sz="1200" b="0" i="0" u="none" strike="noStrike" dirty="0">
                          <a:solidFill>
                            <a:srgbClr val="000000"/>
                          </a:solidFill>
                          <a:latin typeface="宋体"/>
                        </a:rPr>
                        <a:t>no </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a:solidFill>
                            <a:srgbClr val="000000"/>
                          </a:solidFill>
                          <a:latin typeface="宋体"/>
                        </a:rPr>
                        <a:t>LD F2,45(R3) </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a:solidFill>
                            <a:srgbClr val="000000"/>
                          </a:solidFill>
                          <a:latin typeface="宋体"/>
                        </a:rPr>
                        <a:t>Commit</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a:solidFill>
                            <a:srgbClr val="000000"/>
                          </a:solidFill>
                          <a:latin typeface="宋体"/>
                        </a:rPr>
                        <a:t>F2</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err="1">
                          <a:solidFill>
                            <a:srgbClr val="000000"/>
                          </a:solidFill>
                          <a:latin typeface="宋体"/>
                        </a:rPr>
                        <a:t>Mem</a:t>
                      </a:r>
                      <a:r>
                        <a:rPr lang="en-US" altLang="zh-CN" sz="1200" b="0" i="0" u="none" strike="noStrike" dirty="0">
                          <a:solidFill>
                            <a:srgbClr val="000000"/>
                          </a:solidFill>
                          <a:latin typeface="宋体"/>
                        </a:rPr>
                        <a:t>[load2]</a:t>
                      </a:r>
                      <a:r>
                        <a:rPr lang="zh-CN" altLang="en-US" sz="1200" b="0" i="0" u="none" strike="noStrike" dirty="0">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a:solidFill>
                            <a:srgbClr val="000000"/>
                          </a:solidFill>
                          <a:latin typeface="宋体"/>
                        </a:rPr>
                        <a:t>Load3</a:t>
                      </a:r>
                    </a:p>
                  </a:txBody>
                  <a:tcPr marL="6285" marR="6285" marT="62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tcPr>
                </a:tc>
                <a:tc gridSpan="2">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3</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altLang="zh-CN" sz="1200" b="0" i="0" u="none" strike="noStrike" dirty="0">
                          <a:solidFill>
                            <a:srgbClr val="000000"/>
                          </a:solidFill>
                          <a:latin typeface="宋体"/>
                        </a:rPr>
                        <a:t>no</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a:solidFill>
                            <a:srgbClr val="000000"/>
                          </a:solidFill>
                          <a:latin typeface="宋体"/>
                        </a:rPr>
                        <a:t>MULT</a:t>
                      </a:r>
                      <a:r>
                        <a:rPr lang="en-US" altLang="zh-CN" sz="1200" b="0" i="0" u="none" strike="noStrike" baseline="0" dirty="0">
                          <a:solidFill>
                            <a:srgbClr val="000000"/>
                          </a:solidFill>
                          <a:latin typeface="宋体"/>
                        </a:rPr>
                        <a:t> F0,F2,F4</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a:solidFill>
                            <a:srgbClr val="000000"/>
                          </a:solidFill>
                          <a:latin typeface="宋体"/>
                        </a:rPr>
                        <a:t>Commit</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a:solidFill>
                            <a:srgbClr val="000000"/>
                          </a:solidFill>
                          <a:latin typeface="宋体"/>
                        </a:rPr>
                        <a:t>F0</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a:solidFill>
                            <a:srgbClr val="000000"/>
                          </a:solidFill>
                          <a:latin typeface="宋体"/>
                        </a:rPr>
                        <a:t>#2*F4</a:t>
                      </a:r>
                      <a:r>
                        <a:rPr lang="zh-CN" altLang="en-US" sz="1200" b="0" i="0" u="none" strike="noStrike" dirty="0">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gridSpan="2">
                  <a:txBody>
                    <a:bodyPr/>
                    <a:lstStyle/>
                    <a:p>
                      <a:endParaRPr lang="zh-CN" altLang="en-US"/>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011"/>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4</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altLang="zh-CN" sz="1200" b="0" i="0" u="none" strike="noStrike" dirty="0">
                          <a:solidFill>
                            <a:srgbClr val="000000"/>
                          </a:solidFill>
                          <a:latin typeface="宋体"/>
                        </a:rPr>
                        <a:t>no</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a:solidFill>
                            <a:srgbClr val="000000"/>
                          </a:solidFill>
                          <a:latin typeface="宋体"/>
                        </a:rPr>
                        <a:t>SUBD F8,F6,F2</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a:solidFill>
                            <a:srgbClr val="000000"/>
                          </a:solidFill>
                          <a:latin typeface="宋体"/>
                        </a:rPr>
                        <a:t>Commit</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a:solidFill>
                            <a:srgbClr val="000000"/>
                          </a:solidFill>
                          <a:latin typeface="宋体"/>
                        </a:rPr>
                        <a:t>F8</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a:solidFill>
                            <a:srgbClr val="000000"/>
                          </a:solidFill>
                          <a:latin typeface="宋体"/>
                        </a:rPr>
                        <a:t>F6-#2</a:t>
                      </a: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gridSpan="2">
                  <a:txBody>
                    <a:bodyPr/>
                    <a:lstStyle/>
                    <a:p>
                      <a:endParaRPr lang="zh-CN" altLang="en-US"/>
                    </a:p>
                  </a:txBody>
                  <a:tcPr marL="6285" marR="6285" marT="6285" marB="0" anchor="ctr">
                    <a:lnL>
                      <a:noFill/>
                    </a:lnL>
                    <a:lnR>
                      <a:noFill/>
                    </a:lnR>
                    <a:lnT>
                      <a:noFill/>
                    </a:lnT>
                    <a:lnB>
                      <a:noFill/>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2"/>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5</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altLang="zh-CN" sz="1200" b="0" i="0" u="none" strike="noStrike" dirty="0">
                          <a:solidFill>
                            <a:srgbClr val="000000"/>
                          </a:solidFill>
                          <a:latin typeface="宋体"/>
                        </a:rPr>
                        <a:t>no </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a:solidFill>
                            <a:srgbClr val="000000"/>
                          </a:solidFill>
                          <a:latin typeface="宋体"/>
                        </a:rPr>
                        <a:t>DIVD</a:t>
                      </a:r>
                      <a:r>
                        <a:rPr lang="en-US" altLang="zh-CN" sz="1200" b="0" i="0" u="none" strike="noStrike" baseline="0" dirty="0">
                          <a:solidFill>
                            <a:srgbClr val="000000"/>
                          </a:solidFill>
                          <a:latin typeface="宋体"/>
                        </a:rPr>
                        <a:t> F10,F0,F6</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a:solidFill>
                            <a:srgbClr val="000000"/>
                          </a:solidFill>
                          <a:latin typeface="宋体"/>
                        </a:rPr>
                        <a:t>Commit</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a:solidFill>
                            <a:srgbClr val="000000"/>
                          </a:solidFill>
                          <a:latin typeface="宋体"/>
                        </a:rPr>
                        <a:t>F10</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a:solidFill>
                            <a:srgbClr val="000000"/>
                          </a:solidFill>
                          <a:latin typeface="宋体"/>
                        </a:rPr>
                        <a:t>#3/F6</a:t>
                      </a:r>
                      <a:r>
                        <a:rPr lang="zh-CN" altLang="en-US" sz="1200" b="0" i="0" u="none" strike="noStrike" dirty="0">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gridSpan="2">
                  <a:txBody>
                    <a:bodyPr/>
                    <a:lstStyle/>
                    <a:p>
                      <a:endParaRPr lang="zh-CN" altLang="en-US"/>
                    </a:p>
                  </a:txBody>
                  <a:tcPr marL="6285" marR="6285" marT="6285" marB="0" anchor="ctr">
                    <a:lnL>
                      <a:noFill/>
                    </a:lnL>
                    <a:lnR>
                      <a:noFill/>
                    </a:lnR>
                    <a:lnT>
                      <a:noFill/>
                    </a:lnT>
                    <a:lnB>
                      <a:noFill/>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3"/>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a:solidFill>
                            <a:srgbClr val="000000"/>
                          </a:solidFill>
                          <a:latin typeface="宋体"/>
                        </a:rPr>
                        <a:t>Head</a:t>
                      </a: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6</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altLang="zh-CN" sz="1200" b="0" i="0" u="none" strike="noStrike" dirty="0">
                          <a:solidFill>
                            <a:srgbClr val="000000"/>
                          </a:solidFill>
                          <a:latin typeface="宋体"/>
                        </a:rPr>
                        <a:t>Yes</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a:solidFill>
                            <a:srgbClr val="000000"/>
                          </a:solidFill>
                          <a:latin typeface="宋体"/>
                        </a:rPr>
                        <a:t>ADDD F6,F8,F2</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a:solidFill>
                            <a:srgbClr val="000000"/>
                          </a:solidFill>
                          <a:latin typeface="宋体"/>
                        </a:rPr>
                        <a:t>Write</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a:solidFill>
                            <a:srgbClr val="000000"/>
                          </a:solidFill>
                          <a:latin typeface="宋体"/>
                        </a:rPr>
                        <a:t>F6</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a:solidFill>
                            <a:srgbClr val="000000"/>
                          </a:solidFill>
                          <a:latin typeface="宋体"/>
                        </a:rPr>
                        <a:t>#4+F2</a:t>
                      </a:r>
                      <a:r>
                        <a:rPr lang="zh-CN" altLang="en-US" sz="1200" b="0" i="0" u="none" strike="noStrike" dirty="0">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gridSpan="2">
                  <a:txBody>
                    <a:bodyPr/>
                    <a:lstStyle/>
                    <a:p>
                      <a:endParaRPr lang="zh-CN" altLang="en-US"/>
                    </a:p>
                  </a:txBody>
                  <a:tcPr marL="6285" marR="6285" marT="6285" marB="0" anchor="ctr">
                    <a:lnL>
                      <a:noFill/>
                    </a:lnL>
                    <a:lnR>
                      <a:noFill/>
                    </a:lnR>
                    <a:lnT>
                      <a:noFill/>
                    </a:lnT>
                    <a:lnB>
                      <a:noFill/>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4"/>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7</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gridSpan="4">
                  <a:txBody>
                    <a:bodyPr/>
                    <a:lstStyle/>
                    <a:p>
                      <a:pPr algn="ctr" fontAlgn="ctr"/>
                      <a:r>
                        <a:rPr lang="en-US" altLang="zh-CN" sz="1200" b="1" i="0" u="none" strike="noStrike" dirty="0">
                          <a:solidFill>
                            <a:srgbClr val="FF0000"/>
                          </a:solidFill>
                          <a:latin typeface="宋体"/>
                        </a:rPr>
                        <a:t>Reorder Buffer</a:t>
                      </a:r>
                      <a:endParaRPr lang="zh-CN" altLang="en-US" sz="1200" b="1" i="0" u="none" strike="noStrike" dirty="0">
                        <a:solidFill>
                          <a:srgbClr val="FF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hMerge="1">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hMerge="1">
                  <a:txBody>
                    <a:bodyPr/>
                    <a:lstStyle/>
                    <a:p>
                      <a:endParaRPr lang="zh-CN" altLang="en-US"/>
                    </a:p>
                  </a:txBody>
                  <a:tcPr/>
                </a:tc>
                <a:tc hMerge="1">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5"/>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8</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gridSpan="2">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hMerge="1">
                  <a:txBody>
                    <a:bodyPr/>
                    <a:lstStyle/>
                    <a:p>
                      <a:endParaRPr lang="zh-CN" altLang="en-US"/>
                    </a:p>
                  </a:txBody>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6"/>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9</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gridSpan="2">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hMerge="1">
                  <a:txBody>
                    <a:bodyPr/>
                    <a:lstStyle/>
                    <a:p>
                      <a:endParaRPr lang="zh-CN" altLang="en-US"/>
                    </a:p>
                  </a:txBody>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7"/>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10</a:t>
                      </a:r>
                    </a:p>
                  </a:txBody>
                  <a:tcPr marL="6285" marR="6285" marT="6285"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gridSpan="2">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hMerge="1">
                  <a:txBody>
                    <a:bodyPr/>
                    <a:lstStyle/>
                    <a:p>
                      <a:endParaRPr lang="zh-CN" altLang="en-US"/>
                    </a:p>
                  </a:txBody>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8"/>
                  </a:ext>
                </a:extLst>
              </a:tr>
              <a:tr h="186360">
                <a:tc>
                  <a:txBody>
                    <a:bodyPr/>
                    <a:lstStyle/>
                    <a:p>
                      <a:pPr algn="ctr" fontAlgn="ctr"/>
                      <a:r>
                        <a:rPr lang="en-US" altLang="zh-CN" sz="1200" b="0" i="0" u="none" strike="noStrike" dirty="0">
                          <a:solidFill>
                            <a:srgbClr val="000000"/>
                          </a:solidFill>
                          <a:latin typeface="宋体"/>
                        </a:rPr>
                        <a:t>Cycle</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gridSpan="2">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hMerge="1">
                  <a:txBody>
                    <a:bodyPr/>
                    <a:lstStyle/>
                    <a:p>
                      <a:endParaRPr lang="zh-CN" altLang="en-US"/>
                    </a:p>
                  </a:txBody>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9"/>
                  </a:ext>
                </a:extLst>
              </a:tr>
              <a:tr h="186360">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F0</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F2</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F4</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F6</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F8</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F10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F12</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gridSpan="2">
                  <a:txBody>
                    <a:bodyPr/>
                    <a:lstStyle/>
                    <a:p>
                      <a:pPr algn="ctr" fontAlgn="ctr"/>
                      <a:r>
                        <a:rPr lang="en-US" altLang="zh-CN"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a:txBody>
                    <a:bodyPr/>
                    <a:lstStyle/>
                    <a:p>
                      <a:pPr algn="ctr" fontAlgn="ctr"/>
                      <a:r>
                        <a:rPr lang="en-US" sz="1200" b="0" i="0" u="none" strike="noStrike">
                          <a:solidFill>
                            <a:srgbClr val="000000"/>
                          </a:solidFill>
                          <a:latin typeface="宋体"/>
                        </a:rPr>
                        <a:t>F30</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0"/>
                  </a:ext>
                </a:extLst>
              </a:tr>
              <a:tr h="186360">
                <a:tc>
                  <a:txBody>
                    <a:bodyPr/>
                    <a:lstStyle/>
                    <a:p>
                      <a:pPr algn="ctr" fontAlgn="ctr"/>
                      <a:r>
                        <a:rPr lang="en-US" altLang="zh-CN" sz="1200" b="0" i="0" u="none" strike="noStrike" dirty="0">
                          <a:solidFill>
                            <a:srgbClr val="000000"/>
                          </a:solidFill>
                          <a:latin typeface="宋体"/>
                        </a:rPr>
                        <a:t>57</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Reorder#</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zh-CN" altLang="en-US" sz="1200" b="0" i="0" u="none" strike="noStrike" dirty="0">
                          <a:solidFill>
                            <a:srgbClr val="000000"/>
                          </a:solidFill>
                          <a:latin typeface="宋体"/>
                        </a:rPr>
                        <a:t>　</a:t>
                      </a:r>
                    </a:p>
                  </a:txBody>
                  <a:tcPr marL="6285" marR="6285" marT="628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zh-CN" altLang="en-US" sz="1200" b="0" i="0" u="none" strike="noStrike" dirty="0">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zh-CN" altLang="en-US" sz="1200" b="0" i="0" u="none" strike="noStrike" dirty="0">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altLang="zh-CN" sz="1200" b="0" i="0" u="none" strike="noStrike" dirty="0">
                          <a:solidFill>
                            <a:srgbClr val="000000"/>
                          </a:solidFill>
                          <a:latin typeface="宋体"/>
                        </a:rPr>
                        <a:t>#6</a:t>
                      </a:r>
                      <a:endParaRPr lang="zh-CN" altLang="en-US" sz="1200" b="0" i="0" u="none" strike="noStrike" dirty="0">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zh-CN" altLang="en-US" sz="1200" b="0" i="0" u="none" strike="noStrike" dirty="0">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gridSpan="2">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hMerge="1">
                  <a:txBody>
                    <a:bodyPr/>
                    <a:lstStyle/>
                    <a:p>
                      <a:endParaRPr lang="zh-CN" altLang="en-US"/>
                    </a:p>
                  </a:txBody>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021"/>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Busy</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dirty="0">
                          <a:solidFill>
                            <a:srgbClr val="000000"/>
                          </a:solidFill>
                          <a:latin typeface="宋体"/>
                        </a:rPr>
                        <a:t>No</a:t>
                      </a:r>
                    </a:p>
                  </a:txBody>
                  <a:tcPr marL="6285" marR="6285" marT="6285"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latin typeface="宋体"/>
                        </a:rPr>
                        <a:t>No</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No</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latin typeface="宋体"/>
                        </a:rPr>
                        <a:t>Yes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latin typeface="宋体"/>
                        </a:rPr>
                        <a:t>No</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latin typeface="宋体"/>
                        </a:rPr>
                        <a:t>No</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No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gridSpan="2">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a:txBody>
                    <a:bodyPr/>
                    <a:lstStyle/>
                    <a:p>
                      <a:pPr algn="ctr" fontAlgn="ctr"/>
                      <a:r>
                        <a:rPr lang="en-US" sz="1200" b="0" i="0" u="none" strike="noStrike" dirty="0">
                          <a:solidFill>
                            <a:srgbClr val="000000"/>
                          </a:solidFill>
                          <a:latin typeface="宋体"/>
                        </a:rPr>
                        <a:t>No </a:t>
                      </a:r>
                    </a:p>
                  </a:txBody>
                  <a:tcPr marL="6285" marR="6285" marT="6285"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2"/>
                  </a:ext>
                </a:extLst>
              </a:tr>
            </a:tbl>
          </a:graphicData>
        </a:graphic>
      </p:graphicFrame>
      <p:sp>
        <p:nvSpPr>
          <p:cNvPr id="8" name="文本框 7">
            <a:extLst>
              <a:ext uri="{FF2B5EF4-FFF2-40B4-BE49-F238E27FC236}">
                <a16:creationId xmlns:a16="http://schemas.microsoft.com/office/drawing/2014/main" id="{161D8E9A-7866-41A1-BDC2-2973B6BD02FC}"/>
              </a:ext>
            </a:extLst>
          </p:cNvPr>
          <p:cNvSpPr txBox="1"/>
          <p:nvPr/>
        </p:nvSpPr>
        <p:spPr>
          <a:xfrm>
            <a:off x="10250214" y="6013950"/>
            <a:ext cx="1941786" cy="276999"/>
          </a:xfrm>
          <a:prstGeom prst="rect">
            <a:avLst/>
          </a:prstGeom>
          <a:noFill/>
        </p:spPr>
        <p:txBody>
          <a:bodyPr wrap="square">
            <a:spAutoFit/>
          </a:bodyPr>
          <a:lstStyle/>
          <a:p>
            <a:pPr algn="ctr" fontAlgn="ctr"/>
            <a:r>
              <a:rPr lang="en-US" altLang="zh-CN" sz="1200" b="1" i="0" u="none" strike="noStrike" dirty="0">
                <a:solidFill>
                  <a:srgbClr val="FF0000"/>
                </a:solidFill>
                <a:latin typeface="宋体"/>
              </a:rPr>
              <a:t>Register Result Status</a:t>
            </a:r>
            <a:endParaRPr lang="zh-CN" altLang="en-US" sz="1200" b="1" i="0" u="none" strike="noStrike" dirty="0">
              <a:solidFill>
                <a:srgbClr val="FF0000"/>
              </a:solidFill>
              <a:latin typeface="宋体"/>
            </a:endParaRPr>
          </a:p>
        </p:txBody>
      </p:sp>
    </p:spTree>
    <p:extLst>
      <p:ext uri="{BB962C8B-B14F-4D97-AF65-F5344CB8AC3E}">
        <p14:creationId xmlns:p14="http://schemas.microsoft.com/office/powerpoint/2010/main" val="3242411530"/>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自由: 形状 22"/>
          <p:cNvSpPr/>
          <p:nvPr/>
        </p:nvSpPr>
        <p:spPr bwMode="auto">
          <a:xfrm rot="12600000">
            <a:off x="628798" y="267712"/>
            <a:ext cx="166903" cy="731887"/>
          </a:xfrm>
          <a:custGeom>
            <a:avLst/>
            <a:gdLst>
              <a:gd name="connsiteX0" fmla="*/ 260214 w 260214"/>
              <a:gd name="connsiteY0" fmla="*/ 995963 h 1141060"/>
              <a:gd name="connsiteX1" fmla="*/ 0 w 260214"/>
              <a:gd name="connsiteY1" fmla="*/ 1141060 h 1141060"/>
              <a:gd name="connsiteX2" fmla="*/ 0 w 260214"/>
              <a:gd name="connsiteY2" fmla="*/ 146621 h 1141060"/>
              <a:gd name="connsiteX3" fmla="*/ 260214 w 260214"/>
              <a:gd name="connsiteY3" fmla="*/ 0 h 1141060"/>
            </a:gdLst>
            <a:ahLst/>
            <a:cxnLst>
              <a:cxn ang="0">
                <a:pos x="connsiteX0" y="connsiteY0"/>
              </a:cxn>
              <a:cxn ang="0">
                <a:pos x="connsiteX1" y="connsiteY1"/>
              </a:cxn>
              <a:cxn ang="0">
                <a:pos x="connsiteX2" y="connsiteY2"/>
              </a:cxn>
              <a:cxn ang="0">
                <a:pos x="connsiteX3" y="connsiteY3"/>
              </a:cxn>
            </a:cxnLst>
            <a:rect l="l" t="t" r="r" b="b"/>
            <a:pathLst>
              <a:path w="260214" h="1141060">
                <a:moveTo>
                  <a:pt x="260214" y="995963"/>
                </a:moveTo>
                <a:lnTo>
                  <a:pt x="0" y="1141060"/>
                </a:lnTo>
                <a:lnTo>
                  <a:pt x="0" y="146621"/>
                </a:lnTo>
                <a:lnTo>
                  <a:pt x="260214" y="0"/>
                </a:lnTo>
                <a:close/>
              </a:path>
            </a:pathLst>
          </a:custGeom>
          <a:solidFill>
            <a:srgbClr val="0075EA"/>
          </a:solidFill>
          <a:ln>
            <a:noFill/>
          </a:ln>
        </p:spPr>
        <p:txBody>
          <a:bodyPr vert="horz" wrap="square" lIns="91440" tIns="45720" rIns="91440" bIns="45720" numCol="1" anchor="t" anchorCtr="0" compatLnSpc="1">
            <a:noAutofit/>
          </a:bodyPr>
          <a:lstStyle/>
          <a:p>
            <a:endParaRPr lang="zh-CN" altLang="en-US" dirty="0"/>
          </a:p>
        </p:txBody>
      </p:sp>
      <p:grpSp>
        <p:nvGrpSpPr>
          <p:cNvPr id="10" name="组合 9">
            <a:extLst>
              <a:ext uri="{FF2B5EF4-FFF2-40B4-BE49-F238E27FC236}">
                <a16:creationId xmlns:a16="http://schemas.microsoft.com/office/drawing/2014/main" id="{BB91EA2E-31D9-4C5E-B927-0E95CC089AA6}"/>
              </a:ext>
            </a:extLst>
          </p:cNvPr>
          <p:cNvGrpSpPr/>
          <p:nvPr/>
        </p:nvGrpSpPr>
        <p:grpSpPr>
          <a:xfrm>
            <a:off x="635244" y="278225"/>
            <a:ext cx="6394948" cy="706446"/>
            <a:chOff x="635242" y="278221"/>
            <a:chExt cx="6394948" cy="706445"/>
          </a:xfrm>
        </p:grpSpPr>
        <p:sp>
          <p:nvSpPr>
            <p:cNvPr id="11" name="矩形 10">
              <a:extLst>
                <a:ext uri="{FF2B5EF4-FFF2-40B4-BE49-F238E27FC236}">
                  <a16:creationId xmlns:a16="http://schemas.microsoft.com/office/drawing/2014/main" id="{47CE21A5-F067-4614-A14F-2AD5275C87D3}"/>
                </a:ext>
              </a:extLst>
            </p:cNvPr>
            <p:cNvSpPr/>
            <p:nvPr/>
          </p:nvSpPr>
          <p:spPr>
            <a:xfrm>
              <a:off x="635242" y="676889"/>
              <a:ext cx="6394948" cy="307777"/>
            </a:xfrm>
            <a:prstGeom prst="rect">
              <a:avLst/>
            </a:prstGeom>
          </p:spPr>
          <p:txBody>
            <a:bodyPr wrap="square">
              <a:spAutoFit/>
            </a:bodyPr>
            <a:lstStyle/>
            <a:p>
              <a:pPr algn="ctr"/>
              <a:r>
                <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rPr>
                <a:t>Speculation Execution based on Hardware——Example</a:t>
              </a:r>
            </a:p>
          </p:txBody>
        </p:sp>
        <p:sp>
          <p:nvSpPr>
            <p:cNvPr id="12" name="矩形 11">
              <a:extLst>
                <a:ext uri="{FF2B5EF4-FFF2-40B4-BE49-F238E27FC236}">
                  <a16:creationId xmlns:a16="http://schemas.microsoft.com/office/drawing/2014/main" id="{063FC65B-08A6-4FAC-8552-101E13B84E5C}"/>
                </a:ext>
              </a:extLst>
            </p:cNvPr>
            <p:cNvSpPr/>
            <p:nvPr/>
          </p:nvSpPr>
          <p:spPr>
            <a:xfrm>
              <a:off x="1197484" y="278221"/>
              <a:ext cx="4951997" cy="523219"/>
            </a:xfrm>
            <a:prstGeom prst="rect">
              <a:avLst/>
            </a:prstGeom>
          </p:spPr>
          <p:txBody>
            <a:bodyPr wrap="none">
              <a:spAutoFit/>
            </a:bodyPr>
            <a:lstStyle/>
            <a:p>
              <a:r>
                <a:rPr lang="zh-CN" altLang="en-US" sz="2800" b="1" dirty="0">
                  <a:solidFill>
                    <a:schemeClr val="tx1">
                      <a:lumMod val="85000"/>
                      <a:lumOff val="15000"/>
                    </a:schemeClr>
                  </a:solidFill>
                  <a:latin typeface="等线" panose="02010600030101010101" pitchFamily="2" charset="-122"/>
                  <a:ea typeface="等线" panose="02010600030101010101" pitchFamily="2" charset="-122"/>
                </a:rPr>
                <a:t>基于硬件的推测执行</a:t>
              </a:r>
              <a:r>
                <a:rPr lang="en-US" altLang="zh-CN" sz="2800" b="1" dirty="0">
                  <a:solidFill>
                    <a:schemeClr val="tx1">
                      <a:lumMod val="85000"/>
                      <a:lumOff val="15000"/>
                    </a:schemeClr>
                  </a:solidFill>
                  <a:latin typeface="等线" panose="02010600030101010101" pitchFamily="2" charset="-122"/>
                  <a:ea typeface="等线" panose="02010600030101010101" pitchFamily="2" charset="-122"/>
                </a:rPr>
                <a:t>— —</a:t>
              </a:r>
              <a:r>
                <a:rPr lang="zh-CN" altLang="en-US" sz="2800" b="1" dirty="0">
                  <a:solidFill>
                    <a:schemeClr val="tx1">
                      <a:lumMod val="85000"/>
                      <a:lumOff val="15000"/>
                    </a:schemeClr>
                  </a:solidFill>
                  <a:latin typeface="等线" panose="02010600030101010101" pitchFamily="2" charset="-122"/>
                  <a:ea typeface="等线" panose="02010600030101010101" pitchFamily="2" charset="-122"/>
                </a:rPr>
                <a:t>示例</a:t>
              </a:r>
            </a:p>
          </p:txBody>
        </p:sp>
      </p:grpSp>
      <p:sp>
        <p:nvSpPr>
          <p:cNvPr id="7" name="文本框 6">
            <a:extLst>
              <a:ext uri="{FF2B5EF4-FFF2-40B4-BE49-F238E27FC236}">
                <a16:creationId xmlns:a16="http://schemas.microsoft.com/office/drawing/2014/main" id="{BD4D3455-BFEC-4ECA-BDAC-7AAF5D43B05A}"/>
              </a:ext>
            </a:extLst>
          </p:cNvPr>
          <p:cNvSpPr txBox="1"/>
          <p:nvPr/>
        </p:nvSpPr>
        <p:spPr>
          <a:xfrm>
            <a:off x="9666514" y="801446"/>
            <a:ext cx="1890243" cy="461665"/>
          </a:xfrm>
          <a:prstGeom prst="rect">
            <a:avLst/>
          </a:prstGeom>
          <a:noFill/>
        </p:spPr>
        <p:txBody>
          <a:bodyPr wrap="square" rtlCol="0">
            <a:spAutoFit/>
          </a:bodyPr>
          <a:lstStyle/>
          <a:p>
            <a:pPr algn="ctr"/>
            <a:r>
              <a:rPr lang="zh-CN" altLang="en-US" sz="2400" b="1" dirty="0">
                <a:solidFill>
                  <a:srgbClr val="0066FF"/>
                </a:solidFill>
                <a:latin typeface="微软雅黑" panose="020B0503020204020204" pitchFamily="34" charset="-122"/>
                <a:ea typeface="微软雅黑" panose="020B0503020204020204" pitchFamily="34" charset="-122"/>
              </a:rPr>
              <a:t>第</a:t>
            </a:r>
            <a:r>
              <a:rPr lang="en-US" altLang="zh-CN" sz="2400" b="1" dirty="0">
                <a:solidFill>
                  <a:srgbClr val="0066FF"/>
                </a:solidFill>
                <a:latin typeface="微软雅黑" panose="020B0503020204020204" pitchFamily="34" charset="-122"/>
                <a:ea typeface="微软雅黑" panose="020B0503020204020204" pitchFamily="34" charset="-122"/>
              </a:rPr>
              <a:t>58</a:t>
            </a:r>
            <a:r>
              <a:rPr lang="zh-CN" altLang="en-US" sz="2400" b="1" dirty="0">
                <a:solidFill>
                  <a:srgbClr val="0066FF"/>
                </a:solidFill>
                <a:latin typeface="微软雅黑" panose="020B0503020204020204" pitchFamily="34" charset="-122"/>
                <a:ea typeface="微软雅黑" panose="020B0503020204020204" pitchFamily="34" charset="-122"/>
              </a:rPr>
              <a:t>个周期</a:t>
            </a:r>
          </a:p>
        </p:txBody>
      </p:sp>
      <p:graphicFrame>
        <p:nvGraphicFramePr>
          <p:cNvPr id="8" name="表格 7">
            <a:extLst>
              <a:ext uri="{FF2B5EF4-FFF2-40B4-BE49-F238E27FC236}">
                <a16:creationId xmlns:a16="http://schemas.microsoft.com/office/drawing/2014/main" id="{54884158-C721-4346-8D2B-79F730DC607E}"/>
              </a:ext>
            </a:extLst>
          </p:cNvPr>
          <p:cNvGraphicFramePr>
            <a:graphicFrameLocks noGrp="1"/>
          </p:cNvGraphicFramePr>
          <p:nvPr>
            <p:extLst>
              <p:ext uri="{D42A27DB-BD31-4B8C-83A1-F6EECF244321}">
                <p14:modId xmlns:p14="http://schemas.microsoft.com/office/powerpoint/2010/main" val="3914016966"/>
              </p:ext>
            </p:extLst>
          </p:nvPr>
        </p:nvGraphicFramePr>
        <p:xfrm>
          <a:off x="1805759" y="1263111"/>
          <a:ext cx="8572558" cy="5082315"/>
        </p:xfrm>
        <a:graphic>
          <a:graphicData uri="http://schemas.openxmlformats.org/drawingml/2006/table">
            <a:tbl>
              <a:tblPr/>
              <a:tblGrid>
                <a:gridCol w="724609">
                  <a:extLst>
                    <a:ext uri="{9D8B030D-6E8A-4147-A177-3AD203B41FA5}">
                      <a16:colId xmlns:a16="http://schemas.microsoft.com/office/drawing/2014/main" val="20000"/>
                    </a:ext>
                  </a:extLst>
                </a:gridCol>
                <a:gridCol w="724609">
                  <a:extLst>
                    <a:ext uri="{9D8B030D-6E8A-4147-A177-3AD203B41FA5}">
                      <a16:colId xmlns:a16="http://schemas.microsoft.com/office/drawing/2014/main" val="20001"/>
                    </a:ext>
                  </a:extLst>
                </a:gridCol>
                <a:gridCol w="602313">
                  <a:extLst>
                    <a:ext uri="{9D8B030D-6E8A-4147-A177-3AD203B41FA5}">
                      <a16:colId xmlns:a16="http://schemas.microsoft.com/office/drawing/2014/main" val="20002"/>
                    </a:ext>
                  </a:extLst>
                </a:gridCol>
                <a:gridCol w="439620">
                  <a:extLst>
                    <a:ext uri="{9D8B030D-6E8A-4147-A177-3AD203B41FA5}">
                      <a16:colId xmlns:a16="http://schemas.microsoft.com/office/drawing/2014/main" val="20003"/>
                    </a:ext>
                  </a:extLst>
                </a:gridCol>
                <a:gridCol w="1388527">
                  <a:extLst>
                    <a:ext uri="{9D8B030D-6E8A-4147-A177-3AD203B41FA5}">
                      <a16:colId xmlns:a16="http://schemas.microsoft.com/office/drawing/2014/main" val="20004"/>
                    </a:ext>
                  </a:extLst>
                </a:gridCol>
                <a:gridCol w="1249193">
                  <a:extLst>
                    <a:ext uri="{9D8B030D-6E8A-4147-A177-3AD203B41FA5}">
                      <a16:colId xmlns:a16="http://schemas.microsoft.com/office/drawing/2014/main" val="20005"/>
                    </a:ext>
                  </a:extLst>
                </a:gridCol>
                <a:gridCol w="637807">
                  <a:extLst>
                    <a:ext uri="{9D8B030D-6E8A-4147-A177-3AD203B41FA5}">
                      <a16:colId xmlns:a16="http://schemas.microsoft.com/office/drawing/2014/main" val="20006"/>
                    </a:ext>
                  </a:extLst>
                </a:gridCol>
                <a:gridCol w="845377">
                  <a:extLst>
                    <a:ext uri="{9D8B030D-6E8A-4147-A177-3AD203B41FA5}">
                      <a16:colId xmlns:a16="http://schemas.microsoft.com/office/drawing/2014/main" val="20007"/>
                    </a:ext>
                  </a:extLst>
                </a:gridCol>
                <a:gridCol w="724609">
                  <a:extLst>
                    <a:ext uri="{9D8B030D-6E8A-4147-A177-3AD203B41FA5}">
                      <a16:colId xmlns:a16="http://schemas.microsoft.com/office/drawing/2014/main" val="20008"/>
                    </a:ext>
                  </a:extLst>
                </a:gridCol>
                <a:gridCol w="356657">
                  <a:extLst>
                    <a:ext uri="{9D8B030D-6E8A-4147-A177-3AD203B41FA5}">
                      <a16:colId xmlns:a16="http://schemas.microsoft.com/office/drawing/2014/main" val="20009"/>
                    </a:ext>
                  </a:extLst>
                </a:gridCol>
                <a:gridCol w="154628">
                  <a:extLst>
                    <a:ext uri="{9D8B030D-6E8A-4147-A177-3AD203B41FA5}">
                      <a16:colId xmlns:a16="http://schemas.microsoft.com/office/drawing/2014/main" val="20010"/>
                    </a:ext>
                  </a:extLst>
                </a:gridCol>
                <a:gridCol w="724609">
                  <a:extLst>
                    <a:ext uri="{9D8B030D-6E8A-4147-A177-3AD203B41FA5}">
                      <a16:colId xmlns:a16="http://schemas.microsoft.com/office/drawing/2014/main" val="20011"/>
                    </a:ext>
                  </a:extLst>
                </a:gridCol>
              </a:tblGrid>
              <a:tr h="186360">
                <a:tc>
                  <a:txBody>
                    <a:bodyPr/>
                    <a:lstStyle/>
                    <a:p>
                      <a:pPr algn="ctr" fontAlgn="ctr"/>
                      <a:r>
                        <a:rPr lang="en-US" sz="1200" b="0" i="0" u="none" strike="noStrike" dirty="0">
                          <a:solidFill>
                            <a:srgbClr val="000000"/>
                          </a:solidFill>
                          <a:latin typeface="宋体"/>
                        </a:rPr>
                        <a:t>Time</a:t>
                      </a: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Name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a:solidFill>
                            <a:srgbClr val="000000"/>
                          </a:solidFill>
                          <a:latin typeface="宋体"/>
                        </a:rPr>
                        <a:t>Busy</a:t>
                      </a:r>
                    </a:p>
                  </a:txBody>
                  <a:tcPr marL="6285" marR="6285" marT="628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dirty="0">
                          <a:solidFill>
                            <a:srgbClr val="000000"/>
                          </a:solidFill>
                          <a:latin typeface="宋体"/>
                        </a:rPr>
                        <a:t>Op</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dirty="0" err="1">
                          <a:solidFill>
                            <a:srgbClr val="000000"/>
                          </a:solidFill>
                          <a:latin typeface="宋体"/>
                        </a:rPr>
                        <a:t>Vj</a:t>
                      </a:r>
                      <a:endParaRPr lang="en-US" sz="1200" b="0" i="0" u="none" strike="noStrike" dirty="0">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a:solidFill>
                            <a:srgbClr val="000000"/>
                          </a:solidFill>
                          <a:latin typeface="宋体"/>
                        </a:rPr>
                        <a:t>Vk</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dirty="0" err="1">
                          <a:solidFill>
                            <a:srgbClr val="000000"/>
                          </a:solidFill>
                          <a:latin typeface="宋体"/>
                        </a:rPr>
                        <a:t>Qj</a:t>
                      </a:r>
                      <a:endParaRPr lang="en-US" sz="1200" b="0" i="0" u="none" strike="noStrike" dirty="0">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a:solidFill>
                            <a:srgbClr val="000000"/>
                          </a:solidFill>
                          <a:latin typeface="宋体"/>
                        </a:rPr>
                        <a:t>Qk</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a:solidFill>
                            <a:srgbClr val="000000"/>
                          </a:solidFill>
                          <a:latin typeface="宋体"/>
                        </a:rPr>
                        <a:t>Dest</a:t>
                      </a:r>
                    </a:p>
                  </a:txBody>
                  <a:tcPr marL="6285" marR="6285" marT="628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gridSpan="2">
                  <a:txBody>
                    <a:bodyPr/>
                    <a:lstStyle/>
                    <a:p>
                      <a:pPr algn="ctr" fontAlgn="ctr"/>
                      <a:endParaRPr lang="zh-CN" alt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hMerge="1">
                  <a:txBody>
                    <a:bodyPr/>
                    <a:lstStyle/>
                    <a:p>
                      <a:endParaRPr lang="zh-CN" altLang="en-US"/>
                    </a:p>
                  </a:txBody>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0"/>
                  </a:ext>
                </a:extLst>
              </a:tr>
              <a:tr h="186360">
                <a:tc>
                  <a:txBody>
                    <a:bodyPr/>
                    <a:lstStyle/>
                    <a:p>
                      <a:pPr algn="ctr" fontAlgn="ctr"/>
                      <a:r>
                        <a:rPr lang="en-US" altLang="zh-CN" sz="1200" b="0" i="0" u="none" strike="noStrike">
                          <a:solidFill>
                            <a:srgbClr val="000000"/>
                          </a:solidFill>
                          <a:latin typeface="宋体"/>
                        </a:rPr>
                        <a:t>0</a:t>
                      </a: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Add1</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dirty="0">
                          <a:solidFill>
                            <a:srgbClr val="000000"/>
                          </a:solidFill>
                          <a:latin typeface="宋体"/>
                        </a:rPr>
                        <a:t>No</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gridSpan="3">
                  <a:txBody>
                    <a:bodyPr/>
                    <a:lstStyle/>
                    <a:p>
                      <a:pPr algn="ctr" fontAlgn="ctr"/>
                      <a:r>
                        <a:rPr lang="en-US" altLang="zh-CN" sz="1200" b="1" i="0" u="none" strike="noStrike" dirty="0">
                          <a:solidFill>
                            <a:srgbClr val="FF0000"/>
                          </a:solidFill>
                          <a:latin typeface="宋体"/>
                        </a:rPr>
                        <a:t>Reservation</a:t>
                      </a:r>
                      <a:endParaRPr lang="zh-CN" altLang="en-US" sz="1200" b="1" i="0" u="none" strike="noStrike" dirty="0">
                        <a:solidFill>
                          <a:srgbClr val="FF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hMerge="1">
                  <a:txBody>
                    <a:bodyPr/>
                    <a:lstStyle/>
                    <a:p>
                      <a:endParaRPr lang="zh-CN" altLang="en-US"/>
                    </a:p>
                  </a:txBody>
                  <a:tcPr/>
                </a:tc>
                <a:tc hMerge="1">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1"/>
                  </a:ext>
                </a:extLst>
              </a:tr>
              <a:tr h="186360">
                <a:tc>
                  <a:txBody>
                    <a:bodyPr/>
                    <a:lstStyle/>
                    <a:p>
                      <a:pPr algn="ctr" fontAlgn="ctr"/>
                      <a:r>
                        <a:rPr lang="en-US" altLang="zh-CN" sz="1200" b="0" i="0" u="none" strike="noStrike" dirty="0">
                          <a:solidFill>
                            <a:srgbClr val="000000"/>
                          </a:solidFill>
                          <a:latin typeface="宋体"/>
                        </a:rPr>
                        <a:t>0</a:t>
                      </a: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Add2</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dirty="0">
                          <a:solidFill>
                            <a:srgbClr val="000000"/>
                          </a:solidFill>
                          <a:latin typeface="宋体"/>
                        </a:rPr>
                        <a:t>No</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gridSpan="3">
                  <a:txBody>
                    <a:bodyPr/>
                    <a:lstStyle/>
                    <a:p>
                      <a:pPr algn="ctr" fontAlgn="ctr"/>
                      <a:r>
                        <a:rPr lang="en-US" altLang="zh-CN" sz="1200" b="1" i="0" u="none" strike="noStrike" dirty="0">
                          <a:solidFill>
                            <a:srgbClr val="FF0000"/>
                          </a:solidFill>
                          <a:latin typeface="宋体"/>
                        </a:rPr>
                        <a:t>Station</a:t>
                      </a:r>
                      <a:endParaRPr lang="zh-CN" altLang="en-US" sz="1200" b="1" i="0" u="none" strike="noStrike" dirty="0">
                        <a:solidFill>
                          <a:srgbClr val="FF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hMerge="1">
                  <a:txBody>
                    <a:bodyPr/>
                    <a:lstStyle/>
                    <a:p>
                      <a:endParaRPr lang="zh-CN" altLang="en-US"/>
                    </a:p>
                  </a:txBody>
                  <a:tcPr/>
                </a:tc>
                <a:tc hMerge="1">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2"/>
                  </a:ext>
                </a:extLst>
              </a:tr>
              <a:tr h="186360">
                <a:tc>
                  <a:txBody>
                    <a:bodyPr/>
                    <a:lstStyle/>
                    <a:p>
                      <a:pPr algn="ctr" fontAlgn="ctr"/>
                      <a:r>
                        <a:rPr lang="en-US" altLang="zh-CN" sz="1200" b="0" i="0" u="none" strike="noStrike">
                          <a:solidFill>
                            <a:srgbClr val="000000"/>
                          </a:solidFill>
                          <a:latin typeface="宋体"/>
                        </a:rPr>
                        <a:t>0</a:t>
                      </a: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Add3</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dirty="0">
                          <a:solidFill>
                            <a:srgbClr val="000000"/>
                          </a:solidFill>
                          <a:latin typeface="宋体"/>
                        </a:rPr>
                        <a:t>No</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marL="0" indent="0" algn="ctr" fontAlgn="ctr">
                        <a:tabLst/>
                      </a:pPr>
                      <a:endParaRPr lang="zh-CN" alt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gridSpan="2">
                  <a:txBody>
                    <a:bodyPr/>
                    <a:lstStyle/>
                    <a:p>
                      <a:endParaRPr lang="zh-CN" altLang="en-US"/>
                    </a:p>
                  </a:txBody>
                  <a:tcPr marL="6285" marR="6285" marT="6285" marB="0" anchor="ctr">
                    <a:lnL>
                      <a:noFill/>
                    </a:lnL>
                    <a:lnR>
                      <a:noFill/>
                    </a:lnR>
                    <a:lnT>
                      <a:noFill/>
                    </a:lnT>
                    <a:lnB>
                      <a:noFill/>
                    </a:lnB>
                  </a:tcPr>
                </a:tc>
                <a:tc hMerge="1">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3"/>
                  </a:ext>
                </a:extLst>
              </a:tr>
              <a:tr h="186360">
                <a:tc>
                  <a:txBody>
                    <a:bodyPr/>
                    <a:lstStyle/>
                    <a:p>
                      <a:pPr algn="ctr" fontAlgn="ctr"/>
                      <a:r>
                        <a:rPr lang="en-US" altLang="zh-CN" sz="1200" b="0" i="0" u="none" strike="noStrike" dirty="0">
                          <a:solidFill>
                            <a:srgbClr val="000000"/>
                          </a:solidFill>
                          <a:latin typeface="宋体"/>
                        </a:rPr>
                        <a:t>0</a:t>
                      </a: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Mult1</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dirty="0">
                          <a:solidFill>
                            <a:srgbClr val="000000"/>
                          </a:solidFill>
                          <a:latin typeface="宋体"/>
                        </a:rPr>
                        <a:t>No</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gridSpan="2">
                  <a:txBody>
                    <a:bodyPr/>
                    <a:lstStyle/>
                    <a:p>
                      <a:endParaRPr lang="zh-CN" altLang="en-US"/>
                    </a:p>
                  </a:txBody>
                  <a:tcPr marL="6285" marR="6285" marT="6285" marB="0" anchor="ctr">
                    <a:lnL>
                      <a:noFill/>
                    </a:lnL>
                    <a:lnR>
                      <a:noFill/>
                    </a:lnR>
                    <a:lnT>
                      <a:noFill/>
                    </a:lnT>
                    <a:lnB>
                      <a:noFill/>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4"/>
                  </a:ext>
                </a:extLst>
              </a:tr>
              <a:tr h="186360">
                <a:tc>
                  <a:txBody>
                    <a:bodyPr/>
                    <a:lstStyle/>
                    <a:p>
                      <a:pPr algn="ctr" fontAlgn="ctr"/>
                      <a:r>
                        <a:rPr lang="en-US" altLang="zh-CN" sz="1200" b="0" i="0" u="none" strike="noStrike" dirty="0">
                          <a:solidFill>
                            <a:srgbClr val="000000"/>
                          </a:solidFill>
                          <a:latin typeface="宋体"/>
                        </a:rPr>
                        <a:t>0</a:t>
                      </a: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Mult2</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dirty="0">
                          <a:solidFill>
                            <a:srgbClr val="000000"/>
                          </a:solidFill>
                          <a:latin typeface="宋体"/>
                        </a:rPr>
                        <a:t>No</a:t>
                      </a:r>
                    </a:p>
                  </a:txBody>
                  <a:tcPr marL="6285" marR="6285" marT="6285"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gridSpan="2">
                  <a:txBody>
                    <a:bodyPr/>
                    <a:lstStyle/>
                    <a:p>
                      <a:endParaRPr lang="zh-CN" altLang="en-US"/>
                    </a:p>
                  </a:txBody>
                  <a:tcPr marL="6285" marR="6285" marT="6285" marB="0" anchor="ctr">
                    <a:lnL>
                      <a:noFill/>
                    </a:lnL>
                    <a:lnR>
                      <a:noFill/>
                    </a:lnR>
                    <a:lnT>
                      <a:noFill/>
                    </a:lnT>
                    <a:lnB>
                      <a:noFill/>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5"/>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gridSpan="2">
                  <a:txBody>
                    <a:bodyPr/>
                    <a:lstStyle/>
                    <a:p>
                      <a:endParaRPr lang="zh-CN" altLang="en-US"/>
                    </a:p>
                  </a:txBody>
                  <a:tcPr marL="6285" marR="6285" marT="6285" marB="0" anchor="ctr">
                    <a:lnL>
                      <a:noFill/>
                    </a:lnL>
                    <a:lnR>
                      <a:noFill/>
                    </a:lnR>
                    <a:lnT>
                      <a:noFill/>
                    </a:lnT>
                    <a:lnB>
                      <a:noFill/>
                    </a:lnB>
                  </a:tcPr>
                </a:tc>
                <a:tc hMerge="1">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06"/>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Busy</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gridSpan="2">
                  <a:txBody>
                    <a:bodyPr/>
                    <a:lstStyle/>
                    <a:p>
                      <a:pPr algn="ctr" fontAlgn="ctr"/>
                      <a:r>
                        <a:rPr lang="en-US" sz="1200" b="0" i="0" u="none" strike="noStrike">
                          <a:solidFill>
                            <a:srgbClr val="000000"/>
                          </a:solidFill>
                          <a:latin typeface="宋体"/>
                        </a:rPr>
                        <a:t>Address</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hMerge="1">
                  <a:txBody>
                    <a:bodyPr/>
                    <a:lstStyle/>
                    <a:p>
                      <a:pPr algn="ctr" fontAlgn="ctr"/>
                      <a:endParaRPr lang="en-US" sz="1200" b="0" i="0" u="none" strike="noStrike">
                        <a:solidFill>
                          <a:srgbClr val="000000"/>
                        </a:solidFill>
                        <a:latin typeface="宋体"/>
                      </a:endParaRP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Entry</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Busy</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Instruction</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State</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err="1">
                          <a:solidFill>
                            <a:srgbClr val="000000"/>
                          </a:solidFill>
                          <a:latin typeface="宋体"/>
                        </a:rPr>
                        <a:t>Dest</a:t>
                      </a:r>
                      <a:r>
                        <a:rPr lang="en-US" sz="1200" b="0" i="0" u="none" strike="noStrike" dirty="0">
                          <a:solidFill>
                            <a:srgbClr val="000000"/>
                          </a:solidFill>
                          <a:latin typeface="宋体"/>
                        </a:rPr>
                        <a:t>.</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Value</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Load1</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No</a:t>
                      </a:r>
                      <a:endParaRPr lang="zh-CN" alt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tcPr>
                </a:tc>
                <a:tc gridSpan="2">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hMerge="1">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008"/>
                  </a:ext>
                </a:extLst>
              </a:tr>
              <a:tr h="186360">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1</a:t>
                      </a:r>
                    </a:p>
                  </a:txBody>
                  <a:tcPr marL="6285" marR="6285" marT="628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altLang="zh-CN" sz="1200" b="0" i="0" u="none" strike="noStrike" dirty="0">
                          <a:solidFill>
                            <a:srgbClr val="000000"/>
                          </a:solidFill>
                          <a:latin typeface="宋体"/>
                        </a:rPr>
                        <a:t>no</a:t>
                      </a:r>
                      <a:endParaRPr lang="zh-CN" altLang="en-US" sz="1200" b="0" i="0" u="none" strike="noStrike" dirty="0">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altLang="zh-CN" sz="1200" b="0" i="0" u="none" strike="noStrike" dirty="0">
                          <a:solidFill>
                            <a:srgbClr val="000000"/>
                          </a:solidFill>
                          <a:latin typeface="宋体"/>
                        </a:rPr>
                        <a:t>LD F6,34(R2)</a:t>
                      </a:r>
                      <a:endParaRPr lang="zh-CN" altLang="en-US" sz="1200" b="0" i="0" u="none" strike="noStrike" dirty="0">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altLang="zh-CN" sz="1200" b="0" i="0" u="none" strike="noStrike" dirty="0">
                          <a:solidFill>
                            <a:srgbClr val="000000"/>
                          </a:solidFill>
                          <a:latin typeface="宋体"/>
                        </a:rPr>
                        <a:t>Commit</a:t>
                      </a:r>
                      <a:r>
                        <a:rPr lang="zh-CN" altLang="en-US" sz="1200" b="0" i="0" u="none" strike="noStrike" dirty="0">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altLang="zh-CN" sz="1200" b="0" i="0" u="none" strike="noStrike" dirty="0">
                          <a:solidFill>
                            <a:srgbClr val="000000"/>
                          </a:solidFill>
                          <a:latin typeface="宋体"/>
                        </a:rPr>
                        <a:t>F6</a:t>
                      </a:r>
                      <a:r>
                        <a:rPr lang="zh-CN" altLang="en-US" sz="1200" b="0" i="0" u="none" strike="noStrike" dirty="0">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altLang="zh-CN" sz="1200" b="0" i="0" u="none" strike="noStrike" dirty="0" err="1">
                          <a:solidFill>
                            <a:srgbClr val="000000"/>
                          </a:solidFill>
                          <a:latin typeface="宋体"/>
                        </a:rPr>
                        <a:t>Mem</a:t>
                      </a:r>
                      <a:r>
                        <a:rPr lang="en-US" altLang="zh-CN" sz="1200" b="0" i="0" u="none" strike="noStrike" dirty="0">
                          <a:solidFill>
                            <a:srgbClr val="000000"/>
                          </a:solidFill>
                          <a:latin typeface="宋体"/>
                        </a:rPr>
                        <a:t>[load1]</a:t>
                      </a:r>
                      <a:r>
                        <a:rPr lang="zh-CN" altLang="en-US" sz="1200" b="0" i="0" u="none" strike="noStrike" dirty="0">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a:solidFill>
                            <a:srgbClr val="000000"/>
                          </a:solidFill>
                          <a:latin typeface="宋体"/>
                        </a:rPr>
                        <a:t>Load2</a:t>
                      </a:r>
                    </a:p>
                  </a:txBody>
                  <a:tcPr marL="6285" marR="6285" marT="62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No</a:t>
                      </a:r>
                      <a:endParaRPr lang="zh-CN" altLang="en-US" sz="1200" b="0" i="0" u="none" strike="noStrike" dirty="0">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gridSpan="2">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10009"/>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2</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kumimoji="0" lang="en-US" altLang="zh-CN" sz="1200" b="0" i="0" u="none" strike="noStrike" kern="1200" cap="none" spc="0" normalizeH="0" baseline="0" noProof="0">
                          <a:ln>
                            <a:noFill/>
                          </a:ln>
                          <a:solidFill>
                            <a:srgbClr val="000000"/>
                          </a:solidFill>
                          <a:effectLst/>
                          <a:uLnTx/>
                          <a:uFillTx/>
                          <a:latin typeface="宋体"/>
                          <a:ea typeface="等线" panose="02010600030101010101" pitchFamily="2" charset="-122"/>
                          <a:cs typeface="+mn-cs"/>
                        </a:rPr>
                        <a:t>no</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a:solidFill>
                            <a:srgbClr val="000000"/>
                          </a:solidFill>
                          <a:latin typeface="宋体"/>
                        </a:rPr>
                        <a:t>LD F2,45(R3) </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a:solidFill>
                            <a:srgbClr val="000000"/>
                          </a:solidFill>
                          <a:latin typeface="宋体"/>
                        </a:rPr>
                        <a:t>Commit</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a:solidFill>
                            <a:srgbClr val="000000"/>
                          </a:solidFill>
                          <a:latin typeface="宋体"/>
                        </a:rPr>
                        <a:t>F2</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err="1">
                          <a:solidFill>
                            <a:srgbClr val="000000"/>
                          </a:solidFill>
                          <a:latin typeface="宋体"/>
                        </a:rPr>
                        <a:t>Mem</a:t>
                      </a:r>
                      <a:r>
                        <a:rPr lang="en-US" altLang="zh-CN" sz="1200" b="0" i="0" u="none" strike="noStrike" dirty="0">
                          <a:solidFill>
                            <a:srgbClr val="000000"/>
                          </a:solidFill>
                          <a:latin typeface="宋体"/>
                        </a:rPr>
                        <a:t>[load2]</a:t>
                      </a:r>
                      <a:r>
                        <a:rPr lang="zh-CN" altLang="en-US" sz="1200" b="0" i="0" u="none" strike="noStrike" dirty="0">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a:solidFill>
                            <a:srgbClr val="000000"/>
                          </a:solidFill>
                          <a:latin typeface="宋体"/>
                        </a:rPr>
                        <a:t>Load3</a:t>
                      </a:r>
                    </a:p>
                  </a:txBody>
                  <a:tcPr marL="6285" marR="6285" marT="62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tcPr>
                </a:tc>
                <a:tc gridSpan="2">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3</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kumimoji="0" lang="en-US" altLang="zh-CN" sz="1200" b="0" i="0" u="none" strike="noStrike" kern="1200" cap="none" spc="0" normalizeH="0" baseline="0" noProof="0">
                          <a:ln>
                            <a:noFill/>
                          </a:ln>
                          <a:solidFill>
                            <a:srgbClr val="000000"/>
                          </a:solidFill>
                          <a:effectLst/>
                          <a:uLnTx/>
                          <a:uFillTx/>
                          <a:latin typeface="宋体"/>
                          <a:ea typeface="等线" panose="02010600030101010101" pitchFamily="2" charset="-122"/>
                          <a:cs typeface="+mn-cs"/>
                        </a:rPr>
                        <a:t>no</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a:solidFill>
                            <a:srgbClr val="000000"/>
                          </a:solidFill>
                          <a:latin typeface="宋体"/>
                        </a:rPr>
                        <a:t>MULT</a:t>
                      </a:r>
                      <a:r>
                        <a:rPr lang="en-US" altLang="zh-CN" sz="1200" b="0" i="0" u="none" strike="noStrike" baseline="0" dirty="0">
                          <a:solidFill>
                            <a:srgbClr val="000000"/>
                          </a:solidFill>
                          <a:latin typeface="宋体"/>
                        </a:rPr>
                        <a:t> F0,F2,F4</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a:solidFill>
                            <a:srgbClr val="000000"/>
                          </a:solidFill>
                          <a:latin typeface="宋体"/>
                        </a:rPr>
                        <a:t>Commit</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a:solidFill>
                            <a:srgbClr val="000000"/>
                          </a:solidFill>
                          <a:latin typeface="宋体"/>
                        </a:rPr>
                        <a:t>F0</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a:solidFill>
                            <a:srgbClr val="000000"/>
                          </a:solidFill>
                          <a:latin typeface="宋体"/>
                        </a:rPr>
                        <a:t>#2*F4</a:t>
                      </a:r>
                      <a:r>
                        <a:rPr lang="zh-CN" altLang="en-US" sz="1200" b="0" i="0" u="none" strike="noStrike" dirty="0">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gridSpan="2">
                  <a:txBody>
                    <a:bodyPr/>
                    <a:lstStyle/>
                    <a:p>
                      <a:endParaRPr lang="zh-CN" altLang="en-US"/>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011"/>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4</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kumimoji="0" lang="en-US" altLang="zh-CN" sz="1200" b="0" i="0" u="none" strike="noStrike" kern="1200" cap="none" spc="0" normalizeH="0" baseline="0" noProof="0">
                          <a:ln>
                            <a:noFill/>
                          </a:ln>
                          <a:solidFill>
                            <a:srgbClr val="000000"/>
                          </a:solidFill>
                          <a:effectLst/>
                          <a:uLnTx/>
                          <a:uFillTx/>
                          <a:latin typeface="宋体"/>
                          <a:ea typeface="等线" panose="02010600030101010101" pitchFamily="2" charset="-122"/>
                          <a:cs typeface="+mn-cs"/>
                        </a:rPr>
                        <a:t>no</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a:solidFill>
                            <a:srgbClr val="000000"/>
                          </a:solidFill>
                          <a:latin typeface="宋体"/>
                        </a:rPr>
                        <a:t>SUBD F8,F6,F2</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a:solidFill>
                            <a:srgbClr val="000000"/>
                          </a:solidFill>
                          <a:latin typeface="宋体"/>
                        </a:rPr>
                        <a:t>Commit</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a:solidFill>
                            <a:srgbClr val="000000"/>
                          </a:solidFill>
                          <a:latin typeface="宋体"/>
                        </a:rPr>
                        <a:t>F8</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a:solidFill>
                            <a:srgbClr val="000000"/>
                          </a:solidFill>
                          <a:latin typeface="宋体"/>
                        </a:rPr>
                        <a:t>F6-#2</a:t>
                      </a: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gridSpan="2">
                  <a:txBody>
                    <a:bodyPr/>
                    <a:lstStyle/>
                    <a:p>
                      <a:endParaRPr lang="zh-CN" altLang="en-US"/>
                    </a:p>
                  </a:txBody>
                  <a:tcPr marL="6285" marR="6285" marT="6285" marB="0" anchor="ctr">
                    <a:lnL>
                      <a:noFill/>
                    </a:lnL>
                    <a:lnR>
                      <a:noFill/>
                    </a:lnR>
                    <a:lnT>
                      <a:noFill/>
                    </a:lnT>
                    <a:lnB>
                      <a:noFill/>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2"/>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5</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kumimoji="0" lang="en-US" altLang="zh-CN" sz="1200" b="0" i="0" u="none" strike="noStrike" kern="1200" cap="none" spc="0" normalizeH="0" baseline="0" noProof="0" dirty="0">
                          <a:ln>
                            <a:noFill/>
                          </a:ln>
                          <a:solidFill>
                            <a:srgbClr val="000000"/>
                          </a:solidFill>
                          <a:effectLst/>
                          <a:uLnTx/>
                          <a:uFillTx/>
                          <a:latin typeface="宋体"/>
                          <a:ea typeface="等线" panose="02010600030101010101" pitchFamily="2" charset="-122"/>
                          <a:cs typeface="+mn-cs"/>
                        </a:rPr>
                        <a:t>no</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a:solidFill>
                            <a:srgbClr val="000000"/>
                          </a:solidFill>
                          <a:latin typeface="宋体"/>
                        </a:rPr>
                        <a:t>DIVD</a:t>
                      </a:r>
                      <a:r>
                        <a:rPr lang="en-US" altLang="zh-CN" sz="1200" b="0" i="0" u="none" strike="noStrike" baseline="0" dirty="0">
                          <a:solidFill>
                            <a:srgbClr val="000000"/>
                          </a:solidFill>
                          <a:latin typeface="宋体"/>
                        </a:rPr>
                        <a:t> F10,F0,F6</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a:solidFill>
                            <a:srgbClr val="000000"/>
                          </a:solidFill>
                          <a:latin typeface="宋体"/>
                        </a:rPr>
                        <a:t>Commit</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a:solidFill>
                            <a:srgbClr val="000000"/>
                          </a:solidFill>
                          <a:latin typeface="宋体"/>
                        </a:rPr>
                        <a:t>F10</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a:solidFill>
                            <a:srgbClr val="000000"/>
                          </a:solidFill>
                          <a:latin typeface="宋体"/>
                        </a:rPr>
                        <a:t>#3/F6</a:t>
                      </a:r>
                      <a:r>
                        <a:rPr lang="zh-CN" altLang="en-US" sz="1200" b="0" i="0" u="none" strike="noStrike" dirty="0">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gridSpan="2">
                  <a:txBody>
                    <a:bodyPr/>
                    <a:lstStyle/>
                    <a:p>
                      <a:endParaRPr lang="zh-CN" altLang="en-US"/>
                    </a:p>
                  </a:txBody>
                  <a:tcPr marL="6285" marR="6285" marT="6285" marB="0" anchor="ctr">
                    <a:lnL>
                      <a:noFill/>
                    </a:lnL>
                    <a:lnR>
                      <a:noFill/>
                    </a:lnR>
                    <a:lnT>
                      <a:noFill/>
                    </a:lnT>
                    <a:lnB>
                      <a:noFill/>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3"/>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a:solidFill>
                            <a:srgbClr val="000000"/>
                          </a:solidFill>
                          <a:latin typeface="宋体"/>
                        </a:rPr>
                        <a:t>Head</a:t>
                      </a:r>
                      <a:endParaRPr lang="zh-CN" altLang="en-US" sz="1200" b="0" i="0" u="none" strike="noStrike" dirty="0">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6</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altLang="zh-CN" sz="1200" b="0" i="0" u="none" strike="noStrike" dirty="0">
                          <a:solidFill>
                            <a:srgbClr val="000000"/>
                          </a:solidFill>
                          <a:latin typeface="宋体"/>
                        </a:rPr>
                        <a:t>no</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a:solidFill>
                            <a:srgbClr val="000000"/>
                          </a:solidFill>
                          <a:latin typeface="宋体"/>
                        </a:rPr>
                        <a:t>ADDD F6,F8,F2</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a:solidFill>
                            <a:srgbClr val="000000"/>
                          </a:solidFill>
                          <a:latin typeface="宋体"/>
                        </a:rPr>
                        <a:t>Commit</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a:solidFill>
                            <a:srgbClr val="000000"/>
                          </a:solidFill>
                          <a:latin typeface="宋体"/>
                        </a:rPr>
                        <a:t>F6</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altLang="zh-CN" sz="1200" b="0" i="0" u="none" strike="noStrike" dirty="0">
                          <a:solidFill>
                            <a:srgbClr val="000000"/>
                          </a:solidFill>
                          <a:latin typeface="宋体"/>
                        </a:rPr>
                        <a:t>#4+F2</a:t>
                      </a:r>
                      <a:r>
                        <a:rPr lang="zh-CN" altLang="en-US" sz="1200" b="0" i="0" u="none" strike="noStrike" dirty="0">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gridSpan="2">
                  <a:txBody>
                    <a:bodyPr/>
                    <a:lstStyle/>
                    <a:p>
                      <a:endParaRPr lang="zh-CN" altLang="en-US"/>
                    </a:p>
                  </a:txBody>
                  <a:tcPr marL="6285" marR="6285" marT="6285" marB="0" anchor="ctr">
                    <a:lnL>
                      <a:noFill/>
                    </a:lnL>
                    <a:lnR>
                      <a:noFill/>
                    </a:lnR>
                    <a:lnT>
                      <a:noFill/>
                    </a:lnT>
                    <a:lnB>
                      <a:noFill/>
                    </a:lnB>
                  </a:tcPr>
                </a:tc>
                <a:tc hMerge="1">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4"/>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7</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gridSpan="4">
                  <a:txBody>
                    <a:bodyPr/>
                    <a:lstStyle/>
                    <a:p>
                      <a:pPr algn="ctr" fontAlgn="ctr"/>
                      <a:r>
                        <a:rPr lang="en-US" altLang="zh-CN" sz="1200" b="1" i="0" u="none" strike="noStrike" dirty="0">
                          <a:solidFill>
                            <a:srgbClr val="FF0000"/>
                          </a:solidFill>
                          <a:latin typeface="宋体"/>
                        </a:rPr>
                        <a:t>Reorder Buffer</a:t>
                      </a:r>
                      <a:endParaRPr lang="zh-CN" altLang="en-US" sz="1200" b="1" i="0" u="none" strike="noStrike" dirty="0">
                        <a:solidFill>
                          <a:srgbClr val="FF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hMerge="1">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hMerge="1">
                  <a:txBody>
                    <a:bodyPr/>
                    <a:lstStyle/>
                    <a:p>
                      <a:endParaRPr lang="zh-CN" altLang="en-US"/>
                    </a:p>
                  </a:txBody>
                  <a:tcPr/>
                </a:tc>
                <a:tc hMerge="1">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5"/>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8</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gridSpan="2">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hMerge="1">
                  <a:txBody>
                    <a:bodyPr/>
                    <a:lstStyle/>
                    <a:p>
                      <a:endParaRPr lang="zh-CN" altLang="en-US"/>
                    </a:p>
                  </a:txBody>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6"/>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9</a:t>
                      </a: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gridSpan="2">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hMerge="1">
                  <a:txBody>
                    <a:bodyPr/>
                    <a:lstStyle/>
                    <a:p>
                      <a:endParaRPr lang="zh-CN" altLang="en-US"/>
                    </a:p>
                  </a:txBody>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7"/>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altLang="zh-CN" sz="1200" b="0" i="0" u="none" strike="noStrike" dirty="0">
                          <a:solidFill>
                            <a:srgbClr val="000000"/>
                          </a:solidFill>
                          <a:latin typeface="宋体"/>
                        </a:rPr>
                        <a:t>10</a:t>
                      </a:r>
                    </a:p>
                  </a:txBody>
                  <a:tcPr marL="6285" marR="6285" marT="6285"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w="6350" cap="flat" cmpd="sng" algn="ctr">
                      <a:solidFill>
                        <a:srgbClr val="000000"/>
                      </a:solidFill>
                      <a:prstDash val="solid"/>
                      <a:round/>
                      <a:headEnd type="none" w="med" len="med"/>
                      <a:tailEnd type="none" w="med" len="med"/>
                    </a:lnL>
                    <a:lnR>
                      <a:noFill/>
                    </a:lnR>
                    <a:lnT>
                      <a:noFill/>
                    </a:lnT>
                    <a:lnB>
                      <a:noFill/>
                    </a:lnB>
                  </a:tcPr>
                </a:tc>
                <a:tc gridSpan="2">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hMerge="1">
                  <a:txBody>
                    <a:bodyPr/>
                    <a:lstStyle/>
                    <a:p>
                      <a:endParaRPr lang="zh-CN" altLang="en-US"/>
                    </a:p>
                  </a:txBody>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8"/>
                  </a:ext>
                </a:extLst>
              </a:tr>
              <a:tr h="186360">
                <a:tc>
                  <a:txBody>
                    <a:bodyPr/>
                    <a:lstStyle/>
                    <a:p>
                      <a:pPr algn="ctr" fontAlgn="ctr"/>
                      <a:r>
                        <a:rPr lang="en-US" altLang="zh-CN" sz="1200" b="0" i="0" u="none" strike="noStrike" dirty="0">
                          <a:solidFill>
                            <a:srgbClr val="000000"/>
                          </a:solidFill>
                          <a:latin typeface="宋体"/>
                        </a:rPr>
                        <a:t>Cycle</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gridSpan="2">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hMerge="1">
                  <a:txBody>
                    <a:bodyPr/>
                    <a:lstStyle/>
                    <a:p>
                      <a:endParaRPr lang="zh-CN" altLang="en-US"/>
                    </a:p>
                  </a:txBody>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extLst>
                  <a:ext uri="{0D108BD9-81ED-4DB2-BD59-A6C34878D82A}">
                    <a16:rowId xmlns:a16="http://schemas.microsoft.com/office/drawing/2014/main" val="10019"/>
                  </a:ext>
                </a:extLst>
              </a:tr>
              <a:tr h="186360">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F0</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F2</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F4</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F6</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F8</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F10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F12</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gridSpan="2">
                  <a:txBody>
                    <a:bodyPr/>
                    <a:lstStyle/>
                    <a:p>
                      <a:pPr algn="ctr" fontAlgn="ctr"/>
                      <a:r>
                        <a:rPr lang="en-US" altLang="zh-CN"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a:txBody>
                    <a:bodyPr/>
                    <a:lstStyle/>
                    <a:p>
                      <a:pPr algn="ctr" fontAlgn="ctr"/>
                      <a:r>
                        <a:rPr lang="en-US" sz="1200" b="0" i="0" u="none" strike="noStrike">
                          <a:solidFill>
                            <a:srgbClr val="000000"/>
                          </a:solidFill>
                          <a:latin typeface="宋体"/>
                        </a:rPr>
                        <a:t>F30</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0"/>
                  </a:ext>
                </a:extLst>
              </a:tr>
              <a:tr h="186360">
                <a:tc>
                  <a:txBody>
                    <a:bodyPr/>
                    <a:lstStyle/>
                    <a:p>
                      <a:pPr algn="ctr" fontAlgn="ctr"/>
                      <a:r>
                        <a:rPr lang="en-US" altLang="zh-CN" sz="1200" b="0" i="0" u="none" strike="noStrike" dirty="0">
                          <a:solidFill>
                            <a:srgbClr val="000000"/>
                          </a:solidFill>
                          <a:latin typeface="宋体"/>
                        </a:rPr>
                        <a:t>58</a:t>
                      </a:r>
                      <a:endParaRPr lang="zh-CN" altLang="en-US" sz="1200" b="0" i="0" u="none" strike="noStrike" dirty="0">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Reorder#</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zh-CN" altLang="en-US" sz="1200" b="0" i="0" u="none" strike="noStrike" dirty="0">
                          <a:solidFill>
                            <a:srgbClr val="000000"/>
                          </a:solidFill>
                          <a:latin typeface="宋体"/>
                        </a:rPr>
                        <a:t>　</a:t>
                      </a:r>
                    </a:p>
                  </a:txBody>
                  <a:tcPr marL="6285" marR="6285" marT="628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zh-CN" altLang="en-US" sz="1200" b="0" i="0" u="none" strike="noStrike" dirty="0">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zh-CN" altLang="en-US" sz="1200" b="0" i="0" u="none" strike="noStrike" dirty="0">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zh-CN" altLang="en-US" sz="1200" b="0" i="0" u="none" strike="noStrike" dirty="0">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zh-CN" altLang="en-US" sz="1200" b="0" i="0" u="none" strike="noStrike" dirty="0">
                        <a:solidFill>
                          <a:srgbClr val="000000"/>
                        </a:solidFill>
                        <a:latin typeface="宋体"/>
                      </a:endParaRP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gridSpan="2">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w="6350" cap="flat" cmpd="sng" algn="ctr">
                      <a:solidFill>
                        <a:srgbClr val="000000"/>
                      </a:solidFill>
                      <a:prstDash val="solid"/>
                      <a:round/>
                      <a:headEnd type="none" w="med" len="med"/>
                      <a:tailEnd type="none" w="med" len="med"/>
                    </a:lnT>
                    <a:lnB>
                      <a:noFill/>
                    </a:lnB>
                  </a:tcPr>
                </a:tc>
                <a:tc hMerge="1">
                  <a:txBody>
                    <a:bodyPr/>
                    <a:lstStyle/>
                    <a:p>
                      <a:endParaRPr lang="zh-CN" altLang="en-US"/>
                    </a:p>
                  </a:txBody>
                  <a:tcPr/>
                </a:tc>
                <a:tc>
                  <a:txBody>
                    <a:bodyPr/>
                    <a:lstStyle/>
                    <a:p>
                      <a:pPr algn="ctr" fontAlgn="ctr"/>
                      <a:r>
                        <a:rPr lang="zh-CN" altLang="en-US" sz="1200" b="0" i="0" u="none" strike="noStrike">
                          <a:solidFill>
                            <a:srgbClr val="000000"/>
                          </a:solidFill>
                          <a:latin typeface="宋体"/>
                        </a:rPr>
                        <a:t>　</a:t>
                      </a:r>
                    </a:p>
                  </a:txBody>
                  <a:tcPr marL="6285" marR="6285" marT="628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021"/>
                  </a:ext>
                </a:extLst>
              </a:tr>
              <a:tr h="186360">
                <a:tc>
                  <a:txBody>
                    <a:bodyPr/>
                    <a:lstStyle/>
                    <a:p>
                      <a:pPr algn="ctr" fontAlgn="ctr"/>
                      <a:endParaRPr lang="zh-CN" altLang="en-US" sz="1200" b="0" i="0" u="none" strike="noStrike">
                        <a:solidFill>
                          <a:srgbClr val="000000"/>
                        </a:solidFill>
                        <a:latin typeface="宋体"/>
                      </a:endParaRPr>
                    </a:p>
                  </a:txBody>
                  <a:tcPr marL="6285" marR="6285" marT="6285" marB="0" anchor="ctr">
                    <a:lnL>
                      <a:noFill/>
                    </a:lnL>
                    <a:lnR>
                      <a:noFill/>
                    </a:lnR>
                    <a:lnT>
                      <a:noFill/>
                    </a:lnT>
                    <a:lnB>
                      <a:noFill/>
                    </a:lnB>
                  </a:tcPr>
                </a:tc>
                <a:tc>
                  <a:txBody>
                    <a:bodyPr/>
                    <a:lstStyle/>
                    <a:p>
                      <a:pPr algn="ctr" fontAlgn="ctr"/>
                      <a:r>
                        <a:rPr lang="en-US" sz="1200" b="0" i="0" u="none" strike="noStrike">
                          <a:solidFill>
                            <a:srgbClr val="000000"/>
                          </a:solidFill>
                          <a:latin typeface="宋体"/>
                        </a:rPr>
                        <a:t>Busy</a:t>
                      </a:r>
                    </a:p>
                  </a:txBody>
                  <a:tcPr marL="6285" marR="6285" marT="6285"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200" b="0" i="0" u="none" strike="noStrike" dirty="0">
                          <a:solidFill>
                            <a:srgbClr val="000000"/>
                          </a:solidFill>
                          <a:latin typeface="宋体"/>
                        </a:rPr>
                        <a:t>No</a:t>
                      </a:r>
                    </a:p>
                  </a:txBody>
                  <a:tcPr marL="6285" marR="6285" marT="6285"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latin typeface="宋体"/>
                        </a:rPr>
                        <a:t>No</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No</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latin typeface="宋体"/>
                        </a:rPr>
                        <a:t>No</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latin typeface="宋体"/>
                        </a:rPr>
                        <a:t>No</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latin typeface="宋体"/>
                        </a:rPr>
                        <a:t>No</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宋体"/>
                        </a:rPr>
                        <a:t>No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gridSpan="2">
                  <a:txBody>
                    <a:bodyPr/>
                    <a:lstStyle/>
                    <a:p>
                      <a:pPr algn="ctr" fontAlgn="ctr"/>
                      <a:r>
                        <a:rPr lang="zh-CN" altLang="en-US" sz="1200" b="0" i="0" u="none" strike="noStrike">
                          <a:solidFill>
                            <a:srgbClr val="000000"/>
                          </a:solidFill>
                          <a:latin typeface="宋体"/>
                        </a:rPr>
                        <a:t>　</a:t>
                      </a:r>
                    </a:p>
                  </a:txBody>
                  <a:tcPr marL="6285" marR="6285" marT="6285" marB="0" anchor="ctr">
                    <a:lnL>
                      <a:noFill/>
                    </a:lnL>
                    <a:lnR>
                      <a:noFill/>
                    </a:lnR>
                    <a:lnT>
                      <a:noFill/>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a:txBody>
                    <a:bodyPr/>
                    <a:lstStyle/>
                    <a:p>
                      <a:pPr algn="ctr" fontAlgn="ctr"/>
                      <a:r>
                        <a:rPr lang="en-US" sz="1200" b="0" i="0" u="none" strike="noStrike" dirty="0">
                          <a:solidFill>
                            <a:srgbClr val="000000"/>
                          </a:solidFill>
                          <a:latin typeface="宋体"/>
                        </a:rPr>
                        <a:t>No </a:t>
                      </a:r>
                    </a:p>
                  </a:txBody>
                  <a:tcPr marL="6285" marR="6285" marT="6285"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2"/>
                  </a:ext>
                </a:extLst>
              </a:tr>
            </a:tbl>
          </a:graphicData>
        </a:graphic>
      </p:graphicFrame>
      <p:sp>
        <p:nvSpPr>
          <p:cNvPr id="9" name="文本框 8">
            <a:extLst>
              <a:ext uri="{FF2B5EF4-FFF2-40B4-BE49-F238E27FC236}">
                <a16:creationId xmlns:a16="http://schemas.microsoft.com/office/drawing/2014/main" id="{9E25DE82-60DF-4ABA-AD5E-B3352DDF08E1}"/>
              </a:ext>
            </a:extLst>
          </p:cNvPr>
          <p:cNvSpPr txBox="1"/>
          <p:nvPr/>
        </p:nvSpPr>
        <p:spPr>
          <a:xfrm>
            <a:off x="10250214" y="6013950"/>
            <a:ext cx="1941786" cy="276999"/>
          </a:xfrm>
          <a:prstGeom prst="rect">
            <a:avLst/>
          </a:prstGeom>
          <a:noFill/>
        </p:spPr>
        <p:txBody>
          <a:bodyPr wrap="square">
            <a:spAutoFit/>
          </a:bodyPr>
          <a:lstStyle/>
          <a:p>
            <a:pPr algn="ctr" fontAlgn="ctr"/>
            <a:r>
              <a:rPr lang="en-US" altLang="zh-CN" sz="1200" b="1" i="0" u="none" strike="noStrike" dirty="0">
                <a:solidFill>
                  <a:srgbClr val="FF0000"/>
                </a:solidFill>
                <a:latin typeface="宋体"/>
              </a:rPr>
              <a:t>Register Result Status</a:t>
            </a:r>
            <a:endParaRPr lang="zh-CN" altLang="en-US" sz="1200" b="1" i="0" u="none" strike="noStrike" dirty="0">
              <a:solidFill>
                <a:srgbClr val="FF0000"/>
              </a:solidFill>
              <a:latin typeface="宋体"/>
            </a:endParaRPr>
          </a:p>
        </p:txBody>
      </p:sp>
    </p:spTree>
    <p:extLst>
      <p:ext uri="{BB962C8B-B14F-4D97-AF65-F5344CB8AC3E}">
        <p14:creationId xmlns:p14="http://schemas.microsoft.com/office/powerpoint/2010/main" val="1953650738"/>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自由: 形状 22"/>
          <p:cNvSpPr/>
          <p:nvPr/>
        </p:nvSpPr>
        <p:spPr bwMode="auto">
          <a:xfrm rot="12600000">
            <a:off x="628798" y="267712"/>
            <a:ext cx="166903" cy="731887"/>
          </a:xfrm>
          <a:custGeom>
            <a:avLst/>
            <a:gdLst>
              <a:gd name="connsiteX0" fmla="*/ 260214 w 260214"/>
              <a:gd name="connsiteY0" fmla="*/ 995963 h 1141060"/>
              <a:gd name="connsiteX1" fmla="*/ 0 w 260214"/>
              <a:gd name="connsiteY1" fmla="*/ 1141060 h 1141060"/>
              <a:gd name="connsiteX2" fmla="*/ 0 w 260214"/>
              <a:gd name="connsiteY2" fmla="*/ 146621 h 1141060"/>
              <a:gd name="connsiteX3" fmla="*/ 260214 w 260214"/>
              <a:gd name="connsiteY3" fmla="*/ 0 h 1141060"/>
            </a:gdLst>
            <a:ahLst/>
            <a:cxnLst>
              <a:cxn ang="0">
                <a:pos x="connsiteX0" y="connsiteY0"/>
              </a:cxn>
              <a:cxn ang="0">
                <a:pos x="connsiteX1" y="connsiteY1"/>
              </a:cxn>
              <a:cxn ang="0">
                <a:pos x="connsiteX2" y="connsiteY2"/>
              </a:cxn>
              <a:cxn ang="0">
                <a:pos x="connsiteX3" y="connsiteY3"/>
              </a:cxn>
            </a:cxnLst>
            <a:rect l="l" t="t" r="r" b="b"/>
            <a:pathLst>
              <a:path w="260214" h="1141060">
                <a:moveTo>
                  <a:pt x="260214" y="995963"/>
                </a:moveTo>
                <a:lnTo>
                  <a:pt x="0" y="1141060"/>
                </a:lnTo>
                <a:lnTo>
                  <a:pt x="0" y="146621"/>
                </a:lnTo>
                <a:lnTo>
                  <a:pt x="260214" y="0"/>
                </a:lnTo>
                <a:close/>
              </a:path>
            </a:pathLst>
          </a:custGeom>
          <a:solidFill>
            <a:srgbClr val="0075EA"/>
          </a:solidFill>
          <a:ln>
            <a:noFill/>
          </a:ln>
        </p:spPr>
        <p:txBody>
          <a:bodyPr vert="horz" wrap="square" lIns="91440" tIns="45720" rIns="91440" bIns="45720" numCol="1" anchor="t" anchorCtr="0" compatLnSpc="1">
            <a:noAutofit/>
          </a:bodyPr>
          <a:lstStyle/>
          <a:p>
            <a:endParaRPr lang="zh-CN" altLang="en-US" dirty="0"/>
          </a:p>
        </p:txBody>
      </p:sp>
      <p:sp>
        <p:nvSpPr>
          <p:cNvPr id="8" name="矩形 7">
            <a:extLst>
              <a:ext uri="{FF2B5EF4-FFF2-40B4-BE49-F238E27FC236}">
                <a16:creationId xmlns:a16="http://schemas.microsoft.com/office/drawing/2014/main" id="{717028D3-8ECD-42F2-BEEB-C8DDB799B6EC}"/>
              </a:ext>
            </a:extLst>
          </p:cNvPr>
          <p:cNvSpPr/>
          <p:nvPr/>
        </p:nvSpPr>
        <p:spPr>
          <a:xfrm>
            <a:off x="1060868" y="1269819"/>
            <a:ext cx="10078187" cy="3555653"/>
          </a:xfrm>
          <a:prstGeom prst="rect">
            <a:avLst/>
          </a:prstGeom>
          <a:ln>
            <a:solidFill>
              <a:schemeClr val="accent1"/>
            </a:solidFill>
          </a:ln>
        </p:spPr>
        <p:txBody>
          <a:bodyPr wrap="square" lIns="72000" rIns="72000">
            <a:spAutoFit/>
          </a:bodyPr>
          <a:lstStyle/>
          <a:p>
            <a:pPr marL="342900" indent="-342900" algn="just">
              <a:lnSpc>
                <a:spcPct val="150000"/>
              </a:lnSpc>
              <a:spcBef>
                <a:spcPts val="600"/>
              </a:spcBef>
              <a:buClr>
                <a:srgbClr val="FF0066"/>
              </a:buClr>
              <a:buFont typeface="Wingdings" panose="05000000000000000000" pitchFamily="2" charset="2"/>
              <a:buChar char="p"/>
            </a:pPr>
            <a:r>
              <a:rPr lang="zh-CN" altLang="en-US" sz="2800" dirty="0">
                <a:latin typeface="微软雅黑" panose="020B0503020204020204" pitchFamily="34" charset="-122"/>
                <a:ea typeface="微软雅黑" panose="020B0503020204020204" pitchFamily="34" charset="-122"/>
                <a:cs typeface="+mn-ea"/>
                <a:sym typeface="+mn-lt"/>
              </a:rPr>
              <a:t>指令以发射序存放在</a:t>
            </a:r>
            <a:r>
              <a:rPr lang="en-US" altLang="zh-CN" sz="2800" dirty="0">
                <a:latin typeface="微软雅黑" panose="020B0503020204020204" pitchFamily="34" charset="-122"/>
                <a:ea typeface="微软雅黑" panose="020B0503020204020204" pitchFamily="34" charset="-122"/>
                <a:cs typeface="+mn-ea"/>
                <a:sym typeface="+mn-lt"/>
              </a:rPr>
              <a:t>ROB</a:t>
            </a:r>
            <a:r>
              <a:rPr lang="zh-CN" altLang="en-US" sz="2800" dirty="0">
                <a:latin typeface="微软雅黑" panose="020B0503020204020204" pitchFamily="34" charset="-122"/>
                <a:ea typeface="微软雅黑" panose="020B0503020204020204" pitchFamily="34" charset="-122"/>
                <a:cs typeface="+mn-ea"/>
                <a:sym typeface="+mn-lt"/>
              </a:rPr>
              <a:t>中。</a:t>
            </a:r>
            <a:endParaRPr lang="en-US" altLang="zh-CN" sz="2800" dirty="0">
              <a:latin typeface="微软雅黑" panose="020B0503020204020204" pitchFamily="34" charset="-122"/>
              <a:ea typeface="微软雅黑" panose="020B0503020204020204" pitchFamily="34" charset="-122"/>
              <a:cs typeface="+mn-ea"/>
              <a:sym typeface="+mn-lt"/>
            </a:endParaRPr>
          </a:p>
          <a:p>
            <a:pPr marL="342900" indent="-342900" algn="just">
              <a:lnSpc>
                <a:spcPct val="150000"/>
              </a:lnSpc>
              <a:spcBef>
                <a:spcPts val="600"/>
              </a:spcBef>
              <a:buClr>
                <a:srgbClr val="FF0066"/>
              </a:buClr>
              <a:buFont typeface="Wingdings" panose="05000000000000000000" pitchFamily="2" charset="2"/>
              <a:buChar char="p"/>
            </a:pPr>
            <a:r>
              <a:rPr lang="zh-CN" altLang="en-US" sz="2800" dirty="0">
                <a:latin typeface="微软雅黑" panose="020B0503020204020204" pitchFamily="34" charset="-122"/>
                <a:ea typeface="微软雅黑" panose="020B0503020204020204" pitchFamily="34" charset="-122"/>
                <a:cs typeface="+mn-ea"/>
                <a:sym typeface="+mn-lt"/>
              </a:rPr>
              <a:t>提供了撤销指令运行的机制。</a:t>
            </a:r>
          </a:p>
          <a:p>
            <a:pPr marL="342900" indent="-342900" algn="just">
              <a:lnSpc>
                <a:spcPct val="150000"/>
              </a:lnSpc>
              <a:spcBef>
                <a:spcPts val="600"/>
              </a:spcBef>
              <a:buClr>
                <a:srgbClr val="FF0066"/>
              </a:buClr>
              <a:buFont typeface="Wingdings" panose="05000000000000000000" pitchFamily="2" charset="2"/>
              <a:buChar char="p"/>
            </a:pPr>
            <a:r>
              <a:rPr lang="zh-CN" altLang="en-US" sz="2800" dirty="0">
                <a:latin typeface="微软雅黑" panose="020B0503020204020204" pitchFamily="34" charset="-122"/>
                <a:ea typeface="微软雅黑" panose="020B0503020204020204" pitchFamily="34" charset="-122"/>
                <a:cs typeface="+mn-ea"/>
                <a:sym typeface="+mn-lt"/>
              </a:rPr>
              <a:t>能够实现精确异常。</a:t>
            </a:r>
          </a:p>
          <a:p>
            <a:pPr marL="342900" indent="-342900" algn="just">
              <a:lnSpc>
                <a:spcPct val="150000"/>
              </a:lnSpc>
              <a:spcBef>
                <a:spcPts val="600"/>
              </a:spcBef>
              <a:buClr>
                <a:srgbClr val="FF0066"/>
              </a:buClr>
              <a:buFont typeface="Wingdings" panose="05000000000000000000" pitchFamily="2" charset="2"/>
              <a:buChar char="p"/>
            </a:pPr>
            <a:r>
              <a:rPr lang="zh-CN" altLang="en-US" sz="2800" dirty="0">
                <a:latin typeface="微软雅黑" panose="020B0503020204020204" pitchFamily="34" charset="-122"/>
                <a:ea typeface="微软雅黑" panose="020B0503020204020204" pitchFamily="34" charset="-122"/>
                <a:cs typeface="+mn-ea"/>
                <a:sym typeface="+mn-lt"/>
              </a:rPr>
              <a:t>很容易地推广到整数寄存器和整数功能单元上。 </a:t>
            </a:r>
          </a:p>
          <a:p>
            <a:pPr marL="342900" indent="-342900" algn="just">
              <a:lnSpc>
                <a:spcPct val="150000"/>
              </a:lnSpc>
              <a:spcBef>
                <a:spcPts val="600"/>
              </a:spcBef>
              <a:buClr>
                <a:srgbClr val="FF0066"/>
              </a:buClr>
              <a:buFont typeface="Wingdings" panose="05000000000000000000" pitchFamily="2" charset="2"/>
              <a:buChar char="p"/>
            </a:pPr>
            <a:r>
              <a:rPr lang="zh-CN" altLang="en-US" sz="2800" dirty="0">
                <a:latin typeface="微软雅黑" panose="020B0503020204020204" pitchFamily="34" charset="-122"/>
                <a:ea typeface="微软雅黑" panose="020B0503020204020204" pitchFamily="34" charset="-122"/>
                <a:cs typeface="+mn-ea"/>
                <a:sym typeface="+mn-lt"/>
              </a:rPr>
              <a:t>主要缺点：所需的硬件太复杂。 </a:t>
            </a:r>
            <a:endParaRPr lang="en-US" altLang="zh-CN" sz="2800" dirty="0">
              <a:latin typeface="微软雅黑" panose="020B0503020204020204" pitchFamily="34" charset="-122"/>
              <a:ea typeface="微软雅黑" panose="020B0503020204020204" pitchFamily="34" charset="-122"/>
              <a:cs typeface="+mn-ea"/>
              <a:sym typeface="+mn-lt"/>
            </a:endParaRPr>
          </a:p>
        </p:txBody>
      </p:sp>
      <p:grpSp>
        <p:nvGrpSpPr>
          <p:cNvPr id="7" name="组合 6">
            <a:extLst>
              <a:ext uri="{FF2B5EF4-FFF2-40B4-BE49-F238E27FC236}">
                <a16:creationId xmlns:a16="http://schemas.microsoft.com/office/drawing/2014/main" id="{6816B3F3-E170-458C-A3B1-3A8A27024ADF}"/>
              </a:ext>
            </a:extLst>
          </p:cNvPr>
          <p:cNvGrpSpPr/>
          <p:nvPr/>
        </p:nvGrpSpPr>
        <p:grpSpPr>
          <a:xfrm>
            <a:off x="635244" y="278225"/>
            <a:ext cx="6394948" cy="706446"/>
            <a:chOff x="635242" y="278221"/>
            <a:chExt cx="6394948" cy="706445"/>
          </a:xfrm>
        </p:grpSpPr>
        <p:sp>
          <p:nvSpPr>
            <p:cNvPr id="9" name="矩形 8">
              <a:extLst>
                <a:ext uri="{FF2B5EF4-FFF2-40B4-BE49-F238E27FC236}">
                  <a16:creationId xmlns:a16="http://schemas.microsoft.com/office/drawing/2014/main" id="{0516B193-77FC-4334-84A3-86C538DC5D93}"/>
                </a:ext>
              </a:extLst>
            </p:cNvPr>
            <p:cNvSpPr/>
            <p:nvPr/>
          </p:nvSpPr>
          <p:spPr>
            <a:xfrm>
              <a:off x="635242" y="676889"/>
              <a:ext cx="6394948" cy="307777"/>
            </a:xfrm>
            <a:prstGeom prst="rect">
              <a:avLst/>
            </a:prstGeom>
          </p:spPr>
          <p:txBody>
            <a:bodyPr wrap="square">
              <a:spAutoFit/>
            </a:bodyPr>
            <a:lstStyle/>
            <a:p>
              <a:pPr algn="ctr"/>
              <a:r>
                <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rPr>
                <a:t>Features of Speculation Execution based on Hardware</a:t>
              </a:r>
            </a:p>
          </p:txBody>
        </p:sp>
        <p:sp>
          <p:nvSpPr>
            <p:cNvPr id="10" name="矩形 9">
              <a:extLst>
                <a:ext uri="{FF2B5EF4-FFF2-40B4-BE49-F238E27FC236}">
                  <a16:creationId xmlns:a16="http://schemas.microsoft.com/office/drawing/2014/main" id="{AF291BB6-E434-4772-B1B3-65F3715505D5}"/>
                </a:ext>
              </a:extLst>
            </p:cNvPr>
            <p:cNvSpPr/>
            <p:nvPr/>
          </p:nvSpPr>
          <p:spPr>
            <a:xfrm>
              <a:off x="1197484" y="278221"/>
              <a:ext cx="4493538" cy="523219"/>
            </a:xfrm>
            <a:prstGeom prst="rect">
              <a:avLst/>
            </a:prstGeom>
          </p:spPr>
          <p:txBody>
            <a:bodyPr wrap="none">
              <a:spAutoFit/>
            </a:bodyPr>
            <a:lstStyle/>
            <a:p>
              <a:r>
                <a:rPr lang="zh-CN" altLang="en-US" sz="2800" b="1" dirty="0">
                  <a:solidFill>
                    <a:schemeClr val="tx1">
                      <a:lumMod val="85000"/>
                      <a:lumOff val="15000"/>
                    </a:schemeClr>
                  </a:solidFill>
                  <a:latin typeface="等线" panose="02010600030101010101" pitchFamily="2" charset="-122"/>
                  <a:ea typeface="等线" panose="02010600030101010101" pitchFamily="2" charset="-122"/>
                </a:rPr>
                <a:t>基于硬件的推测执行的特点</a:t>
              </a:r>
            </a:p>
          </p:txBody>
        </p:sp>
      </p:grpSp>
    </p:spTree>
    <p:extLst>
      <p:ext uri="{BB962C8B-B14F-4D97-AF65-F5344CB8AC3E}">
        <p14:creationId xmlns:p14="http://schemas.microsoft.com/office/powerpoint/2010/main" val="235514453"/>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自由: 形状 22"/>
          <p:cNvSpPr/>
          <p:nvPr/>
        </p:nvSpPr>
        <p:spPr bwMode="auto">
          <a:xfrm rot="12600000">
            <a:off x="628798" y="267712"/>
            <a:ext cx="166903" cy="731887"/>
          </a:xfrm>
          <a:custGeom>
            <a:avLst/>
            <a:gdLst>
              <a:gd name="connsiteX0" fmla="*/ 260214 w 260214"/>
              <a:gd name="connsiteY0" fmla="*/ 995963 h 1141060"/>
              <a:gd name="connsiteX1" fmla="*/ 0 w 260214"/>
              <a:gd name="connsiteY1" fmla="*/ 1141060 h 1141060"/>
              <a:gd name="connsiteX2" fmla="*/ 0 w 260214"/>
              <a:gd name="connsiteY2" fmla="*/ 146621 h 1141060"/>
              <a:gd name="connsiteX3" fmla="*/ 260214 w 260214"/>
              <a:gd name="connsiteY3" fmla="*/ 0 h 1141060"/>
            </a:gdLst>
            <a:ahLst/>
            <a:cxnLst>
              <a:cxn ang="0">
                <a:pos x="connsiteX0" y="connsiteY0"/>
              </a:cxn>
              <a:cxn ang="0">
                <a:pos x="connsiteX1" y="connsiteY1"/>
              </a:cxn>
              <a:cxn ang="0">
                <a:pos x="connsiteX2" y="connsiteY2"/>
              </a:cxn>
              <a:cxn ang="0">
                <a:pos x="connsiteX3" y="connsiteY3"/>
              </a:cxn>
            </a:cxnLst>
            <a:rect l="l" t="t" r="r" b="b"/>
            <a:pathLst>
              <a:path w="260214" h="1141060">
                <a:moveTo>
                  <a:pt x="260214" y="995963"/>
                </a:moveTo>
                <a:lnTo>
                  <a:pt x="0" y="1141060"/>
                </a:lnTo>
                <a:lnTo>
                  <a:pt x="0" y="146621"/>
                </a:lnTo>
                <a:lnTo>
                  <a:pt x="260214" y="0"/>
                </a:lnTo>
                <a:close/>
              </a:path>
            </a:pathLst>
          </a:custGeom>
          <a:solidFill>
            <a:srgbClr val="0075EA"/>
          </a:solidFill>
          <a:ln>
            <a:noFill/>
          </a:ln>
        </p:spPr>
        <p:txBody>
          <a:bodyPr vert="horz" wrap="square" lIns="91440" tIns="45720" rIns="91440" bIns="45720" numCol="1" anchor="t" anchorCtr="0" compatLnSpc="1">
            <a:noAutofit/>
          </a:bodyPr>
          <a:lstStyle/>
          <a:p>
            <a:endParaRPr lang="zh-CN" altLang="en-US" dirty="0"/>
          </a:p>
        </p:txBody>
      </p:sp>
      <p:sp>
        <p:nvSpPr>
          <p:cNvPr id="2" name="文本框 1">
            <a:extLst>
              <a:ext uri="{FF2B5EF4-FFF2-40B4-BE49-F238E27FC236}">
                <a16:creationId xmlns:a16="http://schemas.microsoft.com/office/drawing/2014/main" id="{2E63137F-1545-4A23-8985-F45AD0E643AA}"/>
              </a:ext>
            </a:extLst>
          </p:cNvPr>
          <p:cNvSpPr txBox="1"/>
          <p:nvPr/>
        </p:nvSpPr>
        <p:spPr>
          <a:xfrm>
            <a:off x="904459" y="1287946"/>
            <a:ext cx="8941157" cy="5196872"/>
          </a:xfrm>
          <a:prstGeom prst="rect">
            <a:avLst/>
          </a:prstGeom>
          <a:noFill/>
        </p:spPr>
        <p:txBody>
          <a:bodyPr wrap="square" rtlCol="0">
            <a:spAutoFit/>
          </a:bodyPr>
          <a:lstStyle/>
          <a:p>
            <a:pPr marL="457200" indent="-457200">
              <a:lnSpc>
                <a:spcPts val="8200"/>
              </a:lnSpc>
              <a:buClr>
                <a:srgbClr val="0055D2"/>
              </a:buClr>
              <a:buFont typeface="Wingdings" panose="05000000000000000000" pitchFamily="2" charset="2"/>
              <a:buChar char="p"/>
            </a:pPr>
            <a:r>
              <a:rPr lang="zh-CN" altLang="en-US" sz="3200" dirty="0">
                <a:solidFill>
                  <a:schemeClr val="bg1">
                    <a:lumMod val="75000"/>
                  </a:schemeClr>
                </a:solidFill>
              </a:rPr>
              <a:t>指令级并行的概念</a:t>
            </a:r>
            <a:endParaRPr lang="en-US" altLang="zh-CN" sz="3200" dirty="0">
              <a:solidFill>
                <a:schemeClr val="bg1">
                  <a:lumMod val="75000"/>
                </a:schemeClr>
              </a:solidFill>
            </a:endParaRPr>
          </a:p>
          <a:p>
            <a:pPr marL="457200" indent="-457200">
              <a:lnSpc>
                <a:spcPts val="8200"/>
              </a:lnSpc>
              <a:buClr>
                <a:srgbClr val="0055D2"/>
              </a:buClr>
              <a:buFont typeface="Wingdings" panose="05000000000000000000" pitchFamily="2" charset="2"/>
              <a:buChar char="p"/>
            </a:pPr>
            <a:r>
              <a:rPr lang="zh-CN" altLang="en-US" sz="3200" dirty="0">
                <a:solidFill>
                  <a:schemeClr val="bg1">
                    <a:lumMod val="75000"/>
                  </a:schemeClr>
                </a:solidFill>
              </a:rPr>
              <a:t>动态指令调度</a:t>
            </a:r>
            <a:endParaRPr lang="en-US" altLang="zh-CN" sz="3200" dirty="0">
              <a:solidFill>
                <a:schemeClr val="bg1">
                  <a:lumMod val="75000"/>
                </a:schemeClr>
              </a:solidFill>
            </a:endParaRPr>
          </a:p>
          <a:p>
            <a:pPr marL="457200" indent="-457200">
              <a:lnSpc>
                <a:spcPts val="8200"/>
              </a:lnSpc>
              <a:buClr>
                <a:srgbClr val="0055D2"/>
              </a:buClr>
              <a:buFont typeface="Wingdings" panose="05000000000000000000" pitchFamily="2" charset="2"/>
              <a:buChar char="p"/>
            </a:pPr>
            <a:r>
              <a:rPr lang="zh-CN" altLang="en-US" sz="3200" dirty="0">
                <a:solidFill>
                  <a:schemeClr val="bg1">
                    <a:lumMod val="75000"/>
                  </a:schemeClr>
                </a:solidFill>
              </a:rPr>
              <a:t>分支预测技术</a:t>
            </a:r>
            <a:endParaRPr lang="en-US" altLang="zh-CN" sz="3200" dirty="0">
              <a:solidFill>
                <a:schemeClr val="bg1">
                  <a:lumMod val="75000"/>
                </a:schemeClr>
              </a:solidFill>
            </a:endParaRPr>
          </a:p>
          <a:p>
            <a:pPr marL="457200" indent="-457200">
              <a:lnSpc>
                <a:spcPts val="8200"/>
              </a:lnSpc>
              <a:buClr>
                <a:srgbClr val="0055D2"/>
              </a:buClr>
              <a:buFont typeface="Wingdings" panose="05000000000000000000" pitchFamily="2" charset="2"/>
              <a:buChar char="p"/>
            </a:pPr>
            <a:r>
              <a:rPr lang="zh-CN" altLang="en-US" sz="3200" dirty="0"/>
              <a:t>多发射（多指令流出）技术</a:t>
            </a:r>
            <a:endParaRPr lang="en-US" altLang="zh-CN" sz="3200" dirty="0"/>
          </a:p>
          <a:p>
            <a:pPr marL="457200" indent="-457200">
              <a:lnSpc>
                <a:spcPts val="8200"/>
              </a:lnSpc>
              <a:buClr>
                <a:srgbClr val="0055D2"/>
              </a:buClr>
              <a:buFont typeface="Wingdings" panose="05000000000000000000" pitchFamily="2" charset="2"/>
              <a:buChar char="p"/>
            </a:pPr>
            <a:r>
              <a:rPr lang="zh-CN" altLang="en-US" sz="3200" dirty="0">
                <a:solidFill>
                  <a:schemeClr val="bg1">
                    <a:lumMod val="75000"/>
                  </a:schemeClr>
                </a:solidFill>
              </a:rPr>
              <a:t>静态指令调度</a:t>
            </a:r>
            <a:endParaRPr lang="en-US" altLang="zh-CN" sz="3200" dirty="0">
              <a:solidFill>
                <a:schemeClr val="bg1">
                  <a:lumMod val="75000"/>
                </a:schemeClr>
              </a:solidFill>
            </a:endParaRPr>
          </a:p>
        </p:txBody>
      </p:sp>
      <p:grpSp>
        <p:nvGrpSpPr>
          <p:cNvPr id="7" name="组合 6">
            <a:extLst>
              <a:ext uri="{FF2B5EF4-FFF2-40B4-BE49-F238E27FC236}">
                <a16:creationId xmlns:a16="http://schemas.microsoft.com/office/drawing/2014/main" id="{2E8FB0F8-3174-4A0E-A55E-6C30DAA94833}"/>
              </a:ext>
            </a:extLst>
          </p:cNvPr>
          <p:cNvGrpSpPr/>
          <p:nvPr/>
        </p:nvGrpSpPr>
        <p:grpSpPr>
          <a:xfrm>
            <a:off x="908365" y="278225"/>
            <a:ext cx="4258156" cy="830998"/>
            <a:chOff x="908363" y="278221"/>
            <a:chExt cx="4258156" cy="830997"/>
          </a:xfrm>
        </p:grpSpPr>
        <p:sp>
          <p:nvSpPr>
            <p:cNvPr id="8" name="矩形 7">
              <a:extLst>
                <a:ext uri="{FF2B5EF4-FFF2-40B4-BE49-F238E27FC236}">
                  <a16:creationId xmlns:a16="http://schemas.microsoft.com/office/drawing/2014/main" id="{05E64724-3CE8-461C-BA33-3F5570F2C9DD}"/>
                </a:ext>
              </a:extLst>
            </p:cNvPr>
            <p:cNvSpPr/>
            <p:nvPr/>
          </p:nvSpPr>
          <p:spPr>
            <a:xfrm>
              <a:off x="908363" y="801441"/>
              <a:ext cx="4162399" cy="307777"/>
            </a:xfrm>
            <a:prstGeom prst="rect">
              <a:avLst/>
            </a:prstGeom>
          </p:spPr>
          <p:txBody>
            <a:bodyPr wrap="square">
              <a:spAutoFit/>
            </a:bodyPr>
            <a:lstStyle/>
            <a:p>
              <a:pPr algn="ctr"/>
              <a:r>
                <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rPr>
                <a:t>Part 1: Instruction Level Parallelism</a:t>
              </a:r>
            </a:p>
          </p:txBody>
        </p:sp>
        <p:sp>
          <p:nvSpPr>
            <p:cNvPr id="9" name="矩形 8">
              <a:extLst>
                <a:ext uri="{FF2B5EF4-FFF2-40B4-BE49-F238E27FC236}">
                  <a16:creationId xmlns:a16="http://schemas.microsoft.com/office/drawing/2014/main" id="{7F007733-A2E0-442A-8EAB-722EB6AD6307}"/>
                </a:ext>
              </a:extLst>
            </p:cNvPr>
            <p:cNvSpPr/>
            <p:nvPr/>
          </p:nvSpPr>
          <p:spPr>
            <a:xfrm>
              <a:off x="1197484" y="278221"/>
              <a:ext cx="3969035" cy="523219"/>
            </a:xfrm>
            <a:prstGeom prst="rect">
              <a:avLst/>
            </a:prstGeom>
          </p:spPr>
          <p:txBody>
            <a:bodyPr wrap="none">
              <a:spAutoFit/>
            </a:bodyPr>
            <a:lstStyle/>
            <a:p>
              <a:r>
                <a:rPr lang="zh-CN" altLang="en-US" sz="2800" b="1" spc="151" dirty="0">
                  <a:solidFill>
                    <a:schemeClr val="tx1">
                      <a:lumMod val="85000"/>
                      <a:lumOff val="15000"/>
                    </a:schemeClr>
                  </a:solidFill>
                  <a:latin typeface="等线" panose="02010600030101010101" pitchFamily="2" charset="-122"/>
                  <a:ea typeface="等线" panose="02010600030101010101" pitchFamily="2" charset="-122"/>
                </a:rPr>
                <a:t>第一部分：指令级并行</a:t>
              </a:r>
              <a:endParaRPr lang="zh-CN" altLang="en-US" sz="2800" b="1" dirty="0">
                <a:solidFill>
                  <a:schemeClr val="tx1">
                    <a:lumMod val="85000"/>
                    <a:lumOff val="15000"/>
                  </a:schemeClr>
                </a:solidFill>
                <a:latin typeface="等线" panose="02010600030101010101" pitchFamily="2" charset="-122"/>
                <a:ea typeface="等线" panose="02010600030101010101" pitchFamily="2" charset="-122"/>
              </a:endParaRPr>
            </a:p>
          </p:txBody>
        </p:sp>
      </p:grpSp>
    </p:spTree>
    <p:extLst>
      <p:ext uri="{BB962C8B-B14F-4D97-AF65-F5344CB8AC3E}">
        <p14:creationId xmlns:p14="http://schemas.microsoft.com/office/powerpoint/2010/main" val="104865620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自由: 形状 22"/>
          <p:cNvSpPr/>
          <p:nvPr/>
        </p:nvSpPr>
        <p:spPr bwMode="auto">
          <a:xfrm rot="12600000">
            <a:off x="628798" y="267712"/>
            <a:ext cx="166903" cy="731887"/>
          </a:xfrm>
          <a:custGeom>
            <a:avLst/>
            <a:gdLst>
              <a:gd name="connsiteX0" fmla="*/ 260214 w 260214"/>
              <a:gd name="connsiteY0" fmla="*/ 995963 h 1141060"/>
              <a:gd name="connsiteX1" fmla="*/ 0 w 260214"/>
              <a:gd name="connsiteY1" fmla="*/ 1141060 h 1141060"/>
              <a:gd name="connsiteX2" fmla="*/ 0 w 260214"/>
              <a:gd name="connsiteY2" fmla="*/ 146621 h 1141060"/>
              <a:gd name="connsiteX3" fmla="*/ 260214 w 260214"/>
              <a:gd name="connsiteY3" fmla="*/ 0 h 1141060"/>
            </a:gdLst>
            <a:ahLst/>
            <a:cxnLst>
              <a:cxn ang="0">
                <a:pos x="connsiteX0" y="connsiteY0"/>
              </a:cxn>
              <a:cxn ang="0">
                <a:pos x="connsiteX1" y="connsiteY1"/>
              </a:cxn>
              <a:cxn ang="0">
                <a:pos x="connsiteX2" y="connsiteY2"/>
              </a:cxn>
              <a:cxn ang="0">
                <a:pos x="connsiteX3" y="connsiteY3"/>
              </a:cxn>
            </a:cxnLst>
            <a:rect l="l" t="t" r="r" b="b"/>
            <a:pathLst>
              <a:path w="260214" h="1141060">
                <a:moveTo>
                  <a:pt x="260214" y="995963"/>
                </a:moveTo>
                <a:lnTo>
                  <a:pt x="0" y="1141060"/>
                </a:lnTo>
                <a:lnTo>
                  <a:pt x="0" y="146621"/>
                </a:lnTo>
                <a:lnTo>
                  <a:pt x="260214" y="0"/>
                </a:lnTo>
                <a:close/>
              </a:path>
            </a:pathLst>
          </a:custGeom>
          <a:solidFill>
            <a:srgbClr val="0075EA"/>
          </a:solidFill>
          <a:ln>
            <a:noFill/>
          </a:ln>
        </p:spPr>
        <p:txBody>
          <a:bodyPr vert="horz" wrap="square" lIns="91440" tIns="45720" rIns="91440" bIns="45720" numCol="1" anchor="t" anchorCtr="0" compatLnSpc="1">
            <a:noAutofit/>
          </a:bodyPr>
          <a:lstStyle/>
          <a:p>
            <a:endParaRPr lang="zh-CN" altLang="en-US" dirty="0"/>
          </a:p>
        </p:txBody>
      </p:sp>
      <p:sp>
        <p:nvSpPr>
          <p:cNvPr id="8" name="矩形 7">
            <a:extLst>
              <a:ext uri="{FF2B5EF4-FFF2-40B4-BE49-F238E27FC236}">
                <a16:creationId xmlns:a16="http://schemas.microsoft.com/office/drawing/2014/main" id="{717028D3-8ECD-42F2-BEEB-C8DDB799B6EC}"/>
              </a:ext>
            </a:extLst>
          </p:cNvPr>
          <p:cNvSpPr/>
          <p:nvPr/>
        </p:nvSpPr>
        <p:spPr>
          <a:xfrm>
            <a:off x="1060868" y="1269819"/>
            <a:ext cx="10078187" cy="662554"/>
          </a:xfrm>
          <a:prstGeom prst="rect">
            <a:avLst/>
          </a:prstGeom>
          <a:ln>
            <a:solidFill>
              <a:schemeClr val="accent1"/>
            </a:solidFill>
          </a:ln>
        </p:spPr>
        <p:txBody>
          <a:bodyPr wrap="square" lIns="72000" rIns="72000">
            <a:spAutoFit/>
          </a:bodyPr>
          <a:lstStyle/>
          <a:p>
            <a:pPr marL="342900" indent="-342900" algn="just">
              <a:lnSpc>
                <a:spcPct val="150000"/>
              </a:lnSpc>
              <a:spcBef>
                <a:spcPts val="600"/>
              </a:spcBef>
              <a:buClr>
                <a:srgbClr val="FF0066"/>
              </a:buClr>
              <a:buFont typeface="Wingdings" panose="05000000000000000000" pitchFamily="2" charset="2"/>
              <a:buChar char="p"/>
            </a:pPr>
            <a:r>
              <a:rPr lang="zh-CN" altLang="en-US" sz="2800" dirty="0">
                <a:latin typeface="微软雅黑" panose="020B0503020204020204" pitchFamily="34" charset="-122"/>
                <a:ea typeface="微软雅黑" panose="020B0503020204020204" pitchFamily="34" charset="-122"/>
                <a:cs typeface="+mn-ea"/>
                <a:sym typeface="+mn-lt"/>
              </a:rPr>
              <a:t>在每个时钟周期内流出多条指令， </a:t>
            </a:r>
            <a:r>
              <a:rPr lang="en-US" altLang="zh-CN" sz="2800" dirty="0">
                <a:latin typeface="微软雅黑" panose="020B0503020204020204" pitchFamily="34" charset="-122"/>
                <a:ea typeface="微软雅黑" panose="020B0503020204020204" pitchFamily="34" charset="-122"/>
                <a:cs typeface="+mn-ea"/>
                <a:sym typeface="+mn-lt"/>
              </a:rPr>
              <a:t>CPI</a:t>
            </a:r>
            <a:r>
              <a:rPr lang="zh-CN" altLang="en-US" sz="2800" dirty="0">
                <a:latin typeface="微软雅黑" panose="020B0503020204020204" pitchFamily="34" charset="-122"/>
                <a:ea typeface="微软雅黑" panose="020B0503020204020204" pitchFamily="34" charset="-122"/>
                <a:cs typeface="+mn-ea"/>
                <a:sym typeface="+mn-lt"/>
              </a:rPr>
              <a:t>＜</a:t>
            </a:r>
            <a:r>
              <a:rPr lang="en-US" altLang="zh-CN" sz="2800" dirty="0">
                <a:latin typeface="微软雅黑" panose="020B0503020204020204" pitchFamily="34" charset="-122"/>
                <a:ea typeface="微软雅黑" panose="020B0503020204020204" pitchFamily="34" charset="-122"/>
                <a:cs typeface="+mn-ea"/>
                <a:sym typeface="+mn-lt"/>
              </a:rPr>
              <a:t>1</a:t>
            </a:r>
            <a:r>
              <a:rPr lang="zh-CN" altLang="en-US" sz="2800" dirty="0">
                <a:latin typeface="微软雅黑" panose="020B0503020204020204" pitchFamily="34" charset="-122"/>
                <a:ea typeface="微软雅黑" panose="020B0503020204020204" pitchFamily="34" charset="-122"/>
                <a:cs typeface="+mn-ea"/>
                <a:sym typeface="+mn-lt"/>
              </a:rPr>
              <a:t>。</a:t>
            </a:r>
            <a:endParaRPr lang="en-US" altLang="zh-CN" sz="2800" dirty="0">
              <a:latin typeface="微软雅黑" panose="020B0503020204020204" pitchFamily="34" charset="-122"/>
              <a:ea typeface="微软雅黑" panose="020B0503020204020204" pitchFamily="34" charset="-122"/>
              <a:cs typeface="+mn-ea"/>
              <a:sym typeface="+mn-lt"/>
            </a:endParaRPr>
          </a:p>
        </p:txBody>
      </p:sp>
      <p:grpSp>
        <p:nvGrpSpPr>
          <p:cNvPr id="7" name="组合 6">
            <a:extLst>
              <a:ext uri="{FF2B5EF4-FFF2-40B4-BE49-F238E27FC236}">
                <a16:creationId xmlns:a16="http://schemas.microsoft.com/office/drawing/2014/main" id="{6816B3F3-E170-458C-A3B1-3A8A27024ADF}"/>
              </a:ext>
            </a:extLst>
          </p:cNvPr>
          <p:cNvGrpSpPr/>
          <p:nvPr/>
        </p:nvGrpSpPr>
        <p:grpSpPr>
          <a:xfrm>
            <a:off x="635243" y="278225"/>
            <a:ext cx="3789611" cy="706446"/>
            <a:chOff x="635241" y="278221"/>
            <a:chExt cx="3789611" cy="706445"/>
          </a:xfrm>
        </p:grpSpPr>
        <p:sp>
          <p:nvSpPr>
            <p:cNvPr id="9" name="矩形 8">
              <a:extLst>
                <a:ext uri="{FF2B5EF4-FFF2-40B4-BE49-F238E27FC236}">
                  <a16:creationId xmlns:a16="http://schemas.microsoft.com/office/drawing/2014/main" id="{0516B193-77FC-4334-84A3-86C538DC5D93}"/>
                </a:ext>
              </a:extLst>
            </p:cNvPr>
            <p:cNvSpPr/>
            <p:nvPr/>
          </p:nvSpPr>
          <p:spPr>
            <a:xfrm>
              <a:off x="635241" y="676889"/>
              <a:ext cx="3789611" cy="307777"/>
            </a:xfrm>
            <a:prstGeom prst="rect">
              <a:avLst/>
            </a:prstGeom>
          </p:spPr>
          <p:txBody>
            <a:bodyPr wrap="square">
              <a:spAutoFit/>
            </a:bodyPr>
            <a:lstStyle/>
            <a:p>
              <a:pPr algn="ctr"/>
              <a:r>
                <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rPr>
                <a:t>Multiple Issue Technology</a:t>
              </a:r>
            </a:p>
          </p:txBody>
        </p:sp>
        <p:sp>
          <p:nvSpPr>
            <p:cNvPr id="10" name="矩形 9">
              <a:extLst>
                <a:ext uri="{FF2B5EF4-FFF2-40B4-BE49-F238E27FC236}">
                  <a16:creationId xmlns:a16="http://schemas.microsoft.com/office/drawing/2014/main" id="{AF291BB6-E434-4772-B1B3-65F3715505D5}"/>
                </a:ext>
              </a:extLst>
            </p:cNvPr>
            <p:cNvSpPr/>
            <p:nvPr/>
          </p:nvSpPr>
          <p:spPr>
            <a:xfrm>
              <a:off x="1197484" y="278221"/>
              <a:ext cx="1980029" cy="523219"/>
            </a:xfrm>
            <a:prstGeom prst="rect">
              <a:avLst/>
            </a:prstGeom>
          </p:spPr>
          <p:txBody>
            <a:bodyPr wrap="none">
              <a:spAutoFit/>
            </a:bodyPr>
            <a:lstStyle/>
            <a:p>
              <a:r>
                <a:rPr lang="zh-CN" altLang="en-US" sz="2800" b="1" dirty="0">
                  <a:solidFill>
                    <a:schemeClr val="tx1">
                      <a:lumMod val="85000"/>
                      <a:lumOff val="15000"/>
                    </a:schemeClr>
                  </a:solidFill>
                  <a:latin typeface="等线" panose="02010600030101010101" pitchFamily="2" charset="-122"/>
                  <a:ea typeface="等线" panose="02010600030101010101" pitchFamily="2" charset="-122"/>
                </a:rPr>
                <a:t>多发射技术</a:t>
              </a:r>
            </a:p>
          </p:txBody>
        </p:sp>
      </p:grpSp>
      <p:graphicFrame>
        <p:nvGraphicFramePr>
          <p:cNvPr id="11" name="Object 4">
            <a:extLst>
              <a:ext uri="{FF2B5EF4-FFF2-40B4-BE49-F238E27FC236}">
                <a16:creationId xmlns:a16="http://schemas.microsoft.com/office/drawing/2014/main" id="{C3D55B6D-8585-4A91-93C5-49468863B303}"/>
              </a:ext>
            </a:extLst>
          </p:cNvPr>
          <p:cNvGraphicFramePr>
            <a:graphicFrameLocks noChangeAspect="1"/>
          </p:cNvGraphicFramePr>
          <p:nvPr>
            <p:extLst>
              <p:ext uri="{D42A27DB-BD31-4B8C-83A1-F6EECF244321}">
                <p14:modId xmlns:p14="http://schemas.microsoft.com/office/powerpoint/2010/main" val="2975465564"/>
              </p:ext>
            </p:extLst>
          </p:nvPr>
        </p:nvGraphicFramePr>
        <p:xfrm>
          <a:off x="1656363" y="2178432"/>
          <a:ext cx="8893175" cy="4130675"/>
        </p:xfrm>
        <a:graphic>
          <a:graphicData uri="http://schemas.openxmlformats.org/presentationml/2006/ole">
            <mc:AlternateContent xmlns:mc="http://schemas.openxmlformats.org/markup-compatibility/2006">
              <mc:Choice xmlns:v="urn:schemas-microsoft-com:vml" Requires="v">
                <p:oleObj spid="_x0000_s72713" name="图片" r:id="rId4" imgW="5341378" imgH="2486741" progId="Word.Picture.8">
                  <p:embed/>
                </p:oleObj>
              </mc:Choice>
              <mc:Fallback>
                <p:oleObj name="图片" r:id="rId4" imgW="5341378" imgH="2486741" progId="Word.Picture.8">
                  <p:embed/>
                  <p:pic>
                    <p:nvPicPr>
                      <p:cNvPr id="113666" name="Object 4">
                        <a:extLst>
                          <a:ext uri="{FF2B5EF4-FFF2-40B4-BE49-F238E27FC236}">
                            <a16:creationId xmlns:a16="http://schemas.microsoft.com/office/drawing/2014/main" id="{B2413F5B-E244-420A-9E11-570731F6DBE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56363" y="2178432"/>
                        <a:ext cx="8893175" cy="4130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1892641449"/>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自由: 形状 22"/>
          <p:cNvSpPr/>
          <p:nvPr/>
        </p:nvSpPr>
        <p:spPr bwMode="auto">
          <a:xfrm rot="12600000">
            <a:off x="628798" y="267712"/>
            <a:ext cx="166903" cy="731887"/>
          </a:xfrm>
          <a:custGeom>
            <a:avLst/>
            <a:gdLst>
              <a:gd name="connsiteX0" fmla="*/ 260214 w 260214"/>
              <a:gd name="connsiteY0" fmla="*/ 995963 h 1141060"/>
              <a:gd name="connsiteX1" fmla="*/ 0 w 260214"/>
              <a:gd name="connsiteY1" fmla="*/ 1141060 h 1141060"/>
              <a:gd name="connsiteX2" fmla="*/ 0 w 260214"/>
              <a:gd name="connsiteY2" fmla="*/ 146621 h 1141060"/>
              <a:gd name="connsiteX3" fmla="*/ 260214 w 260214"/>
              <a:gd name="connsiteY3" fmla="*/ 0 h 1141060"/>
            </a:gdLst>
            <a:ahLst/>
            <a:cxnLst>
              <a:cxn ang="0">
                <a:pos x="connsiteX0" y="connsiteY0"/>
              </a:cxn>
              <a:cxn ang="0">
                <a:pos x="connsiteX1" y="connsiteY1"/>
              </a:cxn>
              <a:cxn ang="0">
                <a:pos x="connsiteX2" y="connsiteY2"/>
              </a:cxn>
              <a:cxn ang="0">
                <a:pos x="connsiteX3" y="connsiteY3"/>
              </a:cxn>
            </a:cxnLst>
            <a:rect l="l" t="t" r="r" b="b"/>
            <a:pathLst>
              <a:path w="260214" h="1141060">
                <a:moveTo>
                  <a:pt x="260214" y="995963"/>
                </a:moveTo>
                <a:lnTo>
                  <a:pt x="0" y="1141060"/>
                </a:lnTo>
                <a:lnTo>
                  <a:pt x="0" y="146621"/>
                </a:lnTo>
                <a:lnTo>
                  <a:pt x="260214" y="0"/>
                </a:lnTo>
                <a:close/>
              </a:path>
            </a:pathLst>
          </a:custGeom>
          <a:solidFill>
            <a:srgbClr val="0075EA"/>
          </a:solidFill>
          <a:ln>
            <a:noFill/>
          </a:ln>
        </p:spPr>
        <p:txBody>
          <a:bodyPr vert="horz" wrap="square" lIns="91440" tIns="45720" rIns="91440" bIns="45720" numCol="1" anchor="t" anchorCtr="0" compatLnSpc="1">
            <a:noAutofit/>
          </a:bodyPr>
          <a:lstStyle/>
          <a:p>
            <a:endParaRPr lang="zh-CN" altLang="en-US" dirty="0"/>
          </a:p>
        </p:txBody>
      </p:sp>
      <p:sp>
        <p:nvSpPr>
          <p:cNvPr id="8" name="矩形 7">
            <a:extLst>
              <a:ext uri="{FF2B5EF4-FFF2-40B4-BE49-F238E27FC236}">
                <a16:creationId xmlns:a16="http://schemas.microsoft.com/office/drawing/2014/main" id="{717028D3-8ECD-42F2-BEEB-C8DDB799B6EC}"/>
              </a:ext>
            </a:extLst>
          </p:cNvPr>
          <p:cNvSpPr/>
          <p:nvPr/>
        </p:nvSpPr>
        <p:spPr>
          <a:xfrm>
            <a:off x="1060868" y="1269819"/>
            <a:ext cx="10078187" cy="5177828"/>
          </a:xfrm>
          <a:prstGeom prst="rect">
            <a:avLst/>
          </a:prstGeom>
          <a:ln>
            <a:solidFill>
              <a:schemeClr val="accent1"/>
            </a:solidFill>
          </a:ln>
        </p:spPr>
        <p:txBody>
          <a:bodyPr wrap="square" lIns="72000" rIns="72000">
            <a:spAutoFit/>
          </a:bodyPr>
          <a:lstStyle/>
          <a:p>
            <a:pPr marL="342900" indent="-342900" algn="just">
              <a:lnSpc>
                <a:spcPct val="150000"/>
              </a:lnSpc>
              <a:spcBef>
                <a:spcPts val="600"/>
              </a:spcBef>
              <a:buClr>
                <a:srgbClr val="FF0066"/>
              </a:buClr>
              <a:buFont typeface="Wingdings" panose="05000000000000000000" pitchFamily="2" charset="2"/>
              <a:buChar char="p"/>
            </a:pPr>
            <a:r>
              <a:rPr lang="zh-CN" altLang="en-US" sz="2800" dirty="0">
                <a:latin typeface="微软雅黑" panose="020B0503020204020204" pitchFamily="34" charset="-122"/>
                <a:ea typeface="微软雅黑" panose="020B0503020204020204" pitchFamily="34" charset="-122"/>
                <a:cs typeface="+mn-ea"/>
                <a:sym typeface="+mn-lt"/>
              </a:rPr>
              <a:t>多发射处理器主要分为两类：</a:t>
            </a:r>
            <a:endParaRPr lang="en-US" altLang="zh-CN" sz="2800" dirty="0">
              <a:latin typeface="微软雅黑" panose="020B0503020204020204" pitchFamily="34" charset="-122"/>
              <a:ea typeface="微软雅黑" panose="020B0503020204020204" pitchFamily="34" charset="-122"/>
              <a:cs typeface="+mn-ea"/>
              <a:sym typeface="+mn-lt"/>
            </a:endParaRPr>
          </a:p>
          <a:p>
            <a:pPr marL="914400" lvl="1" indent="-457200" algn="just">
              <a:lnSpc>
                <a:spcPct val="150000"/>
              </a:lnSpc>
              <a:spcBef>
                <a:spcPts val="600"/>
              </a:spcBef>
              <a:buClr>
                <a:srgbClr val="FF0066"/>
              </a:buClr>
              <a:buFont typeface="Wingdings" panose="05000000000000000000" pitchFamily="2" charset="2"/>
              <a:buChar char="Ø"/>
            </a:pPr>
            <a:r>
              <a:rPr lang="zh-CN" altLang="en-US" sz="2400" b="1" dirty="0">
                <a:solidFill>
                  <a:srgbClr val="0066FF"/>
                </a:solidFill>
                <a:latin typeface="微软雅黑" panose="020B0503020204020204" pitchFamily="34" charset="-122"/>
                <a:ea typeface="微软雅黑" panose="020B0503020204020204" pitchFamily="34" charset="-122"/>
                <a:cs typeface="+mn-ea"/>
                <a:sym typeface="+mn-lt"/>
              </a:rPr>
              <a:t>超标量（</a:t>
            </a:r>
            <a:r>
              <a:rPr lang="en-US" altLang="zh-CN" sz="2400" b="1" dirty="0">
                <a:solidFill>
                  <a:srgbClr val="0066FF"/>
                </a:solidFill>
                <a:latin typeface="微软雅黑" panose="020B0503020204020204" pitchFamily="34" charset="-122"/>
                <a:ea typeface="微软雅黑" panose="020B0503020204020204" pitchFamily="34" charset="-122"/>
                <a:cs typeface="+mn-ea"/>
                <a:sym typeface="+mn-lt"/>
              </a:rPr>
              <a:t>Superscalar</a:t>
            </a:r>
            <a:r>
              <a:rPr lang="zh-CN" altLang="en-US" sz="2400" b="1" dirty="0">
                <a:solidFill>
                  <a:srgbClr val="0066FF"/>
                </a:solidFill>
                <a:latin typeface="微软雅黑" panose="020B0503020204020204" pitchFamily="34" charset="-122"/>
                <a:ea typeface="微软雅黑" panose="020B0503020204020204" pitchFamily="34" charset="-122"/>
                <a:cs typeface="+mn-ea"/>
                <a:sym typeface="+mn-lt"/>
              </a:rPr>
              <a:t>）</a:t>
            </a:r>
            <a:endParaRPr lang="en-US" altLang="zh-CN" sz="2400" b="1" dirty="0">
              <a:solidFill>
                <a:srgbClr val="0066FF"/>
              </a:solidFill>
              <a:latin typeface="微软雅黑" panose="020B0503020204020204" pitchFamily="34" charset="-122"/>
              <a:ea typeface="微软雅黑" panose="020B0503020204020204" pitchFamily="34" charset="-122"/>
              <a:cs typeface="+mn-ea"/>
              <a:sym typeface="+mn-lt"/>
            </a:endParaRPr>
          </a:p>
          <a:p>
            <a:pPr marL="1257300" lvl="2" indent="-342900" algn="just">
              <a:lnSpc>
                <a:spcPct val="150000"/>
              </a:lnSpc>
              <a:spcBef>
                <a:spcPts val="600"/>
              </a:spcBef>
              <a:buClr>
                <a:srgbClr val="FF0066"/>
              </a:buClr>
              <a:buFont typeface="Wingdings" panose="05000000000000000000" pitchFamily="2" charset="2"/>
              <a:buChar char="ü"/>
            </a:pPr>
            <a:r>
              <a:rPr lang="zh-CN" altLang="en-US" sz="2000" dirty="0">
                <a:latin typeface="微软雅黑" panose="020B0503020204020204" pitchFamily="34" charset="-122"/>
                <a:ea typeface="微软雅黑" panose="020B0503020204020204" pitchFamily="34" charset="-122"/>
                <a:cs typeface="+mn-ea"/>
                <a:sym typeface="+mn-lt"/>
              </a:rPr>
              <a:t>在每个时钟周期流出的指令条数</a:t>
            </a:r>
            <a:r>
              <a:rPr lang="zh-CN" altLang="en-US" sz="2000" b="1" dirty="0">
                <a:solidFill>
                  <a:srgbClr val="FF0066"/>
                </a:solidFill>
                <a:latin typeface="微软雅黑" panose="020B0503020204020204" pitchFamily="34" charset="-122"/>
                <a:ea typeface="微软雅黑" panose="020B0503020204020204" pitchFamily="34" charset="-122"/>
                <a:cs typeface="+mn-ea"/>
                <a:sym typeface="+mn-lt"/>
              </a:rPr>
              <a:t>不固定</a:t>
            </a:r>
            <a:r>
              <a:rPr lang="zh-CN" altLang="en-US" sz="2000" dirty="0">
                <a:latin typeface="微软雅黑" panose="020B0503020204020204" pitchFamily="34" charset="-122"/>
                <a:ea typeface="微软雅黑" panose="020B0503020204020204" pitchFamily="34" charset="-122"/>
                <a:cs typeface="+mn-ea"/>
                <a:sym typeface="+mn-lt"/>
              </a:rPr>
              <a:t>，依代码的具体情况而定。（有上限）</a:t>
            </a:r>
          </a:p>
          <a:p>
            <a:pPr marL="1257300" lvl="2" indent="-342900" algn="just">
              <a:lnSpc>
                <a:spcPct val="150000"/>
              </a:lnSpc>
              <a:spcBef>
                <a:spcPts val="600"/>
              </a:spcBef>
              <a:buClr>
                <a:srgbClr val="FF0066"/>
              </a:buClr>
              <a:buFont typeface="Wingdings" panose="05000000000000000000" pitchFamily="2" charset="2"/>
              <a:buChar char="ü"/>
            </a:pPr>
            <a:r>
              <a:rPr lang="zh-CN" altLang="en-US" sz="2000" dirty="0">
                <a:latin typeface="微软雅黑" panose="020B0503020204020204" pitchFamily="34" charset="-122"/>
                <a:ea typeface="微软雅黑" panose="020B0503020204020204" pitchFamily="34" charset="-122"/>
                <a:cs typeface="+mn-ea"/>
                <a:sym typeface="+mn-lt"/>
              </a:rPr>
              <a:t>设这个上限为</a:t>
            </a:r>
            <a:r>
              <a:rPr lang="en-US" altLang="zh-CN" sz="2000" dirty="0">
                <a:latin typeface="微软雅黑" panose="020B0503020204020204" pitchFamily="34" charset="-122"/>
                <a:ea typeface="微软雅黑" panose="020B0503020204020204" pitchFamily="34" charset="-122"/>
                <a:cs typeface="+mn-ea"/>
                <a:sym typeface="+mn-lt"/>
              </a:rPr>
              <a:t>n</a:t>
            </a:r>
            <a:r>
              <a:rPr lang="zh-CN" altLang="en-US" sz="2000" dirty="0">
                <a:latin typeface="微软雅黑" panose="020B0503020204020204" pitchFamily="34" charset="-122"/>
                <a:ea typeface="微软雅黑" panose="020B0503020204020204" pitchFamily="34" charset="-122"/>
                <a:cs typeface="+mn-ea"/>
                <a:sym typeface="+mn-lt"/>
              </a:rPr>
              <a:t>，就称该处理机为</a:t>
            </a:r>
            <a:r>
              <a:rPr lang="en-US" altLang="zh-CN" sz="2000" b="1" dirty="0">
                <a:solidFill>
                  <a:srgbClr val="FF0066"/>
                </a:solidFill>
                <a:latin typeface="微软雅黑" panose="020B0503020204020204" pitchFamily="34" charset="-122"/>
                <a:ea typeface="微软雅黑" panose="020B0503020204020204" pitchFamily="34" charset="-122"/>
                <a:cs typeface="+mn-ea"/>
                <a:sym typeface="+mn-lt"/>
              </a:rPr>
              <a:t>n-</a:t>
            </a:r>
            <a:r>
              <a:rPr lang="zh-CN" altLang="en-US" sz="2000" b="1" dirty="0">
                <a:solidFill>
                  <a:srgbClr val="FF0066"/>
                </a:solidFill>
                <a:latin typeface="微软雅黑" panose="020B0503020204020204" pitchFamily="34" charset="-122"/>
                <a:ea typeface="微软雅黑" panose="020B0503020204020204" pitchFamily="34" charset="-122"/>
                <a:cs typeface="+mn-ea"/>
                <a:sym typeface="+mn-lt"/>
              </a:rPr>
              <a:t>发射（流出）</a:t>
            </a:r>
            <a:r>
              <a:rPr lang="zh-CN" altLang="en-US" sz="2000" dirty="0">
                <a:latin typeface="微软雅黑" panose="020B0503020204020204" pitchFamily="34" charset="-122"/>
                <a:ea typeface="微软雅黑" panose="020B0503020204020204" pitchFamily="34" charset="-122"/>
                <a:cs typeface="+mn-ea"/>
                <a:sym typeface="+mn-lt"/>
              </a:rPr>
              <a:t>。</a:t>
            </a:r>
          </a:p>
          <a:p>
            <a:pPr marL="1257300" lvl="2" indent="-342900" algn="just">
              <a:lnSpc>
                <a:spcPct val="150000"/>
              </a:lnSpc>
              <a:spcBef>
                <a:spcPts val="600"/>
              </a:spcBef>
              <a:buClr>
                <a:srgbClr val="FF0066"/>
              </a:buClr>
              <a:buFont typeface="Wingdings" panose="05000000000000000000" pitchFamily="2" charset="2"/>
              <a:buChar char="ü"/>
            </a:pPr>
            <a:r>
              <a:rPr lang="zh-CN" altLang="en-US" sz="2000" dirty="0">
                <a:latin typeface="微软雅黑" panose="020B0503020204020204" pitchFamily="34" charset="-122"/>
                <a:ea typeface="微软雅黑" panose="020B0503020204020204" pitchFamily="34" charset="-122"/>
                <a:cs typeface="+mn-ea"/>
                <a:sym typeface="+mn-lt"/>
              </a:rPr>
              <a:t>可以通过编译器进行</a:t>
            </a:r>
            <a:r>
              <a:rPr lang="zh-CN" altLang="en-US" sz="2000" b="1" dirty="0">
                <a:solidFill>
                  <a:srgbClr val="FF0066"/>
                </a:solidFill>
                <a:latin typeface="微软雅黑" panose="020B0503020204020204" pitchFamily="34" charset="-122"/>
                <a:ea typeface="微软雅黑" panose="020B0503020204020204" pitchFamily="34" charset="-122"/>
                <a:cs typeface="+mn-ea"/>
                <a:sym typeface="+mn-lt"/>
              </a:rPr>
              <a:t>静态调度</a:t>
            </a:r>
            <a:r>
              <a:rPr lang="zh-CN" altLang="en-US" sz="2000" dirty="0">
                <a:latin typeface="微软雅黑" panose="020B0503020204020204" pitchFamily="34" charset="-122"/>
                <a:ea typeface="微软雅黑" panose="020B0503020204020204" pitchFamily="34" charset="-122"/>
                <a:cs typeface="+mn-ea"/>
                <a:sym typeface="+mn-lt"/>
              </a:rPr>
              <a:t>，也可以基于</a:t>
            </a:r>
            <a:r>
              <a:rPr lang="en-US" altLang="zh-CN" sz="2000" dirty="0" err="1">
                <a:latin typeface="微软雅黑" panose="020B0503020204020204" pitchFamily="34" charset="-122"/>
                <a:ea typeface="微软雅黑" panose="020B0503020204020204" pitchFamily="34" charset="-122"/>
                <a:cs typeface="+mn-ea"/>
                <a:sym typeface="+mn-lt"/>
              </a:rPr>
              <a:t>Tomasulo</a:t>
            </a:r>
            <a:r>
              <a:rPr lang="zh-CN" altLang="en-US" sz="2000" dirty="0">
                <a:latin typeface="微软雅黑" panose="020B0503020204020204" pitchFamily="34" charset="-122"/>
                <a:ea typeface="微软雅黑" panose="020B0503020204020204" pitchFamily="34" charset="-122"/>
                <a:cs typeface="+mn-ea"/>
                <a:sym typeface="+mn-lt"/>
              </a:rPr>
              <a:t>算法进行</a:t>
            </a:r>
            <a:r>
              <a:rPr lang="zh-CN" altLang="en-US" sz="2000" b="1" dirty="0">
                <a:solidFill>
                  <a:srgbClr val="FF0066"/>
                </a:solidFill>
                <a:latin typeface="微软雅黑" panose="020B0503020204020204" pitchFamily="34" charset="-122"/>
                <a:ea typeface="微软雅黑" panose="020B0503020204020204" pitchFamily="34" charset="-122"/>
                <a:cs typeface="+mn-ea"/>
                <a:sym typeface="+mn-lt"/>
              </a:rPr>
              <a:t>动态调度</a:t>
            </a:r>
            <a:r>
              <a:rPr lang="zh-CN" altLang="en-US" sz="2000" dirty="0">
                <a:latin typeface="微软雅黑" panose="020B0503020204020204" pitchFamily="34" charset="-122"/>
                <a:ea typeface="微软雅黑" panose="020B0503020204020204" pitchFamily="34" charset="-122"/>
                <a:cs typeface="+mn-ea"/>
                <a:sym typeface="+mn-lt"/>
              </a:rPr>
              <a:t>。</a:t>
            </a:r>
            <a:endParaRPr lang="en-US" altLang="zh-CN" sz="2000" dirty="0">
              <a:latin typeface="微软雅黑" panose="020B0503020204020204" pitchFamily="34" charset="-122"/>
              <a:ea typeface="微软雅黑" panose="020B0503020204020204" pitchFamily="34" charset="-122"/>
              <a:cs typeface="+mn-ea"/>
              <a:sym typeface="+mn-lt"/>
            </a:endParaRPr>
          </a:p>
          <a:p>
            <a:pPr marL="914400" lvl="1" indent="-457200" algn="just">
              <a:lnSpc>
                <a:spcPct val="150000"/>
              </a:lnSpc>
              <a:spcBef>
                <a:spcPts val="600"/>
              </a:spcBef>
              <a:buClr>
                <a:srgbClr val="FF0066"/>
              </a:buClr>
              <a:buFont typeface="Wingdings" panose="05000000000000000000" pitchFamily="2" charset="2"/>
              <a:buChar char="Ø"/>
            </a:pPr>
            <a:r>
              <a:rPr lang="zh-CN" altLang="en-US" sz="2400" b="1" dirty="0">
                <a:solidFill>
                  <a:srgbClr val="0066FF"/>
                </a:solidFill>
                <a:latin typeface="微软雅黑" panose="020B0503020204020204" pitchFamily="34" charset="-122"/>
                <a:ea typeface="微软雅黑" panose="020B0503020204020204" pitchFamily="34" charset="-122"/>
                <a:cs typeface="+mn-ea"/>
                <a:sym typeface="+mn-lt"/>
              </a:rPr>
              <a:t>超长指令字（</a:t>
            </a:r>
            <a:r>
              <a:rPr lang="en-US" altLang="zh-CN" sz="2400" b="1" dirty="0">
                <a:solidFill>
                  <a:srgbClr val="0066FF"/>
                </a:solidFill>
                <a:latin typeface="微软雅黑" panose="020B0503020204020204" pitchFamily="34" charset="-122"/>
                <a:ea typeface="微软雅黑" panose="020B0503020204020204" pitchFamily="34" charset="-122"/>
                <a:cs typeface="+mn-ea"/>
                <a:sym typeface="+mn-lt"/>
              </a:rPr>
              <a:t>VLIW</a:t>
            </a:r>
            <a:r>
              <a:rPr lang="zh-CN" altLang="en-US" sz="2400" b="1" dirty="0">
                <a:solidFill>
                  <a:srgbClr val="0066FF"/>
                </a:solidFill>
                <a:latin typeface="微软雅黑" panose="020B0503020204020204" pitchFamily="34" charset="-122"/>
                <a:ea typeface="微软雅黑" panose="020B0503020204020204" pitchFamily="34" charset="-122"/>
                <a:cs typeface="+mn-ea"/>
                <a:sym typeface="+mn-lt"/>
              </a:rPr>
              <a:t>，</a:t>
            </a:r>
            <a:r>
              <a:rPr lang="en-US" altLang="zh-CN" sz="2400" b="1" dirty="0">
                <a:solidFill>
                  <a:srgbClr val="0066FF"/>
                </a:solidFill>
                <a:latin typeface="微软雅黑" panose="020B0503020204020204" pitchFamily="34" charset="-122"/>
                <a:ea typeface="微软雅黑" panose="020B0503020204020204" pitchFamily="34" charset="-122"/>
                <a:cs typeface="+mn-ea"/>
                <a:sym typeface="+mn-lt"/>
              </a:rPr>
              <a:t>Very Long Instruction Word</a:t>
            </a:r>
            <a:r>
              <a:rPr lang="zh-CN" altLang="en-US" sz="2400" b="1" dirty="0">
                <a:solidFill>
                  <a:srgbClr val="0066FF"/>
                </a:solidFill>
                <a:latin typeface="微软雅黑" panose="020B0503020204020204" pitchFamily="34" charset="-122"/>
                <a:ea typeface="微软雅黑" panose="020B0503020204020204" pitchFamily="34" charset="-122"/>
                <a:cs typeface="+mn-ea"/>
                <a:sym typeface="+mn-lt"/>
              </a:rPr>
              <a:t>）</a:t>
            </a:r>
            <a:endParaRPr lang="en-US" altLang="zh-CN" sz="2400" b="1" dirty="0">
              <a:solidFill>
                <a:srgbClr val="0066FF"/>
              </a:solidFill>
              <a:latin typeface="微软雅黑" panose="020B0503020204020204" pitchFamily="34" charset="-122"/>
              <a:ea typeface="微软雅黑" panose="020B0503020204020204" pitchFamily="34" charset="-122"/>
              <a:cs typeface="+mn-ea"/>
              <a:sym typeface="+mn-lt"/>
            </a:endParaRPr>
          </a:p>
          <a:p>
            <a:pPr marL="1257300" lvl="2" indent="-342900" algn="just">
              <a:lnSpc>
                <a:spcPct val="150000"/>
              </a:lnSpc>
              <a:spcBef>
                <a:spcPts val="600"/>
              </a:spcBef>
              <a:buClr>
                <a:srgbClr val="FF0066"/>
              </a:buClr>
              <a:buFont typeface="Wingdings" panose="05000000000000000000" pitchFamily="2" charset="2"/>
              <a:buChar char="ü"/>
            </a:pPr>
            <a:r>
              <a:rPr lang="zh-CN" altLang="en-US" sz="2000" dirty="0">
                <a:latin typeface="微软雅黑" panose="020B0503020204020204" pitchFamily="34" charset="-122"/>
                <a:ea typeface="微软雅黑" panose="020B0503020204020204" pitchFamily="34" charset="-122"/>
                <a:cs typeface="+mn-ea"/>
                <a:sym typeface="+mn-lt"/>
              </a:rPr>
              <a:t>在每个时钟周期发射的指令条数</a:t>
            </a:r>
            <a:r>
              <a:rPr lang="zh-CN" altLang="en-US" sz="2000" b="1" dirty="0">
                <a:solidFill>
                  <a:srgbClr val="FF0066"/>
                </a:solidFill>
                <a:latin typeface="微软雅黑" panose="020B0503020204020204" pitchFamily="34" charset="-122"/>
                <a:ea typeface="微软雅黑" panose="020B0503020204020204" pitchFamily="34" charset="-122"/>
                <a:cs typeface="+mn-ea"/>
                <a:sym typeface="+mn-lt"/>
              </a:rPr>
              <a:t>固定</a:t>
            </a:r>
            <a:r>
              <a:rPr lang="zh-CN" altLang="en-US" sz="2000" dirty="0">
                <a:latin typeface="微软雅黑" panose="020B0503020204020204" pitchFamily="34" charset="-122"/>
                <a:ea typeface="微软雅黑" panose="020B0503020204020204" pitchFamily="34" charset="-122"/>
                <a:cs typeface="+mn-ea"/>
                <a:sym typeface="+mn-lt"/>
              </a:rPr>
              <a:t>，这些指令构成一条长指令（指令包）。</a:t>
            </a:r>
          </a:p>
          <a:p>
            <a:pPr marL="1257300" lvl="2" indent="-342900" algn="just">
              <a:lnSpc>
                <a:spcPct val="150000"/>
              </a:lnSpc>
              <a:spcBef>
                <a:spcPts val="600"/>
              </a:spcBef>
              <a:buClr>
                <a:srgbClr val="FF0066"/>
              </a:buClr>
              <a:buFont typeface="Wingdings" panose="05000000000000000000" pitchFamily="2" charset="2"/>
              <a:buChar char="ü"/>
            </a:pPr>
            <a:r>
              <a:rPr lang="zh-CN" altLang="en-US" sz="2000" dirty="0">
                <a:latin typeface="微软雅黑" panose="020B0503020204020204" pitchFamily="34" charset="-122"/>
                <a:ea typeface="微软雅黑" panose="020B0503020204020204" pitchFamily="34" charset="-122"/>
                <a:cs typeface="+mn-ea"/>
                <a:sym typeface="+mn-lt"/>
              </a:rPr>
              <a:t>指令包中，指令之间的并行性是通过指令显式地表示出来的。</a:t>
            </a:r>
          </a:p>
          <a:p>
            <a:pPr marL="1257300" lvl="2" indent="-342900" algn="just">
              <a:lnSpc>
                <a:spcPct val="150000"/>
              </a:lnSpc>
              <a:spcBef>
                <a:spcPts val="600"/>
              </a:spcBef>
              <a:buClr>
                <a:srgbClr val="FF0066"/>
              </a:buClr>
              <a:buFont typeface="Wingdings" panose="05000000000000000000" pitchFamily="2" charset="2"/>
              <a:buChar char="ü"/>
            </a:pPr>
            <a:r>
              <a:rPr lang="zh-CN" altLang="en-US" sz="2000" dirty="0">
                <a:latin typeface="微软雅黑" panose="020B0503020204020204" pitchFamily="34" charset="-122"/>
                <a:ea typeface="微软雅黑" panose="020B0503020204020204" pitchFamily="34" charset="-122"/>
                <a:cs typeface="+mn-ea"/>
                <a:sym typeface="+mn-lt"/>
              </a:rPr>
              <a:t>指令调度是由编译器</a:t>
            </a:r>
            <a:r>
              <a:rPr lang="zh-CN" altLang="en-US" sz="2000" b="1" dirty="0">
                <a:solidFill>
                  <a:srgbClr val="FF0066"/>
                </a:solidFill>
                <a:latin typeface="微软雅黑" panose="020B0503020204020204" pitchFamily="34" charset="-122"/>
                <a:ea typeface="微软雅黑" panose="020B0503020204020204" pitchFamily="34" charset="-122"/>
                <a:cs typeface="+mn-ea"/>
                <a:sym typeface="+mn-lt"/>
              </a:rPr>
              <a:t>静态</a:t>
            </a:r>
            <a:r>
              <a:rPr lang="zh-CN" altLang="en-US" sz="2000" dirty="0">
                <a:latin typeface="微软雅黑" panose="020B0503020204020204" pitchFamily="34" charset="-122"/>
                <a:ea typeface="微软雅黑" panose="020B0503020204020204" pitchFamily="34" charset="-122"/>
                <a:cs typeface="+mn-ea"/>
                <a:sym typeface="+mn-lt"/>
              </a:rPr>
              <a:t>完成的。 </a:t>
            </a:r>
            <a:endParaRPr lang="en-US" altLang="zh-CN" sz="2000" dirty="0">
              <a:latin typeface="微软雅黑" panose="020B0503020204020204" pitchFamily="34" charset="-122"/>
              <a:ea typeface="微软雅黑" panose="020B0503020204020204" pitchFamily="34" charset="-122"/>
              <a:cs typeface="+mn-ea"/>
              <a:sym typeface="+mn-lt"/>
            </a:endParaRPr>
          </a:p>
        </p:txBody>
      </p:sp>
      <p:grpSp>
        <p:nvGrpSpPr>
          <p:cNvPr id="7" name="组合 6">
            <a:extLst>
              <a:ext uri="{FF2B5EF4-FFF2-40B4-BE49-F238E27FC236}">
                <a16:creationId xmlns:a16="http://schemas.microsoft.com/office/drawing/2014/main" id="{6816B3F3-E170-458C-A3B1-3A8A27024ADF}"/>
              </a:ext>
            </a:extLst>
          </p:cNvPr>
          <p:cNvGrpSpPr/>
          <p:nvPr/>
        </p:nvGrpSpPr>
        <p:grpSpPr>
          <a:xfrm>
            <a:off x="635243" y="278225"/>
            <a:ext cx="3789611" cy="706446"/>
            <a:chOff x="635241" y="278221"/>
            <a:chExt cx="3789611" cy="706445"/>
          </a:xfrm>
        </p:grpSpPr>
        <p:sp>
          <p:nvSpPr>
            <p:cNvPr id="9" name="矩形 8">
              <a:extLst>
                <a:ext uri="{FF2B5EF4-FFF2-40B4-BE49-F238E27FC236}">
                  <a16:creationId xmlns:a16="http://schemas.microsoft.com/office/drawing/2014/main" id="{0516B193-77FC-4334-84A3-86C538DC5D93}"/>
                </a:ext>
              </a:extLst>
            </p:cNvPr>
            <p:cNvSpPr/>
            <p:nvPr/>
          </p:nvSpPr>
          <p:spPr>
            <a:xfrm>
              <a:off x="635241" y="676889"/>
              <a:ext cx="3789611" cy="307777"/>
            </a:xfrm>
            <a:prstGeom prst="rect">
              <a:avLst/>
            </a:prstGeom>
          </p:spPr>
          <p:txBody>
            <a:bodyPr wrap="square">
              <a:spAutoFit/>
            </a:bodyPr>
            <a:lstStyle/>
            <a:p>
              <a:pPr algn="ctr"/>
              <a:r>
                <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rPr>
                <a:t>Multiple Issue Technology</a:t>
              </a:r>
            </a:p>
          </p:txBody>
        </p:sp>
        <p:sp>
          <p:nvSpPr>
            <p:cNvPr id="10" name="矩形 9">
              <a:extLst>
                <a:ext uri="{FF2B5EF4-FFF2-40B4-BE49-F238E27FC236}">
                  <a16:creationId xmlns:a16="http://schemas.microsoft.com/office/drawing/2014/main" id="{AF291BB6-E434-4772-B1B3-65F3715505D5}"/>
                </a:ext>
              </a:extLst>
            </p:cNvPr>
            <p:cNvSpPr/>
            <p:nvPr/>
          </p:nvSpPr>
          <p:spPr>
            <a:xfrm>
              <a:off x="1197484" y="278221"/>
              <a:ext cx="1980029" cy="523219"/>
            </a:xfrm>
            <a:prstGeom prst="rect">
              <a:avLst/>
            </a:prstGeom>
          </p:spPr>
          <p:txBody>
            <a:bodyPr wrap="none">
              <a:spAutoFit/>
            </a:bodyPr>
            <a:lstStyle/>
            <a:p>
              <a:r>
                <a:rPr lang="zh-CN" altLang="en-US" sz="2800" b="1" dirty="0">
                  <a:solidFill>
                    <a:schemeClr val="tx1">
                      <a:lumMod val="85000"/>
                      <a:lumOff val="15000"/>
                    </a:schemeClr>
                  </a:solidFill>
                  <a:latin typeface="等线" panose="02010600030101010101" pitchFamily="2" charset="-122"/>
                  <a:ea typeface="等线" panose="02010600030101010101" pitchFamily="2" charset="-122"/>
                </a:rPr>
                <a:t>多发射技术</a:t>
              </a:r>
            </a:p>
          </p:txBody>
        </p:sp>
      </p:grpSp>
    </p:spTree>
    <p:extLst>
      <p:ext uri="{BB962C8B-B14F-4D97-AF65-F5344CB8AC3E}">
        <p14:creationId xmlns:p14="http://schemas.microsoft.com/office/powerpoint/2010/main" val="2630127535"/>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自由: 形状 22"/>
          <p:cNvSpPr/>
          <p:nvPr/>
        </p:nvSpPr>
        <p:spPr bwMode="auto">
          <a:xfrm rot="12600000">
            <a:off x="628798" y="267712"/>
            <a:ext cx="166903" cy="731887"/>
          </a:xfrm>
          <a:custGeom>
            <a:avLst/>
            <a:gdLst>
              <a:gd name="connsiteX0" fmla="*/ 260214 w 260214"/>
              <a:gd name="connsiteY0" fmla="*/ 995963 h 1141060"/>
              <a:gd name="connsiteX1" fmla="*/ 0 w 260214"/>
              <a:gd name="connsiteY1" fmla="*/ 1141060 h 1141060"/>
              <a:gd name="connsiteX2" fmla="*/ 0 w 260214"/>
              <a:gd name="connsiteY2" fmla="*/ 146621 h 1141060"/>
              <a:gd name="connsiteX3" fmla="*/ 260214 w 260214"/>
              <a:gd name="connsiteY3" fmla="*/ 0 h 1141060"/>
            </a:gdLst>
            <a:ahLst/>
            <a:cxnLst>
              <a:cxn ang="0">
                <a:pos x="connsiteX0" y="connsiteY0"/>
              </a:cxn>
              <a:cxn ang="0">
                <a:pos x="connsiteX1" y="connsiteY1"/>
              </a:cxn>
              <a:cxn ang="0">
                <a:pos x="connsiteX2" y="connsiteY2"/>
              </a:cxn>
              <a:cxn ang="0">
                <a:pos x="connsiteX3" y="connsiteY3"/>
              </a:cxn>
            </a:cxnLst>
            <a:rect l="l" t="t" r="r" b="b"/>
            <a:pathLst>
              <a:path w="260214" h="1141060">
                <a:moveTo>
                  <a:pt x="260214" y="995963"/>
                </a:moveTo>
                <a:lnTo>
                  <a:pt x="0" y="1141060"/>
                </a:lnTo>
                <a:lnTo>
                  <a:pt x="0" y="146621"/>
                </a:lnTo>
                <a:lnTo>
                  <a:pt x="260214" y="0"/>
                </a:lnTo>
                <a:close/>
              </a:path>
            </a:pathLst>
          </a:custGeom>
          <a:solidFill>
            <a:srgbClr val="0075EA"/>
          </a:solidFill>
          <a:ln>
            <a:noFill/>
          </a:ln>
        </p:spPr>
        <p:txBody>
          <a:bodyPr vert="horz" wrap="square" lIns="91440" tIns="45720" rIns="91440" bIns="45720" numCol="1" anchor="t" anchorCtr="0" compatLnSpc="1">
            <a:noAutofit/>
          </a:bodyPr>
          <a:lstStyle/>
          <a:p>
            <a:endParaRPr lang="zh-CN" altLang="en-US" dirty="0"/>
          </a:p>
        </p:txBody>
      </p:sp>
      <p:sp>
        <p:nvSpPr>
          <p:cNvPr id="8" name="矩形 7">
            <a:extLst>
              <a:ext uri="{FF2B5EF4-FFF2-40B4-BE49-F238E27FC236}">
                <a16:creationId xmlns:a16="http://schemas.microsoft.com/office/drawing/2014/main" id="{717028D3-8ECD-42F2-BEEB-C8DDB799B6EC}"/>
              </a:ext>
            </a:extLst>
          </p:cNvPr>
          <p:cNvSpPr/>
          <p:nvPr/>
        </p:nvSpPr>
        <p:spPr>
          <a:xfrm>
            <a:off x="1060868" y="1269819"/>
            <a:ext cx="10078187" cy="3197157"/>
          </a:xfrm>
          <a:prstGeom prst="rect">
            <a:avLst/>
          </a:prstGeom>
          <a:ln>
            <a:solidFill>
              <a:schemeClr val="accent1"/>
            </a:solidFill>
          </a:ln>
        </p:spPr>
        <p:txBody>
          <a:bodyPr wrap="square" lIns="72000" rIns="72000">
            <a:spAutoFit/>
          </a:bodyPr>
          <a:lstStyle/>
          <a:p>
            <a:pPr marL="342900" indent="-342900" algn="just">
              <a:lnSpc>
                <a:spcPct val="150000"/>
              </a:lnSpc>
              <a:spcBef>
                <a:spcPts val="600"/>
              </a:spcBef>
              <a:spcAft>
                <a:spcPts val="600"/>
              </a:spcAft>
              <a:buClr>
                <a:srgbClr val="FF0066"/>
              </a:buClr>
              <a:buFont typeface="Wingdings" panose="05000000000000000000" pitchFamily="2" charset="2"/>
              <a:buChar char="p"/>
            </a:pPr>
            <a:r>
              <a:rPr lang="zh-CN" altLang="en-US" sz="2800" dirty="0">
                <a:latin typeface="微软雅黑" panose="020B0503020204020204" pitchFamily="34" charset="-122"/>
                <a:ea typeface="微软雅黑" panose="020B0503020204020204" pitchFamily="34" charset="-122"/>
                <a:cs typeface="+mn-ea"/>
                <a:sym typeface="+mn-lt"/>
              </a:rPr>
              <a:t>超标量处理器与</a:t>
            </a:r>
            <a:r>
              <a:rPr lang="en-US" altLang="zh-CN" sz="2800" dirty="0">
                <a:latin typeface="微软雅黑" panose="020B0503020204020204" pitchFamily="34" charset="-122"/>
                <a:ea typeface="微软雅黑" panose="020B0503020204020204" pitchFamily="34" charset="-122"/>
                <a:cs typeface="+mn-ea"/>
                <a:sym typeface="+mn-lt"/>
              </a:rPr>
              <a:t>VLIW</a:t>
            </a:r>
            <a:r>
              <a:rPr lang="zh-CN" altLang="en-US" sz="2800" dirty="0">
                <a:latin typeface="微软雅黑" panose="020B0503020204020204" pitchFamily="34" charset="-122"/>
                <a:ea typeface="微软雅黑" panose="020B0503020204020204" pitchFamily="34" charset="-122"/>
                <a:cs typeface="+mn-ea"/>
                <a:sym typeface="+mn-lt"/>
              </a:rPr>
              <a:t>处理器相比有两个优点：</a:t>
            </a:r>
            <a:endParaRPr lang="en-US" altLang="zh-CN" sz="2800" dirty="0">
              <a:latin typeface="微软雅黑" panose="020B0503020204020204" pitchFamily="34" charset="-122"/>
              <a:ea typeface="微软雅黑" panose="020B0503020204020204" pitchFamily="34" charset="-122"/>
              <a:cs typeface="+mn-ea"/>
              <a:sym typeface="+mn-lt"/>
            </a:endParaRPr>
          </a:p>
          <a:p>
            <a:pPr marL="914400" lvl="1" indent="-457200" algn="just">
              <a:lnSpc>
                <a:spcPct val="150000"/>
              </a:lnSpc>
              <a:spcBef>
                <a:spcPts val="600"/>
              </a:spcBef>
              <a:spcAft>
                <a:spcPts val="600"/>
              </a:spcAft>
              <a:buClr>
                <a:srgbClr val="FF0066"/>
              </a:buClr>
              <a:buFont typeface="Wingdings" panose="05000000000000000000" pitchFamily="2" charset="2"/>
              <a:buChar char="Ø"/>
            </a:pPr>
            <a:r>
              <a:rPr lang="zh-CN" altLang="en-US" sz="2400" dirty="0">
                <a:latin typeface="微软雅黑" panose="020B0503020204020204" pitchFamily="34" charset="-122"/>
                <a:ea typeface="微软雅黑" panose="020B0503020204020204" pitchFamily="34" charset="-122"/>
                <a:cs typeface="+mn-ea"/>
                <a:sym typeface="+mn-lt"/>
              </a:rPr>
              <a:t>超标量对程序员是</a:t>
            </a:r>
            <a:r>
              <a:rPr lang="zh-CN" altLang="en-US" sz="2400" b="1" dirty="0">
                <a:solidFill>
                  <a:srgbClr val="0066FF"/>
                </a:solidFill>
                <a:latin typeface="微软雅黑" panose="020B0503020204020204" pitchFamily="34" charset="-122"/>
                <a:ea typeface="微软雅黑" panose="020B0503020204020204" pitchFamily="34" charset="-122"/>
                <a:cs typeface="+mn-ea"/>
                <a:sym typeface="+mn-lt"/>
              </a:rPr>
              <a:t>透明的</a:t>
            </a:r>
            <a:r>
              <a:rPr lang="zh-CN" altLang="en-US" sz="2400" dirty="0">
                <a:latin typeface="微软雅黑" panose="020B0503020204020204" pitchFamily="34" charset="-122"/>
                <a:ea typeface="微软雅黑" panose="020B0503020204020204" pitchFamily="34" charset="-122"/>
                <a:cs typeface="+mn-ea"/>
                <a:sym typeface="+mn-lt"/>
              </a:rPr>
              <a:t>，处理机能自己检测下一条指令能否流出，不需要由编译器或专门的变换程序对程序中的指令进行重新排列；</a:t>
            </a:r>
            <a:endParaRPr lang="en-US" altLang="zh-CN" sz="2400" dirty="0">
              <a:latin typeface="微软雅黑" panose="020B0503020204020204" pitchFamily="34" charset="-122"/>
              <a:ea typeface="微软雅黑" panose="020B0503020204020204" pitchFamily="34" charset="-122"/>
              <a:cs typeface="+mn-ea"/>
              <a:sym typeface="+mn-lt"/>
            </a:endParaRPr>
          </a:p>
          <a:p>
            <a:pPr marL="914400" lvl="1" indent="-457200" algn="just">
              <a:lnSpc>
                <a:spcPct val="150000"/>
              </a:lnSpc>
              <a:spcBef>
                <a:spcPts val="600"/>
              </a:spcBef>
              <a:spcAft>
                <a:spcPts val="600"/>
              </a:spcAft>
              <a:buClr>
                <a:srgbClr val="FF0066"/>
              </a:buClr>
              <a:buFont typeface="Wingdings" panose="05000000000000000000" pitchFamily="2" charset="2"/>
              <a:buChar char="Ø"/>
            </a:pPr>
            <a:r>
              <a:rPr lang="zh-CN" altLang="en-US" sz="2400" dirty="0">
                <a:latin typeface="微软雅黑" panose="020B0503020204020204" pitchFamily="34" charset="-122"/>
                <a:ea typeface="微软雅黑" panose="020B0503020204020204" pitchFamily="34" charset="-122"/>
                <a:cs typeface="+mn-ea"/>
                <a:sym typeface="+mn-lt"/>
              </a:rPr>
              <a:t>即使是没有经过编译器针对超标量结构进行调度优化的代码或是旧的编译器生成的代码也可以运行。</a:t>
            </a:r>
            <a:endParaRPr lang="en-US" altLang="zh-CN" sz="2400" dirty="0">
              <a:latin typeface="微软雅黑" panose="020B0503020204020204" pitchFamily="34" charset="-122"/>
              <a:ea typeface="微软雅黑" panose="020B0503020204020204" pitchFamily="34" charset="-122"/>
              <a:cs typeface="+mn-ea"/>
              <a:sym typeface="+mn-lt"/>
            </a:endParaRPr>
          </a:p>
        </p:txBody>
      </p:sp>
      <p:grpSp>
        <p:nvGrpSpPr>
          <p:cNvPr id="7" name="组合 6">
            <a:extLst>
              <a:ext uri="{FF2B5EF4-FFF2-40B4-BE49-F238E27FC236}">
                <a16:creationId xmlns:a16="http://schemas.microsoft.com/office/drawing/2014/main" id="{6816B3F3-E170-458C-A3B1-3A8A27024ADF}"/>
              </a:ext>
            </a:extLst>
          </p:cNvPr>
          <p:cNvGrpSpPr/>
          <p:nvPr/>
        </p:nvGrpSpPr>
        <p:grpSpPr>
          <a:xfrm>
            <a:off x="635243" y="278225"/>
            <a:ext cx="3789611" cy="706446"/>
            <a:chOff x="635241" y="278221"/>
            <a:chExt cx="3789611" cy="706445"/>
          </a:xfrm>
        </p:grpSpPr>
        <p:sp>
          <p:nvSpPr>
            <p:cNvPr id="9" name="矩形 8">
              <a:extLst>
                <a:ext uri="{FF2B5EF4-FFF2-40B4-BE49-F238E27FC236}">
                  <a16:creationId xmlns:a16="http://schemas.microsoft.com/office/drawing/2014/main" id="{0516B193-77FC-4334-84A3-86C538DC5D93}"/>
                </a:ext>
              </a:extLst>
            </p:cNvPr>
            <p:cNvSpPr/>
            <p:nvPr/>
          </p:nvSpPr>
          <p:spPr>
            <a:xfrm>
              <a:off x="635241" y="676889"/>
              <a:ext cx="3789611" cy="307777"/>
            </a:xfrm>
            <a:prstGeom prst="rect">
              <a:avLst/>
            </a:prstGeom>
          </p:spPr>
          <p:txBody>
            <a:bodyPr wrap="square">
              <a:spAutoFit/>
            </a:bodyPr>
            <a:lstStyle/>
            <a:p>
              <a:pPr algn="ctr"/>
              <a:r>
                <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rPr>
                <a:t>Multiple Issue Technology</a:t>
              </a:r>
            </a:p>
          </p:txBody>
        </p:sp>
        <p:sp>
          <p:nvSpPr>
            <p:cNvPr id="10" name="矩形 9">
              <a:extLst>
                <a:ext uri="{FF2B5EF4-FFF2-40B4-BE49-F238E27FC236}">
                  <a16:creationId xmlns:a16="http://schemas.microsoft.com/office/drawing/2014/main" id="{AF291BB6-E434-4772-B1B3-65F3715505D5}"/>
                </a:ext>
              </a:extLst>
            </p:cNvPr>
            <p:cNvSpPr/>
            <p:nvPr/>
          </p:nvSpPr>
          <p:spPr>
            <a:xfrm>
              <a:off x="1197484" y="278221"/>
              <a:ext cx="1980029" cy="523219"/>
            </a:xfrm>
            <a:prstGeom prst="rect">
              <a:avLst/>
            </a:prstGeom>
          </p:spPr>
          <p:txBody>
            <a:bodyPr wrap="none">
              <a:spAutoFit/>
            </a:bodyPr>
            <a:lstStyle/>
            <a:p>
              <a:r>
                <a:rPr lang="zh-CN" altLang="en-US" sz="2800" b="1" dirty="0">
                  <a:solidFill>
                    <a:schemeClr val="tx1">
                      <a:lumMod val="85000"/>
                      <a:lumOff val="15000"/>
                    </a:schemeClr>
                  </a:solidFill>
                  <a:latin typeface="等线" panose="02010600030101010101" pitchFamily="2" charset="-122"/>
                  <a:ea typeface="等线" panose="02010600030101010101" pitchFamily="2" charset="-122"/>
                </a:rPr>
                <a:t>多发射技术</a:t>
              </a:r>
            </a:p>
          </p:txBody>
        </p:sp>
      </p:grpSp>
    </p:spTree>
    <p:extLst>
      <p:ext uri="{BB962C8B-B14F-4D97-AF65-F5344CB8AC3E}">
        <p14:creationId xmlns:p14="http://schemas.microsoft.com/office/powerpoint/2010/main" val="895052073"/>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自由: 形状 22"/>
          <p:cNvSpPr/>
          <p:nvPr/>
        </p:nvSpPr>
        <p:spPr bwMode="auto">
          <a:xfrm rot="12600000">
            <a:off x="628798" y="267712"/>
            <a:ext cx="166903" cy="731887"/>
          </a:xfrm>
          <a:custGeom>
            <a:avLst/>
            <a:gdLst>
              <a:gd name="connsiteX0" fmla="*/ 260214 w 260214"/>
              <a:gd name="connsiteY0" fmla="*/ 995963 h 1141060"/>
              <a:gd name="connsiteX1" fmla="*/ 0 w 260214"/>
              <a:gd name="connsiteY1" fmla="*/ 1141060 h 1141060"/>
              <a:gd name="connsiteX2" fmla="*/ 0 w 260214"/>
              <a:gd name="connsiteY2" fmla="*/ 146621 h 1141060"/>
              <a:gd name="connsiteX3" fmla="*/ 260214 w 260214"/>
              <a:gd name="connsiteY3" fmla="*/ 0 h 1141060"/>
            </a:gdLst>
            <a:ahLst/>
            <a:cxnLst>
              <a:cxn ang="0">
                <a:pos x="connsiteX0" y="connsiteY0"/>
              </a:cxn>
              <a:cxn ang="0">
                <a:pos x="connsiteX1" y="connsiteY1"/>
              </a:cxn>
              <a:cxn ang="0">
                <a:pos x="connsiteX2" y="connsiteY2"/>
              </a:cxn>
              <a:cxn ang="0">
                <a:pos x="connsiteX3" y="connsiteY3"/>
              </a:cxn>
            </a:cxnLst>
            <a:rect l="l" t="t" r="r" b="b"/>
            <a:pathLst>
              <a:path w="260214" h="1141060">
                <a:moveTo>
                  <a:pt x="260214" y="995963"/>
                </a:moveTo>
                <a:lnTo>
                  <a:pt x="0" y="1141060"/>
                </a:lnTo>
                <a:lnTo>
                  <a:pt x="0" y="146621"/>
                </a:lnTo>
                <a:lnTo>
                  <a:pt x="260214" y="0"/>
                </a:lnTo>
                <a:close/>
              </a:path>
            </a:pathLst>
          </a:custGeom>
          <a:solidFill>
            <a:srgbClr val="0075EA"/>
          </a:solidFill>
          <a:ln>
            <a:noFill/>
          </a:ln>
        </p:spPr>
        <p:txBody>
          <a:bodyPr vert="horz" wrap="square" lIns="91440" tIns="45720" rIns="91440" bIns="45720" numCol="1" anchor="t" anchorCtr="0" compatLnSpc="1">
            <a:noAutofit/>
          </a:bodyPr>
          <a:lstStyle/>
          <a:p>
            <a:endParaRPr lang="zh-CN" altLang="en-US" dirty="0"/>
          </a:p>
        </p:txBody>
      </p:sp>
      <p:grpSp>
        <p:nvGrpSpPr>
          <p:cNvPr id="10" name="组合 9">
            <a:extLst>
              <a:ext uri="{FF2B5EF4-FFF2-40B4-BE49-F238E27FC236}">
                <a16:creationId xmlns:a16="http://schemas.microsoft.com/office/drawing/2014/main" id="{810A111F-1ACC-4EE5-AEA5-1A4DC2CDE9FA}"/>
              </a:ext>
            </a:extLst>
          </p:cNvPr>
          <p:cNvGrpSpPr/>
          <p:nvPr/>
        </p:nvGrpSpPr>
        <p:grpSpPr>
          <a:xfrm>
            <a:off x="599620" y="278225"/>
            <a:ext cx="5183663" cy="742071"/>
            <a:chOff x="599618" y="278221"/>
            <a:chExt cx="5183663" cy="742070"/>
          </a:xfrm>
        </p:grpSpPr>
        <p:sp>
          <p:nvSpPr>
            <p:cNvPr id="14" name="矩形 13">
              <a:extLst>
                <a:ext uri="{FF2B5EF4-FFF2-40B4-BE49-F238E27FC236}">
                  <a16:creationId xmlns:a16="http://schemas.microsoft.com/office/drawing/2014/main" id="{5A86240E-74D5-455C-9E36-9B951DC8ABFA}"/>
                </a:ext>
              </a:extLst>
            </p:cNvPr>
            <p:cNvSpPr/>
            <p:nvPr/>
          </p:nvSpPr>
          <p:spPr>
            <a:xfrm>
              <a:off x="599618" y="712514"/>
              <a:ext cx="5183663" cy="307777"/>
            </a:xfrm>
            <a:prstGeom prst="rect">
              <a:avLst/>
            </a:prstGeom>
          </p:spPr>
          <p:txBody>
            <a:bodyPr wrap="square">
              <a:spAutoFit/>
            </a:bodyPr>
            <a:lstStyle/>
            <a:p>
              <a:pPr algn="ctr"/>
              <a:r>
                <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rPr>
                <a:t>Branch Prediction based on Local History</a:t>
              </a:r>
            </a:p>
          </p:txBody>
        </p:sp>
        <p:sp>
          <p:nvSpPr>
            <p:cNvPr id="15" name="矩形 14">
              <a:extLst>
                <a:ext uri="{FF2B5EF4-FFF2-40B4-BE49-F238E27FC236}">
                  <a16:creationId xmlns:a16="http://schemas.microsoft.com/office/drawing/2014/main" id="{85937541-75BD-4621-83CA-9B68A43D3022}"/>
                </a:ext>
              </a:extLst>
            </p:cNvPr>
            <p:cNvSpPr/>
            <p:nvPr/>
          </p:nvSpPr>
          <p:spPr>
            <a:xfrm>
              <a:off x="1197484" y="278221"/>
              <a:ext cx="4347472" cy="523219"/>
            </a:xfrm>
            <a:prstGeom prst="rect">
              <a:avLst/>
            </a:prstGeom>
          </p:spPr>
          <p:txBody>
            <a:bodyPr wrap="none">
              <a:spAutoFit/>
            </a:bodyPr>
            <a:lstStyle/>
            <a:p>
              <a:r>
                <a:rPr lang="zh-CN" altLang="en-US" sz="2800" b="1" spc="151" dirty="0">
                  <a:solidFill>
                    <a:schemeClr val="tx1">
                      <a:lumMod val="85000"/>
                      <a:lumOff val="15000"/>
                    </a:schemeClr>
                  </a:solidFill>
                  <a:latin typeface="等线" panose="02010600030101010101" pitchFamily="2" charset="-122"/>
                  <a:ea typeface="等线" panose="02010600030101010101" pitchFamily="2" charset="-122"/>
                </a:rPr>
                <a:t>基于局部历史的分支预测</a:t>
              </a:r>
              <a:endParaRPr lang="en-US" altLang="zh-CN" sz="2800" b="1" spc="151" dirty="0">
                <a:solidFill>
                  <a:schemeClr val="tx1">
                    <a:lumMod val="85000"/>
                    <a:lumOff val="15000"/>
                  </a:schemeClr>
                </a:solidFill>
                <a:latin typeface="等线" panose="02010600030101010101" pitchFamily="2" charset="-122"/>
                <a:ea typeface="等线" panose="02010600030101010101" pitchFamily="2" charset="-122"/>
              </a:endParaRPr>
            </a:p>
          </p:txBody>
        </p:sp>
      </p:grpSp>
      <p:sp>
        <p:nvSpPr>
          <p:cNvPr id="16" name="矩形 15">
            <a:extLst>
              <a:ext uri="{FF2B5EF4-FFF2-40B4-BE49-F238E27FC236}">
                <a16:creationId xmlns:a16="http://schemas.microsoft.com/office/drawing/2014/main" id="{0F886B50-68BD-4904-8040-6EDDC90D3872}"/>
              </a:ext>
            </a:extLst>
          </p:cNvPr>
          <p:cNvSpPr/>
          <p:nvPr/>
        </p:nvSpPr>
        <p:spPr>
          <a:xfrm>
            <a:off x="379740" y="1235739"/>
            <a:ext cx="6614825" cy="5186869"/>
          </a:xfrm>
          <a:prstGeom prst="rect">
            <a:avLst/>
          </a:prstGeom>
          <a:ln>
            <a:solidFill>
              <a:schemeClr val="accent1"/>
            </a:solidFill>
          </a:ln>
        </p:spPr>
        <p:txBody>
          <a:bodyPr wrap="square" lIns="72000" rIns="72000">
            <a:spAutoFit/>
          </a:bodyPr>
          <a:lstStyle/>
          <a:p>
            <a:pPr marL="342900" indent="-342900" algn="just">
              <a:lnSpc>
                <a:spcPct val="150000"/>
              </a:lnSpc>
              <a:spcBef>
                <a:spcPts val="600"/>
              </a:spcBef>
              <a:spcAft>
                <a:spcPts val="600"/>
              </a:spcAft>
              <a:buClr>
                <a:srgbClr val="FF0066"/>
              </a:buClr>
              <a:buFont typeface="Wingdings" panose="05000000000000000000" pitchFamily="2" charset="2"/>
              <a:buChar char="p"/>
            </a:pPr>
            <a:r>
              <a:rPr lang="zh-CN" altLang="en-US" sz="2800" dirty="0">
                <a:latin typeface="微软雅黑" panose="020B0503020204020204" pitchFamily="34" charset="-122"/>
                <a:ea typeface="微软雅黑" panose="020B0503020204020204" pitchFamily="34" charset="-122"/>
                <a:cs typeface="+mn-ea"/>
                <a:sym typeface="+mn-lt"/>
              </a:rPr>
              <a:t>使用一个寄存器，称为</a:t>
            </a:r>
            <a:r>
              <a:rPr lang="zh-CN" altLang="en-US" sz="2800" b="1" dirty="0">
                <a:solidFill>
                  <a:srgbClr val="0066FF"/>
                </a:solidFill>
                <a:latin typeface="微软雅黑" panose="020B0503020204020204" pitchFamily="34" charset="-122"/>
                <a:ea typeface="微软雅黑" panose="020B0503020204020204" pitchFamily="34" charset="-122"/>
                <a:cs typeface="+mn-ea"/>
                <a:sym typeface="+mn-lt"/>
              </a:rPr>
              <a:t>分支历史寄存器</a:t>
            </a:r>
            <a:r>
              <a:rPr lang="zh-CN" altLang="en-US" sz="2800" dirty="0">
                <a:latin typeface="微软雅黑" panose="020B0503020204020204" pitchFamily="34" charset="-122"/>
                <a:ea typeface="微软雅黑" panose="020B0503020204020204" pitchFamily="34" charset="-122"/>
                <a:cs typeface="+mn-ea"/>
                <a:sym typeface="+mn-lt"/>
              </a:rPr>
              <a:t>（</a:t>
            </a:r>
            <a:r>
              <a:rPr lang="en-US" altLang="zh-CN" sz="2800" dirty="0">
                <a:latin typeface="微软雅黑" panose="020B0503020204020204" pitchFamily="34" charset="-122"/>
                <a:ea typeface="微软雅黑" panose="020B0503020204020204" pitchFamily="34" charset="-122"/>
                <a:cs typeface="+mn-ea"/>
                <a:sym typeface="+mn-lt"/>
              </a:rPr>
              <a:t>Branch History Register</a:t>
            </a:r>
            <a:r>
              <a:rPr lang="zh-CN" altLang="en-US" sz="2800" dirty="0">
                <a:latin typeface="微软雅黑" panose="020B0503020204020204" pitchFamily="34" charset="-122"/>
                <a:ea typeface="微软雅黑" panose="020B0503020204020204" pitchFamily="34" charset="-122"/>
                <a:cs typeface="+mn-ea"/>
                <a:sym typeface="+mn-lt"/>
              </a:rPr>
              <a:t>，</a:t>
            </a:r>
            <a:r>
              <a:rPr lang="en-US" altLang="zh-CN" sz="2800" b="1" dirty="0" err="1">
                <a:solidFill>
                  <a:srgbClr val="0066FF"/>
                </a:solidFill>
                <a:latin typeface="微软雅黑" panose="020B0503020204020204" pitchFamily="34" charset="-122"/>
                <a:ea typeface="微软雅黑" panose="020B0503020204020204" pitchFamily="34" charset="-122"/>
                <a:cs typeface="+mn-ea"/>
                <a:sym typeface="+mn-lt"/>
              </a:rPr>
              <a:t>BHR</a:t>
            </a:r>
            <a:r>
              <a:rPr lang="zh-CN" altLang="en-US" sz="2800" dirty="0">
                <a:latin typeface="微软雅黑" panose="020B0503020204020204" pitchFamily="34" charset="-122"/>
                <a:ea typeface="微软雅黑" panose="020B0503020204020204" pitchFamily="34" charset="-122"/>
                <a:cs typeface="+mn-ea"/>
                <a:sym typeface="+mn-lt"/>
              </a:rPr>
              <a:t>）去记录一个分支的历史信息，也就是对于一个分支而言，把每次的分支结果（跳转是“</a:t>
            </a:r>
            <a:r>
              <a:rPr lang="en-US" altLang="zh-CN" sz="2800" dirty="0">
                <a:latin typeface="微软雅黑" panose="020B0503020204020204" pitchFamily="34" charset="-122"/>
                <a:ea typeface="微软雅黑" panose="020B0503020204020204" pitchFamily="34" charset="-122"/>
                <a:cs typeface="+mn-ea"/>
                <a:sym typeface="+mn-lt"/>
              </a:rPr>
              <a:t>1</a:t>
            </a:r>
            <a:r>
              <a:rPr lang="zh-CN" altLang="en-US" sz="2800" dirty="0">
                <a:latin typeface="微软雅黑" panose="020B0503020204020204" pitchFamily="34" charset="-122"/>
                <a:ea typeface="微软雅黑" panose="020B0503020204020204" pitchFamily="34" charset="-122"/>
                <a:cs typeface="+mn-ea"/>
                <a:sym typeface="+mn-lt"/>
              </a:rPr>
              <a:t>”，不跳转是“</a:t>
            </a:r>
            <a:r>
              <a:rPr lang="en-US" altLang="zh-CN" sz="2800" dirty="0">
                <a:latin typeface="微软雅黑" panose="020B0503020204020204" pitchFamily="34" charset="-122"/>
                <a:ea typeface="微软雅黑" panose="020B0503020204020204" pitchFamily="34" charset="-122"/>
                <a:cs typeface="+mn-ea"/>
                <a:sym typeface="+mn-lt"/>
              </a:rPr>
              <a:t>0</a:t>
            </a:r>
            <a:r>
              <a:rPr lang="zh-CN" altLang="en-US" sz="2800" dirty="0">
                <a:latin typeface="微软雅黑" panose="020B0503020204020204" pitchFamily="34" charset="-122"/>
                <a:ea typeface="微软雅黑" panose="020B0503020204020204" pitchFamily="34" charset="-122"/>
                <a:cs typeface="+mn-ea"/>
                <a:sym typeface="+mn-lt"/>
              </a:rPr>
              <a:t>”）</a:t>
            </a:r>
            <a:r>
              <a:rPr lang="zh-CN" altLang="en-US" sz="2800" b="1" dirty="0">
                <a:solidFill>
                  <a:srgbClr val="0066FF"/>
                </a:solidFill>
                <a:latin typeface="微软雅黑" panose="020B0503020204020204" pitchFamily="34" charset="-122"/>
                <a:ea typeface="微软雅黑" panose="020B0503020204020204" pitchFamily="34" charset="-122"/>
                <a:cs typeface="+mn-ea"/>
                <a:sym typeface="+mn-lt"/>
              </a:rPr>
              <a:t>从最低位移入</a:t>
            </a:r>
            <a:r>
              <a:rPr lang="en-US" altLang="zh-CN" sz="2800" b="1" dirty="0" err="1">
                <a:solidFill>
                  <a:srgbClr val="0066FF"/>
                </a:solidFill>
                <a:latin typeface="微软雅黑" panose="020B0503020204020204" pitchFamily="34" charset="-122"/>
                <a:ea typeface="微软雅黑" panose="020B0503020204020204" pitchFamily="34" charset="-122"/>
                <a:cs typeface="+mn-ea"/>
                <a:sym typeface="+mn-lt"/>
              </a:rPr>
              <a:t>BHR</a:t>
            </a:r>
            <a:r>
              <a:rPr lang="zh-CN" altLang="en-US" sz="2800" b="1" dirty="0">
                <a:solidFill>
                  <a:srgbClr val="0066FF"/>
                </a:solidFill>
                <a:latin typeface="微软雅黑" panose="020B0503020204020204" pitchFamily="34" charset="-122"/>
                <a:ea typeface="微软雅黑" panose="020B0503020204020204" pitchFamily="34" charset="-122"/>
                <a:cs typeface="+mn-ea"/>
                <a:sym typeface="+mn-lt"/>
              </a:rPr>
              <a:t>寄存器</a:t>
            </a:r>
            <a:r>
              <a:rPr lang="zh-CN" altLang="en-US" sz="2800" dirty="0">
                <a:latin typeface="微软雅黑" panose="020B0503020204020204" pitchFamily="34" charset="-122"/>
                <a:ea typeface="微软雅黑" panose="020B0503020204020204" pitchFamily="34" charset="-122"/>
                <a:cs typeface="+mn-ea"/>
                <a:sym typeface="+mn-lt"/>
              </a:rPr>
              <a:t>，然后用</a:t>
            </a:r>
            <a:r>
              <a:rPr lang="en-US" altLang="zh-CN" sz="2800" dirty="0" err="1">
                <a:latin typeface="微软雅黑" panose="020B0503020204020204" pitchFamily="34" charset="-122"/>
                <a:ea typeface="微软雅黑" panose="020B0503020204020204" pitchFamily="34" charset="-122"/>
                <a:cs typeface="+mn-ea"/>
                <a:sym typeface="+mn-lt"/>
              </a:rPr>
              <a:t>BHR</a:t>
            </a:r>
            <a:r>
              <a:rPr lang="zh-CN" altLang="en-US" sz="2800" dirty="0">
                <a:latin typeface="微软雅黑" panose="020B0503020204020204" pitchFamily="34" charset="-122"/>
                <a:ea typeface="微软雅黑" panose="020B0503020204020204" pitchFamily="34" charset="-122"/>
                <a:cs typeface="+mn-ea"/>
                <a:sym typeface="+mn-lt"/>
              </a:rPr>
              <a:t>对这条分支指令进行预测，这种方法称为</a:t>
            </a:r>
            <a:r>
              <a:rPr lang="zh-CN" altLang="en-US" sz="2800" b="1" dirty="0">
                <a:solidFill>
                  <a:srgbClr val="0066FF"/>
                </a:solidFill>
                <a:latin typeface="微软雅黑" panose="020B0503020204020204" pitchFamily="34" charset="-122"/>
                <a:ea typeface="微软雅黑" panose="020B0503020204020204" pitchFamily="34" charset="-122"/>
                <a:cs typeface="+mn-ea"/>
                <a:sym typeface="+mn-lt"/>
              </a:rPr>
              <a:t>基于局部历史的分支预测</a:t>
            </a:r>
            <a:r>
              <a:rPr lang="zh-CN" altLang="en-US" sz="2800" dirty="0">
                <a:latin typeface="微软雅黑" panose="020B0503020204020204" pitchFamily="34" charset="-122"/>
                <a:ea typeface="微软雅黑" panose="020B0503020204020204" pitchFamily="34" charset="-122"/>
                <a:cs typeface="+mn-ea"/>
                <a:sym typeface="+mn-lt"/>
              </a:rPr>
              <a:t>。</a:t>
            </a:r>
            <a:endParaRPr lang="en-US" altLang="zh-CN" sz="2800" dirty="0">
              <a:latin typeface="微软雅黑" panose="020B0503020204020204" pitchFamily="34" charset="-122"/>
              <a:ea typeface="微软雅黑" panose="020B0503020204020204" pitchFamily="34" charset="-122"/>
              <a:cs typeface="+mn-ea"/>
              <a:sym typeface="+mn-lt"/>
            </a:endParaRPr>
          </a:p>
        </p:txBody>
      </p:sp>
      <p:sp>
        <p:nvSpPr>
          <p:cNvPr id="18" name="矩形 17">
            <a:extLst>
              <a:ext uri="{FF2B5EF4-FFF2-40B4-BE49-F238E27FC236}">
                <a16:creationId xmlns:a16="http://schemas.microsoft.com/office/drawing/2014/main" id="{995AFC4F-DDCB-4FCA-9964-803FD9B1BE35}"/>
              </a:ext>
            </a:extLst>
          </p:cNvPr>
          <p:cNvSpPr/>
          <p:nvPr/>
        </p:nvSpPr>
        <p:spPr>
          <a:xfrm>
            <a:off x="7375624" y="2147210"/>
            <a:ext cx="1697124" cy="534390"/>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9" name="矩形 18">
            <a:extLst>
              <a:ext uri="{FF2B5EF4-FFF2-40B4-BE49-F238E27FC236}">
                <a16:creationId xmlns:a16="http://schemas.microsoft.com/office/drawing/2014/main" id="{5414BBEF-BAC9-4EF5-B675-E6297D245317}"/>
              </a:ext>
            </a:extLst>
          </p:cNvPr>
          <p:cNvSpPr/>
          <p:nvPr/>
        </p:nvSpPr>
        <p:spPr>
          <a:xfrm>
            <a:off x="9712095" y="1876317"/>
            <a:ext cx="1189456" cy="307777"/>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0" name="矩形 19">
            <a:extLst>
              <a:ext uri="{FF2B5EF4-FFF2-40B4-BE49-F238E27FC236}">
                <a16:creationId xmlns:a16="http://schemas.microsoft.com/office/drawing/2014/main" id="{F8730589-DD4B-4222-A731-86CFB83FAB2A}"/>
              </a:ext>
            </a:extLst>
          </p:cNvPr>
          <p:cNvSpPr/>
          <p:nvPr/>
        </p:nvSpPr>
        <p:spPr>
          <a:xfrm>
            <a:off x="9712095" y="2183817"/>
            <a:ext cx="1189456" cy="307777"/>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1" name="矩形 20">
            <a:extLst>
              <a:ext uri="{FF2B5EF4-FFF2-40B4-BE49-F238E27FC236}">
                <a16:creationId xmlns:a16="http://schemas.microsoft.com/office/drawing/2014/main" id="{6BA6404B-5FE0-41C4-9E6D-2BAF863F9554}"/>
              </a:ext>
            </a:extLst>
          </p:cNvPr>
          <p:cNvSpPr/>
          <p:nvPr/>
        </p:nvSpPr>
        <p:spPr>
          <a:xfrm>
            <a:off x="9710118" y="2491854"/>
            <a:ext cx="1189456" cy="307777"/>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矩形 21">
            <a:extLst>
              <a:ext uri="{FF2B5EF4-FFF2-40B4-BE49-F238E27FC236}">
                <a16:creationId xmlns:a16="http://schemas.microsoft.com/office/drawing/2014/main" id="{45516E2D-54EA-4FF6-BEE5-CF9BA96F53B4}"/>
              </a:ext>
            </a:extLst>
          </p:cNvPr>
          <p:cNvSpPr/>
          <p:nvPr/>
        </p:nvSpPr>
        <p:spPr>
          <a:xfrm>
            <a:off x="9710118" y="2799354"/>
            <a:ext cx="1189456" cy="307777"/>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3" name="矩形 22">
            <a:extLst>
              <a:ext uri="{FF2B5EF4-FFF2-40B4-BE49-F238E27FC236}">
                <a16:creationId xmlns:a16="http://schemas.microsoft.com/office/drawing/2014/main" id="{B250513D-6168-4368-BC0C-E83A149B7055}"/>
              </a:ext>
            </a:extLst>
          </p:cNvPr>
          <p:cNvSpPr/>
          <p:nvPr/>
        </p:nvSpPr>
        <p:spPr>
          <a:xfrm>
            <a:off x="9708139" y="3107390"/>
            <a:ext cx="1189456" cy="758504"/>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4" name="矩形 23">
            <a:extLst>
              <a:ext uri="{FF2B5EF4-FFF2-40B4-BE49-F238E27FC236}">
                <a16:creationId xmlns:a16="http://schemas.microsoft.com/office/drawing/2014/main" id="{B41617BC-F789-49CF-AE89-DFA6F2D6C472}"/>
              </a:ext>
            </a:extLst>
          </p:cNvPr>
          <p:cNvSpPr/>
          <p:nvPr/>
        </p:nvSpPr>
        <p:spPr>
          <a:xfrm>
            <a:off x="9708139" y="3866154"/>
            <a:ext cx="1189456" cy="307777"/>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5" name="矩形 24">
            <a:extLst>
              <a:ext uri="{FF2B5EF4-FFF2-40B4-BE49-F238E27FC236}">
                <a16:creationId xmlns:a16="http://schemas.microsoft.com/office/drawing/2014/main" id="{2168A080-1675-4696-B6BC-FAA67074EFBA}"/>
              </a:ext>
            </a:extLst>
          </p:cNvPr>
          <p:cNvSpPr/>
          <p:nvPr/>
        </p:nvSpPr>
        <p:spPr>
          <a:xfrm>
            <a:off x="9710118" y="4173395"/>
            <a:ext cx="1189456" cy="74004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6" name="矩形 25">
            <a:extLst>
              <a:ext uri="{FF2B5EF4-FFF2-40B4-BE49-F238E27FC236}">
                <a16:creationId xmlns:a16="http://schemas.microsoft.com/office/drawing/2014/main" id="{CBED9A32-B888-4A88-85DB-6F44BD061CD1}"/>
              </a:ext>
            </a:extLst>
          </p:cNvPr>
          <p:cNvSpPr/>
          <p:nvPr/>
        </p:nvSpPr>
        <p:spPr>
          <a:xfrm>
            <a:off x="9710118" y="4913165"/>
            <a:ext cx="1189456" cy="307777"/>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7" name="矩形 26">
            <a:extLst>
              <a:ext uri="{FF2B5EF4-FFF2-40B4-BE49-F238E27FC236}">
                <a16:creationId xmlns:a16="http://schemas.microsoft.com/office/drawing/2014/main" id="{95E27930-1FCC-45B0-920A-7DDBA84B8E36}"/>
              </a:ext>
            </a:extLst>
          </p:cNvPr>
          <p:cNvSpPr/>
          <p:nvPr/>
        </p:nvSpPr>
        <p:spPr>
          <a:xfrm>
            <a:off x="9708141" y="5221202"/>
            <a:ext cx="1189456" cy="307777"/>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8" name="矩形 27">
            <a:extLst>
              <a:ext uri="{FF2B5EF4-FFF2-40B4-BE49-F238E27FC236}">
                <a16:creationId xmlns:a16="http://schemas.microsoft.com/office/drawing/2014/main" id="{B72B2A41-3BD1-4B75-A2DF-90FAABDA5903}"/>
              </a:ext>
            </a:extLst>
          </p:cNvPr>
          <p:cNvSpPr/>
          <p:nvPr/>
        </p:nvSpPr>
        <p:spPr>
          <a:xfrm>
            <a:off x="9708141" y="5528702"/>
            <a:ext cx="1189456" cy="307777"/>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9" name="文本框 28">
            <a:extLst>
              <a:ext uri="{FF2B5EF4-FFF2-40B4-BE49-F238E27FC236}">
                <a16:creationId xmlns:a16="http://schemas.microsoft.com/office/drawing/2014/main" id="{1982F1C0-7BC2-4AE0-B481-17C5DC56A2DD}"/>
              </a:ext>
            </a:extLst>
          </p:cNvPr>
          <p:cNvSpPr txBox="1"/>
          <p:nvPr/>
        </p:nvSpPr>
        <p:spPr>
          <a:xfrm rot="5400000">
            <a:off x="10048765" y="3313705"/>
            <a:ext cx="610278" cy="369332"/>
          </a:xfrm>
          <a:prstGeom prst="rect">
            <a:avLst/>
          </a:prstGeom>
          <a:noFill/>
        </p:spPr>
        <p:txBody>
          <a:bodyPr wrap="square" rtlCol="0">
            <a:spAutoFit/>
          </a:bodyPr>
          <a:lstStyle/>
          <a:p>
            <a:r>
              <a:rPr lang="en-US" altLang="zh-CN" b="1" dirty="0">
                <a:latin typeface="微软雅黑" panose="020B0503020204020204" pitchFamily="34" charset="-122"/>
                <a:ea typeface="微软雅黑" panose="020B0503020204020204" pitchFamily="34" charset="-122"/>
              </a:rPr>
              <a:t>.</a:t>
            </a:r>
            <a:r>
              <a:rPr lang="zh-CN" altLang="en-US" b="1" dirty="0">
                <a:latin typeface="微软雅黑" panose="020B0503020204020204" pitchFamily="34" charset="-122"/>
                <a:ea typeface="微软雅黑" panose="020B0503020204020204" pitchFamily="34" charset="-122"/>
              </a:rPr>
              <a:t> </a:t>
            </a:r>
            <a:r>
              <a:rPr lang="en-US" altLang="zh-CN" b="1" dirty="0">
                <a:latin typeface="微软雅黑" panose="020B0503020204020204" pitchFamily="34" charset="-122"/>
                <a:ea typeface="微软雅黑" panose="020B0503020204020204" pitchFamily="34" charset="-122"/>
              </a:rPr>
              <a:t>.</a:t>
            </a:r>
            <a:r>
              <a:rPr lang="zh-CN" altLang="en-US" b="1" dirty="0">
                <a:latin typeface="微软雅黑" panose="020B0503020204020204" pitchFamily="34" charset="-122"/>
                <a:ea typeface="微软雅黑" panose="020B0503020204020204" pitchFamily="34" charset="-122"/>
              </a:rPr>
              <a:t> </a:t>
            </a:r>
            <a:r>
              <a:rPr lang="en-US" altLang="zh-CN" b="1" dirty="0">
                <a:latin typeface="微软雅黑" panose="020B0503020204020204" pitchFamily="34" charset="-122"/>
                <a:ea typeface="微软雅黑" panose="020B0503020204020204" pitchFamily="34" charset="-122"/>
              </a:rPr>
              <a:t>.</a:t>
            </a:r>
            <a:endParaRPr lang="zh-CN" altLang="en-US" b="1" dirty="0">
              <a:latin typeface="微软雅黑" panose="020B0503020204020204" pitchFamily="34" charset="-122"/>
              <a:ea typeface="微软雅黑" panose="020B0503020204020204" pitchFamily="34" charset="-122"/>
            </a:endParaRPr>
          </a:p>
        </p:txBody>
      </p:sp>
      <p:sp>
        <p:nvSpPr>
          <p:cNvPr id="30" name="文本框 29">
            <a:extLst>
              <a:ext uri="{FF2B5EF4-FFF2-40B4-BE49-F238E27FC236}">
                <a16:creationId xmlns:a16="http://schemas.microsoft.com/office/drawing/2014/main" id="{1A32B495-A52B-4561-9CED-FF3C968601D5}"/>
              </a:ext>
            </a:extLst>
          </p:cNvPr>
          <p:cNvSpPr txBox="1"/>
          <p:nvPr/>
        </p:nvSpPr>
        <p:spPr>
          <a:xfrm rot="5400000">
            <a:off x="10046786" y="4451751"/>
            <a:ext cx="610278" cy="369332"/>
          </a:xfrm>
          <a:prstGeom prst="rect">
            <a:avLst/>
          </a:prstGeom>
          <a:noFill/>
        </p:spPr>
        <p:txBody>
          <a:bodyPr wrap="square" rtlCol="0">
            <a:spAutoFit/>
          </a:bodyPr>
          <a:lstStyle/>
          <a:p>
            <a:r>
              <a:rPr lang="en-US" altLang="zh-CN" b="1" dirty="0">
                <a:latin typeface="微软雅黑" panose="020B0503020204020204" pitchFamily="34" charset="-122"/>
                <a:ea typeface="微软雅黑" panose="020B0503020204020204" pitchFamily="34" charset="-122"/>
              </a:rPr>
              <a:t>.</a:t>
            </a:r>
            <a:r>
              <a:rPr lang="zh-CN" altLang="en-US" b="1" dirty="0">
                <a:latin typeface="微软雅黑" panose="020B0503020204020204" pitchFamily="34" charset="-122"/>
                <a:ea typeface="微软雅黑" panose="020B0503020204020204" pitchFamily="34" charset="-122"/>
              </a:rPr>
              <a:t> </a:t>
            </a:r>
            <a:r>
              <a:rPr lang="en-US" altLang="zh-CN" b="1" dirty="0">
                <a:latin typeface="微软雅黑" panose="020B0503020204020204" pitchFamily="34" charset="-122"/>
                <a:ea typeface="微软雅黑" panose="020B0503020204020204" pitchFamily="34" charset="-122"/>
              </a:rPr>
              <a:t>.</a:t>
            </a:r>
            <a:r>
              <a:rPr lang="zh-CN" altLang="en-US" b="1" dirty="0">
                <a:latin typeface="微软雅黑" panose="020B0503020204020204" pitchFamily="34" charset="-122"/>
                <a:ea typeface="微软雅黑" panose="020B0503020204020204" pitchFamily="34" charset="-122"/>
              </a:rPr>
              <a:t> </a:t>
            </a:r>
            <a:r>
              <a:rPr lang="en-US" altLang="zh-CN" b="1" dirty="0">
                <a:latin typeface="微软雅黑" panose="020B0503020204020204" pitchFamily="34" charset="-122"/>
                <a:ea typeface="微软雅黑" panose="020B0503020204020204" pitchFamily="34" charset="-122"/>
              </a:rPr>
              <a:t>.</a:t>
            </a:r>
            <a:endParaRPr lang="zh-CN" altLang="en-US" b="1" dirty="0">
              <a:latin typeface="微软雅黑" panose="020B0503020204020204" pitchFamily="34" charset="-122"/>
              <a:ea typeface="微软雅黑" panose="020B0503020204020204" pitchFamily="34" charset="-122"/>
            </a:endParaRPr>
          </a:p>
        </p:txBody>
      </p:sp>
      <p:sp>
        <p:nvSpPr>
          <p:cNvPr id="31" name="文本框 30">
            <a:extLst>
              <a:ext uri="{FF2B5EF4-FFF2-40B4-BE49-F238E27FC236}">
                <a16:creationId xmlns:a16="http://schemas.microsoft.com/office/drawing/2014/main" id="{3A57D6BB-0840-4FE1-B084-F462930B3A69}"/>
              </a:ext>
            </a:extLst>
          </p:cNvPr>
          <p:cNvSpPr txBox="1"/>
          <p:nvPr/>
        </p:nvSpPr>
        <p:spPr>
          <a:xfrm>
            <a:off x="7817796" y="1715526"/>
            <a:ext cx="812780" cy="369332"/>
          </a:xfrm>
          <a:prstGeom prst="rect">
            <a:avLst/>
          </a:prstGeom>
          <a:noFill/>
        </p:spPr>
        <p:txBody>
          <a:bodyPr wrap="square" rtlCol="0">
            <a:spAutoFit/>
          </a:bodyPr>
          <a:lstStyle/>
          <a:p>
            <a:pPr algn="ctr"/>
            <a:r>
              <a:rPr lang="en-US" altLang="zh-CN" dirty="0" err="1">
                <a:latin typeface="微软雅黑" panose="020B0503020204020204" pitchFamily="34" charset="-122"/>
                <a:ea typeface="微软雅黑" panose="020B0503020204020204" pitchFamily="34" charset="-122"/>
              </a:rPr>
              <a:t>BHR</a:t>
            </a:r>
            <a:endParaRPr lang="zh-CN" altLang="en-US" dirty="0">
              <a:latin typeface="微软雅黑" panose="020B0503020204020204" pitchFamily="34" charset="-122"/>
              <a:ea typeface="微软雅黑" panose="020B0503020204020204" pitchFamily="34" charset="-122"/>
            </a:endParaRPr>
          </a:p>
        </p:txBody>
      </p:sp>
      <p:sp>
        <p:nvSpPr>
          <p:cNvPr id="36" name="文本框 35">
            <a:extLst>
              <a:ext uri="{FF2B5EF4-FFF2-40B4-BE49-F238E27FC236}">
                <a16:creationId xmlns:a16="http://schemas.microsoft.com/office/drawing/2014/main" id="{E812FBF8-A4CA-4518-883C-4EADFE28F22C}"/>
              </a:ext>
            </a:extLst>
          </p:cNvPr>
          <p:cNvSpPr txBox="1"/>
          <p:nvPr/>
        </p:nvSpPr>
        <p:spPr>
          <a:xfrm>
            <a:off x="9860029" y="1417921"/>
            <a:ext cx="885676" cy="369332"/>
          </a:xfrm>
          <a:prstGeom prst="rect">
            <a:avLst/>
          </a:prstGeom>
          <a:noFill/>
        </p:spPr>
        <p:txBody>
          <a:bodyPr wrap="square" rtlCol="0">
            <a:spAutoFit/>
          </a:bodyPr>
          <a:lstStyle/>
          <a:p>
            <a:pPr algn="ctr"/>
            <a:r>
              <a:rPr lang="en-US" altLang="zh-CN" dirty="0" err="1">
                <a:latin typeface="微软雅黑" panose="020B0503020204020204" pitchFamily="34" charset="-122"/>
                <a:ea typeface="微软雅黑" panose="020B0503020204020204" pitchFamily="34" charset="-122"/>
              </a:rPr>
              <a:t>PHT</a:t>
            </a:r>
            <a:endParaRPr lang="en-US" altLang="zh-CN" dirty="0">
              <a:latin typeface="微软雅黑" panose="020B0503020204020204" pitchFamily="34" charset="-122"/>
              <a:ea typeface="微软雅黑" panose="020B0503020204020204" pitchFamily="34" charset="-122"/>
            </a:endParaRPr>
          </a:p>
        </p:txBody>
      </p:sp>
      <p:sp>
        <p:nvSpPr>
          <p:cNvPr id="4" name="等腰三角形 3">
            <a:extLst>
              <a:ext uri="{FF2B5EF4-FFF2-40B4-BE49-F238E27FC236}">
                <a16:creationId xmlns:a16="http://schemas.microsoft.com/office/drawing/2014/main" id="{82E38535-D6D6-41F7-85F6-0C9D31712388}"/>
              </a:ext>
            </a:extLst>
          </p:cNvPr>
          <p:cNvSpPr/>
          <p:nvPr/>
        </p:nvSpPr>
        <p:spPr>
          <a:xfrm rot="16200000">
            <a:off x="8647452" y="2248007"/>
            <a:ext cx="504000" cy="324000"/>
          </a:xfrm>
          <a:prstGeom prst="triangl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文本框 4">
            <a:extLst>
              <a:ext uri="{FF2B5EF4-FFF2-40B4-BE49-F238E27FC236}">
                <a16:creationId xmlns:a16="http://schemas.microsoft.com/office/drawing/2014/main" id="{F13AD287-BAEC-4D2C-A1D8-5F344FFDC8A2}"/>
              </a:ext>
            </a:extLst>
          </p:cNvPr>
          <p:cNvSpPr txBox="1"/>
          <p:nvPr/>
        </p:nvSpPr>
        <p:spPr>
          <a:xfrm>
            <a:off x="7631356" y="2229462"/>
            <a:ext cx="1042241" cy="369885"/>
          </a:xfrm>
          <a:prstGeom prst="rect">
            <a:avLst/>
          </a:prstGeom>
          <a:noFill/>
        </p:spPr>
        <p:txBody>
          <a:bodyPr wrap="square" rtlCol="0">
            <a:spAutoFit/>
          </a:bodyPr>
          <a:lstStyle/>
          <a:p>
            <a:pPr algn="ctr"/>
            <a:r>
              <a:rPr lang="en-US" altLang="zh-CN" dirty="0">
                <a:latin typeface="微软雅黑" panose="020B0503020204020204" pitchFamily="34" charset="-122"/>
                <a:ea typeface="微软雅黑" panose="020B0503020204020204" pitchFamily="34" charset="-122"/>
              </a:rPr>
              <a:t>1100</a:t>
            </a:r>
            <a:endParaRPr lang="zh-CN" altLang="en-US" dirty="0">
              <a:latin typeface="微软雅黑" panose="020B0503020204020204" pitchFamily="34" charset="-122"/>
              <a:ea typeface="微软雅黑" panose="020B0503020204020204" pitchFamily="34" charset="-122"/>
            </a:endParaRPr>
          </a:p>
        </p:txBody>
      </p:sp>
      <p:cxnSp>
        <p:nvCxnSpPr>
          <p:cNvPr id="7" name="直接连接符 6">
            <a:extLst>
              <a:ext uri="{FF2B5EF4-FFF2-40B4-BE49-F238E27FC236}">
                <a16:creationId xmlns:a16="http://schemas.microsoft.com/office/drawing/2014/main" id="{C90345A5-2C0D-4F19-8E55-E1A26890FBC4}"/>
              </a:ext>
            </a:extLst>
          </p:cNvPr>
          <p:cNvCxnSpPr/>
          <p:nvPr/>
        </p:nvCxnSpPr>
        <p:spPr>
          <a:xfrm>
            <a:off x="8224186" y="2692479"/>
            <a:ext cx="0" cy="62964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id="{9D718EA6-BA1F-4CD3-A863-1897C9202F2F}"/>
              </a:ext>
            </a:extLst>
          </p:cNvPr>
          <p:cNvCxnSpPr>
            <a:cxnSpLocks/>
          </p:cNvCxnSpPr>
          <p:nvPr/>
        </p:nvCxnSpPr>
        <p:spPr>
          <a:xfrm>
            <a:off x="8224186" y="3307498"/>
            <a:ext cx="1483953" cy="0"/>
          </a:xfrm>
          <a:prstGeom prst="line">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id="{C3A6D2AE-C559-4701-9B3E-84F55B16FAC7}"/>
              </a:ext>
            </a:extLst>
          </p:cNvPr>
          <p:cNvCxnSpPr>
            <a:cxnSpLocks/>
          </p:cNvCxnSpPr>
          <p:nvPr/>
        </p:nvCxnSpPr>
        <p:spPr>
          <a:xfrm>
            <a:off x="10889967" y="3310250"/>
            <a:ext cx="579976" cy="0"/>
          </a:xfrm>
          <a:prstGeom prst="line">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4" name="文本框 43">
            <a:extLst>
              <a:ext uri="{FF2B5EF4-FFF2-40B4-BE49-F238E27FC236}">
                <a16:creationId xmlns:a16="http://schemas.microsoft.com/office/drawing/2014/main" id="{414D3A8C-D8A6-4279-8773-2872230AE896}"/>
              </a:ext>
            </a:extLst>
          </p:cNvPr>
          <p:cNvSpPr txBox="1"/>
          <p:nvPr/>
        </p:nvSpPr>
        <p:spPr>
          <a:xfrm>
            <a:off x="11179955" y="3452766"/>
            <a:ext cx="885676" cy="369332"/>
          </a:xfrm>
          <a:prstGeom prst="rect">
            <a:avLst/>
          </a:prstGeom>
          <a:noFill/>
        </p:spPr>
        <p:txBody>
          <a:bodyPr wrap="square" rtlCol="0">
            <a:spAutoFit/>
          </a:bodyPr>
          <a:lstStyle/>
          <a:p>
            <a:pPr algn="ctr"/>
            <a:r>
              <a:rPr lang="zh-CN" altLang="en-US" dirty="0">
                <a:latin typeface="微软雅黑" panose="020B0503020204020204" pitchFamily="34" charset="-122"/>
                <a:ea typeface="微软雅黑" panose="020B0503020204020204" pitchFamily="34" charset="-122"/>
              </a:rPr>
              <a:t>预测值</a:t>
            </a:r>
            <a:endParaRPr lang="en-US" altLang="zh-CN"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950235253"/>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自由: 形状 22"/>
          <p:cNvSpPr/>
          <p:nvPr/>
        </p:nvSpPr>
        <p:spPr bwMode="auto">
          <a:xfrm rot="12600000">
            <a:off x="628798" y="267712"/>
            <a:ext cx="166903" cy="731887"/>
          </a:xfrm>
          <a:custGeom>
            <a:avLst/>
            <a:gdLst>
              <a:gd name="connsiteX0" fmla="*/ 260214 w 260214"/>
              <a:gd name="connsiteY0" fmla="*/ 995963 h 1141060"/>
              <a:gd name="connsiteX1" fmla="*/ 0 w 260214"/>
              <a:gd name="connsiteY1" fmla="*/ 1141060 h 1141060"/>
              <a:gd name="connsiteX2" fmla="*/ 0 w 260214"/>
              <a:gd name="connsiteY2" fmla="*/ 146621 h 1141060"/>
              <a:gd name="connsiteX3" fmla="*/ 260214 w 260214"/>
              <a:gd name="connsiteY3" fmla="*/ 0 h 1141060"/>
            </a:gdLst>
            <a:ahLst/>
            <a:cxnLst>
              <a:cxn ang="0">
                <a:pos x="connsiteX0" y="connsiteY0"/>
              </a:cxn>
              <a:cxn ang="0">
                <a:pos x="connsiteX1" y="connsiteY1"/>
              </a:cxn>
              <a:cxn ang="0">
                <a:pos x="connsiteX2" y="connsiteY2"/>
              </a:cxn>
              <a:cxn ang="0">
                <a:pos x="connsiteX3" y="connsiteY3"/>
              </a:cxn>
            </a:cxnLst>
            <a:rect l="l" t="t" r="r" b="b"/>
            <a:pathLst>
              <a:path w="260214" h="1141060">
                <a:moveTo>
                  <a:pt x="260214" y="995963"/>
                </a:moveTo>
                <a:lnTo>
                  <a:pt x="0" y="1141060"/>
                </a:lnTo>
                <a:lnTo>
                  <a:pt x="0" y="146621"/>
                </a:lnTo>
                <a:lnTo>
                  <a:pt x="260214" y="0"/>
                </a:lnTo>
                <a:close/>
              </a:path>
            </a:pathLst>
          </a:custGeom>
          <a:solidFill>
            <a:srgbClr val="0075EA"/>
          </a:solidFill>
          <a:ln>
            <a:noFill/>
          </a:ln>
        </p:spPr>
        <p:txBody>
          <a:bodyPr vert="horz" wrap="square" lIns="91440" tIns="45720" rIns="91440" bIns="45720" numCol="1" anchor="t" anchorCtr="0" compatLnSpc="1">
            <a:noAutofit/>
          </a:bodyPr>
          <a:lstStyle/>
          <a:p>
            <a:endParaRPr lang="zh-CN" altLang="en-US" dirty="0"/>
          </a:p>
        </p:txBody>
      </p:sp>
      <p:grpSp>
        <p:nvGrpSpPr>
          <p:cNvPr id="7" name="组合 6">
            <a:extLst>
              <a:ext uri="{FF2B5EF4-FFF2-40B4-BE49-F238E27FC236}">
                <a16:creationId xmlns:a16="http://schemas.microsoft.com/office/drawing/2014/main" id="{6816B3F3-E170-458C-A3B1-3A8A27024ADF}"/>
              </a:ext>
            </a:extLst>
          </p:cNvPr>
          <p:cNvGrpSpPr/>
          <p:nvPr/>
        </p:nvGrpSpPr>
        <p:grpSpPr>
          <a:xfrm>
            <a:off x="635243" y="278225"/>
            <a:ext cx="6185971" cy="706446"/>
            <a:chOff x="635241" y="278221"/>
            <a:chExt cx="6185971" cy="706445"/>
          </a:xfrm>
        </p:grpSpPr>
        <p:sp>
          <p:nvSpPr>
            <p:cNvPr id="9" name="矩形 8">
              <a:extLst>
                <a:ext uri="{FF2B5EF4-FFF2-40B4-BE49-F238E27FC236}">
                  <a16:creationId xmlns:a16="http://schemas.microsoft.com/office/drawing/2014/main" id="{0516B193-77FC-4334-84A3-86C538DC5D93}"/>
                </a:ext>
              </a:extLst>
            </p:cNvPr>
            <p:cNvSpPr/>
            <p:nvPr/>
          </p:nvSpPr>
          <p:spPr>
            <a:xfrm>
              <a:off x="635241" y="676889"/>
              <a:ext cx="6185971" cy="307777"/>
            </a:xfrm>
            <a:prstGeom prst="rect">
              <a:avLst/>
            </a:prstGeom>
          </p:spPr>
          <p:txBody>
            <a:bodyPr wrap="square">
              <a:spAutoFit/>
            </a:bodyPr>
            <a:lstStyle/>
            <a:p>
              <a:pPr algn="ctr"/>
              <a:r>
                <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rPr>
                <a:t>Multiple Issue Technology based on Static Schedule</a:t>
              </a:r>
            </a:p>
          </p:txBody>
        </p:sp>
        <p:sp>
          <p:nvSpPr>
            <p:cNvPr id="10" name="矩形 9">
              <a:extLst>
                <a:ext uri="{FF2B5EF4-FFF2-40B4-BE49-F238E27FC236}">
                  <a16:creationId xmlns:a16="http://schemas.microsoft.com/office/drawing/2014/main" id="{AF291BB6-E434-4772-B1B3-65F3715505D5}"/>
                </a:ext>
              </a:extLst>
            </p:cNvPr>
            <p:cNvSpPr/>
            <p:nvPr/>
          </p:nvSpPr>
          <p:spPr>
            <a:xfrm>
              <a:off x="1197484" y="278221"/>
              <a:ext cx="4493538" cy="523219"/>
            </a:xfrm>
            <a:prstGeom prst="rect">
              <a:avLst/>
            </a:prstGeom>
          </p:spPr>
          <p:txBody>
            <a:bodyPr wrap="none">
              <a:spAutoFit/>
            </a:bodyPr>
            <a:lstStyle/>
            <a:p>
              <a:r>
                <a:rPr lang="zh-CN" altLang="en-US" sz="2800" b="1" dirty="0">
                  <a:solidFill>
                    <a:schemeClr val="tx1">
                      <a:lumMod val="85000"/>
                      <a:lumOff val="15000"/>
                    </a:schemeClr>
                  </a:solidFill>
                  <a:latin typeface="等线" panose="02010600030101010101" pitchFamily="2" charset="-122"/>
                  <a:ea typeface="等线" panose="02010600030101010101" pitchFamily="2" charset="-122"/>
                </a:rPr>
                <a:t>基于静态调度的多发射技术</a:t>
              </a:r>
            </a:p>
          </p:txBody>
        </p:sp>
      </p:grpSp>
      <p:sp>
        <p:nvSpPr>
          <p:cNvPr id="11" name="矩形 10">
            <a:extLst>
              <a:ext uri="{FF2B5EF4-FFF2-40B4-BE49-F238E27FC236}">
                <a16:creationId xmlns:a16="http://schemas.microsoft.com/office/drawing/2014/main" id="{6C110C1E-F681-4180-A55B-8F47F2A964AA}"/>
              </a:ext>
            </a:extLst>
          </p:cNvPr>
          <p:cNvSpPr/>
          <p:nvPr/>
        </p:nvSpPr>
        <p:spPr>
          <a:xfrm>
            <a:off x="1060868" y="1269819"/>
            <a:ext cx="10078187" cy="4201984"/>
          </a:xfrm>
          <a:prstGeom prst="rect">
            <a:avLst/>
          </a:prstGeom>
          <a:ln>
            <a:solidFill>
              <a:schemeClr val="accent1"/>
            </a:solidFill>
          </a:ln>
        </p:spPr>
        <p:txBody>
          <a:bodyPr wrap="square" lIns="72000" rIns="72000">
            <a:spAutoFit/>
          </a:bodyPr>
          <a:lstStyle/>
          <a:p>
            <a:pPr marL="342900" indent="-342900" algn="just">
              <a:lnSpc>
                <a:spcPct val="150000"/>
              </a:lnSpc>
              <a:spcBef>
                <a:spcPts val="600"/>
              </a:spcBef>
              <a:spcAft>
                <a:spcPts val="600"/>
              </a:spcAft>
              <a:buClr>
                <a:srgbClr val="FF0066"/>
              </a:buClr>
              <a:buFont typeface="Wingdings" panose="05000000000000000000" pitchFamily="2" charset="2"/>
              <a:buChar char="p"/>
            </a:pPr>
            <a:r>
              <a:rPr lang="zh-CN" altLang="en-US" sz="2800" dirty="0">
                <a:latin typeface="微软雅黑" panose="020B0503020204020204" pitchFamily="34" charset="-122"/>
                <a:ea typeface="微软雅黑" panose="020B0503020204020204" pitchFamily="34" charset="-122"/>
                <a:cs typeface="+mn-ea"/>
                <a:sym typeface="+mn-lt"/>
              </a:rPr>
              <a:t>在典型的超标量处理器中，每个时钟周期可流出</a:t>
            </a:r>
            <a:r>
              <a:rPr lang="en-US" altLang="zh-CN" sz="2800" dirty="0">
                <a:latin typeface="微软雅黑" panose="020B0503020204020204" pitchFamily="34" charset="-122"/>
                <a:ea typeface="微软雅黑" panose="020B0503020204020204" pitchFamily="34" charset="-122"/>
                <a:cs typeface="+mn-ea"/>
                <a:sym typeface="+mn-lt"/>
              </a:rPr>
              <a:t>1</a:t>
            </a:r>
            <a:r>
              <a:rPr lang="zh-CN" altLang="en-US" sz="2800" dirty="0">
                <a:latin typeface="微软雅黑" panose="020B0503020204020204" pitchFamily="34" charset="-122"/>
                <a:ea typeface="微软雅黑" panose="020B0503020204020204" pitchFamily="34" charset="-122"/>
                <a:cs typeface="+mn-ea"/>
                <a:sym typeface="+mn-lt"/>
              </a:rPr>
              <a:t>到</a:t>
            </a:r>
            <a:r>
              <a:rPr lang="en-US" altLang="zh-CN" sz="2800" dirty="0">
                <a:latin typeface="微软雅黑" panose="020B0503020204020204" pitchFamily="34" charset="-122"/>
                <a:ea typeface="微软雅黑" panose="020B0503020204020204" pitchFamily="34" charset="-122"/>
                <a:cs typeface="+mn-ea"/>
                <a:sym typeface="+mn-lt"/>
              </a:rPr>
              <a:t>8</a:t>
            </a:r>
            <a:r>
              <a:rPr lang="zh-CN" altLang="en-US" sz="2800" dirty="0">
                <a:latin typeface="微软雅黑" panose="020B0503020204020204" pitchFamily="34" charset="-122"/>
                <a:ea typeface="微软雅黑" panose="020B0503020204020204" pitchFamily="34" charset="-122"/>
                <a:cs typeface="+mn-ea"/>
                <a:sym typeface="+mn-lt"/>
              </a:rPr>
              <a:t>条指令。</a:t>
            </a:r>
            <a:endParaRPr lang="en-US" altLang="zh-CN" sz="2800" dirty="0">
              <a:latin typeface="微软雅黑" panose="020B0503020204020204" pitchFamily="34" charset="-122"/>
              <a:ea typeface="微软雅黑" panose="020B0503020204020204" pitchFamily="34" charset="-122"/>
              <a:cs typeface="+mn-ea"/>
              <a:sym typeface="+mn-lt"/>
            </a:endParaRPr>
          </a:p>
          <a:p>
            <a:pPr marL="342900" indent="-342900" algn="just">
              <a:lnSpc>
                <a:spcPct val="150000"/>
              </a:lnSpc>
              <a:spcBef>
                <a:spcPts val="600"/>
              </a:spcBef>
              <a:spcAft>
                <a:spcPts val="600"/>
              </a:spcAft>
              <a:buClr>
                <a:srgbClr val="FF0066"/>
              </a:buClr>
              <a:buFont typeface="Wingdings" panose="05000000000000000000" pitchFamily="2" charset="2"/>
              <a:buChar char="p"/>
            </a:pPr>
            <a:r>
              <a:rPr lang="zh-CN" altLang="en-US" sz="2800" dirty="0">
                <a:latin typeface="微软雅黑" panose="020B0503020204020204" pitchFamily="34" charset="-122"/>
                <a:ea typeface="微软雅黑" panose="020B0503020204020204" pitchFamily="34" charset="-122"/>
                <a:cs typeface="+mn-ea"/>
                <a:sym typeface="+mn-lt"/>
              </a:rPr>
              <a:t>指令</a:t>
            </a:r>
            <a:r>
              <a:rPr lang="zh-CN" altLang="en-US" sz="2800" b="1" dirty="0">
                <a:solidFill>
                  <a:srgbClr val="0066FF"/>
                </a:solidFill>
                <a:latin typeface="微软雅黑" panose="020B0503020204020204" pitchFamily="34" charset="-122"/>
                <a:ea typeface="微软雅黑" panose="020B0503020204020204" pitchFamily="34" charset="-122"/>
                <a:cs typeface="+mn-ea"/>
                <a:sym typeface="+mn-lt"/>
              </a:rPr>
              <a:t>按序流出</a:t>
            </a:r>
            <a:r>
              <a:rPr lang="zh-CN" altLang="en-US" sz="2800" dirty="0">
                <a:latin typeface="微软雅黑" panose="020B0503020204020204" pitchFamily="34" charset="-122"/>
                <a:ea typeface="微软雅黑" panose="020B0503020204020204" pitchFamily="34" charset="-122"/>
                <a:cs typeface="+mn-ea"/>
                <a:sym typeface="+mn-lt"/>
              </a:rPr>
              <a:t>，在流出时进行</a:t>
            </a:r>
            <a:r>
              <a:rPr lang="zh-CN" altLang="en-US" sz="2800" b="1" dirty="0">
                <a:solidFill>
                  <a:srgbClr val="0066FF"/>
                </a:solidFill>
                <a:latin typeface="微软雅黑" panose="020B0503020204020204" pitchFamily="34" charset="-122"/>
                <a:ea typeface="微软雅黑" panose="020B0503020204020204" pitchFamily="34" charset="-122"/>
                <a:cs typeface="+mn-ea"/>
                <a:sym typeface="+mn-lt"/>
              </a:rPr>
              <a:t>冲突检测和限制条件检测</a:t>
            </a:r>
            <a:r>
              <a:rPr lang="zh-CN" altLang="en-US" sz="2800" dirty="0">
                <a:latin typeface="微软雅黑" panose="020B0503020204020204" pitchFamily="34" charset="-122"/>
                <a:ea typeface="微软雅黑" panose="020B0503020204020204" pitchFamily="34" charset="-122"/>
                <a:cs typeface="+mn-ea"/>
                <a:sym typeface="+mn-lt"/>
              </a:rPr>
              <a:t>。由硬件检测当前流出的指令之间是否存在冲突以及当前流出的指令与正在执行的指令是否有冲突。 </a:t>
            </a:r>
            <a:endParaRPr lang="en-US" altLang="zh-CN" sz="2800" dirty="0">
              <a:latin typeface="微软雅黑" panose="020B0503020204020204" pitchFamily="34" charset="-122"/>
              <a:ea typeface="微软雅黑" panose="020B0503020204020204" pitchFamily="34" charset="-122"/>
              <a:cs typeface="+mn-ea"/>
              <a:sym typeface="+mn-lt"/>
            </a:endParaRPr>
          </a:p>
          <a:p>
            <a:pPr marL="342900" indent="-342900" algn="just">
              <a:lnSpc>
                <a:spcPct val="150000"/>
              </a:lnSpc>
              <a:spcBef>
                <a:spcPts val="600"/>
              </a:spcBef>
              <a:spcAft>
                <a:spcPts val="600"/>
              </a:spcAft>
              <a:buClr>
                <a:srgbClr val="FF0066"/>
              </a:buClr>
              <a:buFont typeface="Wingdings" panose="05000000000000000000" pitchFamily="2" charset="2"/>
              <a:buChar char="p"/>
            </a:pPr>
            <a:r>
              <a:rPr lang="zh-CN" altLang="en-US" sz="2800" dirty="0">
                <a:latin typeface="微软雅黑" panose="020B0503020204020204" pitchFamily="34" charset="-122"/>
                <a:ea typeface="微软雅黑" panose="020B0503020204020204" pitchFamily="34" charset="-122"/>
                <a:cs typeface="+mn-ea"/>
                <a:sym typeface="+mn-lt"/>
              </a:rPr>
              <a:t>如果在当前流出的指令序列中，某条指令中存在上述冲突，那么就只流出该指令之前的指令。</a:t>
            </a:r>
            <a:endParaRPr lang="en-US" altLang="zh-CN" sz="2800" dirty="0">
              <a:latin typeface="微软雅黑" panose="020B0503020204020204" pitchFamily="34" charset="-122"/>
              <a:ea typeface="微软雅黑" panose="020B0503020204020204" pitchFamily="34" charset="-122"/>
              <a:cs typeface="+mn-ea"/>
              <a:sym typeface="+mn-lt"/>
            </a:endParaRPr>
          </a:p>
        </p:txBody>
      </p:sp>
    </p:spTree>
    <p:extLst>
      <p:ext uri="{BB962C8B-B14F-4D97-AF65-F5344CB8AC3E}">
        <p14:creationId xmlns:p14="http://schemas.microsoft.com/office/powerpoint/2010/main" val="3670512034"/>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自由: 形状 22"/>
          <p:cNvSpPr/>
          <p:nvPr/>
        </p:nvSpPr>
        <p:spPr bwMode="auto">
          <a:xfrm rot="12600000">
            <a:off x="628798" y="267712"/>
            <a:ext cx="166903" cy="731887"/>
          </a:xfrm>
          <a:custGeom>
            <a:avLst/>
            <a:gdLst>
              <a:gd name="connsiteX0" fmla="*/ 260214 w 260214"/>
              <a:gd name="connsiteY0" fmla="*/ 995963 h 1141060"/>
              <a:gd name="connsiteX1" fmla="*/ 0 w 260214"/>
              <a:gd name="connsiteY1" fmla="*/ 1141060 h 1141060"/>
              <a:gd name="connsiteX2" fmla="*/ 0 w 260214"/>
              <a:gd name="connsiteY2" fmla="*/ 146621 h 1141060"/>
              <a:gd name="connsiteX3" fmla="*/ 260214 w 260214"/>
              <a:gd name="connsiteY3" fmla="*/ 0 h 1141060"/>
            </a:gdLst>
            <a:ahLst/>
            <a:cxnLst>
              <a:cxn ang="0">
                <a:pos x="connsiteX0" y="connsiteY0"/>
              </a:cxn>
              <a:cxn ang="0">
                <a:pos x="connsiteX1" y="connsiteY1"/>
              </a:cxn>
              <a:cxn ang="0">
                <a:pos x="connsiteX2" y="connsiteY2"/>
              </a:cxn>
              <a:cxn ang="0">
                <a:pos x="connsiteX3" y="connsiteY3"/>
              </a:cxn>
            </a:cxnLst>
            <a:rect l="l" t="t" r="r" b="b"/>
            <a:pathLst>
              <a:path w="260214" h="1141060">
                <a:moveTo>
                  <a:pt x="260214" y="995963"/>
                </a:moveTo>
                <a:lnTo>
                  <a:pt x="0" y="1141060"/>
                </a:lnTo>
                <a:lnTo>
                  <a:pt x="0" y="146621"/>
                </a:lnTo>
                <a:lnTo>
                  <a:pt x="260214" y="0"/>
                </a:lnTo>
                <a:close/>
              </a:path>
            </a:pathLst>
          </a:custGeom>
          <a:solidFill>
            <a:srgbClr val="0075EA"/>
          </a:solidFill>
          <a:ln>
            <a:noFill/>
          </a:ln>
        </p:spPr>
        <p:txBody>
          <a:bodyPr vert="horz" wrap="square" lIns="91440" tIns="45720" rIns="91440" bIns="45720" numCol="1" anchor="t" anchorCtr="0" compatLnSpc="1">
            <a:noAutofit/>
          </a:bodyPr>
          <a:lstStyle/>
          <a:p>
            <a:endParaRPr lang="zh-CN" altLang="en-US" dirty="0"/>
          </a:p>
        </p:txBody>
      </p:sp>
      <p:grpSp>
        <p:nvGrpSpPr>
          <p:cNvPr id="7" name="组合 6">
            <a:extLst>
              <a:ext uri="{FF2B5EF4-FFF2-40B4-BE49-F238E27FC236}">
                <a16:creationId xmlns:a16="http://schemas.microsoft.com/office/drawing/2014/main" id="{6816B3F3-E170-458C-A3B1-3A8A27024ADF}"/>
              </a:ext>
            </a:extLst>
          </p:cNvPr>
          <p:cNvGrpSpPr/>
          <p:nvPr/>
        </p:nvGrpSpPr>
        <p:grpSpPr>
          <a:xfrm>
            <a:off x="635243" y="278225"/>
            <a:ext cx="6185971" cy="706446"/>
            <a:chOff x="635241" y="278221"/>
            <a:chExt cx="6185971" cy="706445"/>
          </a:xfrm>
        </p:grpSpPr>
        <p:sp>
          <p:nvSpPr>
            <p:cNvPr id="9" name="矩形 8">
              <a:extLst>
                <a:ext uri="{FF2B5EF4-FFF2-40B4-BE49-F238E27FC236}">
                  <a16:creationId xmlns:a16="http://schemas.microsoft.com/office/drawing/2014/main" id="{0516B193-77FC-4334-84A3-86C538DC5D93}"/>
                </a:ext>
              </a:extLst>
            </p:cNvPr>
            <p:cNvSpPr/>
            <p:nvPr/>
          </p:nvSpPr>
          <p:spPr>
            <a:xfrm>
              <a:off x="635241" y="676889"/>
              <a:ext cx="6185971" cy="307777"/>
            </a:xfrm>
            <a:prstGeom prst="rect">
              <a:avLst/>
            </a:prstGeom>
          </p:spPr>
          <p:txBody>
            <a:bodyPr wrap="square">
              <a:spAutoFit/>
            </a:bodyPr>
            <a:lstStyle/>
            <a:p>
              <a:pPr algn="ctr"/>
              <a:r>
                <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rPr>
                <a:t>Multiple Issue Technology based on Static Schedule</a:t>
              </a:r>
            </a:p>
          </p:txBody>
        </p:sp>
        <p:sp>
          <p:nvSpPr>
            <p:cNvPr id="10" name="矩形 9">
              <a:extLst>
                <a:ext uri="{FF2B5EF4-FFF2-40B4-BE49-F238E27FC236}">
                  <a16:creationId xmlns:a16="http://schemas.microsoft.com/office/drawing/2014/main" id="{AF291BB6-E434-4772-B1B3-65F3715505D5}"/>
                </a:ext>
              </a:extLst>
            </p:cNvPr>
            <p:cNvSpPr/>
            <p:nvPr/>
          </p:nvSpPr>
          <p:spPr>
            <a:xfrm>
              <a:off x="1197484" y="278221"/>
              <a:ext cx="4493538" cy="523219"/>
            </a:xfrm>
            <a:prstGeom prst="rect">
              <a:avLst/>
            </a:prstGeom>
          </p:spPr>
          <p:txBody>
            <a:bodyPr wrap="none">
              <a:spAutoFit/>
            </a:bodyPr>
            <a:lstStyle/>
            <a:p>
              <a:r>
                <a:rPr lang="zh-CN" altLang="en-US" sz="2800" b="1" dirty="0">
                  <a:solidFill>
                    <a:schemeClr val="tx1">
                      <a:lumMod val="85000"/>
                      <a:lumOff val="15000"/>
                    </a:schemeClr>
                  </a:solidFill>
                  <a:latin typeface="等线" panose="02010600030101010101" pitchFamily="2" charset="-122"/>
                  <a:ea typeface="等线" panose="02010600030101010101" pitchFamily="2" charset="-122"/>
                </a:rPr>
                <a:t>基于静态调度的多发射技术</a:t>
              </a:r>
            </a:p>
          </p:txBody>
        </p:sp>
      </p:grpSp>
      <p:sp>
        <p:nvSpPr>
          <p:cNvPr id="11" name="矩形 10">
            <a:extLst>
              <a:ext uri="{FF2B5EF4-FFF2-40B4-BE49-F238E27FC236}">
                <a16:creationId xmlns:a16="http://schemas.microsoft.com/office/drawing/2014/main" id="{6C110C1E-F681-4180-A55B-8F47F2A964AA}"/>
              </a:ext>
            </a:extLst>
          </p:cNvPr>
          <p:cNvSpPr/>
          <p:nvPr/>
        </p:nvSpPr>
        <p:spPr>
          <a:xfrm>
            <a:off x="1060868" y="1269819"/>
            <a:ext cx="10078187" cy="4982261"/>
          </a:xfrm>
          <a:prstGeom prst="rect">
            <a:avLst/>
          </a:prstGeom>
          <a:ln>
            <a:solidFill>
              <a:schemeClr val="accent1"/>
            </a:solidFill>
          </a:ln>
        </p:spPr>
        <p:txBody>
          <a:bodyPr wrap="square" lIns="72000" rIns="72000">
            <a:spAutoFit/>
          </a:bodyPr>
          <a:lstStyle/>
          <a:p>
            <a:pPr marL="342900" indent="-342900" algn="just">
              <a:lnSpc>
                <a:spcPct val="150000"/>
              </a:lnSpc>
              <a:spcBef>
                <a:spcPts val="600"/>
              </a:spcBef>
              <a:spcAft>
                <a:spcPts val="600"/>
              </a:spcAft>
              <a:buClr>
                <a:srgbClr val="FF0066"/>
              </a:buClr>
              <a:buFont typeface="Wingdings" panose="05000000000000000000" pitchFamily="2" charset="2"/>
              <a:buChar char="p"/>
            </a:pPr>
            <a:r>
              <a:rPr lang="zh-CN" altLang="en-US" sz="2800" dirty="0">
                <a:latin typeface="微软雅黑" panose="020B0503020204020204" pitchFamily="34" charset="-122"/>
                <a:ea typeface="微软雅黑" panose="020B0503020204020204" pitchFamily="34" charset="-122"/>
                <a:cs typeface="+mn-ea"/>
                <a:sym typeface="+mn-lt"/>
              </a:rPr>
              <a:t>假设一个</a:t>
            </a:r>
            <a:r>
              <a:rPr lang="en-US" altLang="zh-CN" sz="2800" dirty="0">
                <a:latin typeface="微软雅黑" panose="020B0503020204020204" pitchFamily="34" charset="-122"/>
                <a:ea typeface="微软雅黑" panose="020B0503020204020204" pitchFamily="34" charset="-122"/>
                <a:cs typeface="+mn-ea"/>
                <a:sym typeface="+mn-lt"/>
              </a:rPr>
              <a:t>4-</a:t>
            </a:r>
            <a:r>
              <a:rPr lang="zh-CN" altLang="en-US" sz="2800" dirty="0">
                <a:latin typeface="微软雅黑" panose="020B0503020204020204" pitchFamily="34" charset="-122"/>
                <a:ea typeface="微软雅黑" panose="020B0503020204020204" pitchFamily="34" charset="-122"/>
                <a:cs typeface="+mn-ea"/>
                <a:sym typeface="+mn-lt"/>
              </a:rPr>
              <a:t>流出的静态调度超标量处理器，在取指令阶段，流水线将从取指令部件收到</a:t>
            </a:r>
            <a:r>
              <a:rPr lang="en-US" altLang="zh-CN" sz="2800" dirty="0">
                <a:latin typeface="微软雅黑" panose="020B0503020204020204" pitchFamily="34" charset="-122"/>
                <a:ea typeface="微软雅黑" panose="020B0503020204020204" pitchFamily="34" charset="-122"/>
                <a:cs typeface="+mn-ea"/>
                <a:sym typeface="+mn-lt"/>
              </a:rPr>
              <a:t>1</a:t>
            </a:r>
            <a:r>
              <a:rPr lang="zh-CN" altLang="en-US" sz="2800" dirty="0">
                <a:latin typeface="微软雅黑" panose="020B0503020204020204" pitchFamily="34" charset="-122"/>
                <a:ea typeface="微软雅黑" panose="020B0503020204020204" pitchFamily="34" charset="-122"/>
                <a:cs typeface="+mn-ea"/>
                <a:sym typeface="+mn-lt"/>
              </a:rPr>
              <a:t>～</a:t>
            </a:r>
            <a:r>
              <a:rPr lang="en-US" altLang="zh-CN" sz="2800" dirty="0">
                <a:latin typeface="微软雅黑" panose="020B0503020204020204" pitchFamily="34" charset="-122"/>
                <a:ea typeface="微软雅黑" panose="020B0503020204020204" pitchFamily="34" charset="-122"/>
                <a:cs typeface="+mn-ea"/>
                <a:sym typeface="+mn-lt"/>
              </a:rPr>
              <a:t>4</a:t>
            </a:r>
            <a:r>
              <a:rPr lang="zh-CN" altLang="en-US" sz="2800" dirty="0">
                <a:latin typeface="微软雅黑" panose="020B0503020204020204" pitchFamily="34" charset="-122"/>
                <a:ea typeface="微软雅黑" panose="020B0503020204020204" pitchFamily="34" charset="-122"/>
                <a:cs typeface="+mn-ea"/>
                <a:sym typeface="+mn-lt"/>
              </a:rPr>
              <a:t>条指令（称为流出包）。</a:t>
            </a:r>
          </a:p>
          <a:p>
            <a:pPr marL="342900" indent="-342900" algn="just">
              <a:lnSpc>
                <a:spcPct val="150000"/>
              </a:lnSpc>
              <a:spcBef>
                <a:spcPts val="600"/>
              </a:spcBef>
              <a:spcAft>
                <a:spcPts val="600"/>
              </a:spcAft>
              <a:buClr>
                <a:srgbClr val="FF0066"/>
              </a:buClr>
              <a:buFont typeface="Wingdings" panose="05000000000000000000" pitchFamily="2" charset="2"/>
              <a:buChar char="p"/>
            </a:pPr>
            <a:r>
              <a:rPr lang="zh-CN" altLang="en-US" sz="2800" dirty="0">
                <a:latin typeface="微软雅黑" panose="020B0503020204020204" pitchFamily="34" charset="-122"/>
                <a:ea typeface="微软雅黑" panose="020B0503020204020204" pitchFamily="34" charset="-122"/>
                <a:cs typeface="+mn-ea"/>
                <a:sym typeface="+mn-lt"/>
              </a:rPr>
              <a:t>在一个时钟周期内，这些指令有可能是全部都能流出，也可能是只有一部分能流出。</a:t>
            </a:r>
            <a:endParaRPr lang="en-US" altLang="zh-CN" sz="2800" dirty="0">
              <a:latin typeface="微软雅黑" panose="020B0503020204020204" pitchFamily="34" charset="-122"/>
              <a:ea typeface="微软雅黑" panose="020B0503020204020204" pitchFamily="34" charset="-122"/>
              <a:cs typeface="+mn-ea"/>
              <a:sym typeface="+mn-lt"/>
            </a:endParaRPr>
          </a:p>
          <a:p>
            <a:pPr marL="342900" indent="-342900" algn="just">
              <a:lnSpc>
                <a:spcPct val="150000"/>
              </a:lnSpc>
              <a:spcBef>
                <a:spcPts val="600"/>
              </a:spcBef>
              <a:spcAft>
                <a:spcPts val="600"/>
              </a:spcAft>
              <a:buClr>
                <a:srgbClr val="FF0066"/>
              </a:buClr>
              <a:buFont typeface="Wingdings" panose="05000000000000000000" pitchFamily="2" charset="2"/>
              <a:buChar char="p"/>
            </a:pPr>
            <a:r>
              <a:rPr lang="zh-CN" altLang="en-US" sz="2800" dirty="0">
                <a:latin typeface="微软雅黑" panose="020B0503020204020204" pitchFamily="34" charset="-122"/>
                <a:ea typeface="微软雅黑" panose="020B0503020204020204" pitchFamily="34" charset="-122"/>
                <a:cs typeface="+mn-ea"/>
                <a:sym typeface="+mn-lt"/>
              </a:rPr>
              <a:t>流出部件检测结构冲突或者数据冲突，一般分两阶段实现：</a:t>
            </a:r>
            <a:endParaRPr lang="en-US" altLang="zh-CN" sz="2800" dirty="0">
              <a:latin typeface="微软雅黑" panose="020B0503020204020204" pitchFamily="34" charset="-122"/>
              <a:ea typeface="微软雅黑" panose="020B0503020204020204" pitchFamily="34" charset="-122"/>
              <a:cs typeface="+mn-ea"/>
              <a:sym typeface="+mn-lt"/>
            </a:endParaRPr>
          </a:p>
          <a:p>
            <a:pPr marL="800100" lvl="1" indent="-342900" algn="just">
              <a:lnSpc>
                <a:spcPct val="150000"/>
              </a:lnSpc>
              <a:spcBef>
                <a:spcPts val="600"/>
              </a:spcBef>
              <a:spcAft>
                <a:spcPts val="600"/>
              </a:spcAft>
              <a:buClr>
                <a:srgbClr val="FF0066"/>
              </a:buClr>
              <a:buFont typeface="Wingdings" panose="05000000000000000000" pitchFamily="2" charset="2"/>
              <a:buChar char="Ø"/>
            </a:pPr>
            <a:r>
              <a:rPr lang="zh-CN" altLang="en-US" sz="2400" b="1" dirty="0">
                <a:solidFill>
                  <a:srgbClr val="0066FF"/>
                </a:solidFill>
                <a:latin typeface="微软雅黑" panose="020B0503020204020204" pitchFamily="34" charset="-122"/>
                <a:ea typeface="微软雅黑" panose="020B0503020204020204" pitchFamily="34" charset="-122"/>
                <a:cs typeface="+mn-ea"/>
                <a:sym typeface="+mn-lt"/>
              </a:rPr>
              <a:t>第一段：</a:t>
            </a:r>
            <a:r>
              <a:rPr lang="zh-CN" altLang="en-US" sz="2400" dirty="0">
                <a:latin typeface="微软雅黑" panose="020B0503020204020204" pitchFamily="34" charset="-122"/>
                <a:ea typeface="微软雅黑" panose="020B0503020204020204" pitchFamily="34" charset="-122"/>
                <a:cs typeface="+mn-ea"/>
                <a:sym typeface="+mn-lt"/>
              </a:rPr>
              <a:t>进行流出包内的冲突检测，选出初步判定可以流出的指令；</a:t>
            </a:r>
          </a:p>
          <a:p>
            <a:pPr marL="800100" lvl="1" indent="-342900" algn="just">
              <a:lnSpc>
                <a:spcPct val="150000"/>
              </a:lnSpc>
              <a:spcBef>
                <a:spcPts val="600"/>
              </a:spcBef>
              <a:spcAft>
                <a:spcPts val="600"/>
              </a:spcAft>
              <a:buClr>
                <a:srgbClr val="FF0066"/>
              </a:buClr>
              <a:buFont typeface="Wingdings" panose="05000000000000000000" pitchFamily="2" charset="2"/>
              <a:buChar char="Ø"/>
            </a:pPr>
            <a:r>
              <a:rPr lang="zh-CN" altLang="en-US" sz="2400" b="1" dirty="0">
                <a:solidFill>
                  <a:srgbClr val="0066FF"/>
                </a:solidFill>
                <a:latin typeface="微软雅黑" panose="020B0503020204020204" pitchFamily="34" charset="-122"/>
                <a:ea typeface="微软雅黑" panose="020B0503020204020204" pitchFamily="34" charset="-122"/>
                <a:cs typeface="+mn-ea"/>
                <a:sym typeface="+mn-lt"/>
              </a:rPr>
              <a:t>第二段：</a:t>
            </a:r>
            <a:r>
              <a:rPr lang="zh-CN" altLang="en-US" sz="2400" dirty="0">
                <a:latin typeface="微软雅黑" panose="020B0503020204020204" pitchFamily="34" charset="-122"/>
                <a:ea typeface="微软雅黑" panose="020B0503020204020204" pitchFamily="34" charset="-122"/>
                <a:cs typeface="+mn-ea"/>
                <a:sym typeface="+mn-lt"/>
              </a:rPr>
              <a:t>检测所选出的指令与正在执行的指令是否有冲突。</a:t>
            </a:r>
            <a:endParaRPr lang="en-US" altLang="zh-CN" sz="2400" dirty="0">
              <a:latin typeface="微软雅黑" panose="020B0503020204020204" pitchFamily="34" charset="-122"/>
              <a:ea typeface="微软雅黑" panose="020B0503020204020204" pitchFamily="34" charset="-122"/>
              <a:cs typeface="+mn-ea"/>
              <a:sym typeface="+mn-lt"/>
            </a:endParaRPr>
          </a:p>
        </p:txBody>
      </p:sp>
    </p:spTree>
    <p:extLst>
      <p:ext uri="{BB962C8B-B14F-4D97-AF65-F5344CB8AC3E}">
        <p14:creationId xmlns:p14="http://schemas.microsoft.com/office/powerpoint/2010/main" val="2114651846"/>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自由: 形状 22"/>
          <p:cNvSpPr/>
          <p:nvPr/>
        </p:nvSpPr>
        <p:spPr bwMode="auto">
          <a:xfrm rot="12600000">
            <a:off x="628798" y="267712"/>
            <a:ext cx="166903" cy="731887"/>
          </a:xfrm>
          <a:custGeom>
            <a:avLst/>
            <a:gdLst>
              <a:gd name="connsiteX0" fmla="*/ 260214 w 260214"/>
              <a:gd name="connsiteY0" fmla="*/ 995963 h 1141060"/>
              <a:gd name="connsiteX1" fmla="*/ 0 w 260214"/>
              <a:gd name="connsiteY1" fmla="*/ 1141060 h 1141060"/>
              <a:gd name="connsiteX2" fmla="*/ 0 w 260214"/>
              <a:gd name="connsiteY2" fmla="*/ 146621 h 1141060"/>
              <a:gd name="connsiteX3" fmla="*/ 260214 w 260214"/>
              <a:gd name="connsiteY3" fmla="*/ 0 h 1141060"/>
            </a:gdLst>
            <a:ahLst/>
            <a:cxnLst>
              <a:cxn ang="0">
                <a:pos x="connsiteX0" y="connsiteY0"/>
              </a:cxn>
              <a:cxn ang="0">
                <a:pos x="connsiteX1" y="connsiteY1"/>
              </a:cxn>
              <a:cxn ang="0">
                <a:pos x="connsiteX2" y="connsiteY2"/>
              </a:cxn>
              <a:cxn ang="0">
                <a:pos x="connsiteX3" y="connsiteY3"/>
              </a:cxn>
            </a:cxnLst>
            <a:rect l="l" t="t" r="r" b="b"/>
            <a:pathLst>
              <a:path w="260214" h="1141060">
                <a:moveTo>
                  <a:pt x="260214" y="995963"/>
                </a:moveTo>
                <a:lnTo>
                  <a:pt x="0" y="1141060"/>
                </a:lnTo>
                <a:lnTo>
                  <a:pt x="0" y="146621"/>
                </a:lnTo>
                <a:lnTo>
                  <a:pt x="260214" y="0"/>
                </a:lnTo>
                <a:close/>
              </a:path>
            </a:pathLst>
          </a:custGeom>
          <a:solidFill>
            <a:srgbClr val="0075EA"/>
          </a:solidFill>
          <a:ln>
            <a:noFill/>
          </a:ln>
        </p:spPr>
        <p:txBody>
          <a:bodyPr vert="horz" wrap="square" lIns="91440" tIns="45720" rIns="91440" bIns="45720" numCol="1" anchor="t" anchorCtr="0" compatLnSpc="1">
            <a:noAutofit/>
          </a:bodyPr>
          <a:lstStyle/>
          <a:p>
            <a:endParaRPr lang="zh-CN" altLang="en-US" dirty="0"/>
          </a:p>
        </p:txBody>
      </p:sp>
      <p:grpSp>
        <p:nvGrpSpPr>
          <p:cNvPr id="7" name="组合 6">
            <a:extLst>
              <a:ext uri="{FF2B5EF4-FFF2-40B4-BE49-F238E27FC236}">
                <a16:creationId xmlns:a16="http://schemas.microsoft.com/office/drawing/2014/main" id="{6816B3F3-E170-458C-A3B1-3A8A27024ADF}"/>
              </a:ext>
            </a:extLst>
          </p:cNvPr>
          <p:cNvGrpSpPr/>
          <p:nvPr/>
        </p:nvGrpSpPr>
        <p:grpSpPr>
          <a:xfrm>
            <a:off x="635244" y="278225"/>
            <a:ext cx="4461066" cy="714073"/>
            <a:chOff x="635242" y="278221"/>
            <a:chExt cx="4461066" cy="714072"/>
          </a:xfrm>
        </p:grpSpPr>
        <p:sp>
          <p:nvSpPr>
            <p:cNvPr id="9" name="矩形 8">
              <a:extLst>
                <a:ext uri="{FF2B5EF4-FFF2-40B4-BE49-F238E27FC236}">
                  <a16:creationId xmlns:a16="http://schemas.microsoft.com/office/drawing/2014/main" id="{0516B193-77FC-4334-84A3-86C538DC5D93}"/>
                </a:ext>
              </a:extLst>
            </p:cNvPr>
            <p:cNvSpPr/>
            <p:nvPr/>
          </p:nvSpPr>
          <p:spPr>
            <a:xfrm>
              <a:off x="635242" y="676889"/>
              <a:ext cx="3898824" cy="315404"/>
            </a:xfrm>
            <a:prstGeom prst="rect">
              <a:avLst/>
            </a:prstGeom>
          </p:spPr>
          <p:txBody>
            <a:bodyPr wrap="square">
              <a:spAutoFit/>
            </a:bodyPr>
            <a:lstStyle/>
            <a:p>
              <a:pPr algn="ctr"/>
              <a:r>
                <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rPr>
                <a:t>Superscalar MIPS Processor</a:t>
              </a:r>
            </a:p>
          </p:txBody>
        </p:sp>
        <p:sp>
          <p:nvSpPr>
            <p:cNvPr id="10" name="矩形 9">
              <a:extLst>
                <a:ext uri="{FF2B5EF4-FFF2-40B4-BE49-F238E27FC236}">
                  <a16:creationId xmlns:a16="http://schemas.microsoft.com/office/drawing/2014/main" id="{AF291BB6-E434-4772-B1B3-65F3715505D5}"/>
                </a:ext>
              </a:extLst>
            </p:cNvPr>
            <p:cNvSpPr/>
            <p:nvPr/>
          </p:nvSpPr>
          <p:spPr>
            <a:xfrm>
              <a:off x="1197484" y="278221"/>
              <a:ext cx="3898824" cy="523219"/>
            </a:xfrm>
            <a:prstGeom prst="rect">
              <a:avLst/>
            </a:prstGeom>
          </p:spPr>
          <p:txBody>
            <a:bodyPr wrap="none">
              <a:spAutoFit/>
            </a:bodyPr>
            <a:lstStyle/>
            <a:p>
              <a:r>
                <a:rPr lang="en-US" altLang="zh-CN" sz="2800" b="1" dirty="0">
                  <a:solidFill>
                    <a:schemeClr val="tx1">
                      <a:lumMod val="85000"/>
                      <a:lumOff val="15000"/>
                    </a:schemeClr>
                  </a:solidFill>
                  <a:latin typeface="等线" panose="02010600030101010101" pitchFamily="2" charset="-122"/>
                  <a:ea typeface="等线" panose="02010600030101010101" pitchFamily="2" charset="-122"/>
                </a:rPr>
                <a:t>MIPS</a:t>
              </a:r>
              <a:r>
                <a:rPr lang="zh-CN" altLang="en-US" sz="2800" b="1" dirty="0">
                  <a:solidFill>
                    <a:schemeClr val="tx1">
                      <a:lumMod val="85000"/>
                      <a:lumOff val="15000"/>
                    </a:schemeClr>
                  </a:solidFill>
                  <a:latin typeface="等线" panose="02010600030101010101" pitchFamily="2" charset="-122"/>
                  <a:ea typeface="等线" panose="02010600030101010101" pitchFamily="2" charset="-122"/>
                </a:rPr>
                <a:t>处理器中的超标量</a:t>
              </a:r>
            </a:p>
          </p:txBody>
        </p:sp>
      </p:grpSp>
      <p:sp>
        <p:nvSpPr>
          <p:cNvPr id="11" name="矩形 10">
            <a:extLst>
              <a:ext uri="{FF2B5EF4-FFF2-40B4-BE49-F238E27FC236}">
                <a16:creationId xmlns:a16="http://schemas.microsoft.com/office/drawing/2014/main" id="{6C110C1E-F681-4180-A55B-8F47F2A964AA}"/>
              </a:ext>
            </a:extLst>
          </p:cNvPr>
          <p:cNvSpPr/>
          <p:nvPr/>
        </p:nvSpPr>
        <p:spPr>
          <a:xfrm>
            <a:off x="1060868" y="1269819"/>
            <a:ext cx="10078187" cy="5116272"/>
          </a:xfrm>
          <a:prstGeom prst="rect">
            <a:avLst/>
          </a:prstGeom>
          <a:ln>
            <a:solidFill>
              <a:schemeClr val="accent1"/>
            </a:solidFill>
          </a:ln>
        </p:spPr>
        <p:txBody>
          <a:bodyPr wrap="square" lIns="72000" rIns="72000">
            <a:spAutoFit/>
          </a:bodyPr>
          <a:lstStyle/>
          <a:p>
            <a:pPr marL="342900" indent="-342900" algn="just">
              <a:lnSpc>
                <a:spcPct val="150000"/>
              </a:lnSpc>
              <a:buClr>
                <a:srgbClr val="FF0066"/>
              </a:buClr>
              <a:buFont typeface="Wingdings" panose="05000000000000000000" pitchFamily="2" charset="2"/>
              <a:buChar char="p"/>
            </a:pPr>
            <a:r>
              <a:rPr lang="zh-CN" altLang="en-US" sz="2400" dirty="0">
                <a:latin typeface="微软雅黑" panose="020B0503020204020204" pitchFamily="34" charset="-122"/>
                <a:ea typeface="微软雅黑" panose="020B0503020204020204" pitchFamily="34" charset="-122"/>
                <a:cs typeface="+mn-ea"/>
                <a:sym typeface="+mn-lt"/>
              </a:rPr>
              <a:t>假设每个时钟周期发射两条指令：</a:t>
            </a:r>
            <a:endParaRPr lang="en-US" altLang="zh-CN" sz="2400" dirty="0">
              <a:latin typeface="微软雅黑" panose="020B0503020204020204" pitchFamily="34" charset="-122"/>
              <a:ea typeface="微软雅黑" panose="020B0503020204020204" pitchFamily="34" charset="-122"/>
              <a:cs typeface="+mn-ea"/>
              <a:sym typeface="+mn-lt"/>
            </a:endParaRPr>
          </a:p>
          <a:p>
            <a:pPr marL="800100" lvl="1" indent="-342900" algn="just">
              <a:lnSpc>
                <a:spcPct val="150000"/>
              </a:lnSpc>
              <a:buClr>
                <a:srgbClr val="FF0066"/>
              </a:buClr>
              <a:buFont typeface="Wingdings" panose="05000000000000000000" pitchFamily="2" charset="2"/>
              <a:buChar char="Ø"/>
            </a:pPr>
            <a:r>
              <a:rPr lang="en-US" altLang="zh-CN" sz="2000" b="1" dirty="0">
                <a:solidFill>
                  <a:srgbClr val="0066FF"/>
                </a:solidFill>
                <a:latin typeface="微软雅黑" panose="020B0503020204020204" pitchFamily="34" charset="-122"/>
                <a:ea typeface="微软雅黑" panose="020B0503020204020204" pitchFamily="34" charset="-122"/>
                <a:cs typeface="+mn-ea"/>
                <a:sym typeface="+mn-lt"/>
              </a:rPr>
              <a:t>1</a:t>
            </a:r>
            <a:r>
              <a:rPr lang="zh-CN" altLang="en-US" sz="2000" b="1" dirty="0">
                <a:solidFill>
                  <a:srgbClr val="0066FF"/>
                </a:solidFill>
                <a:latin typeface="微软雅黑" panose="020B0503020204020204" pitchFamily="34" charset="-122"/>
                <a:ea typeface="微软雅黑" panose="020B0503020204020204" pitchFamily="34" charset="-122"/>
                <a:cs typeface="+mn-ea"/>
                <a:sym typeface="+mn-lt"/>
              </a:rPr>
              <a:t>条整数型指令＋</a:t>
            </a:r>
            <a:r>
              <a:rPr lang="en-US" altLang="zh-CN" sz="2000" b="1" dirty="0">
                <a:solidFill>
                  <a:srgbClr val="0066FF"/>
                </a:solidFill>
                <a:latin typeface="微软雅黑" panose="020B0503020204020204" pitchFamily="34" charset="-122"/>
                <a:ea typeface="微软雅黑" panose="020B0503020204020204" pitchFamily="34" charset="-122"/>
                <a:cs typeface="+mn-ea"/>
                <a:sym typeface="+mn-lt"/>
              </a:rPr>
              <a:t>1</a:t>
            </a:r>
            <a:r>
              <a:rPr lang="zh-CN" altLang="en-US" sz="2000" b="1" dirty="0">
                <a:solidFill>
                  <a:srgbClr val="0066FF"/>
                </a:solidFill>
                <a:latin typeface="微软雅黑" panose="020B0503020204020204" pitchFamily="34" charset="-122"/>
                <a:ea typeface="微软雅黑" panose="020B0503020204020204" pitchFamily="34" charset="-122"/>
                <a:cs typeface="+mn-ea"/>
                <a:sym typeface="+mn-lt"/>
              </a:rPr>
              <a:t>条浮点操作指令</a:t>
            </a:r>
            <a:endParaRPr lang="en-US" altLang="zh-CN" sz="2000" b="1" dirty="0">
              <a:solidFill>
                <a:srgbClr val="0066FF"/>
              </a:solidFill>
              <a:latin typeface="微软雅黑" panose="020B0503020204020204" pitchFamily="34" charset="-122"/>
              <a:ea typeface="微软雅黑" panose="020B0503020204020204" pitchFamily="34" charset="-122"/>
              <a:cs typeface="+mn-ea"/>
              <a:sym typeface="+mn-lt"/>
            </a:endParaRPr>
          </a:p>
          <a:p>
            <a:pPr marL="800100" lvl="1" indent="-342900" algn="just">
              <a:lnSpc>
                <a:spcPct val="150000"/>
              </a:lnSpc>
              <a:buClr>
                <a:srgbClr val="FF0066"/>
              </a:buClr>
              <a:buFont typeface="Wingdings" panose="05000000000000000000" pitchFamily="2" charset="2"/>
              <a:buChar char="Ø"/>
            </a:pPr>
            <a:r>
              <a:rPr lang="zh-CN" altLang="en-US" sz="2000" dirty="0">
                <a:latin typeface="微软雅黑" panose="020B0503020204020204" pitchFamily="34" charset="-122"/>
                <a:ea typeface="微软雅黑" panose="020B0503020204020204" pitchFamily="34" charset="-122"/>
                <a:cs typeface="+mn-ea"/>
                <a:sym typeface="+mn-lt"/>
              </a:rPr>
              <a:t>其中：</a:t>
            </a:r>
            <a:r>
              <a:rPr lang="en-US" altLang="zh-CN" sz="2000" dirty="0">
                <a:latin typeface="微软雅黑" panose="020B0503020204020204" pitchFamily="34" charset="-122"/>
                <a:ea typeface="微软雅黑" panose="020B0503020204020204" pitchFamily="34" charset="-122"/>
                <a:cs typeface="+mn-ea"/>
                <a:sym typeface="+mn-lt"/>
              </a:rPr>
              <a:t>load</a:t>
            </a:r>
            <a:r>
              <a:rPr lang="zh-CN" altLang="en-US" sz="2000" dirty="0">
                <a:latin typeface="微软雅黑" panose="020B0503020204020204" pitchFamily="34" charset="-122"/>
                <a:ea typeface="微软雅黑" panose="020B0503020204020204" pitchFamily="34" charset="-122"/>
                <a:cs typeface="+mn-ea"/>
                <a:sym typeface="+mn-lt"/>
              </a:rPr>
              <a:t>指令、</a:t>
            </a:r>
            <a:r>
              <a:rPr lang="en-US" altLang="zh-CN" sz="2000" dirty="0">
                <a:latin typeface="微软雅黑" panose="020B0503020204020204" pitchFamily="34" charset="-122"/>
                <a:ea typeface="微软雅黑" panose="020B0503020204020204" pitchFamily="34" charset="-122"/>
                <a:cs typeface="+mn-ea"/>
                <a:sym typeface="+mn-lt"/>
              </a:rPr>
              <a:t>store</a:t>
            </a:r>
            <a:r>
              <a:rPr lang="zh-CN" altLang="en-US" sz="2000" dirty="0">
                <a:latin typeface="微软雅黑" panose="020B0503020204020204" pitchFamily="34" charset="-122"/>
                <a:ea typeface="微软雅黑" panose="020B0503020204020204" pitchFamily="34" charset="-122"/>
                <a:cs typeface="+mn-ea"/>
                <a:sym typeface="+mn-lt"/>
              </a:rPr>
              <a:t>指令、分支指令归类为整数型指令。 </a:t>
            </a:r>
          </a:p>
          <a:p>
            <a:pPr marL="342900" indent="-342900" algn="just">
              <a:lnSpc>
                <a:spcPct val="150000"/>
              </a:lnSpc>
              <a:buClr>
                <a:srgbClr val="FF0066"/>
              </a:buClr>
              <a:buFont typeface="Wingdings" panose="05000000000000000000" pitchFamily="2" charset="2"/>
              <a:buChar char="p"/>
            </a:pPr>
            <a:r>
              <a:rPr lang="zh-CN" altLang="en-US" sz="2400" dirty="0">
                <a:latin typeface="微软雅黑" panose="020B0503020204020204" pitchFamily="34" charset="-122"/>
                <a:ea typeface="微软雅黑" panose="020B0503020204020204" pitchFamily="34" charset="-122"/>
                <a:cs typeface="+mn-ea"/>
                <a:sym typeface="+mn-lt"/>
              </a:rPr>
              <a:t>整数指令和浮点指令相结合比任意的双发射要简单，要求也低，也是被广泛采用的方式。</a:t>
            </a:r>
            <a:endParaRPr lang="en-US" altLang="zh-CN" sz="2400" dirty="0">
              <a:latin typeface="微软雅黑" panose="020B0503020204020204" pitchFamily="34" charset="-122"/>
              <a:ea typeface="微软雅黑" panose="020B0503020204020204" pitchFamily="34" charset="-122"/>
              <a:cs typeface="+mn-ea"/>
              <a:sym typeface="+mn-lt"/>
            </a:endParaRPr>
          </a:p>
          <a:p>
            <a:pPr marL="342900" indent="-342900" algn="just">
              <a:lnSpc>
                <a:spcPct val="150000"/>
              </a:lnSpc>
              <a:buClr>
                <a:srgbClr val="FF0066"/>
              </a:buClr>
              <a:buFont typeface="Wingdings" panose="05000000000000000000" pitchFamily="2" charset="2"/>
              <a:buChar char="p"/>
            </a:pPr>
            <a:r>
              <a:rPr lang="zh-CN" altLang="en-US" sz="2400" dirty="0">
                <a:latin typeface="微软雅黑" panose="020B0503020204020204" pitchFamily="34" charset="-122"/>
                <a:ea typeface="微软雅黑" panose="020B0503020204020204" pitchFamily="34" charset="-122"/>
                <a:cs typeface="+mn-ea"/>
                <a:sym typeface="+mn-lt"/>
              </a:rPr>
              <a:t>每个周期发射两条指令意味着取指令和译码部件都是</a:t>
            </a:r>
            <a:r>
              <a:rPr lang="en-US" altLang="zh-CN" sz="2400" b="1" dirty="0">
                <a:solidFill>
                  <a:srgbClr val="0066FF"/>
                </a:solidFill>
                <a:latin typeface="微软雅黑" panose="020B0503020204020204" pitchFamily="34" charset="-122"/>
                <a:ea typeface="微软雅黑" panose="020B0503020204020204" pitchFamily="34" charset="-122"/>
                <a:cs typeface="+mn-ea"/>
                <a:sym typeface="+mn-lt"/>
              </a:rPr>
              <a:t>64</a:t>
            </a:r>
            <a:r>
              <a:rPr lang="zh-CN" altLang="en-US" sz="2400" b="1" dirty="0">
                <a:solidFill>
                  <a:srgbClr val="0066FF"/>
                </a:solidFill>
                <a:latin typeface="微软雅黑" panose="020B0503020204020204" pitchFamily="34" charset="-122"/>
                <a:ea typeface="微软雅黑" panose="020B0503020204020204" pitchFamily="34" charset="-122"/>
                <a:cs typeface="+mn-ea"/>
                <a:sym typeface="+mn-lt"/>
              </a:rPr>
              <a:t>位</a:t>
            </a:r>
            <a:r>
              <a:rPr lang="zh-CN" altLang="en-US" sz="2400" dirty="0">
                <a:latin typeface="微软雅黑" panose="020B0503020204020204" pitchFamily="34" charset="-122"/>
                <a:ea typeface="微软雅黑" panose="020B0503020204020204" pitchFamily="34" charset="-122"/>
                <a:cs typeface="+mn-ea"/>
                <a:sym typeface="+mn-lt"/>
              </a:rPr>
              <a:t>。</a:t>
            </a:r>
            <a:endParaRPr lang="en-US" altLang="zh-CN" sz="2400" dirty="0">
              <a:latin typeface="微软雅黑" panose="020B0503020204020204" pitchFamily="34" charset="-122"/>
              <a:ea typeface="微软雅黑" panose="020B0503020204020204" pitchFamily="34" charset="-122"/>
              <a:cs typeface="+mn-ea"/>
              <a:sym typeface="+mn-lt"/>
            </a:endParaRPr>
          </a:p>
          <a:p>
            <a:pPr marL="342900" indent="-342900" algn="just">
              <a:lnSpc>
                <a:spcPct val="150000"/>
              </a:lnSpc>
              <a:buClr>
                <a:srgbClr val="FF0066"/>
              </a:buClr>
              <a:buFont typeface="Wingdings" panose="05000000000000000000" pitchFamily="2" charset="2"/>
              <a:buChar char="p"/>
            </a:pPr>
            <a:r>
              <a:rPr lang="zh-CN" altLang="en-US" sz="2400" dirty="0">
                <a:latin typeface="微软雅黑" panose="020B0503020204020204" pitchFamily="34" charset="-122"/>
                <a:ea typeface="微软雅黑" panose="020B0503020204020204" pitchFamily="34" charset="-122"/>
                <a:cs typeface="+mn-ea"/>
                <a:sym typeface="+mn-lt"/>
              </a:rPr>
              <a:t>指令的处理步骤包括：</a:t>
            </a:r>
            <a:endParaRPr lang="en-US" altLang="zh-CN" sz="2400" dirty="0">
              <a:latin typeface="微软雅黑" panose="020B0503020204020204" pitchFamily="34" charset="-122"/>
              <a:ea typeface="微软雅黑" panose="020B0503020204020204" pitchFamily="34" charset="-122"/>
              <a:cs typeface="+mn-ea"/>
              <a:sym typeface="+mn-lt"/>
            </a:endParaRPr>
          </a:p>
          <a:p>
            <a:pPr marL="800100" lvl="1" indent="-342900" algn="just">
              <a:lnSpc>
                <a:spcPct val="150000"/>
              </a:lnSpc>
              <a:buClr>
                <a:srgbClr val="FF0066"/>
              </a:buClr>
              <a:buFont typeface="Wingdings" panose="05000000000000000000" pitchFamily="2" charset="2"/>
              <a:buChar char="Ø"/>
            </a:pPr>
            <a:r>
              <a:rPr lang="zh-CN" altLang="en-US" sz="2000" dirty="0">
                <a:latin typeface="微软雅黑" panose="020B0503020204020204" pitchFamily="34" charset="-122"/>
                <a:ea typeface="微软雅黑" panose="020B0503020204020204" pitchFamily="34" charset="-122"/>
                <a:cs typeface="+mn-ea"/>
                <a:sym typeface="+mn-lt"/>
              </a:rPr>
              <a:t>从</a:t>
            </a:r>
            <a:r>
              <a:rPr lang="en-US" altLang="zh-CN" sz="2000" dirty="0">
                <a:latin typeface="微软雅黑" panose="020B0503020204020204" pitchFamily="34" charset="-122"/>
                <a:ea typeface="微软雅黑" panose="020B0503020204020204" pitchFamily="34" charset="-122"/>
                <a:cs typeface="+mn-ea"/>
                <a:sym typeface="+mn-lt"/>
              </a:rPr>
              <a:t>Cache</a:t>
            </a:r>
            <a:r>
              <a:rPr lang="zh-CN" altLang="en-US" sz="2000" dirty="0">
                <a:latin typeface="微软雅黑" panose="020B0503020204020204" pitchFamily="34" charset="-122"/>
                <a:ea typeface="微软雅黑" panose="020B0503020204020204" pitchFamily="34" charset="-122"/>
                <a:cs typeface="+mn-ea"/>
                <a:sym typeface="+mn-lt"/>
              </a:rPr>
              <a:t>取两条指令</a:t>
            </a:r>
            <a:endParaRPr lang="en-US" altLang="zh-CN" sz="2000" dirty="0">
              <a:latin typeface="微软雅黑" panose="020B0503020204020204" pitchFamily="34" charset="-122"/>
              <a:ea typeface="微软雅黑" panose="020B0503020204020204" pitchFamily="34" charset="-122"/>
              <a:cs typeface="+mn-ea"/>
              <a:sym typeface="+mn-lt"/>
            </a:endParaRPr>
          </a:p>
          <a:p>
            <a:pPr marL="800100" lvl="1" indent="-342900" algn="just">
              <a:lnSpc>
                <a:spcPct val="150000"/>
              </a:lnSpc>
              <a:buClr>
                <a:srgbClr val="FF0066"/>
              </a:buClr>
              <a:buFont typeface="Wingdings" panose="05000000000000000000" pitchFamily="2" charset="2"/>
              <a:buChar char="Ø"/>
            </a:pPr>
            <a:r>
              <a:rPr lang="zh-CN" altLang="en-US" sz="2000" b="1" dirty="0">
                <a:solidFill>
                  <a:srgbClr val="FF0066"/>
                </a:solidFill>
                <a:latin typeface="微软雅黑" panose="020B0503020204020204" pitchFamily="34" charset="-122"/>
                <a:ea typeface="微软雅黑" panose="020B0503020204020204" pitchFamily="34" charset="-122"/>
                <a:cs typeface="+mn-ea"/>
                <a:sym typeface="+mn-lt"/>
              </a:rPr>
              <a:t>确定哪几条可以流出</a:t>
            </a:r>
            <a:r>
              <a:rPr lang="zh-CN" altLang="en-US" sz="2000" dirty="0">
                <a:latin typeface="微软雅黑" panose="020B0503020204020204" pitchFamily="34" charset="-122"/>
                <a:ea typeface="微软雅黑" panose="020B0503020204020204" pitchFamily="34" charset="-122"/>
                <a:cs typeface="+mn-ea"/>
                <a:sym typeface="+mn-lt"/>
              </a:rPr>
              <a:t>（</a:t>
            </a:r>
            <a:r>
              <a:rPr lang="en-US" altLang="zh-CN" sz="2000" dirty="0">
                <a:latin typeface="微软雅黑" panose="020B0503020204020204" pitchFamily="34" charset="-122"/>
                <a:ea typeface="微软雅黑" panose="020B0503020204020204" pitchFamily="34" charset="-122"/>
                <a:cs typeface="+mn-ea"/>
                <a:sym typeface="+mn-lt"/>
              </a:rPr>
              <a:t>0~2</a:t>
            </a:r>
            <a:r>
              <a:rPr lang="zh-CN" altLang="en-US" sz="2000" dirty="0">
                <a:latin typeface="微软雅黑" panose="020B0503020204020204" pitchFamily="34" charset="-122"/>
                <a:ea typeface="微软雅黑" panose="020B0503020204020204" pitchFamily="34" charset="-122"/>
                <a:cs typeface="+mn-ea"/>
                <a:sym typeface="+mn-lt"/>
              </a:rPr>
              <a:t>条）</a:t>
            </a:r>
            <a:endParaRPr lang="en-US" altLang="zh-CN" sz="2000" dirty="0">
              <a:latin typeface="微软雅黑" panose="020B0503020204020204" pitchFamily="34" charset="-122"/>
              <a:ea typeface="微软雅黑" panose="020B0503020204020204" pitchFamily="34" charset="-122"/>
              <a:cs typeface="+mn-ea"/>
              <a:sym typeface="+mn-lt"/>
            </a:endParaRPr>
          </a:p>
          <a:p>
            <a:pPr marL="800100" lvl="1" indent="-342900" algn="just">
              <a:lnSpc>
                <a:spcPct val="150000"/>
              </a:lnSpc>
              <a:buClr>
                <a:srgbClr val="FF0066"/>
              </a:buClr>
              <a:buFont typeface="Wingdings" panose="05000000000000000000" pitchFamily="2" charset="2"/>
              <a:buChar char="Ø"/>
            </a:pPr>
            <a:r>
              <a:rPr lang="zh-CN" altLang="en-US" sz="2000" dirty="0">
                <a:latin typeface="微软雅黑" panose="020B0503020204020204" pitchFamily="34" charset="-122"/>
                <a:ea typeface="微软雅黑" panose="020B0503020204020204" pitchFamily="34" charset="-122"/>
                <a:cs typeface="+mn-ea"/>
                <a:sym typeface="+mn-lt"/>
              </a:rPr>
              <a:t>把他们发射到相应的功能部件</a:t>
            </a:r>
            <a:endParaRPr lang="en-US" altLang="zh-CN" sz="2000" dirty="0">
              <a:latin typeface="微软雅黑" panose="020B0503020204020204" pitchFamily="34" charset="-122"/>
              <a:ea typeface="微软雅黑" panose="020B0503020204020204" pitchFamily="34" charset="-122"/>
              <a:cs typeface="+mn-ea"/>
              <a:sym typeface="+mn-lt"/>
            </a:endParaRPr>
          </a:p>
        </p:txBody>
      </p:sp>
    </p:spTree>
    <p:extLst>
      <p:ext uri="{BB962C8B-B14F-4D97-AF65-F5344CB8AC3E}">
        <p14:creationId xmlns:p14="http://schemas.microsoft.com/office/powerpoint/2010/main" val="2092854456"/>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1">
                                            <p:txEl>
                                              <p:pRg st="3" end="3"/>
                                            </p:txEl>
                                          </p:spTgt>
                                        </p:tgtEl>
                                        <p:attrNameLst>
                                          <p:attrName>style.visibility</p:attrName>
                                        </p:attrNameLst>
                                      </p:cBhvr>
                                      <p:to>
                                        <p:strVal val="visible"/>
                                      </p:to>
                                    </p:set>
                                    <p:animEffect transition="in" filter="blinds(horizontal)">
                                      <p:cBhvr>
                                        <p:cTn id="7" dur="500"/>
                                        <p:tgtEl>
                                          <p:spTgt spid="11">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1">
                                            <p:txEl>
                                              <p:pRg st="4" end="4"/>
                                            </p:txEl>
                                          </p:spTgt>
                                        </p:tgtEl>
                                        <p:attrNameLst>
                                          <p:attrName>style.visibility</p:attrName>
                                        </p:attrNameLst>
                                      </p:cBhvr>
                                      <p:to>
                                        <p:strVal val="visible"/>
                                      </p:to>
                                    </p:set>
                                    <p:animEffect transition="in" filter="blinds(horizontal)">
                                      <p:cBhvr>
                                        <p:cTn id="12" dur="500"/>
                                        <p:tgtEl>
                                          <p:spTgt spid="11">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1">
                                            <p:txEl>
                                              <p:pRg st="5" end="5"/>
                                            </p:txEl>
                                          </p:spTgt>
                                        </p:tgtEl>
                                        <p:attrNameLst>
                                          <p:attrName>style.visibility</p:attrName>
                                        </p:attrNameLst>
                                      </p:cBhvr>
                                      <p:to>
                                        <p:strVal val="visible"/>
                                      </p:to>
                                    </p:set>
                                    <p:animEffect transition="in" filter="blinds(horizontal)">
                                      <p:cBhvr>
                                        <p:cTn id="17" dur="500"/>
                                        <p:tgtEl>
                                          <p:spTgt spid="11">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11">
                                            <p:txEl>
                                              <p:pRg st="6" end="6"/>
                                            </p:txEl>
                                          </p:spTgt>
                                        </p:tgtEl>
                                        <p:attrNameLst>
                                          <p:attrName>style.visibility</p:attrName>
                                        </p:attrNameLst>
                                      </p:cBhvr>
                                      <p:to>
                                        <p:strVal val="visible"/>
                                      </p:to>
                                    </p:set>
                                    <p:animEffect transition="in" filter="blinds(horizontal)">
                                      <p:cBhvr>
                                        <p:cTn id="22" dur="500"/>
                                        <p:tgtEl>
                                          <p:spTgt spid="11">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11">
                                            <p:txEl>
                                              <p:pRg st="7" end="7"/>
                                            </p:txEl>
                                          </p:spTgt>
                                        </p:tgtEl>
                                        <p:attrNameLst>
                                          <p:attrName>style.visibility</p:attrName>
                                        </p:attrNameLst>
                                      </p:cBhvr>
                                      <p:to>
                                        <p:strVal val="visible"/>
                                      </p:to>
                                    </p:set>
                                    <p:animEffect transition="in" filter="blinds(horizontal)">
                                      <p:cBhvr>
                                        <p:cTn id="27" dur="500"/>
                                        <p:tgtEl>
                                          <p:spTgt spid="11">
                                            <p:txEl>
                                              <p:pRg st="7" end="7"/>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11">
                                            <p:txEl>
                                              <p:pRg st="8" end="8"/>
                                            </p:txEl>
                                          </p:spTgt>
                                        </p:tgtEl>
                                        <p:attrNameLst>
                                          <p:attrName>style.visibility</p:attrName>
                                        </p:attrNameLst>
                                      </p:cBhvr>
                                      <p:to>
                                        <p:strVal val="visible"/>
                                      </p:to>
                                    </p:set>
                                    <p:animEffect transition="in" filter="blinds(horizontal)">
                                      <p:cBhvr>
                                        <p:cTn id="32" dur="500"/>
                                        <p:tgtEl>
                                          <p:spTgt spid="11">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自由: 形状 22"/>
          <p:cNvSpPr/>
          <p:nvPr/>
        </p:nvSpPr>
        <p:spPr bwMode="auto">
          <a:xfrm rot="12600000">
            <a:off x="628798" y="267712"/>
            <a:ext cx="166903" cy="731887"/>
          </a:xfrm>
          <a:custGeom>
            <a:avLst/>
            <a:gdLst>
              <a:gd name="connsiteX0" fmla="*/ 260214 w 260214"/>
              <a:gd name="connsiteY0" fmla="*/ 995963 h 1141060"/>
              <a:gd name="connsiteX1" fmla="*/ 0 w 260214"/>
              <a:gd name="connsiteY1" fmla="*/ 1141060 h 1141060"/>
              <a:gd name="connsiteX2" fmla="*/ 0 w 260214"/>
              <a:gd name="connsiteY2" fmla="*/ 146621 h 1141060"/>
              <a:gd name="connsiteX3" fmla="*/ 260214 w 260214"/>
              <a:gd name="connsiteY3" fmla="*/ 0 h 1141060"/>
            </a:gdLst>
            <a:ahLst/>
            <a:cxnLst>
              <a:cxn ang="0">
                <a:pos x="connsiteX0" y="connsiteY0"/>
              </a:cxn>
              <a:cxn ang="0">
                <a:pos x="connsiteX1" y="connsiteY1"/>
              </a:cxn>
              <a:cxn ang="0">
                <a:pos x="connsiteX2" y="connsiteY2"/>
              </a:cxn>
              <a:cxn ang="0">
                <a:pos x="connsiteX3" y="connsiteY3"/>
              </a:cxn>
            </a:cxnLst>
            <a:rect l="l" t="t" r="r" b="b"/>
            <a:pathLst>
              <a:path w="260214" h="1141060">
                <a:moveTo>
                  <a:pt x="260214" y="995963"/>
                </a:moveTo>
                <a:lnTo>
                  <a:pt x="0" y="1141060"/>
                </a:lnTo>
                <a:lnTo>
                  <a:pt x="0" y="146621"/>
                </a:lnTo>
                <a:lnTo>
                  <a:pt x="260214" y="0"/>
                </a:lnTo>
                <a:close/>
              </a:path>
            </a:pathLst>
          </a:custGeom>
          <a:solidFill>
            <a:srgbClr val="0075EA"/>
          </a:solidFill>
          <a:ln>
            <a:noFill/>
          </a:ln>
        </p:spPr>
        <p:txBody>
          <a:bodyPr vert="horz" wrap="square" lIns="91440" tIns="45720" rIns="91440" bIns="45720" numCol="1" anchor="t" anchorCtr="0" compatLnSpc="1">
            <a:noAutofit/>
          </a:bodyPr>
          <a:lstStyle/>
          <a:p>
            <a:endParaRPr lang="zh-CN" altLang="en-US" dirty="0"/>
          </a:p>
        </p:txBody>
      </p:sp>
      <p:grpSp>
        <p:nvGrpSpPr>
          <p:cNvPr id="7" name="组合 6">
            <a:extLst>
              <a:ext uri="{FF2B5EF4-FFF2-40B4-BE49-F238E27FC236}">
                <a16:creationId xmlns:a16="http://schemas.microsoft.com/office/drawing/2014/main" id="{6816B3F3-E170-458C-A3B1-3A8A27024ADF}"/>
              </a:ext>
            </a:extLst>
          </p:cNvPr>
          <p:cNvGrpSpPr/>
          <p:nvPr/>
        </p:nvGrpSpPr>
        <p:grpSpPr>
          <a:xfrm>
            <a:off x="635244" y="278225"/>
            <a:ext cx="4461066" cy="714073"/>
            <a:chOff x="635242" y="278221"/>
            <a:chExt cx="4461066" cy="714072"/>
          </a:xfrm>
        </p:grpSpPr>
        <p:sp>
          <p:nvSpPr>
            <p:cNvPr id="9" name="矩形 8">
              <a:extLst>
                <a:ext uri="{FF2B5EF4-FFF2-40B4-BE49-F238E27FC236}">
                  <a16:creationId xmlns:a16="http://schemas.microsoft.com/office/drawing/2014/main" id="{0516B193-77FC-4334-84A3-86C538DC5D93}"/>
                </a:ext>
              </a:extLst>
            </p:cNvPr>
            <p:cNvSpPr/>
            <p:nvPr/>
          </p:nvSpPr>
          <p:spPr>
            <a:xfrm>
              <a:off x="635242" y="676889"/>
              <a:ext cx="3898824" cy="315404"/>
            </a:xfrm>
            <a:prstGeom prst="rect">
              <a:avLst/>
            </a:prstGeom>
          </p:spPr>
          <p:txBody>
            <a:bodyPr wrap="square">
              <a:spAutoFit/>
            </a:bodyPr>
            <a:lstStyle/>
            <a:p>
              <a:pPr algn="ctr"/>
              <a:r>
                <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rPr>
                <a:t>Superscalar MIPS Processor</a:t>
              </a:r>
            </a:p>
          </p:txBody>
        </p:sp>
        <p:sp>
          <p:nvSpPr>
            <p:cNvPr id="10" name="矩形 9">
              <a:extLst>
                <a:ext uri="{FF2B5EF4-FFF2-40B4-BE49-F238E27FC236}">
                  <a16:creationId xmlns:a16="http://schemas.microsoft.com/office/drawing/2014/main" id="{AF291BB6-E434-4772-B1B3-65F3715505D5}"/>
                </a:ext>
              </a:extLst>
            </p:cNvPr>
            <p:cNvSpPr/>
            <p:nvPr/>
          </p:nvSpPr>
          <p:spPr>
            <a:xfrm>
              <a:off x="1197484" y="278221"/>
              <a:ext cx="3898824" cy="523219"/>
            </a:xfrm>
            <a:prstGeom prst="rect">
              <a:avLst/>
            </a:prstGeom>
          </p:spPr>
          <p:txBody>
            <a:bodyPr wrap="none">
              <a:spAutoFit/>
            </a:bodyPr>
            <a:lstStyle/>
            <a:p>
              <a:r>
                <a:rPr lang="en-US" altLang="zh-CN" sz="2800" b="1" dirty="0">
                  <a:solidFill>
                    <a:schemeClr val="tx1">
                      <a:lumMod val="85000"/>
                      <a:lumOff val="15000"/>
                    </a:schemeClr>
                  </a:solidFill>
                  <a:latin typeface="等线" panose="02010600030101010101" pitchFamily="2" charset="-122"/>
                  <a:ea typeface="等线" panose="02010600030101010101" pitchFamily="2" charset="-122"/>
                </a:rPr>
                <a:t>MIPS</a:t>
              </a:r>
              <a:r>
                <a:rPr lang="zh-CN" altLang="en-US" sz="2800" b="1" dirty="0">
                  <a:solidFill>
                    <a:schemeClr val="tx1">
                      <a:lumMod val="85000"/>
                      <a:lumOff val="15000"/>
                    </a:schemeClr>
                  </a:solidFill>
                  <a:latin typeface="等线" panose="02010600030101010101" pitchFamily="2" charset="-122"/>
                  <a:ea typeface="等线" panose="02010600030101010101" pitchFamily="2" charset="-122"/>
                </a:rPr>
                <a:t>处理器中的超标量</a:t>
              </a:r>
            </a:p>
          </p:txBody>
        </p:sp>
      </p:grpSp>
      <p:sp>
        <p:nvSpPr>
          <p:cNvPr id="12" name="Rectangle 663">
            <a:extLst>
              <a:ext uri="{FF2B5EF4-FFF2-40B4-BE49-F238E27FC236}">
                <a16:creationId xmlns:a16="http://schemas.microsoft.com/office/drawing/2014/main" id="{B446DC6B-5336-4D7D-8F68-019560C561CF}"/>
              </a:ext>
            </a:extLst>
          </p:cNvPr>
          <p:cNvSpPr>
            <a:spLocks noChangeArrowheads="1"/>
          </p:cNvSpPr>
          <p:nvPr/>
        </p:nvSpPr>
        <p:spPr bwMode="auto">
          <a:xfrm>
            <a:off x="2166670" y="4777417"/>
            <a:ext cx="7921625" cy="1001713"/>
          </a:xfrm>
          <a:prstGeom prst="rect">
            <a:avLst/>
          </a:prstGeom>
          <a:solidFill>
            <a:srgbClr val="DBFABE"/>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120000"/>
              </a:lnSpc>
              <a:spcBef>
                <a:spcPct val="20000"/>
              </a:spcBef>
              <a:buClr>
                <a:schemeClr val="tx1"/>
              </a:buClr>
              <a:buFont typeface="Wingdings" panose="05000000000000000000" pitchFamily="2" charset="2"/>
              <a:buAutoNum type="arabicPeriod"/>
              <a:defRPr kumimoji="1" sz="2400">
                <a:solidFill>
                  <a:srgbClr val="E24C05"/>
                </a:solidFill>
                <a:latin typeface="Tahoma" panose="020B0604030504040204" pitchFamily="34" charset="0"/>
                <a:ea typeface="黑体" panose="02010609060101010101" pitchFamily="49" charset="-122"/>
              </a:defRPr>
            </a:lvl1pPr>
            <a:lvl2pPr marL="742950" indent="-285750">
              <a:lnSpc>
                <a:spcPct val="120000"/>
              </a:lnSpc>
              <a:spcBef>
                <a:spcPct val="20000"/>
              </a:spcBef>
              <a:buClr>
                <a:schemeClr val="tx1"/>
              </a:buClr>
              <a:buSzPct val="90000"/>
              <a:buFont typeface="Wingdings" panose="05000000000000000000" pitchFamily="2" charset="2"/>
              <a:buChar char="Ø"/>
              <a:defRPr kumimoji="1" sz="2400">
                <a:solidFill>
                  <a:schemeClr val="tx1"/>
                </a:solidFill>
                <a:latin typeface="Tahoma" panose="020B0604030504040204" pitchFamily="34" charset="0"/>
                <a:ea typeface="黑体" panose="02010609060101010101" pitchFamily="49" charset="-122"/>
              </a:defRPr>
            </a:lvl2pPr>
            <a:lvl3pPr marL="1143000" indent="-228600">
              <a:lnSpc>
                <a:spcPct val="120000"/>
              </a:lnSpc>
              <a:spcBef>
                <a:spcPct val="20000"/>
              </a:spcBef>
              <a:buClr>
                <a:schemeClr val="hlink"/>
              </a:buClr>
              <a:buSzPct val="60000"/>
              <a:buFont typeface="Wingdings" panose="05000000000000000000" pitchFamily="2" charset="2"/>
              <a:buChar char="q"/>
              <a:defRPr kumimoji="1" sz="2000" b="1">
                <a:solidFill>
                  <a:srgbClr val="000000"/>
                </a:solidFill>
                <a:latin typeface="Tahoma" panose="020B0604030504040204" pitchFamily="34" charset="0"/>
                <a:ea typeface="宋体" panose="02010600030101010101" pitchFamily="2" charset="-122"/>
              </a:defRPr>
            </a:lvl3pPr>
            <a:lvl4pPr marL="1600200" indent="-228600">
              <a:lnSpc>
                <a:spcPct val="120000"/>
              </a:lnSpc>
              <a:spcBef>
                <a:spcPct val="20000"/>
              </a:spcBef>
              <a:buClr>
                <a:srgbClr val="006600"/>
              </a:buClr>
              <a:buSzPct val="6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nSpc>
                <a:spcPct val="120000"/>
              </a:lnSpc>
              <a:spcBef>
                <a:spcPct val="20000"/>
              </a:spcBef>
              <a:buClr>
                <a:schemeClr val="hlink"/>
              </a:buClr>
              <a:buSzPct val="6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a:solidFill>
                <a:schemeClr val="tx1"/>
              </a:solidFill>
            </a:endParaRPr>
          </a:p>
        </p:txBody>
      </p:sp>
      <p:sp>
        <p:nvSpPr>
          <p:cNvPr id="13" name="Rectangle 662">
            <a:extLst>
              <a:ext uri="{FF2B5EF4-FFF2-40B4-BE49-F238E27FC236}">
                <a16:creationId xmlns:a16="http://schemas.microsoft.com/office/drawing/2014/main" id="{78E99455-360C-485F-B769-BE32D9AE7954}"/>
              </a:ext>
            </a:extLst>
          </p:cNvPr>
          <p:cNvSpPr>
            <a:spLocks noChangeArrowheads="1"/>
          </p:cNvSpPr>
          <p:nvPr/>
        </p:nvSpPr>
        <p:spPr bwMode="auto">
          <a:xfrm>
            <a:off x="2166670" y="3775705"/>
            <a:ext cx="7921625" cy="1001712"/>
          </a:xfrm>
          <a:prstGeom prst="rect">
            <a:avLst/>
          </a:prstGeom>
          <a:solidFill>
            <a:srgbClr val="CDF7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120000"/>
              </a:lnSpc>
              <a:spcBef>
                <a:spcPct val="20000"/>
              </a:spcBef>
              <a:buClr>
                <a:schemeClr val="tx1"/>
              </a:buClr>
              <a:buFont typeface="Wingdings" panose="05000000000000000000" pitchFamily="2" charset="2"/>
              <a:buAutoNum type="arabicPeriod"/>
              <a:defRPr kumimoji="1" sz="2400">
                <a:solidFill>
                  <a:srgbClr val="E24C05"/>
                </a:solidFill>
                <a:latin typeface="Tahoma" panose="020B0604030504040204" pitchFamily="34" charset="0"/>
                <a:ea typeface="黑体" panose="02010609060101010101" pitchFamily="49" charset="-122"/>
              </a:defRPr>
            </a:lvl1pPr>
            <a:lvl2pPr marL="742950" indent="-285750">
              <a:lnSpc>
                <a:spcPct val="120000"/>
              </a:lnSpc>
              <a:spcBef>
                <a:spcPct val="20000"/>
              </a:spcBef>
              <a:buClr>
                <a:schemeClr val="tx1"/>
              </a:buClr>
              <a:buSzPct val="90000"/>
              <a:buFont typeface="Wingdings" panose="05000000000000000000" pitchFamily="2" charset="2"/>
              <a:buChar char="Ø"/>
              <a:defRPr kumimoji="1" sz="2400">
                <a:solidFill>
                  <a:schemeClr val="tx1"/>
                </a:solidFill>
                <a:latin typeface="Tahoma" panose="020B0604030504040204" pitchFamily="34" charset="0"/>
                <a:ea typeface="黑体" panose="02010609060101010101" pitchFamily="49" charset="-122"/>
              </a:defRPr>
            </a:lvl2pPr>
            <a:lvl3pPr marL="1143000" indent="-228600">
              <a:lnSpc>
                <a:spcPct val="120000"/>
              </a:lnSpc>
              <a:spcBef>
                <a:spcPct val="20000"/>
              </a:spcBef>
              <a:buClr>
                <a:schemeClr val="hlink"/>
              </a:buClr>
              <a:buSzPct val="60000"/>
              <a:buFont typeface="Wingdings" panose="05000000000000000000" pitchFamily="2" charset="2"/>
              <a:buChar char="q"/>
              <a:defRPr kumimoji="1" sz="2000" b="1">
                <a:solidFill>
                  <a:srgbClr val="000000"/>
                </a:solidFill>
                <a:latin typeface="Tahoma" panose="020B0604030504040204" pitchFamily="34" charset="0"/>
                <a:ea typeface="宋体" panose="02010600030101010101" pitchFamily="2" charset="-122"/>
              </a:defRPr>
            </a:lvl3pPr>
            <a:lvl4pPr marL="1600200" indent="-228600">
              <a:lnSpc>
                <a:spcPct val="120000"/>
              </a:lnSpc>
              <a:spcBef>
                <a:spcPct val="20000"/>
              </a:spcBef>
              <a:buClr>
                <a:srgbClr val="006600"/>
              </a:buClr>
              <a:buSzPct val="6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nSpc>
                <a:spcPct val="120000"/>
              </a:lnSpc>
              <a:spcBef>
                <a:spcPct val="20000"/>
              </a:spcBef>
              <a:buClr>
                <a:schemeClr val="hlink"/>
              </a:buClr>
              <a:buSzPct val="6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a:solidFill>
                <a:schemeClr val="tx1"/>
              </a:solidFill>
            </a:endParaRPr>
          </a:p>
        </p:txBody>
      </p:sp>
      <p:sp>
        <p:nvSpPr>
          <p:cNvPr id="14" name="Rectangle 661">
            <a:extLst>
              <a:ext uri="{FF2B5EF4-FFF2-40B4-BE49-F238E27FC236}">
                <a16:creationId xmlns:a16="http://schemas.microsoft.com/office/drawing/2014/main" id="{71E6218C-E599-44E0-9CCE-5C5B8CB6B480}"/>
              </a:ext>
            </a:extLst>
          </p:cNvPr>
          <p:cNvSpPr>
            <a:spLocks noChangeArrowheads="1"/>
          </p:cNvSpPr>
          <p:nvPr/>
        </p:nvSpPr>
        <p:spPr bwMode="auto">
          <a:xfrm>
            <a:off x="2166670" y="2753355"/>
            <a:ext cx="7921625" cy="1001712"/>
          </a:xfrm>
          <a:prstGeom prst="rect">
            <a:avLst/>
          </a:prstGeom>
          <a:solidFill>
            <a:srgbClr val="FFFF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120000"/>
              </a:lnSpc>
              <a:spcBef>
                <a:spcPct val="20000"/>
              </a:spcBef>
              <a:buClr>
                <a:schemeClr val="tx1"/>
              </a:buClr>
              <a:buFont typeface="Wingdings" panose="05000000000000000000" pitchFamily="2" charset="2"/>
              <a:buAutoNum type="arabicPeriod"/>
              <a:defRPr kumimoji="1" sz="2400">
                <a:solidFill>
                  <a:srgbClr val="E24C05"/>
                </a:solidFill>
                <a:latin typeface="Tahoma" panose="020B0604030504040204" pitchFamily="34" charset="0"/>
                <a:ea typeface="黑体" panose="02010609060101010101" pitchFamily="49" charset="-122"/>
              </a:defRPr>
            </a:lvl1pPr>
            <a:lvl2pPr marL="742950" indent="-285750">
              <a:lnSpc>
                <a:spcPct val="120000"/>
              </a:lnSpc>
              <a:spcBef>
                <a:spcPct val="20000"/>
              </a:spcBef>
              <a:buClr>
                <a:schemeClr val="tx1"/>
              </a:buClr>
              <a:buSzPct val="90000"/>
              <a:buFont typeface="Wingdings" panose="05000000000000000000" pitchFamily="2" charset="2"/>
              <a:buChar char="Ø"/>
              <a:defRPr kumimoji="1" sz="2400">
                <a:solidFill>
                  <a:schemeClr val="tx1"/>
                </a:solidFill>
                <a:latin typeface="Tahoma" panose="020B0604030504040204" pitchFamily="34" charset="0"/>
                <a:ea typeface="黑体" panose="02010609060101010101" pitchFamily="49" charset="-122"/>
              </a:defRPr>
            </a:lvl2pPr>
            <a:lvl3pPr marL="1143000" indent="-228600">
              <a:lnSpc>
                <a:spcPct val="120000"/>
              </a:lnSpc>
              <a:spcBef>
                <a:spcPct val="20000"/>
              </a:spcBef>
              <a:buClr>
                <a:schemeClr val="hlink"/>
              </a:buClr>
              <a:buSzPct val="60000"/>
              <a:buFont typeface="Wingdings" panose="05000000000000000000" pitchFamily="2" charset="2"/>
              <a:buChar char="q"/>
              <a:defRPr kumimoji="1" sz="2000" b="1">
                <a:solidFill>
                  <a:srgbClr val="000000"/>
                </a:solidFill>
                <a:latin typeface="Tahoma" panose="020B0604030504040204" pitchFamily="34" charset="0"/>
                <a:ea typeface="宋体" panose="02010600030101010101" pitchFamily="2" charset="-122"/>
              </a:defRPr>
            </a:lvl3pPr>
            <a:lvl4pPr marL="1600200" indent="-228600">
              <a:lnSpc>
                <a:spcPct val="120000"/>
              </a:lnSpc>
              <a:spcBef>
                <a:spcPct val="20000"/>
              </a:spcBef>
              <a:buClr>
                <a:srgbClr val="006600"/>
              </a:buClr>
              <a:buSzPct val="6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nSpc>
                <a:spcPct val="120000"/>
              </a:lnSpc>
              <a:spcBef>
                <a:spcPct val="20000"/>
              </a:spcBef>
              <a:buClr>
                <a:schemeClr val="hlink"/>
              </a:buClr>
              <a:buSzPct val="6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a:solidFill>
                <a:schemeClr val="tx1"/>
              </a:solidFill>
            </a:endParaRPr>
          </a:p>
        </p:txBody>
      </p:sp>
      <p:sp>
        <p:nvSpPr>
          <p:cNvPr id="15" name="Rectangle 660">
            <a:extLst>
              <a:ext uri="{FF2B5EF4-FFF2-40B4-BE49-F238E27FC236}">
                <a16:creationId xmlns:a16="http://schemas.microsoft.com/office/drawing/2014/main" id="{770C9136-82AE-42DC-86A2-E11446412E6A}"/>
              </a:ext>
            </a:extLst>
          </p:cNvPr>
          <p:cNvSpPr>
            <a:spLocks noChangeArrowheads="1"/>
          </p:cNvSpPr>
          <p:nvPr/>
        </p:nvSpPr>
        <p:spPr bwMode="auto">
          <a:xfrm>
            <a:off x="2166670" y="1753230"/>
            <a:ext cx="7921625" cy="1001712"/>
          </a:xfrm>
          <a:prstGeom prst="rect">
            <a:avLst/>
          </a:prstGeom>
          <a:solidFill>
            <a:srgbClr val="FDD9BB"/>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120000"/>
              </a:lnSpc>
              <a:spcBef>
                <a:spcPct val="20000"/>
              </a:spcBef>
              <a:buClr>
                <a:schemeClr val="tx1"/>
              </a:buClr>
              <a:buFont typeface="Wingdings" panose="05000000000000000000" pitchFamily="2" charset="2"/>
              <a:buAutoNum type="arabicPeriod"/>
              <a:defRPr kumimoji="1" sz="2400">
                <a:solidFill>
                  <a:srgbClr val="E24C05"/>
                </a:solidFill>
                <a:latin typeface="Tahoma" panose="020B0604030504040204" pitchFamily="34" charset="0"/>
                <a:ea typeface="黑体" panose="02010609060101010101" pitchFamily="49" charset="-122"/>
              </a:defRPr>
            </a:lvl1pPr>
            <a:lvl2pPr marL="742950" indent="-285750">
              <a:lnSpc>
                <a:spcPct val="120000"/>
              </a:lnSpc>
              <a:spcBef>
                <a:spcPct val="20000"/>
              </a:spcBef>
              <a:buClr>
                <a:schemeClr val="tx1"/>
              </a:buClr>
              <a:buSzPct val="90000"/>
              <a:buFont typeface="Wingdings" panose="05000000000000000000" pitchFamily="2" charset="2"/>
              <a:buChar char="Ø"/>
              <a:defRPr kumimoji="1" sz="2400">
                <a:solidFill>
                  <a:schemeClr val="tx1"/>
                </a:solidFill>
                <a:latin typeface="Tahoma" panose="020B0604030504040204" pitchFamily="34" charset="0"/>
                <a:ea typeface="黑体" panose="02010609060101010101" pitchFamily="49" charset="-122"/>
              </a:defRPr>
            </a:lvl2pPr>
            <a:lvl3pPr marL="1143000" indent="-228600">
              <a:lnSpc>
                <a:spcPct val="120000"/>
              </a:lnSpc>
              <a:spcBef>
                <a:spcPct val="20000"/>
              </a:spcBef>
              <a:buClr>
                <a:schemeClr val="hlink"/>
              </a:buClr>
              <a:buSzPct val="60000"/>
              <a:buFont typeface="Wingdings" panose="05000000000000000000" pitchFamily="2" charset="2"/>
              <a:buChar char="q"/>
              <a:defRPr kumimoji="1" sz="2000" b="1">
                <a:solidFill>
                  <a:srgbClr val="000000"/>
                </a:solidFill>
                <a:latin typeface="Tahoma" panose="020B0604030504040204" pitchFamily="34" charset="0"/>
                <a:ea typeface="宋体" panose="02010600030101010101" pitchFamily="2" charset="-122"/>
              </a:defRPr>
            </a:lvl3pPr>
            <a:lvl4pPr marL="1600200" indent="-228600">
              <a:lnSpc>
                <a:spcPct val="120000"/>
              </a:lnSpc>
              <a:spcBef>
                <a:spcPct val="20000"/>
              </a:spcBef>
              <a:buClr>
                <a:srgbClr val="006600"/>
              </a:buClr>
              <a:buSzPct val="6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nSpc>
                <a:spcPct val="120000"/>
              </a:lnSpc>
              <a:spcBef>
                <a:spcPct val="20000"/>
              </a:spcBef>
              <a:buClr>
                <a:schemeClr val="hlink"/>
              </a:buClr>
              <a:buSzPct val="6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a:solidFill>
                <a:schemeClr val="tx1"/>
              </a:solidFill>
            </a:endParaRPr>
          </a:p>
        </p:txBody>
      </p:sp>
      <p:graphicFrame>
        <p:nvGraphicFramePr>
          <p:cNvPr id="16" name="Group 659">
            <a:extLst>
              <a:ext uri="{FF2B5EF4-FFF2-40B4-BE49-F238E27FC236}">
                <a16:creationId xmlns:a16="http://schemas.microsoft.com/office/drawing/2014/main" id="{572BA348-1663-44C9-AC34-D6646382261C}"/>
              </a:ext>
            </a:extLst>
          </p:cNvPr>
          <p:cNvGraphicFramePr>
            <a:graphicFrameLocks/>
          </p:cNvGraphicFramePr>
          <p:nvPr>
            <p:extLst>
              <p:ext uri="{D42A27DB-BD31-4B8C-83A1-F6EECF244321}">
                <p14:modId xmlns:p14="http://schemas.microsoft.com/office/powerpoint/2010/main" val="1898011912"/>
              </p:ext>
            </p:extLst>
          </p:nvPr>
        </p:nvGraphicFramePr>
        <p:xfrm>
          <a:off x="2166670" y="1272217"/>
          <a:ext cx="7920038" cy="4443414"/>
        </p:xfrm>
        <a:graphic>
          <a:graphicData uri="http://schemas.openxmlformats.org/drawingml/2006/table">
            <a:tbl>
              <a:tblPr/>
              <a:tblGrid>
                <a:gridCol w="1389063">
                  <a:extLst>
                    <a:ext uri="{9D8B030D-6E8A-4147-A177-3AD203B41FA5}">
                      <a16:colId xmlns:a16="http://schemas.microsoft.com/office/drawing/2014/main" val="20000"/>
                    </a:ext>
                  </a:extLst>
                </a:gridCol>
                <a:gridCol w="765175">
                  <a:extLst>
                    <a:ext uri="{9D8B030D-6E8A-4147-A177-3AD203B41FA5}">
                      <a16:colId xmlns:a16="http://schemas.microsoft.com/office/drawing/2014/main" val="20001"/>
                    </a:ext>
                  </a:extLst>
                </a:gridCol>
                <a:gridCol w="798512">
                  <a:extLst>
                    <a:ext uri="{9D8B030D-6E8A-4147-A177-3AD203B41FA5}">
                      <a16:colId xmlns:a16="http://schemas.microsoft.com/office/drawing/2014/main" val="20002"/>
                    </a:ext>
                  </a:extLst>
                </a:gridCol>
                <a:gridCol w="792163">
                  <a:extLst>
                    <a:ext uri="{9D8B030D-6E8A-4147-A177-3AD203B41FA5}">
                      <a16:colId xmlns:a16="http://schemas.microsoft.com/office/drawing/2014/main" val="20003"/>
                    </a:ext>
                  </a:extLst>
                </a:gridCol>
                <a:gridCol w="863600">
                  <a:extLst>
                    <a:ext uri="{9D8B030D-6E8A-4147-A177-3AD203B41FA5}">
                      <a16:colId xmlns:a16="http://schemas.microsoft.com/office/drawing/2014/main" val="20004"/>
                    </a:ext>
                  </a:extLst>
                </a:gridCol>
                <a:gridCol w="863600">
                  <a:extLst>
                    <a:ext uri="{9D8B030D-6E8A-4147-A177-3AD203B41FA5}">
                      <a16:colId xmlns:a16="http://schemas.microsoft.com/office/drawing/2014/main" val="20005"/>
                    </a:ext>
                  </a:extLst>
                </a:gridCol>
                <a:gridCol w="792162">
                  <a:extLst>
                    <a:ext uri="{9D8B030D-6E8A-4147-A177-3AD203B41FA5}">
                      <a16:colId xmlns:a16="http://schemas.microsoft.com/office/drawing/2014/main" val="20006"/>
                    </a:ext>
                  </a:extLst>
                </a:gridCol>
                <a:gridCol w="792163">
                  <a:extLst>
                    <a:ext uri="{9D8B030D-6E8A-4147-A177-3AD203B41FA5}">
                      <a16:colId xmlns:a16="http://schemas.microsoft.com/office/drawing/2014/main" val="20007"/>
                    </a:ext>
                  </a:extLst>
                </a:gridCol>
                <a:gridCol w="863600">
                  <a:extLst>
                    <a:ext uri="{9D8B030D-6E8A-4147-A177-3AD203B41FA5}">
                      <a16:colId xmlns:a16="http://schemas.microsoft.com/office/drawing/2014/main" val="20008"/>
                    </a:ext>
                  </a:extLst>
                </a:gridCol>
              </a:tblGrid>
              <a:tr h="492125">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zh-CN" altLang="en-US" sz="2000" b="1" i="0" u="none" strike="noStrike" cap="none" normalizeH="0" baseline="0">
                          <a:ln>
                            <a:noFill/>
                          </a:ln>
                          <a:solidFill>
                            <a:srgbClr val="E24C05"/>
                          </a:solidFill>
                          <a:effectLst/>
                          <a:latin typeface="宋体" pitchFamily="2" charset="-122"/>
                          <a:ea typeface="宋体" pitchFamily="2" charset="-122"/>
                        </a:rPr>
                        <a:t>指令类型 </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8">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zh-CN" altLang="en-US" sz="2000" b="1" i="0" u="none" strike="noStrike" cap="none" normalizeH="0" baseline="0">
                          <a:ln>
                            <a:noFill/>
                          </a:ln>
                          <a:solidFill>
                            <a:srgbClr val="E24C05"/>
                          </a:solidFill>
                          <a:effectLst/>
                          <a:latin typeface="宋体" pitchFamily="2" charset="-122"/>
                          <a:ea typeface="宋体" pitchFamily="2" charset="-122"/>
                        </a:rPr>
                        <a:t>流水线工作情况 </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0"/>
                  </a:ext>
                </a:extLst>
              </a:tr>
              <a:tr h="495300">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zh-CN" altLang="en-US" sz="2000" b="1" i="0" u="none" strike="noStrike" cap="none" normalizeH="0" baseline="0">
                          <a:ln>
                            <a:noFill/>
                          </a:ln>
                          <a:solidFill>
                            <a:srgbClr val="000000"/>
                          </a:solidFill>
                          <a:effectLst/>
                          <a:latin typeface="宋体" pitchFamily="2" charset="-122"/>
                          <a:ea typeface="宋体" pitchFamily="2" charset="-122"/>
                        </a:rPr>
                        <a:t>整数指令 </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en-US" altLang="zh-CN" sz="2000" b="0" i="0" u="none" strike="noStrike" cap="none" normalizeH="0" baseline="0">
                          <a:ln>
                            <a:noFill/>
                          </a:ln>
                          <a:solidFill>
                            <a:schemeClr val="tx1"/>
                          </a:solidFill>
                          <a:effectLst/>
                          <a:latin typeface="Tahoma" pitchFamily="34" charset="0"/>
                          <a:ea typeface="黑体" pitchFamily="2" charset="-122"/>
                        </a:rPr>
                        <a:t>IF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en-US" altLang="zh-CN" sz="2000" b="0" i="0" u="none" strike="noStrike" cap="none" normalizeH="0" baseline="0">
                          <a:ln>
                            <a:noFill/>
                          </a:ln>
                          <a:solidFill>
                            <a:schemeClr val="tx1"/>
                          </a:solidFill>
                          <a:effectLst/>
                          <a:latin typeface="Tahoma" pitchFamily="34" charset="0"/>
                          <a:ea typeface="黑体" pitchFamily="2" charset="-122"/>
                        </a:rPr>
                        <a:t>ID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en-US" altLang="zh-CN" sz="2000" b="0" i="0" u="none" strike="noStrike" cap="none" normalizeH="0" baseline="0">
                          <a:ln>
                            <a:noFill/>
                          </a:ln>
                          <a:solidFill>
                            <a:schemeClr val="tx1"/>
                          </a:solidFill>
                          <a:effectLst/>
                          <a:latin typeface="Tahoma" pitchFamily="34" charset="0"/>
                          <a:ea typeface="黑体" pitchFamily="2" charset="-122"/>
                        </a:rPr>
                        <a:t>EX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en-US" altLang="zh-CN" sz="2000" b="0" i="0" u="none" strike="noStrike" cap="none" normalizeH="0" baseline="0">
                          <a:ln>
                            <a:noFill/>
                          </a:ln>
                          <a:solidFill>
                            <a:schemeClr val="tx1"/>
                          </a:solidFill>
                          <a:effectLst/>
                          <a:latin typeface="Tahoma" pitchFamily="34" charset="0"/>
                          <a:ea typeface="黑体" pitchFamily="2" charset="-122"/>
                        </a:rPr>
                        <a:t>MEM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en-US" altLang="zh-CN" sz="2000" b="0" i="0" u="none" strike="noStrike" cap="none" normalizeH="0" baseline="0">
                          <a:ln>
                            <a:noFill/>
                          </a:ln>
                          <a:solidFill>
                            <a:schemeClr val="tx1"/>
                          </a:solidFill>
                          <a:effectLst/>
                          <a:latin typeface="Tahoma" pitchFamily="34" charset="0"/>
                          <a:ea typeface="黑体" pitchFamily="2" charset="-122"/>
                        </a:rPr>
                        <a:t>WB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endParaRPr kumimoji="1" lang="zh-CN" altLang="zh-CN" sz="2000" b="0" i="0" u="none" strike="noStrike" cap="none" normalizeH="0" baseline="0">
                        <a:ln>
                          <a:noFill/>
                        </a:ln>
                        <a:solidFill>
                          <a:schemeClr val="tx1"/>
                        </a:solidFill>
                        <a:effectLst/>
                        <a:latin typeface="Tahoma" pitchFamily="34" charset="0"/>
                        <a:ea typeface="黑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endParaRPr kumimoji="1" lang="zh-CN" altLang="zh-CN" sz="2000" b="0" i="0" u="none" strike="noStrike" cap="none" normalizeH="0" baseline="0">
                        <a:ln>
                          <a:noFill/>
                        </a:ln>
                        <a:solidFill>
                          <a:schemeClr val="tx1"/>
                        </a:solidFill>
                        <a:effectLst/>
                        <a:latin typeface="Tahoma" pitchFamily="34" charset="0"/>
                        <a:ea typeface="黑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endParaRPr kumimoji="1" lang="zh-CN" altLang="zh-CN" sz="2000" b="0" i="0" u="none" strike="noStrike" cap="none" normalizeH="0" baseline="0">
                        <a:ln>
                          <a:noFill/>
                        </a:ln>
                        <a:solidFill>
                          <a:schemeClr val="tx1"/>
                        </a:solidFill>
                        <a:effectLst/>
                        <a:latin typeface="Tahoma" pitchFamily="34" charset="0"/>
                        <a:ea typeface="黑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93713">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zh-CN" altLang="en-US" sz="2000" b="1" i="0" u="none" strike="noStrike" cap="none" normalizeH="0" baseline="0">
                          <a:ln>
                            <a:noFill/>
                          </a:ln>
                          <a:solidFill>
                            <a:srgbClr val="000000"/>
                          </a:solidFill>
                          <a:effectLst/>
                          <a:latin typeface="宋体" pitchFamily="2" charset="-122"/>
                          <a:ea typeface="宋体" pitchFamily="2" charset="-122"/>
                        </a:rPr>
                        <a:t>浮点指令 </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en-US" altLang="zh-CN" sz="2000" b="0" i="0" u="none" strike="noStrike" cap="none" normalizeH="0" baseline="0">
                          <a:ln>
                            <a:noFill/>
                          </a:ln>
                          <a:solidFill>
                            <a:schemeClr val="tx1"/>
                          </a:solidFill>
                          <a:effectLst/>
                          <a:latin typeface="Tahoma" pitchFamily="34" charset="0"/>
                          <a:ea typeface="黑体" pitchFamily="2" charset="-122"/>
                        </a:rPr>
                        <a:t>IF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en-US" altLang="zh-CN" sz="2000" b="0" i="0" u="none" strike="noStrike" cap="none" normalizeH="0" baseline="0">
                          <a:ln>
                            <a:noFill/>
                          </a:ln>
                          <a:solidFill>
                            <a:schemeClr val="tx1"/>
                          </a:solidFill>
                          <a:effectLst/>
                          <a:latin typeface="Tahoma" pitchFamily="34" charset="0"/>
                          <a:ea typeface="黑体" pitchFamily="2" charset="-122"/>
                        </a:rPr>
                        <a:t>ID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en-US" altLang="zh-CN" sz="2000" b="0" i="0" u="none" strike="noStrike" cap="none" normalizeH="0" baseline="0" dirty="0">
                          <a:ln>
                            <a:noFill/>
                          </a:ln>
                          <a:solidFill>
                            <a:schemeClr val="tx1"/>
                          </a:solidFill>
                          <a:effectLst/>
                          <a:latin typeface="Tahoma" pitchFamily="34" charset="0"/>
                          <a:ea typeface="黑体" pitchFamily="2" charset="-122"/>
                        </a:rPr>
                        <a:t>EX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en-US" altLang="zh-CN" sz="2000" b="0" i="0" u="none" strike="noStrike" cap="none" normalizeH="0" baseline="0">
                          <a:ln>
                            <a:noFill/>
                          </a:ln>
                          <a:solidFill>
                            <a:schemeClr val="tx1"/>
                          </a:solidFill>
                          <a:effectLst/>
                          <a:latin typeface="Tahoma" pitchFamily="34" charset="0"/>
                          <a:ea typeface="黑体" pitchFamily="2" charset="-122"/>
                        </a:rPr>
                        <a:t>EX</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en-US" altLang="zh-CN" sz="2000" b="0" i="0" u="none" strike="noStrike" cap="none" normalizeH="0" baseline="0">
                          <a:ln>
                            <a:noFill/>
                          </a:ln>
                          <a:solidFill>
                            <a:schemeClr val="tx1"/>
                          </a:solidFill>
                          <a:effectLst/>
                          <a:latin typeface="Tahoma" pitchFamily="34" charset="0"/>
                          <a:ea typeface="黑体" pitchFamily="2" charset="-122"/>
                        </a:rPr>
                        <a:t>MEM</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en-US" altLang="zh-CN" sz="2000" b="0" i="0" u="none" strike="noStrike" cap="none" normalizeH="0" baseline="0">
                          <a:ln>
                            <a:noFill/>
                          </a:ln>
                          <a:solidFill>
                            <a:schemeClr val="tx1"/>
                          </a:solidFill>
                          <a:effectLst/>
                          <a:latin typeface="Tahoma" pitchFamily="34" charset="0"/>
                          <a:ea typeface="黑体" pitchFamily="2" charset="-122"/>
                        </a:rPr>
                        <a:t>WB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endParaRPr kumimoji="1" lang="zh-CN" altLang="zh-CN" sz="2000" b="0" i="0" u="none" strike="noStrike" cap="none" normalizeH="0" baseline="0">
                        <a:ln>
                          <a:noFill/>
                        </a:ln>
                        <a:solidFill>
                          <a:schemeClr val="tx1"/>
                        </a:solidFill>
                        <a:effectLst/>
                        <a:latin typeface="Tahoma" pitchFamily="34" charset="0"/>
                        <a:ea typeface="黑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endParaRPr kumimoji="1" lang="zh-CN" altLang="zh-CN" sz="2000" b="0" i="0" u="none" strike="noStrike" cap="none" normalizeH="0" baseline="0">
                        <a:ln>
                          <a:noFill/>
                        </a:ln>
                        <a:solidFill>
                          <a:schemeClr val="tx1"/>
                        </a:solidFill>
                        <a:effectLst/>
                        <a:latin typeface="Tahoma" pitchFamily="34" charset="0"/>
                        <a:ea typeface="黑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93713">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zh-CN" altLang="en-US" sz="2000" b="1" i="0" u="none" strike="noStrike" cap="none" normalizeH="0" baseline="0">
                          <a:ln>
                            <a:noFill/>
                          </a:ln>
                          <a:solidFill>
                            <a:srgbClr val="000000"/>
                          </a:solidFill>
                          <a:effectLst/>
                          <a:latin typeface="宋体" pitchFamily="2" charset="-122"/>
                          <a:ea typeface="宋体" pitchFamily="2" charset="-122"/>
                        </a:rPr>
                        <a:t>整数指令 </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endParaRPr kumimoji="1" lang="zh-CN" altLang="zh-CN" sz="2000" b="0" i="0" u="none" strike="noStrike" cap="none" normalizeH="0" baseline="0">
                        <a:ln>
                          <a:noFill/>
                        </a:ln>
                        <a:solidFill>
                          <a:schemeClr val="tx1"/>
                        </a:solidFill>
                        <a:effectLst/>
                        <a:latin typeface="Tahoma" pitchFamily="34" charset="0"/>
                        <a:ea typeface="黑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en-US" altLang="zh-CN" sz="2000" b="0" i="0" u="none" strike="noStrike" cap="none" normalizeH="0" baseline="0">
                          <a:ln>
                            <a:noFill/>
                          </a:ln>
                          <a:solidFill>
                            <a:schemeClr val="tx1"/>
                          </a:solidFill>
                          <a:effectLst/>
                          <a:latin typeface="Tahoma" pitchFamily="34" charset="0"/>
                          <a:ea typeface="黑体" pitchFamily="2" charset="-122"/>
                        </a:rPr>
                        <a:t>IF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en-US" altLang="zh-CN" sz="2000" b="0" i="0" u="none" strike="noStrike" cap="none" normalizeH="0" baseline="0">
                          <a:ln>
                            <a:noFill/>
                          </a:ln>
                          <a:solidFill>
                            <a:schemeClr val="tx1"/>
                          </a:solidFill>
                          <a:effectLst/>
                          <a:latin typeface="Tahoma" pitchFamily="34" charset="0"/>
                          <a:ea typeface="黑体" pitchFamily="2" charset="-122"/>
                        </a:rPr>
                        <a:t>ID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en-US" altLang="zh-CN" sz="2000" b="0" i="0" u="none" strike="noStrike" cap="none" normalizeH="0" baseline="0">
                          <a:ln>
                            <a:noFill/>
                          </a:ln>
                          <a:solidFill>
                            <a:schemeClr val="tx1"/>
                          </a:solidFill>
                          <a:effectLst/>
                          <a:latin typeface="Tahoma" pitchFamily="34" charset="0"/>
                          <a:ea typeface="黑体" pitchFamily="2" charset="-122"/>
                        </a:rPr>
                        <a:t>EX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en-US" altLang="zh-CN" sz="2000" b="0" i="0" u="none" strike="noStrike" cap="none" normalizeH="0" baseline="0">
                          <a:ln>
                            <a:noFill/>
                          </a:ln>
                          <a:solidFill>
                            <a:schemeClr val="tx1"/>
                          </a:solidFill>
                          <a:effectLst/>
                          <a:latin typeface="Tahoma" pitchFamily="34" charset="0"/>
                          <a:ea typeface="黑体" pitchFamily="2" charset="-122"/>
                        </a:rPr>
                        <a:t>MEM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en-US" altLang="zh-CN" sz="2000" b="0" i="0" u="none" strike="noStrike" cap="none" normalizeH="0" baseline="0">
                          <a:ln>
                            <a:noFill/>
                          </a:ln>
                          <a:solidFill>
                            <a:schemeClr val="tx1"/>
                          </a:solidFill>
                          <a:effectLst/>
                          <a:latin typeface="Tahoma" pitchFamily="34" charset="0"/>
                          <a:ea typeface="黑体" pitchFamily="2" charset="-122"/>
                        </a:rPr>
                        <a:t>WB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endParaRPr kumimoji="1" lang="zh-CN" altLang="zh-CN" sz="2000" b="0" i="0" u="none" strike="noStrike" cap="none" normalizeH="0" baseline="0">
                        <a:ln>
                          <a:noFill/>
                        </a:ln>
                        <a:solidFill>
                          <a:schemeClr val="tx1"/>
                        </a:solidFill>
                        <a:effectLst/>
                        <a:latin typeface="Tahoma" pitchFamily="34" charset="0"/>
                        <a:ea typeface="黑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endParaRPr kumimoji="1" lang="zh-CN" altLang="zh-CN" sz="2000" b="0" i="0" u="none" strike="noStrike" cap="none" normalizeH="0" baseline="0">
                        <a:ln>
                          <a:noFill/>
                        </a:ln>
                        <a:solidFill>
                          <a:schemeClr val="tx1"/>
                        </a:solidFill>
                        <a:effectLst/>
                        <a:latin typeface="Tahoma" pitchFamily="34" charset="0"/>
                        <a:ea typeface="黑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514350">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zh-CN" altLang="en-US" sz="2000" b="1" i="0" u="none" strike="noStrike" cap="none" normalizeH="0" baseline="0">
                          <a:ln>
                            <a:noFill/>
                          </a:ln>
                          <a:solidFill>
                            <a:srgbClr val="000000"/>
                          </a:solidFill>
                          <a:effectLst/>
                          <a:latin typeface="宋体" pitchFamily="2" charset="-122"/>
                          <a:ea typeface="宋体" pitchFamily="2" charset="-122"/>
                        </a:rPr>
                        <a:t>浮点指令 </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endParaRPr kumimoji="1" lang="zh-CN" altLang="zh-CN" sz="2000" b="0" i="0" u="none" strike="noStrike" cap="none" normalizeH="0" baseline="0">
                        <a:ln>
                          <a:noFill/>
                        </a:ln>
                        <a:solidFill>
                          <a:schemeClr val="tx1"/>
                        </a:solidFill>
                        <a:effectLst/>
                        <a:latin typeface="Tahoma" pitchFamily="34" charset="0"/>
                        <a:ea typeface="黑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en-US" altLang="zh-CN" sz="2000" b="0" i="0" u="none" strike="noStrike" cap="none" normalizeH="0" baseline="0">
                          <a:ln>
                            <a:noFill/>
                          </a:ln>
                          <a:solidFill>
                            <a:schemeClr val="tx1"/>
                          </a:solidFill>
                          <a:effectLst/>
                          <a:latin typeface="Tahoma" pitchFamily="34" charset="0"/>
                          <a:ea typeface="黑体" pitchFamily="2" charset="-122"/>
                        </a:rPr>
                        <a:t>IF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en-US" altLang="zh-CN" sz="2000" b="0" i="0" u="none" strike="noStrike" cap="none" normalizeH="0" baseline="0">
                          <a:ln>
                            <a:noFill/>
                          </a:ln>
                          <a:solidFill>
                            <a:schemeClr val="tx1"/>
                          </a:solidFill>
                          <a:effectLst/>
                          <a:latin typeface="Tahoma" pitchFamily="34" charset="0"/>
                          <a:ea typeface="黑体" pitchFamily="2" charset="-122"/>
                        </a:rPr>
                        <a:t>ID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en-US" altLang="zh-CN" sz="2000" b="0" i="0" u="none" strike="noStrike" cap="none" normalizeH="0" baseline="0">
                          <a:ln>
                            <a:noFill/>
                          </a:ln>
                          <a:solidFill>
                            <a:schemeClr val="tx1"/>
                          </a:solidFill>
                          <a:effectLst/>
                          <a:latin typeface="Tahoma" pitchFamily="34" charset="0"/>
                          <a:ea typeface="黑体" pitchFamily="2" charset="-122"/>
                        </a:rPr>
                        <a:t>EX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en-US" altLang="zh-CN" sz="2000" b="0" i="0" u="none" strike="noStrike" cap="none" normalizeH="0" baseline="0">
                          <a:ln>
                            <a:noFill/>
                          </a:ln>
                          <a:solidFill>
                            <a:schemeClr val="tx1"/>
                          </a:solidFill>
                          <a:effectLst/>
                          <a:latin typeface="Tahoma" pitchFamily="34" charset="0"/>
                          <a:ea typeface="黑体" pitchFamily="2" charset="-122"/>
                        </a:rPr>
                        <a:t>EX</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en-US" altLang="zh-CN" sz="2000" b="0" i="0" u="none" strike="noStrike" cap="none" normalizeH="0" baseline="0">
                          <a:ln>
                            <a:noFill/>
                          </a:ln>
                          <a:solidFill>
                            <a:schemeClr val="tx1"/>
                          </a:solidFill>
                          <a:effectLst/>
                          <a:latin typeface="Tahoma" pitchFamily="34" charset="0"/>
                          <a:ea typeface="黑体" pitchFamily="2" charset="-122"/>
                        </a:rPr>
                        <a:t>MEM</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en-US" altLang="zh-CN" sz="2000" b="0" i="0" u="none" strike="noStrike" cap="none" normalizeH="0" baseline="0">
                          <a:ln>
                            <a:noFill/>
                          </a:ln>
                          <a:solidFill>
                            <a:schemeClr val="tx1"/>
                          </a:solidFill>
                          <a:effectLst/>
                          <a:latin typeface="Tahoma" pitchFamily="34" charset="0"/>
                          <a:ea typeface="黑体" pitchFamily="2" charset="-122"/>
                        </a:rPr>
                        <a:t>WB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endParaRPr kumimoji="1" lang="zh-CN" altLang="zh-CN" sz="2000" b="0" i="0" u="none" strike="noStrike" cap="none" normalizeH="0" baseline="0">
                        <a:ln>
                          <a:noFill/>
                        </a:ln>
                        <a:solidFill>
                          <a:schemeClr val="tx1"/>
                        </a:solidFill>
                        <a:effectLst/>
                        <a:latin typeface="Tahoma" pitchFamily="34" charset="0"/>
                        <a:ea typeface="黑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509588">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zh-CN" altLang="en-US" sz="2000" b="1" i="0" u="none" strike="noStrike" cap="none" normalizeH="0" baseline="0">
                          <a:ln>
                            <a:noFill/>
                          </a:ln>
                          <a:solidFill>
                            <a:srgbClr val="000000"/>
                          </a:solidFill>
                          <a:effectLst/>
                          <a:latin typeface="宋体" pitchFamily="2" charset="-122"/>
                          <a:ea typeface="宋体" pitchFamily="2" charset="-122"/>
                        </a:rPr>
                        <a:t>整数指令 </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endParaRPr kumimoji="1" lang="zh-CN" altLang="zh-CN" sz="2000" b="0" i="0" u="none" strike="noStrike" cap="none" normalizeH="0" baseline="0">
                        <a:ln>
                          <a:noFill/>
                        </a:ln>
                        <a:solidFill>
                          <a:schemeClr val="tx1"/>
                        </a:solidFill>
                        <a:effectLst/>
                        <a:latin typeface="Tahoma" pitchFamily="34" charset="0"/>
                        <a:ea typeface="黑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endParaRPr kumimoji="1" lang="zh-CN" altLang="zh-CN" sz="2000" b="0" i="0" u="none" strike="noStrike" cap="none" normalizeH="0" baseline="0">
                        <a:ln>
                          <a:noFill/>
                        </a:ln>
                        <a:solidFill>
                          <a:schemeClr val="tx1"/>
                        </a:solidFill>
                        <a:effectLst/>
                        <a:latin typeface="Tahoma" pitchFamily="34" charset="0"/>
                        <a:ea typeface="黑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en-US" altLang="zh-CN" sz="2000" b="0" i="0" u="none" strike="noStrike" cap="none" normalizeH="0" baseline="0">
                          <a:ln>
                            <a:noFill/>
                          </a:ln>
                          <a:solidFill>
                            <a:schemeClr val="tx1"/>
                          </a:solidFill>
                          <a:effectLst/>
                          <a:latin typeface="Tahoma" pitchFamily="34" charset="0"/>
                          <a:ea typeface="黑体" pitchFamily="2" charset="-122"/>
                        </a:rPr>
                        <a:t>IF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en-US" altLang="zh-CN" sz="2000" b="0" i="0" u="none" strike="noStrike" cap="none" normalizeH="0" baseline="0">
                          <a:ln>
                            <a:noFill/>
                          </a:ln>
                          <a:solidFill>
                            <a:schemeClr val="tx1"/>
                          </a:solidFill>
                          <a:effectLst/>
                          <a:latin typeface="Tahoma" pitchFamily="34" charset="0"/>
                          <a:ea typeface="黑体" pitchFamily="2" charset="-122"/>
                        </a:rPr>
                        <a:t>ID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en-US" altLang="zh-CN" sz="2000" b="0" i="0" u="none" strike="noStrike" cap="none" normalizeH="0" baseline="0">
                          <a:ln>
                            <a:noFill/>
                          </a:ln>
                          <a:solidFill>
                            <a:schemeClr val="tx1"/>
                          </a:solidFill>
                          <a:effectLst/>
                          <a:latin typeface="Tahoma" pitchFamily="34" charset="0"/>
                          <a:ea typeface="黑体" pitchFamily="2" charset="-122"/>
                        </a:rPr>
                        <a:t>EX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en-US" altLang="zh-CN" sz="2000" b="0" i="0" u="none" strike="noStrike" cap="none" normalizeH="0" baseline="0">
                          <a:ln>
                            <a:noFill/>
                          </a:ln>
                          <a:solidFill>
                            <a:schemeClr val="tx1"/>
                          </a:solidFill>
                          <a:effectLst/>
                          <a:latin typeface="Tahoma" pitchFamily="34" charset="0"/>
                          <a:ea typeface="黑体" pitchFamily="2" charset="-122"/>
                        </a:rPr>
                        <a:t>MEM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en-US" altLang="zh-CN" sz="2000" b="0" i="0" u="none" strike="noStrike" cap="none" normalizeH="0" baseline="0">
                          <a:ln>
                            <a:noFill/>
                          </a:ln>
                          <a:solidFill>
                            <a:schemeClr val="tx1"/>
                          </a:solidFill>
                          <a:effectLst/>
                          <a:latin typeface="Tahoma" pitchFamily="34" charset="0"/>
                          <a:ea typeface="黑体" pitchFamily="2" charset="-122"/>
                        </a:rPr>
                        <a:t>WB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endParaRPr kumimoji="1" lang="zh-CN" altLang="zh-CN" sz="2000" b="0" i="0" u="none" strike="noStrike" cap="none" normalizeH="0" baseline="0">
                        <a:ln>
                          <a:noFill/>
                        </a:ln>
                        <a:solidFill>
                          <a:schemeClr val="tx1"/>
                        </a:solidFill>
                        <a:effectLst/>
                        <a:latin typeface="Tahoma" pitchFamily="34" charset="0"/>
                        <a:ea typeface="黑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492125">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zh-CN" altLang="en-US" sz="2000" b="1" i="0" u="none" strike="noStrike" cap="none" normalizeH="0" baseline="0">
                          <a:ln>
                            <a:noFill/>
                          </a:ln>
                          <a:solidFill>
                            <a:srgbClr val="000000"/>
                          </a:solidFill>
                          <a:effectLst/>
                          <a:latin typeface="宋体" pitchFamily="2" charset="-122"/>
                          <a:ea typeface="宋体" pitchFamily="2" charset="-122"/>
                        </a:rPr>
                        <a:t>浮点指令 </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endParaRPr kumimoji="1" lang="zh-CN" altLang="zh-CN" sz="2000" b="0" i="0" u="none" strike="noStrike" cap="none" normalizeH="0" baseline="0">
                        <a:ln>
                          <a:noFill/>
                        </a:ln>
                        <a:solidFill>
                          <a:schemeClr val="tx1"/>
                        </a:solidFill>
                        <a:effectLst/>
                        <a:latin typeface="Tahoma" pitchFamily="34" charset="0"/>
                        <a:ea typeface="黑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endParaRPr kumimoji="1" lang="zh-CN" altLang="zh-CN" sz="2000" b="0" i="0" u="none" strike="noStrike" cap="none" normalizeH="0" baseline="0">
                        <a:ln>
                          <a:noFill/>
                        </a:ln>
                        <a:solidFill>
                          <a:schemeClr val="tx1"/>
                        </a:solidFill>
                        <a:effectLst/>
                        <a:latin typeface="Tahoma" pitchFamily="34" charset="0"/>
                        <a:ea typeface="黑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en-US" altLang="zh-CN" sz="2000" b="0" i="0" u="none" strike="noStrike" cap="none" normalizeH="0" baseline="0">
                          <a:ln>
                            <a:noFill/>
                          </a:ln>
                          <a:solidFill>
                            <a:schemeClr val="tx1"/>
                          </a:solidFill>
                          <a:effectLst/>
                          <a:latin typeface="Tahoma" pitchFamily="34" charset="0"/>
                          <a:ea typeface="黑体" pitchFamily="2" charset="-122"/>
                        </a:rPr>
                        <a:t>IF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en-US" altLang="zh-CN" sz="2000" b="0" i="0" u="none" strike="noStrike" cap="none" normalizeH="0" baseline="0">
                          <a:ln>
                            <a:noFill/>
                          </a:ln>
                          <a:solidFill>
                            <a:schemeClr val="tx1"/>
                          </a:solidFill>
                          <a:effectLst/>
                          <a:latin typeface="Tahoma" pitchFamily="34" charset="0"/>
                          <a:ea typeface="黑体" pitchFamily="2" charset="-122"/>
                        </a:rPr>
                        <a:t>ID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en-US" altLang="zh-CN" sz="2000" b="0" i="0" u="none" strike="noStrike" cap="none" normalizeH="0" baseline="0">
                          <a:ln>
                            <a:noFill/>
                          </a:ln>
                          <a:solidFill>
                            <a:schemeClr val="tx1"/>
                          </a:solidFill>
                          <a:effectLst/>
                          <a:latin typeface="Tahoma" pitchFamily="34" charset="0"/>
                          <a:ea typeface="黑体" pitchFamily="2" charset="-122"/>
                        </a:rPr>
                        <a:t>EX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en-US" altLang="zh-CN" sz="2000" b="0" i="0" u="none" strike="noStrike" cap="none" normalizeH="0" baseline="0">
                          <a:ln>
                            <a:noFill/>
                          </a:ln>
                          <a:solidFill>
                            <a:schemeClr val="tx1"/>
                          </a:solidFill>
                          <a:effectLst/>
                          <a:latin typeface="Tahoma" pitchFamily="34" charset="0"/>
                          <a:ea typeface="黑体" pitchFamily="2" charset="-122"/>
                        </a:rPr>
                        <a:t>EX</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en-US" altLang="zh-CN" sz="2000" b="0" i="0" u="none" strike="noStrike" cap="none" normalizeH="0" baseline="0">
                          <a:ln>
                            <a:noFill/>
                          </a:ln>
                          <a:solidFill>
                            <a:schemeClr val="tx1"/>
                          </a:solidFill>
                          <a:effectLst/>
                          <a:latin typeface="Tahoma" pitchFamily="34" charset="0"/>
                          <a:ea typeface="黑体" pitchFamily="2" charset="-122"/>
                        </a:rPr>
                        <a:t>MEM</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en-US" altLang="zh-CN" sz="2000" b="0" i="0" u="none" strike="noStrike" cap="none" normalizeH="0" baseline="0">
                          <a:ln>
                            <a:noFill/>
                          </a:ln>
                          <a:solidFill>
                            <a:schemeClr val="tx1"/>
                          </a:solidFill>
                          <a:effectLst/>
                          <a:latin typeface="Tahoma" pitchFamily="34" charset="0"/>
                          <a:ea typeface="黑体" pitchFamily="2" charset="-122"/>
                        </a:rPr>
                        <a:t>WB </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495300">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zh-CN" altLang="en-US" sz="2000" b="1" i="0" u="none" strike="noStrike" cap="none" normalizeH="0" baseline="0">
                          <a:ln>
                            <a:noFill/>
                          </a:ln>
                          <a:solidFill>
                            <a:srgbClr val="000000"/>
                          </a:solidFill>
                          <a:effectLst/>
                          <a:latin typeface="宋体" pitchFamily="2" charset="-122"/>
                          <a:ea typeface="宋体" pitchFamily="2" charset="-122"/>
                        </a:rPr>
                        <a:t>整数指令 </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endParaRPr kumimoji="1" lang="zh-CN" altLang="zh-CN" sz="2000" b="0" i="0" u="none" strike="noStrike" cap="none" normalizeH="0" baseline="0">
                        <a:ln>
                          <a:noFill/>
                        </a:ln>
                        <a:solidFill>
                          <a:schemeClr val="tx1"/>
                        </a:solidFill>
                        <a:effectLst/>
                        <a:latin typeface="Tahoma" pitchFamily="34" charset="0"/>
                        <a:ea typeface="黑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endParaRPr kumimoji="1" lang="zh-CN" altLang="zh-CN" sz="2000" b="0" i="0" u="none" strike="noStrike" cap="none" normalizeH="0" baseline="0">
                        <a:ln>
                          <a:noFill/>
                        </a:ln>
                        <a:solidFill>
                          <a:schemeClr val="tx1"/>
                        </a:solidFill>
                        <a:effectLst/>
                        <a:latin typeface="Tahoma" pitchFamily="34" charset="0"/>
                        <a:ea typeface="黑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endParaRPr kumimoji="1" lang="zh-CN" altLang="zh-CN" sz="2000" b="0" i="0" u="none" strike="noStrike" cap="none" normalizeH="0" baseline="0">
                        <a:ln>
                          <a:noFill/>
                        </a:ln>
                        <a:solidFill>
                          <a:schemeClr val="tx1"/>
                        </a:solidFill>
                        <a:effectLst/>
                        <a:latin typeface="Tahoma" pitchFamily="34" charset="0"/>
                        <a:ea typeface="黑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en-US" altLang="zh-CN" sz="2000" b="0" i="0" u="none" strike="noStrike" cap="none" normalizeH="0" baseline="0">
                          <a:ln>
                            <a:noFill/>
                          </a:ln>
                          <a:solidFill>
                            <a:schemeClr val="tx1"/>
                          </a:solidFill>
                          <a:effectLst/>
                          <a:latin typeface="Tahoma" pitchFamily="34" charset="0"/>
                          <a:ea typeface="黑体" pitchFamily="2" charset="-122"/>
                        </a:rPr>
                        <a:t>IF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en-US" altLang="zh-CN" sz="2000" b="0" i="0" u="none" strike="noStrike" cap="none" normalizeH="0" baseline="0">
                          <a:ln>
                            <a:noFill/>
                          </a:ln>
                          <a:solidFill>
                            <a:schemeClr val="tx1"/>
                          </a:solidFill>
                          <a:effectLst/>
                          <a:latin typeface="Tahoma" pitchFamily="34" charset="0"/>
                          <a:ea typeface="黑体" pitchFamily="2" charset="-122"/>
                        </a:rPr>
                        <a:t>ID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en-US" altLang="zh-CN" sz="2000" b="0" i="0" u="none" strike="noStrike" cap="none" normalizeH="0" baseline="0">
                          <a:ln>
                            <a:noFill/>
                          </a:ln>
                          <a:solidFill>
                            <a:schemeClr val="tx1"/>
                          </a:solidFill>
                          <a:effectLst/>
                          <a:latin typeface="Tahoma" pitchFamily="34" charset="0"/>
                          <a:ea typeface="黑体" pitchFamily="2" charset="-122"/>
                        </a:rPr>
                        <a:t>EX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en-US" altLang="zh-CN" sz="2000" b="0" i="0" u="none" strike="noStrike" cap="none" normalizeH="0" baseline="0">
                          <a:ln>
                            <a:noFill/>
                          </a:ln>
                          <a:solidFill>
                            <a:schemeClr val="tx1"/>
                          </a:solidFill>
                          <a:effectLst/>
                          <a:latin typeface="Tahoma" pitchFamily="34" charset="0"/>
                          <a:ea typeface="黑体" pitchFamily="2" charset="-122"/>
                        </a:rPr>
                        <a:t>MEM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en-US" altLang="zh-CN" sz="2000" b="0" i="0" u="none" strike="noStrike" cap="none" normalizeH="0" baseline="0">
                          <a:ln>
                            <a:noFill/>
                          </a:ln>
                          <a:solidFill>
                            <a:schemeClr val="tx1"/>
                          </a:solidFill>
                          <a:effectLst/>
                          <a:latin typeface="Tahoma" pitchFamily="34" charset="0"/>
                          <a:ea typeface="黑体" pitchFamily="2" charset="-122"/>
                        </a:rPr>
                        <a:t>WB </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457200">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zh-CN" altLang="en-US" sz="2000" b="1" i="0" u="none" strike="noStrike" cap="none" normalizeH="0" baseline="0">
                          <a:ln>
                            <a:noFill/>
                          </a:ln>
                          <a:solidFill>
                            <a:srgbClr val="000000"/>
                          </a:solidFill>
                          <a:effectLst/>
                          <a:latin typeface="宋体" pitchFamily="2" charset="-122"/>
                          <a:ea typeface="宋体" pitchFamily="2" charset="-122"/>
                        </a:rPr>
                        <a:t>浮点指令 </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endParaRPr kumimoji="1" lang="zh-CN" altLang="zh-CN" sz="2000" b="0" i="0" u="none" strike="noStrike" cap="none" normalizeH="0" baseline="0">
                        <a:ln>
                          <a:noFill/>
                        </a:ln>
                        <a:solidFill>
                          <a:schemeClr val="tx1"/>
                        </a:solidFill>
                        <a:effectLst/>
                        <a:latin typeface="Tahoma" pitchFamily="34" charset="0"/>
                        <a:ea typeface="黑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endParaRPr kumimoji="1" lang="zh-CN" altLang="zh-CN" sz="2000" b="0" i="0" u="none" strike="noStrike" cap="none" normalizeH="0" baseline="0">
                        <a:ln>
                          <a:noFill/>
                        </a:ln>
                        <a:solidFill>
                          <a:schemeClr val="tx1"/>
                        </a:solidFill>
                        <a:effectLst/>
                        <a:latin typeface="Tahoma" pitchFamily="34" charset="0"/>
                        <a:ea typeface="黑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endParaRPr kumimoji="1" lang="zh-CN" altLang="zh-CN" sz="2000" b="0" i="0" u="none" strike="noStrike" cap="none" normalizeH="0" baseline="0">
                        <a:ln>
                          <a:noFill/>
                        </a:ln>
                        <a:solidFill>
                          <a:schemeClr val="tx1"/>
                        </a:solidFill>
                        <a:effectLst/>
                        <a:latin typeface="Tahoma" pitchFamily="34" charset="0"/>
                        <a:ea typeface="黑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en-US" altLang="zh-CN" sz="2000" b="0" i="0" u="none" strike="noStrike" cap="none" normalizeH="0" baseline="0">
                          <a:ln>
                            <a:noFill/>
                          </a:ln>
                          <a:solidFill>
                            <a:schemeClr val="tx1"/>
                          </a:solidFill>
                          <a:effectLst/>
                          <a:latin typeface="Tahoma" pitchFamily="34" charset="0"/>
                          <a:ea typeface="黑体" pitchFamily="2" charset="-122"/>
                        </a:rPr>
                        <a:t>IF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en-US" altLang="zh-CN" sz="2000" b="0" i="0" u="none" strike="noStrike" cap="none" normalizeH="0" baseline="0">
                          <a:ln>
                            <a:noFill/>
                          </a:ln>
                          <a:solidFill>
                            <a:schemeClr val="tx1"/>
                          </a:solidFill>
                          <a:effectLst/>
                          <a:latin typeface="Tahoma" pitchFamily="34" charset="0"/>
                          <a:ea typeface="黑体" pitchFamily="2" charset="-122"/>
                        </a:rPr>
                        <a:t>ID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en-US" altLang="zh-CN" sz="2000" b="0" i="0" u="none" strike="noStrike" cap="none" normalizeH="0" baseline="0">
                          <a:ln>
                            <a:noFill/>
                          </a:ln>
                          <a:solidFill>
                            <a:schemeClr val="tx1"/>
                          </a:solidFill>
                          <a:effectLst/>
                          <a:latin typeface="Tahoma" pitchFamily="34" charset="0"/>
                          <a:ea typeface="黑体" pitchFamily="2" charset="-122"/>
                        </a:rPr>
                        <a:t>EX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en-US" altLang="zh-CN" sz="2000" b="0" i="0" u="none" strike="noStrike" cap="none" normalizeH="0" baseline="0">
                          <a:ln>
                            <a:noFill/>
                          </a:ln>
                          <a:solidFill>
                            <a:schemeClr val="tx1"/>
                          </a:solidFill>
                          <a:effectLst/>
                          <a:latin typeface="Tahoma" pitchFamily="34" charset="0"/>
                          <a:ea typeface="黑体" pitchFamily="2" charset="-122"/>
                        </a:rPr>
                        <a:t>EX</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itchFamily="2" charset="2"/>
                        <a:buNone/>
                        <a:tabLst/>
                      </a:pPr>
                      <a:r>
                        <a:rPr kumimoji="1" lang="en-US" altLang="zh-CN" sz="2000" b="0" i="0" u="none" strike="noStrike" cap="none" normalizeH="0" baseline="0" dirty="0">
                          <a:ln>
                            <a:noFill/>
                          </a:ln>
                          <a:solidFill>
                            <a:schemeClr val="tx1"/>
                          </a:solidFill>
                          <a:effectLst/>
                          <a:latin typeface="Tahoma" pitchFamily="34" charset="0"/>
                          <a:ea typeface="黑体" pitchFamily="2" charset="-122"/>
                        </a:rPr>
                        <a:t>MEM</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4235011831"/>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自由: 形状 22"/>
          <p:cNvSpPr/>
          <p:nvPr/>
        </p:nvSpPr>
        <p:spPr bwMode="auto">
          <a:xfrm rot="12600000">
            <a:off x="628798" y="267712"/>
            <a:ext cx="166903" cy="731887"/>
          </a:xfrm>
          <a:custGeom>
            <a:avLst/>
            <a:gdLst>
              <a:gd name="connsiteX0" fmla="*/ 260214 w 260214"/>
              <a:gd name="connsiteY0" fmla="*/ 995963 h 1141060"/>
              <a:gd name="connsiteX1" fmla="*/ 0 w 260214"/>
              <a:gd name="connsiteY1" fmla="*/ 1141060 h 1141060"/>
              <a:gd name="connsiteX2" fmla="*/ 0 w 260214"/>
              <a:gd name="connsiteY2" fmla="*/ 146621 h 1141060"/>
              <a:gd name="connsiteX3" fmla="*/ 260214 w 260214"/>
              <a:gd name="connsiteY3" fmla="*/ 0 h 1141060"/>
            </a:gdLst>
            <a:ahLst/>
            <a:cxnLst>
              <a:cxn ang="0">
                <a:pos x="connsiteX0" y="connsiteY0"/>
              </a:cxn>
              <a:cxn ang="0">
                <a:pos x="connsiteX1" y="connsiteY1"/>
              </a:cxn>
              <a:cxn ang="0">
                <a:pos x="connsiteX2" y="connsiteY2"/>
              </a:cxn>
              <a:cxn ang="0">
                <a:pos x="connsiteX3" y="connsiteY3"/>
              </a:cxn>
            </a:cxnLst>
            <a:rect l="l" t="t" r="r" b="b"/>
            <a:pathLst>
              <a:path w="260214" h="1141060">
                <a:moveTo>
                  <a:pt x="260214" y="995963"/>
                </a:moveTo>
                <a:lnTo>
                  <a:pt x="0" y="1141060"/>
                </a:lnTo>
                <a:lnTo>
                  <a:pt x="0" y="146621"/>
                </a:lnTo>
                <a:lnTo>
                  <a:pt x="260214" y="0"/>
                </a:lnTo>
                <a:close/>
              </a:path>
            </a:pathLst>
          </a:custGeom>
          <a:solidFill>
            <a:srgbClr val="0075EA"/>
          </a:solidFill>
          <a:ln>
            <a:noFill/>
          </a:ln>
        </p:spPr>
        <p:txBody>
          <a:bodyPr vert="horz" wrap="square" lIns="91440" tIns="45720" rIns="91440" bIns="45720" numCol="1" anchor="t" anchorCtr="0" compatLnSpc="1">
            <a:noAutofit/>
          </a:bodyPr>
          <a:lstStyle/>
          <a:p>
            <a:endParaRPr lang="zh-CN" altLang="en-US" dirty="0"/>
          </a:p>
        </p:txBody>
      </p:sp>
      <p:grpSp>
        <p:nvGrpSpPr>
          <p:cNvPr id="7" name="组合 6">
            <a:extLst>
              <a:ext uri="{FF2B5EF4-FFF2-40B4-BE49-F238E27FC236}">
                <a16:creationId xmlns:a16="http://schemas.microsoft.com/office/drawing/2014/main" id="{6816B3F3-E170-458C-A3B1-3A8A27024ADF}"/>
              </a:ext>
            </a:extLst>
          </p:cNvPr>
          <p:cNvGrpSpPr/>
          <p:nvPr/>
        </p:nvGrpSpPr>
        <p:grpSpPr>
          <a:xfrm>
            <a:off x="635244" y="278225"/>
            <a:ext cx="4461066" cy="714073"/>
            <a:chOff x="635242" y="278221"/>
            <a:chExt cx="4461066" cy="714072"/>
          </a:xfrm>
        </p:grpSpPr>
        <p:sp>
          <p:nvSpPr>
            <p:cNvPr id="9" name="矩形 8">
              <a:extLst>
                <a:ext uri="{FF2B5EF4-FFF2-40B4-BE49-F238E27FC236}">
                  <a16:creationId xmlns:a16="http://schemas.microsoft.com/office/drawing/2014/main" id="{0516B193-77FC-4334-84A3-86C538DC5D93}"/>
                </a:ext>
              </a:extLst>
            </p:cNvPr>
            <p:cNvSpPr/>
            <p:nvPr/>
          </p:nvSpPr>
          <p:spPr>
            <a:xfrm>
              <a:off x="635242" y="676889"/>
              <a:ext cx="3898824" cy="315404"/>
            </a:xfrm>
            <a:prstGeom prst="rect">
              <a:avLst/>
            </a:prstGeom>
          </p:spPr>
          <p:txBody>
            <a:bodyPr wrap="square">
              <a:spAutoFit/>
            </a:bodyPr>
            <a:lstStyle/>
            <a:p>
              <a:pPr algn="ctr"/>
              <a:r>
                <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rPr>
                <a:t>Superscalar MIPS Processor</a:t>
              </a:r>
            </a:p>
          </p:txBody>
        </p:sp>
        <p:sp>
          <p:nvSpPr>
            <p:cNvPr id="10" name="矩形 9">
              <a:extLst>
                <a:ext uri="{FF2B5EF4-FFF2-40B4-BE49-F238E27FC236}">
                  <a16:creationId xmlns:a16="http://schemas.microsoft.com/office/drawing/2014/main" id="{AF291BB6-E434-4772-B1B3-65F3715505D5}"/>
                </a:ext>
              </a:extLst>
            </p:cNvPr>
            <p:cNvSpPr/>
            <p:nvPr/>
          </p:nvSpPr>
          <p:spPr>
            <a:xfrm>
              <a:off x="1197484" y="278221"/>
              <a:ext cx="3898824" cy="523219"/>
            </a:xfrm>
            <a:prstGeom prst="rect">
              <a:avLst/>
            </a:prstGeom>
          </p:spPr>
          <p:txBody>
            <a:bodyPr wrap="none">
              <a:spAutoFit/>
            </a:bodyPr>
            <a:lstStyle/>
            <a:p>
              <a:r>
                <a:rPr lang="en-US" altLang="zh-CN" sz="2800" b="1" dirty="0">
                  <a:solidFill>
                    <a:schemeClr val="tx1">
                      <a:lumMod val="85000"/>
                      <a:lumOff val="15000"/>
                    </a:schemeClr>
                  </a:solidFill>
                  <a:latin typeface="等线" panose="02010600030101010101" pitchFamily="2" charset="-122"/>
                  <a:ea typeface="等线" panose="02010600030101010101" pitchFamily="2" charset="-122"/>
                </a:rPr>
                <a:t>MIPS</a:t>
              </a:r>
              <a:r>
                <a:rPr lang="zh-CN" altLang="en-US" sz="2800" b="1" dirty="0">
                  <a:solidFill>
                    <a:schemeClr val="tx1">
                      <a:lumMod val="85000"/>
                      <a:lumOff val="15000"/>
                    </a:schemeClr>
                  </a:solidFill>
                  <a:latin typeface="等线" panose="02010600030101010101" pitchFamily="2" charset="-122"/>
                  <a:ea typeface="等线" panose="02010600030101010101" pitchFamily="2" charset="-122"/>
                </a:rPr>
                <a:t>处理器中的超标量</a:t>
              </a:r>
            </a:p>
          </p:txBody>
        </p:sp>
      </p:grpSp>
      <p:sp>
        <p:nvSpPr>
          <p:cNvPr id="11" name="矩形 10">
            <a:extLst>
              <a:ext uri="{FF2B5EF4-FFF2-40B4-BE49-F238E27FC236}">
                <a16:creationId xmlns:a16="http://schemas.microsoft.com/office/drawing/2014/main" id="{6C110C1E-F681-4180-A55B-8F47F2A964AA}"/>
              </a:ext>
            </a:extLst>
          </p:cNvPr>
          <p:cNvSpPr/>
          <p:nvPr/>
        </p:nvSpPr>
        <p:spPr>
          <a:xfrm>
            <a:off x="1060868" y="1269819"/>
            <a:ext cx="10078187" cy="4971426"/>
          </a:xfrm>
          <a:prstGeom prst="rect">
            <a:avLst/>
          </a:prstGeom>
          <a:ln>
            <a:solidFill>
              <a:schemeClr val="accent1"/>
            </a:solidFill>
          </a:ln>
        </p:spPr>
        <p:txBody>
          <a:bodyPr wrap="square" lIns="72000" rIns="72000">
            <a:spAutoFit/>
          </a:bodyPr>
          <a:lstStyle/>
          <a:p>
            <a:pPr marL="342900" indent="-342900" algn="just">
              <a:lnSpc>
                <a:spcPct val="150000"/>
              </a:lnSpc>
              <a:spcBef>
                <a:spcPts val="600"/>
              </a:spcBef>
              <a:spcAft>
                <a:spcPts val="600"/>
              </a:spcAft>
              <a:buClr>
                <a:srgbClr val="FF0066"/>
              </a:buClr>
              <a:buFont typeface="Wingdings" panose="05000000000000000000" pitchFamily="2" charset="2"/>
              <a:buChar char="p"/>
            </a:pPr>
            <a:r>
              <a:rPr lang="zh-CN" altLang="en-US" sz="2800" dirty="0">
                <a:latin typeface="微软雅黑" panose="020B0503020204020204" pitchFamily="34" charset="-122"/>
                <a:ea typeface="微软雅黑" panose="020B0503020204020204" pitchFamily="34" charset="-122"/>
                <a:cs typeface="+mn-ea"/>
                <a:sym typeface="+mn-lt"/>
              </a:rPr>
              <a:t>采用“</a:t>
            </a:r>
            <a:r>
              <a:rPr lang="en-US" altLang="zh-CN" sz="2800" dirty="0">
                <a:latin typeface="微软雅黑" panose="020B0503020204020204" pitchFamily="34" charset="-122"/>
                <a:ea typeface="微软雅黑" panose="020B0503020204020204" pitchFamily="34" charset="-122"/>
                <a:cs typeface="+mn-ea"/>
                <a:sym typeface="+mn-lt"/>
              </a:rPr>
              <a:t>1</a:t>
            </a:r>
            <a:r>
              <a:rPr lang="zh-CN" altLang="en-US" sz="2800" dirty="0">
                <a:latin typeface="微软雅黑" panose="020B0503020204020204" pitchFamily="34" charset="-122"/>
                <a:ea typeface="微软雅黑" panose="020B0503020204020204" pitchFamily="34" charset="-122"/>
                <a:cs typeface="+mn-ea"/>
                <a:sym typeface="+mn-lt"/>
              </a:rPr>
              <a:t>条整数型指令＋</a:t>
            </a:r>
            <a:r>
              <a:rPr lang="en-US" altLang="zh-CN" sz="2800" dirty="0">
                <a:latin typeface="微软雅黑" panose="020B0503020204020204" pitchFamily="34" charset="-122"/>
                <a:ea typeface="微软雅黑" panose="020B0503020204020204" pitchFamily="34" charset="-122"/>
                <a:cs typeface="+mn-ea"/>
                <a:sym typeface="+mn-lt"/>
              </a:rPr>
              <a:t>1</a:t>
            </a:r>
            <a:r>
              <a:rPr lang="zh-CN" altLang="en-US" sz="2800" dirty="0">
                <a:latin typeface="微软雅黑" panose="020B0503020204020204" pitchFamily="34" charset="-122"/>
                <a:ea typeface="微软雅黑" panose="020B0503020204020204" pitchFamily="34" charset="-122"/>
                <a:cs typeface="+mn-ea"/>
                <a:sym typeface="+mn-lt"/>
              </a:rPr>
              <a:t>条浮点指令”并行流出的方式，需要增加的硬件很少。</a:t>
            </a:r>
            <a:endParaRPr lang="en-US" altLang="zh-CN" sz="2800" dirty="0">
              <a:latin typeface="微软雅黑" panose="020B0503020204020204" pitchFamily="34" charset="-122"/>
              <a:ea typeface="微软雅黑" panose="020B0503020204020204" pitchFamily="34" charset="-122"/>
              <a:cs typeface="+mn-ea"/>
              <a:sym typeface="+mn-lt"/>
            </a:endParaRPr>
          </a:p>
          <a:p>
            <a:pPr marL="342900" indent="-342900" algn="just">
              <a:lnSpc>
                <a:spcPct val="150000"/>
              </a:lnSpc>
              <a:spcBef>
                <a:spcPts val="600"/>
              </a:spcBef>
              <a:spcAft>
                <a:spcPts val="600"/>
              </a:spcAft>
              <a:buClr>
                <a:srgbClr val="FF0066"/>
              </a:buClr>
              <a:buFont typeface="Wingdings" panose="05000000000000000000" pitchFamily="2" charset="2"/>
              <a:buChar char="p"/>
            </a:pPr>
            <a:r>
              <a:rPr lang="zh-CN" altLang="en-US" sz="2800" dirty="0">
                <a:latin typeface="微软雅黑" panose="020B0503020204020204" pitchFamily="34" charset="-122"/>
                <a:ea typeface="微软雅黑" panose="020B0503020204020204" pitchFamily="34" charset="-122"/>
                <a:cs typeface="+mn-ea"/>
                <a:sym typeface="+mn-lt"/>
              </a:rPr>
              <a:t>浮点</a:t>
            </a:r>
            <a:r>
              <a:rPr lang="en-US" altLang="zh-CN" sz="2800" dirty="0">
                <a:latin typeface="微软雅黑" panose="020B0503020204020204" pitchFamily="34" charset="-122"/>
                <a:ea typeface="微软雅黑" panose="020B0503020204020204" pitchFamily="34" charset="-122"/>
                <a:cs typeface="+mn-ea"/>
                <a:sym typeface="+mn-lt"/>
              </a:rPr>
              <a:t>load</a:t>
            </a:r>
            <a:r>
              <a:rPr lang="zh-CN" altLang="en-US" sz="2800" dirty="0">
                <a:latin typeface="微软雅黑" panose="020B0503020204020204" pitchFamily="34" charset="-122"/>
                <a:ea typeface="微软雅黑" panose="020B0503020204020204" pitchFamily="34" charset="-122"/>
                <a:cs typeface="+mn-ea"/>
                <a:sym typeface="+mn-lt"/>
              </a:rPr>
              <a:t>或浮点</a:t>
            </a:r>
            <a:r>
              <a:rPr lang="en-US" altLang="zh-CN" sz="2800" dirty="0">
                <a:latin typeface="微软雅黑" panose="020B0503020204020204" pitchFamily="34" charset="-122"/>
                <a:ea typeface="微软雅黑" panose="020B0503020204020204" pitchFamily="34" charset="-122"/>
                <a:cs typeface="+mn-ea"/>
                <a:sym typeface="+mn-lt"/>
              </a:rPr>
              <a:t>store</a:t>
            </a:r>
            <a:r>
              <a:rPr lang="zh-CN" altLang="en-US" sz="2800" dirty="0">
                <a:latin typeface="微软雅黑" panose="020B0503020204020204" pitchFamily="34" charset="-122"/>
                <a:ea typeface="微软雅黑" panose="020B0503020204020204" pitchFamily="34" charset="-122"/>
                <a:cs typeface="+mn-ea"/>
                <a:sym typeface="+mn-lt"/>
              </a:rPr>
              <a:t>指令将使用整数部件，会增加</a:t>
            </a:r>
            <a:r>
              <a:rPr lang="zh-CN" altLang="en-US" sz="2800" b="1" dirty="0">
                <a:solidFill>
                  <a:srgbClr val="0066FF"/>
                </a:solidFill>
                <a:latin typeface="微软雅黑" panose="020B0503020204020204" pitchFamily="34" charset="-122"/>
                <a:ea typeface="微软雅黑" panose="020B0503020204020204" pitchFamily="34" charset="-122"/>
                <a:cs typeface="+mn-ea"/>
                <a:sym typeface="+mn-lt"/>
              </a:rPr>
              <a:t>对浮点寄存器的访问冲突（结构相关）</a:t>
            </a:r>
            <a:r>
              <a:rPr lang="zh-CN" altLang="en-US" sz="2800" dirty="0">
                <a:latin typeface="微软雅黑" panose="020B0503020204020204" pitchFamily="34" charset="-122"/>
                <a:ea typeface="微软雅黑" panose="020B0503020204020204" pitchFamily="34" charset="-122"/>
                <a:cs typeface="+mn-ea"/>
                <a:sym typeface="+mn-lt"/>
              </a:rPr>
              <a:t>。</a:t>
            </a:r>
            <a:endParaRPr lang="en-US" altLang="zh-CN" sz="2800" dirty="0">
              <a:latin typeface="微软雅黑" panose="020B0503020204020204" pitchFamily="34" charset="-122"/>
              <a:ea typeface="微软雅黑" panose="020B0503020204020204" pitchFamily="34" charset="-122"/>
              <a:cs typeface="+mn-ea"/>
              <a:sym typeface="+mn-lt"/>
            </a:endParaRPr>
          </a:p>
          <a:p>
            <a:pPr marL="800100" lvl="1" indent="-342900" algn="just">
              <a:lnSpc>
                <a:spcPct val="150000"/>
              </a:lnSpc>
              <a:spcBef>
                <a:spcPts val="600"/>
              </a:spcBef>
              <a:spcAft>
                <a:spcPts val="600"/>
              </a:spcAft>
              <a:buClr>
                <a:srgbClr val="FF0066"/>
              </a:buClr>
              <a:buFont typeface="Wingdings" panose="05000000000000000000" pitchFamily="2" charset="2"/>
              <a:buChar char="Ø"/>
            </a:pPr>
            <a:r>
              <a:rPr lang="zh-CN" altLang="en-US" sz="2400" b="1" dirty="0">
                <a:solidFill>
                  <a:srgbClr val="FF0066"/>
                </a:solidFill>
                <a:latin typeface="微软雅黑" panose="020B0503020204020204" pitchFamily="34" charset="-122"/>
                <a:ea typeface="微软雅黑" panose="020B0503020204020204" pitchFamily="34" charset="-122"/>
                <a:cs typeface="+mn-ea"/>
                <a:sym typeface="+mn-lt"/>
              </a:rPr>
              <a:t>方法</a:t>
            </a:r>
            <a:r>
              <a:rPr lang="en-US" altLang="zh-CN" sz="2400" b="1" dirty="0">
                <a:solidFill>
                  <a:srgbClr val="FF0066"/>
                </a:solidFill>
                <a:latin typeface="微软雅黑" panose="020B0503020204020204" pitchFamily="34" charset="-122"/>
                <a:ea typeface="微软雅黑" panose="020B0503020204020204" pitchFamily="34" charset="-122"/>
                <a:cs typeface="+mn-ea"/>
                <a:sym typeface="+mn-lt"/>
              </a:rPr>
              <a:t>1</a:t>
            </a:r>
            <a:r>
              <a:rPr lang="zh-CN" altLang="en-US" sz="2400" b="1" dirty="0">
                <a:solidFill>
                  <a:srgbClr val="FF0066"/>
                </a:solidFill>
                <a:latin typeface="微软雅黑" panose="020B0503020204020204" pitchFamily="34" charset="-122"/>
                <a:ea typeface="微软雅黑" panose="020B0503020204020204" pitchFamily="34" charset="-122"/>
                <a:cs typeface="+mn-ea"/>
                <a:sym typeface="+mn-lt"/>
              </a:rPr>
              <a:t>：</a:t>
            </a:r>
            <a:r>
              <a:rPr lang="zh-CN" altLang="en-US" sz="2400" dirty="0">
                <a:latin typeface="微软雅黑" panose="020B0503020204020204" pitchFamily="34" charset="-122"/>
                <a:ea typeface="微软雅黑" panose="020B0503020204020204" pitchFamily="34" charset="-122"/>
                <a:cs typeface="+mn-ea"/>
                <a:sym typeface="+mn-lt"/>
              </a:rPr>
              <a:t>可通过限制浮点数据访存指令单独执行来解决；</a:t>
            </a:r>
            <a:endParaRPr lang="en-US" altLang="zh-CN" sz="2400" dirty="0">
              <a:latin typeface="微软雅黑" panose="020B0503020204020204" pitchFamily="34" charset="-122"/>
              <a:ea typeface="微软雅黑" panose="020B0503020204020204" pitchFamily="34" charset="-122"/>
              <a:cs typeface="+mn-ea"/>
              <a:sym typeface="+mn-lt"/>
            </a:endParaRPr>
          </a:p>
          <a:p>
            <a:pPr marL="800100" lvl="1" indent="-342900" algn="just">
              <a:lnSpc>
                <a:spcPct val="150000"/>
              </a:lnSpc>
              <a:spcBef>
                <a:spcPts val="600"/>
              </a:spcBef>
              <a:spcAft>
                <a:spcPts val="600"/>
              </a:spcAft>
              <a:buClr>
                <a:srgbClr val="FF0066"/>
              </a:buClr>
              <a:buFont typeface="Wingdings" panose="05000000000000000000" pitchFamily="2" charset="2"/>
              <a:buChar char="Ø"/>
            </a:pPr>
            <a:r>
              <a:rPr lang="zh-CN" altLang="en-US" sz="2400" b="1" dirty="0">
                <a:solidFill>
                  <a:srgbClr val="FF0066"/>
                </a:solidFill>
                <a:latin typeface="微软雅黑" panose="020B0503020204020204" pitchFamily="34" charset="-122"/>
                <a:ea typeface="微软雅黑" panose="020B0503020204020204" pitchFamily="34" charset="-122"/>
                <a:cs typeface="+mn-ea"/>
                <a:sym typeface="+mn-lt"/>
              </a:rPr>
              <a:t>方法</a:t>
            </a:r>
            <a:r>
              <a:rPr lang="en-US" altLang="zh-CN" sz="2400" b="1" dirty="0">
                <a:solidFill>
                  <a:srgbClr val="FF0066"/>
                </a:solidFill>
                <a:latin typeface="微软雅黑" panose="020B0503020204020204" pitchFamily="34" charset="-122"/>
                <a:ea typeface="微软雅黑" panose="020B0503020204020204" pitchFamily="34" charset="-122"/>
                <a:cs typeface="+mn-ea"/>
                <a:sym typeface="+mn-lt"/>
              </a:rPr>
              <a:t>2</a:t>
            </a:r>
            <a:r>
              <a:rPr lang="zh-CN" altLang="en-US" sz="2400" b="1" dirty="0">
                <a:solidFill>
                  <a:srgbClr val="FF0066"/>
                </a:solidFill>
                <a:latin typeface="微软雅黑" panose="020B0503020204020204" pitchFamily="34" charset="-122"/>
                <a:ea typeface="微软雅黑" panose="020B0503020204020204" pitchFamily="34" charset="-122"/>
                <a:cs typeface="+mn-ea"/>
                <a:sym typeface="+mn-lt"/>
              </a:rPr>
              <a:t>：</a:t>
            </a:r>
            <a:r>
              <a:rPr lang="zh-CN" altLang="en-US" sz="2400" dirty="0">
                <a:latin typeface="微软雅黑" panose="020B0503020204020204" pitchFamily="34" charset="-122"/>
                <a:ea typeface="微软雅黑" panose="020B0503020204020204" pitchFamily="34" charset="-122"/>
                <a:cs typeface="+mn-ea"/>
                <a:sym typeface="+mn-lt"/>
              </a:rPr>
              <a:t>增设一个浮点寄存器的读写端口。</a:t>
            </a:r>
            <a:endParaRPr lang="en-US" altLang="zh-CN" sz="2400" dirty="0">
              <a:latin typeface="微软雅黑" panose="020B0503020204020204" pitchFamily="34" charset="-122"/>
              <a:ea typeface="微软雅黑" panose="020B0503020204020204" pitchFamily="34" charset="-122"/>
              <a:cs typeface="+mn-ea"/>
              <a:sym typeface="+mn-lt"/>
            </a:endParaRPr>
          </a:p>
          <a:p>
            <a:pPr marL="342900" indent="-342900" algn="just">
              <a:lnSpc>
                <a:spcPct val="150000"/>
              </a:lnSpc>
              <a:spcBef>
                <a:spcPts val="600"/>
              </a:spcBef>
              <a:spcAft>
                <a:spcPts val="600"/>
              </a:spcAft>
              <a:buClr>
                <a:srgbClr val="FF0066"/>
              </a:buClr>
              <a:buFont typeface="Wingdings" panose="05000000000000000000" pitchFamily="2" charset="2"/>
              <a:buChar char="p"/>
            </a:pPr>
            <a:r>
              <a:rPr lang="zh-CN" altLang="en-US" sz="2800" dirty="0">
                <a:latin typeface="微软雅黑" panose="020B0503020204020204" pitchFamily="34" charset="-122"/>
                <a:ea typeface="微软雅黑" panose="020B0503020204020204" pitchFamily="34" charset="-122"/>
                <a:cs typeface="+mn-ea"/>
                <a:sym typeface="+mn-lt"/>
              </a:rPr>
              <a:t>由于流水线中的指令多了一倍，定向路径也要增加。 </a:t>
            </a:r>
            <a:endParaRPr lang="en-US" altLang="zh-CN" sz="2800" dirty="0">
              <a:latin typeface="微软雅黑" panose="020B0503020204020204" pitchFamily="34" charset="-122"/>
              <a:ea typeface="微软雅黑" panose="020B0503020204020204" pitchFamily="34" charset="-122"/>
              <a:cs typeface="+mn-ea"/>
              <a:sym typeface="+mn-lt"/>
            </a:endParaRPr>
          </a:p>
        </p:txBody>
      </p:sp>
    </p:spTree>
    <p:extLst>
      <p:ext uri="{BB962C8B-B14F-4D97-AF65-F5344CB8AC3E}">
        <p14:creationId xmlns:p14="http://schemas.microsoft.com/office/powerpoint/2010/main" val="2649674558"/>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1">
                                            <p:txEl>
                                              <p:pRg st="1" end="1"/>
                                            </p:txEl>
                                          </p:spTgt>
                                        </p:tgtEl>
                                        <p:attrNameLst>
                                          <p:attrName>style.visibility</p:attrName>
                                        </p:attrNameLst>
                                      </p:cBhvr>
                                      <p:to>
                                        <p:strVal val="visible"/>
                                      </p:to>
                                    </p:set>
                                    <p:animEffect transition="in" filter="blinds(horizontal)">
                                      <p:cBhvr>
                                        <p:cTn id="7" dur="500"/>
                                        <p:tgtEl>
                                          <p:spTgt spid="11">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1">
                                            <p:txEl>
                                              <p:pRg st="2" end="2"/>
                                            </p:txEl>
                                          </p:spTgt>
                                        </p:tgtEl>
                                        <p:attrNameLst>
                                          <p:attrName>style.visibility</p:attrName>
                                        </p:attrNameLst>
                                      </p:cBhvr>
                                      <p:to>
                                        <p:strVal val="visible"/>
                                      </p:to>
                                    </p:set>
                                    <p:animEffect transition="in" filter="blinds(horizontal)">
                                      <p:cBhvr>
                                        <p:cTn id="12" dur="500"/>
                                        <p:tgtEl>
                                          <p:spTgt spid="11">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1">
                                            <p:txEl>
                                              <p:pRg st="3" end="3"/>
                                            </p:txEl>
                                          </p:spTgt>
                                        </p:tgtEl>
                                        <p:attrNameLst>
                                          <p:attrName>style.visibility</p:attrName>
                                        </p:attrNameLst>
                                      </p:cBhvr>
                                      <p:to>
                                        <p:strVal val="visible"/>
                                      </p:to>
                                    </p:set>
                                    <p:animEffect transition="in" filter="blinds(horizontal)">
                                      <p:cBhvr>
                                        <p:cTn id="17" dur="500"/>
                                        <p:tgtEl>
                                          <p:spTgt spid="11">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11">
                                            <p:txEl>
                                              <p:pRg st="4" end="4"/>
                                            </p:txEl>
                                          </p:spTgt>
                                        </p:tgtEl>
                                        <p:attrNameLst>
                                          <p:attrName>style.visibility</p:attrName>
                                        </p:attrNameLst>
                                      </p:cBhvr>
                                      <p:to>
                                        <p:strVal val="visible"/>
                                      </p:to>
                                    </p:set>
                                    <p:animEffect transition="in" filter="blinds(horizontal)">
                                      <p:cBhvr>
                                        <p:cTn id="22" dur="500"/>
                                        <p:tgtEl>
                                          <p:spTgt spid="1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自由: 形状 22"/>
          <p:cNvSpPr/>
          <p:nvPr/>
        </p:nvSpPr>
        <p:spPr bwMode="auto">
          <a:xfrm rot="12600000">
            <a:off x="628798" y="267712"/>
            <a:ext cx="166903" cy="731887"/>
          </a:xfrm>
          <a:custGeom>
            <a:avLst/>
            <a:gdLst>
              <a:gd name="connsiteX0" fmla="*/ 260214 w 260214"/>
              <a:gd name="connsiteY0" fmla="*/ 995963 h 1141060"/>
              <a:gd name="connsiteX1" fmla="*/ 0 w 260214"/>
              <a:gd name="connsiteY1" fmla="*/ 1141060 h 1141060"/>
              <a:gd name="connsiteX2" fmla="*/ 0 w 260214"/>
              <a:gd name="connsiteY2" fmla="*/ 146621 h 1141060"/>
              <a:gd name="connsiteX3" fmla="*/ 260214 w 260214"/>
              <a:gd name="connsiteY3" fmla="*/ 0 h 1141060"/>
            </a:gdLst>
            <a:ahLst/>
            <a:cxnLst>
              <a:cxn ang="0">
                <a:pos x="connsiteX0" y="connsiteY0"/>
              </a:cxn>
              <a:cxn ang="0">
                <a:pos x="connsiteX1" y="connsiteY1"/>
              </a:cxn>
              <a:cxn ang="0">
                <a:pos x="connsiteX2" y="connsiteY2"/>
              </a:cxn>
              <a:cxn ang="0">
                <a:pos x="connsiteX3" y="connsiteY3"/>
              </a:cxn>
            </a:cxnLst>
            <a:rect l="l" t="t" r="r" b="b"/>
            <a:pathLst>
              <a:path w="260214" h="1141060">
                <a:moveTo>
                  <a:pt x="260214" y="995963"/>
                </a:moveTo>
                <a:lnTo>
                  <a:pt x="0" y="1141060"/>
                </a:lnTo>
                <a:lnTo>
                  <a:pt x="0" y="146621"/>
                </a:lnTo>
                <a:lnTo>
                  <a:pt x="260214" y="0"/>
                </a:lnTo>
                <a:close/>
              </a:path>
            </a:pathLst>
          </a:custGeom>
          <a:solidFill>
            <a:srgbClr val="0075EA"/>
          </a:solidFill>
          <a:ln>
            <a:noFill/>
          </a:ln>
        </p:spPr>
        <p:txBody>
          <a:bodyPr vert="horz" wrap="square" lIns="91440" tIns="45720" rIns="91440" bIns="45720" numCol="1" anchor="t" anchorCtr="0" compatLnSpc="1">
            <a:noAutofit/>
          </a:bodyPr>
          <a:lstStyle/>
          <a:p>
            <a:endParaRPr lang="zh-CN" altLang="en-US" dirty="0"/>
          </a:p>
        </p:txBody>
      </p:sp>
      <p:grpSp>
        <p:nvGrpSpPr>
          <p:cNvPr id="7" name="组合 6">
            <a:extLst>
              <a:ext uri="{FF2B5EF4-FFF2-40B4-BE49-F238E27FC236}">
                <a16:creationId xmlns:a16="http://schemas.microsoft.com/office/drawing/2014/main" id="{6816B3F3-E170-458C-A3B1-3A8A27024ADF}"/>
              </a:ext>
            </a:extLst>
          </p:cNvPr>
          <p:cNvGrpSpPr/>
          <p:nvPr/>
        </p:nvGrpSpPr>
        <p:grpSpPr>
          <a:xfrm>
            <a:off x="635244" y="278225"/>
            <a:ext cx="4461066" cy="714073"/>
            <a:chOff x="635242" y="278221"/>
            <a:chExt cx="4461066" cy="714072"/>
          </a:xfrm>
        </p:grpSpPr>
        <p:sp>
          <p:nvSpPr>
            <p:cNvPr id="9" name="矩形 8">
              <a:extLst>
                <a:ext uri="{FF2B5EF4-FFF2-40B4-BE49-F238E27FC236}">
                  <a16:creationId xmlns:a16="http://schemas.microsoft.com/office/drawing/2014/main" id="{0516B193-77FC-4334-84A3-86C538DC5D93}"/>
                </a:ext>
              </a:extLst>
            </p:cNvPr>
            <p:cNvSpPr/>
            <p:nvPr/>
          </p:nvSpPr>
          <p:spPr>
            <a:xfrm>
              <a:off x="635242" y="676889"/>
              <a:ext cx="3898824" cy="315404"/>
            </a:xfrm>
            <a:prstGeom prst="rect">
              <a:avLst/>
            </a:prstGeom>
          </p:spPr>
          <p:txBody>
            <a:bodyPr wrap="square">
              <a:spAutoFit/>
            </a:bodyPr>
            <a:lstStyle/>
            <a:p>
              <a:pPr algn="ctr"/>
              <a:r>
                <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rPr>
                <a:t>Superscalar MIPS Processor</a:t>
              </a:r>
            </a:p>
          </p:txBody>
        </p:sp>
        <p:sp>
          <p:nvSpPr>
            <p:cNvPr id="10" name="矩形 9">
              <a:extLst>
                <a:ext uri="{FF2B5EF4-FFF2-40B4-BE49-F238E27FC236}">
                  <a16:creationId xmlns:a16="http://schemas.microsoft.com/office/drawing/2014/main" id="{AF291BB6-E434-4772-B1B3-65F3715505D5}"/>
                </a:ext>
              </a:extLst>
            </p:cNvPr>
            <p:cNvSpPr/>
            <p:nvPr/>
          </p:nvSpPr>
          <p:spPr>
            <a:xfrm>
              <a:off x="1197484" y="278221"/>
              <a:ext cx="3898824" cy="523219"/>
            </a:xfrm>
            <a:prstGeom prst="rect">
              <a:avLst/>
            </a:prstGeom>
          </p:spPr>
          <p:txBody>
            <a:bodyPr wrap="none">
              <a:spAutoFit/>
            </a:bodyPr>
            <a:lstStyle/>
            <a:p>
              <a:r>
                <a:rPr lang="en-US" altLang="zh-CN" sz="2800" b="1" dirty="0">
                  <a:solidFill>
                    <a:schemeClr val="tx1">
                      <a:lumMod val="85000"/>
                      <a:lumOff val="15000"/>
                    </a:schemeClr>
                  </a:solidFill>
                  <a:latin typeface="等线" panose="02010600030101010101" pitchFamily="2" charset="-122"/>
                  <a:ea typeface="等线" panose="02010600030101010101" pitchFamily="2" charset="-122"/>
                </a:rPr>
                <a:t>MIPS</a:t>
              </a:r>
              <a:r>
                <a:rPr lang="zh-CN" altLang="en-US" sz="2800" b="1" dirty="0">
                  <a:solidFill>
                    <a:schemeClr val="tx1">
                      <a:lumMod val="85000"/>
                      <a:lumOff val="15000"/>
                    </a:schemeClr>
                  </a:solidFill>
                  <a:latin typeface="等线" panose="02010600030101010101" pitchFamily="2" charset="-122"/>
                  <a:ea typeface="等线" panose="02010600030101010101" pitchFamily="2" charset="-122"/>
                </a:rPr>
                <a:t>处理器中的超标量</a:t>
              </a:r>
            </a:p>
          </p:txBody>
        </p:sp>
      </p:grpSp>
      <p:sp>
        <p:nvSpPr>
          <p:cNvPr id="11" name="矩形 10">
            <a:extLst>
              <a:ext uri="{FF2B5EF4-FFF2-40B4-BE49-F238E27FC236}">
                <a16:creationId xmlns:a16="http://schemas.microsoft.com/office/drawing/2014/main" id="{6C110C1E-F681-4180-A55B-8F47F2A964AA}"/>
              </a:ext>
            </a:extLst>
          </p:cNvPr>
          <p:cNvSpPr/>
          <p:nvPr/>
        </p:nvSpPr>
        <p:spPr>
          <a:xfrm>
            <a:off x="1060868" y="1269819"/>
            <a:ext cx="10078187" cy="4201984"/>
          </a:xfrm>
          <a:prstGeom prst="rect">
            <a:avLst/>
          </a:prstGeom>
          <a:ln>
            <a:solidFill>
              <a:schemeClr val="accent1"/>
            </a:solidFill>
          </a:ln>
        </p:spPr>
        <p:txBody>
          <a:bodyPr wrap="square" lIns="72000" rIns="72000">
            <a:spAutoFit/>
          </a:bodyPr>
          <a:lstStyle/>
          <a:p>
            <a:pPr marL="342900" indent="-342900" algn="just">
              <a:lnSpc>
                <a:spcPct val="150000"/>
              </a:lnSpc>
              <a:spcBef>
                <a:spcPts val="600"/>
              </a:spcBef>
              <a:spcAft>
                <a:spcPts val="600"/>
              </a:spcAft>
              <a:buClr>
                <a:srgbClr val="FF0066"/>
              </a:buClr>
              <a:buFont typeface="Wingdings" panose="05000000000000000000" pitchFamily="2" charset="2"/>
              <a:buChar char="p"/>
            </a:pPr>
            <a:r>
              <a:rPr lang="en-US" altLang="zh-CN" sz="2800" b="1" dirty="0">
                <a:solidFill>
                  <a:srgbClr val="0066FF"/>
                </a:solidFill>
                <a:latin typeface="微软雅黑" panose="020B0503020204020204" pitchFamily="34" charset="-122"/>
                <a:ea typeface="微软雅黑" panose="020B0503020204020204" pitchFamily="34" charset="-122"/>
                <a:cs typeface="+mn-ea"/>
                <a:sym typeface="+mn-lt"/>
              </a:rPr>
              <a:t>Load</a:t>
            </a:r>
            <a:r>
              <a:rPr lang="zh-CN" altLang="en-US" sz="2800" b="1" dirty="0">
                <a:solidFill>
                  <a:srgbClr val="0066FF"/>
                </a:solidFill>
                <a:latin typeface="微软雅黑" panose="020B0503020204020204" pitchFamily="34" charset="-122"/>
                <a:ea typeface="微软雅黑" panose="020B0503020204020204" pitchFamily="34" charset="-122"/>
                <a:cs typeface="+mn-ea"/>
                <a:sym typeface="+mn-lt"/>
              </a:rPr>
              <a:t>指令：</a:t>
            </a:r>
            <a:r>
              <a:rPr lang="en-US" altLang="zh-CN" sz="2800" dirty="0">
                <a:latin typeface="微软雅黑" panose="020B0503020204020204" pitchFamily="34" charset="-122"/>
                <a:ea typeface="微软雅黑" panose="020B0503020204020204" pitchFamily="34" charset="-122"/>
                <a:cs typeface="+mn-ea"/>
                <a:sym typeface="+mn-lt"/>
              </a:rPr>
              <a:t>load</a:t>
            </a:r>
            <a:r>
              <a:rPr lang="zh-CN" altLang="en-US" sz="2800" dirty="0">
                <a:latin typeface="微软雅黑" panose="020B0503020204020204" pitchFamily="34" charset="-122"/>
                <a:ea typeface="微软雅黑" panose="020B0503020204020204" pitchFamily="34" charset="-122"/>
                <a:cs typeface="+mn-ea"/>
                <a:sym typeface="+mn-lt"/>
              </a:rPr>
              <a:t>后续</a:t>
            </a:r>
            <a:r>
              <a:rPr lang="en-US" altLang="zh-CN" sz="2800" dirty="0">
                <a:latin typeface="微软雅黑" panose="020B0503020204020204" pitchFamily="34" charset="-122"/>
                <a:ea typeface="微软雅黑" panose="020B0503020204020204" pitchFamily="34" charset="-122"/>
                <a:cs typeface="+mn-ea"/>
                <a:sym typeface="+mn-lt"/>
              </a:rPr>
              <a:t>3</a:t>
            </a:r>
            <a:r>
              <a:rPr lang="zh-CN" altLang="en-US" sz="2800" dirty="0">
                <a:latin typeface="微软雅黑" panose="020B0503020204020204" pitchFamily="34" charset="-122"/>
                <a:ea typeface="微软雅黑" panose="020B0503020204020204" pitchFamily="34" charset="-122"/>
                <a:cs typeface="+mn-ea"/>
                <a:sym typeface="+mn-lt"/>
              </a:rPr>
              <a:t>条指令都不能使用其结果，否则就会引起停顿（加载相关）。</a:t>
            </a:r>
            <a:endParaRPr lang="en-US" altLang="zh-CN" sz="2800" dirty="0">
              <a:latin typeface="微软雅黑" panose="020B0503020204020204" pitchFamily="34" charset="-122"/>
              <a:ea typeface="微软雅黑" panose="020B0503020204020204" pitchFamily="34" charset="-122"/>
              <a:cs typeface="+mn-ea"/>
              <a:sym typeface="+mn-lt"/>
            </a:endParaRPr>
          </a:p>
          <a:p>
            <a:pPr marL="342900" indent="-342900" algn="just">
              <a:lnSpc>
                <a:spcPct val="150000"/>
              </a:lnSpc>
              <a:spcBef>
                <a:spcPts val="600"/>
              </a:spcBef>
              <a:spcAft>
                <a:spcPts val="600"/>
              </a:spcAft>
              <a:buClr>
                <a:srgbClr val="FF0066"/>
              </a:buClr>
              <a:buFont typeface="Wingdings" panose="05000000000000000000" pitchFamily="2" charset="2"/>
              <a:buChar char="p"/>
            </a:pPr>
            <a:endParaRPr lang="en-US" altLang="zh-CN" sz="2800" dirty="0">
              <a:latin typeface="微软雅黑" panose="020B0503020204020204" pitchFamily="34" charset="-122"/>
              <a:ea typeface="微软雅黑" panose="020B0503020204020204" pitchFamily="34" charset="-122"/>
              <a:cs typeface="+mn-ea"/>
              <a:sym typeface="+mn-lt"/>
            </a:endParaRPr>
          </a:p>
          <a:p>
            <a:pPr marL="342900" indent="-342900" algn="just">
              <a:lnSpc>
                <a:spcPct val="150000"/>
              </a:lnSpc>
              <a:spcBef>
                <a:spcPts val="600"/>
              </a:spcBef>
              <a:spcAft>
                <a:spcPts val="600"/>
              </a:spcAft>
              <a:buClr>
                <a:srgbClr val="FF0066"/>
              </a:buClr>
              <a:buFont typeface="Wingdings" panose="05000000000000000000" pitchFamily="2" charset="2"/>
              <a:buChar char="p"/>
            </a:pPr>
            <a:r>
              <a:rPr lang="zh-CN" altLang="en-US" sz="2800" b="1" dirty="0">
                <a:solidFill>
                  <a:srgbClr val="0066FF"/>
                </a:solidFill>
                <a:latin typeface="微软雅黑" panose="020B0503020204020204" pitchFamily="34" charset="-122"/>
                <a:ea typeface="微软雅黑" panose="020B0503020204020204" pitchFamily="34" charset="-122"/>
                <a:cs typeface="+mn-ea"/>
                <a:sym typeface="+mn-lt"/>
              </a:rPr>
              <a:t>分支延迟：</a:t>
            </a:r>
            <a:r>
              <a:rPr lang="zh-CN" altLang="en-US" sz="2800" dirty="0">
                <a:latin typeface="微软雅黑" panose="020B0503020204020204" pitchFamily="34" charset="-122"/>
                <a:ea typeface="微软雅黑" panose="020B0503020204020204" pitchFamily="34" charset="-122"/>
                <a:cs typeface="+mn-ea"/>
                <a:sym typeface="+mn-lt"/>
              </a:rPr>
              <a:t>如果分支指令是发射包中的第一条指令，则有</a:t>
            </a:r>
            <a:r>
              <a:rPr lang="en-US" altLang="zh-CN" sz="2800" dirty="0">
                <a:latin typeface="微软雅黑" panose="020B0503020204020204" pitchFamily="34" charset="-122"/>
                <a:ea typeface="微软雅黑" panose="020B0503020204020204" pitchFamily="34" charset="-122"/>
                <a:cs typeface="+mn-ea"/>
                <a:sym typeface="+mn-lt"/>
              </a:rPr>
              <a:t>3</a:t>
            </a:r>
            <a:r>
              <a:rPr lang="zh-CN" altLang="en-US" sz="2800" dirty="0">
                <a:latin typeface="微软雅黑" panose="020B0503020204020204" pitchFamily="34" charset="-122"/>
                <a:ea typeface="微软雅黑" panose="020B0503020204020204" pitchFamily="34" charset="-122"/>
                <a:cs typeface="+mn-ea"/>
                <a:sym typeface="+mn-lt"/>
              </a:rPr>
              <a:t>条分支延迟指令；否则就是发射包中的第二条指令，其有</a:t>
            </a:r>
            <a:r>
              <a:rPr lang="en-US" altLang="zh-CN" sz="2800" dirty="0">
                <a:latin typeface="微软雅黑" panose="020B0503020204020204" pitchFamily="34" charset="-122"/>
                <a:ea typeface="微软雅黑" panose="020B0503020204020204" pitchFamily="34" charset="-122"/>
                <a:cs typeface="+mn-ea"/>
                <a:sym typeface="+mn-lt"/>
              </a:rPr>
              <a:t>2</a:t>
            </a:r>
            <a:r>
              <a:rPr lang="zh-CN" altLang="en-US" sz="2800" dirty="0">
                <a:latin typeface="微软雅黑" panose="020B0503020204020204" pitchFamily="34" charset="-122"/>
                <a:ea typeface="微软雅黑" panose="020B0503020204020204" pitchFamily="34" charset="-122"/>
                <a:cs typeface="+mn-ea"/>
                <a:sym typeface="+mn-lt"/>
              </a:rPr>
              <a:t>条分支延迟指令。 </a:t>
            </a:r>
          </a:p>
        </p:txBody>
      </p:sp>
    </p:spTree>
    <p:extLst>
      <p:ext uri="{BB962C8B-B14F-4D97-AF65-F5344CB8AC3E}">
        <p14:creationId xmlns:p14="http://schemas.microsoft.com/office/powerpoint/2010/main" val="2659331418"/>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1">
                                            <p:txEl>
                                              <p:pRg st="2" end="2"/>
                                            </p:txEl>
                                          </p:spTgt>
                                        </p:tgtEl>
                                        <p:attrNameLst>
                                          <p:attrName>style.visibility</p:attrName>
                                        </p:attrNameLst>
                                      </p:cBhvr>
                                      <p:to>
                                        <p:strVal val="visible"/>
                                      </p:to>
                                    </p:set>
                                    <p:animEffect transition="in" filter="blinds(horizontal)">
                                      <p:cBhvr>
                                        <p:cTn id="7" dur="500"/>
                                        <p:tgtEl>
                                          <p:spTgt spid="1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自由: 形状 22"/>
          <p:cNvSpPr/>
          <p:nvPr/>
        </p:nvSpPr>
        <p:spPr bwMode="auto">
          <a:xfrm rot="12600000">
            <a:off x="628798" y="267712"/>
            <a:ext cx="166903" cy="731887"/>
          </a:xfrm>
          <a:custGeom>
            <a:avLst/>
            <a:gdLst>
              <a:gd name="connsiteX0" fmla="*/ 260214 w 260214"/>
              <a:gd name="connsiteY0" fmla="*/ 995963 h 1141060"/>
              <a:gd name="connsiteX1" fmla="*/ 0 w 260214"/>
              <a:gd name="connsiteY1" fmla="*/ 1141060 h 1141060"/>
              <a:gd name="connsiteX2" fmla="*/ 0 w 260214"/>
              <a:gd name="connsiteY2" fmla="*/ 146621 h 1141060"/>
              <a:gd name="connsiteX3" fmla="*/ 260214 w 260214"/>
              <a:gd name="connsiteY3" fmla="*/ 0 h 1141060"/>
            </a:gdLst>
            <a:ahLst/>
            <a:cxnLst>
              <a:cxn ang="0">
                <a:pos x="connsiteX0" y="connsiteY0"/>
              </a:cxn>
              <a:cxn ang="0">
                <a:pos x="connsiteX1" y="connsiteY1"/>
              </a:cxn>
              <a:cxn ang="0">
                <a:pos x="connsiteX2" y="connsiteY2"/>
              </a:cxn>
              <a:cxn ang="0">
                <a:pos x="connsiteX3" y="connsiteY3"/>
              </a:cxn>
            </a:cxnLst>
            <a:rect l="l" t="t" r="r" b="b"/>
            <a:pathLst>
              <a:path w="260214" h="1141060">
                <a:moveTo>
                  <a:pt x="260214" y="995963"/>
                </a:moveTo>
                <a:lnTo>
                  <a:pt x="0" y="1141060"/>
                </a:lnTo>
                <a:lnTo>
                  <a:pt x="0" y="146621"/>
                </a:lnTo>
                <a:lnTo>
                  <a:pt x="260214" y="0"/>
                </a:lnTo>
                <a:close/>
              </a:path>
            </a:pathLst>
          </a:custGeom>
          <a:solidFill>
            <a:srgbClr val="0075EA"/>
          </a:solidFill>
          <a:ln>
            <a:noFill/>
          </a:ln>
        </p:spPr>
        <p:txBody>
          <a:bodyPr vert="horz" wrap="square" lIns="91440" tIns="45720" rIns="91440" bIns="45720" numCol="1" anchor="t" anchorCtr="0" compatLnSpc="1">
            <a:noAutofit/>
          </a:bodyPr>
          <a:lstStyle/>
          <a:p>
            <a:endParaRPr lang="zh-CN" altLang="en-US" dirty="0"/>
          </a:p>
        </p:txBody>
      </p:sp>
      <p:grpSp>
        <p:nvGrpSpPr>
          <p:cNvPr id="7" name="组合 6">
            <a:extLst>
              <a:ext uri="{FF2B5EF4-FFF2-40B4-BE49-F238E27FC236}">
                <a16:creationId xmlns:a16="http://schemas.microsoft.com/office/drawing/2014/main" id="{6816B3F3-E170-458C-A3B1-3A8A27024ADF}"/>
              </a:ext>
            </a:extLst>
          </p:cNvPr>
          <p:cNvGrpSpPr/>
          <p:nvPr/>
        </p:nvGrpSpPr>
        <p:grpSpPr>
          <a:xfrm>
            <a:off x="635244" y="278225"/>
            <a:ext cx="4461066" cy="714073"/>
            <a:chOff x="635242" y="278221"/>
            <a:chExt cx="4461066" cy="714072"/>
          </a:xfrm>
        </p:grpSpPr>
        <p:sp>
          <p:nvSpPr>
            <p:cNvPr id="9" name="矩形 8">
              <a:extLst>
                <a:ext uri="{FF2B5EF4-FFF2-40B4-BE49-F238E27FC236}">
                  <a16:creationId xmlns:a16="http://schemas.microsoft.com/office/drawing/2014/main" id="{0516B193-77FC-4334-84A3-86C538DC5D93}"/>
                </a:ext>
              </a:extLst>
            </p:cNvPr>
            <p:cNvSpPr/>
            <p:nvPr/>
          </p:nvSpPr>
          <p:spPr>
            <a:xfrm>
              <a:off x="635242" y="676889"/>
              <a:ext cx="3898824" cy="315404"/>
            </a:xfrm>
            <a:prstGeom prst="rect">
              <a:avLst/>
            </a:prstGeom>
          </p:spPr>
          <p:txBody>
            <a:bodyPr wrap="square">
              <a:spAutoFit/>
            </a:bodyPr>
            <a:lstStyle/>
            <a:p>
              <a:pPr algn="ctr"/>
              <a:r>
                <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rPr>
                <a:t>Superscalar MIPS Processor</a:t>
              </a:r>
            </a:p>
          </p:txBody>
        </p:sp>
        <p:sp>
          <p:nvSpPr>
            <p:cNvPr id="10" name="矩形 9">
              <a:extLst>
                <a:ext uri="{FF2B5EF4-FFF2-40B4-BE49-F238E27FC236}">
                  <a16:creationId xmlns:a16="http://schemas.microsoft.com/office/drawing/2014/main" id="{AF291BB6-E434-4772-B1B3-65F3715505D5}"/>
                </a:ext>
              </a:extLst>
            </p:cNvPr>
            <p:cNvSpPr/>
            <p:nvPr/>
          </p:nvSpPr>
          <p:spPr>
            <a:xfrm>
              <a:off x="1197484" y="278221"/>
              <a:ext cx="3898824" cy="523219"/>
            </a:xfrm>
            <a:prstGeom prst="rect">
              <a:avLst/>
            </a:prstGeom>
          </p:spPr>
          <p:txBody>
            <a:bodyPr wrap="none">
              <a:spAutoFit/>
            </a:bodyPr>
            <a:lstStyle/>
            <a:p>
              <a:r>
                <a:rPr lang="en-US" altLang="zh-CN" sz="2800" b="1" dirty="0">
                  <a:solidFill>
                    <a:schemeClr val="tx1">
                      <a:lumMod val="85000"/>
                      <a:lumOff val="15000"/>
                    </a:schemeClr>
                  </a:solidFill>
                  <a:latin typeface="等线" panose="02010600030101010101" pitchFamily="2" charset="-122"/>
                  <a:ea typeface="等线" panose="02010600030101010101" pitchFamily="2" charset="-122"/>
                </a:rPr>
                <a:t>MIPS</a:t>
              </a:r>
              <a:r>
                <a:rPr lang="zh-CN" altLang="en-US" sz="2800" b="1" dirty="0">
                  <a:solidFill>
                    <a:schemeClr val="tx1">
                      <a:lumMod val="85000"/>
                      <a:lumOff val="15000"/>
                    </a:schemeClr>
                  </a:solidFill>
                  <a:latin typeface="等线" panose="02010600030101010101" pitchFamily="2" charset="-122"/>
                  <a:ea typeface="等线" panose="02010600030101010101" pitchFamily="2" charset="-122"/>
                </a:rPr>
                <a:t>处理器中的超标量</a:t>
              </a:r>
            </a:p>
          </p:txBody>
        </p:sp>
      </p:grpSp>
      <p:sp>
        <p:nvSpPr>
          <p:cNvPr id="8" name="Rectangle 3" descr="Rectangle: Click to edit Master text styles&#10;Second level&#10;Third level&#10;Fourth level&#10;Fifth level">
            <a:extLst>
              <a:ext uri="{FF2B5EF4-FFF2-40B4-BE49-F238E27FC236}">
                <a16:creationId xmlns:a16="http://schemas.microsoft.com/office/drawing/2014/main" id="{0AFBD561-61F4-469A-8519-9E0C52B5A1FE}"/>
              </a:ext>
            </a:extLst>
          </p:cNvPr>
          <p:cNvSpPr txBox="1">
            <a:spLocks noChangeArrowheads="1"/>
          </p:cNvSpPr>
          <p:nvPr/>
        </p:nvSpPr>
        <p:spPr>
          <a:xfrm>
            <a:off x="344386" y="1390967"/>
            <a:ext cx="5747658" cy="3525417"/>
          </a:xfrm>
          <a:prstGeom prst="rect">
            <a:avLst/>
          </a:prstGeom>
        </p:spPr>
        <p:txBody>
          <a:bodyPr/>
          <a:lstStyle>
            <a:lvl1pPr marL="228600" indent="-228600" algn="l" defTabSz="913765"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3765"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3765"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buFont typeface="Wingdings" panose="05000000000000000000" pitchFamily="2" charset="2"/>
              <a:buNone/>
            </a:pPr>
            <a:r>
              <a:rPr lang="en-US" altLang="zh-CN" b="1" dirty="0">
                <a:latin typeface="微软雅黑" panose="020B0503020204020204" pitchFamily="34" charset="-122"/>
                <a:ea typeface="微软雅黑" panose="020B0503020204020204" pitchFamily="34" charset="-122"/>
              </a:rPr>
              <a:t>Loop:</a:t>
            </a:r>
            <a:r>
              <a:rPr lang="zh-CN" altLang="en-US" b="1" dirty="0">
                <a:latin typeface="微软雅黑" panose="020B0503020204020204" pitchFamily="34" charset="-122"/>
                <a:ea typeface="微软雅黑" panose="020B0503020204020204" pitchFamily="34" charset="-122"/>
              </a:rPr>
              <a:t>   </a:t>
            </a:r>
            <a:r>
              <a:rPr lang="en-US" altLang="zh-CN" b="1" dirty="0" err="1">
                <a:latin typeface="微软雅黑" panose="020B0503020204020204" pitchFamily="34" charset="-122"/>
                <a:ea typeface="微软雅黑" panose="020B0503020204020204" pitchFamily="34" charset="-122"/>
              </a:rPr>
              <a:t>L.D</a:t>
            </a:r>
            <a:r>
              <a:rPr lang="en-US" altLang="zh-CN" b="1" dirty="0">
                <a:latin typeface="微软雅黑" panose="020B0503020204020204" pitchFamily="34" charset="-122"/>
                <a:ea typeface="微软雅黑" panose="020B0503020204020204" pitchFamily="34" charset="-122"/>
              </a:rPr>
              <a:t>	    </a:t>
            </a:r>
            <a:r>
              <a:rPr lang="en-US" altLang="zh-CN" b="1" dirty="0" err="1">
                <a:latin typeface="微软雅黑" panose="020B0503020204020204" pitchFamily="34" charset="-122"/>
                <a:ea typeface="微软雅黑" panose="020B0503020204020204" pitchFamily="34" charset="-122"/>
              </a:rPr>
              <a:t>F0</a:t>
            </a:r>
            <a:r>
              <a:rPr lang="en-US" altLang="zh-CN" b="1" dirty="0">
                <a:latin typeface="微软雅黑" panose="020B0503020204020204" pitchFamily="34" charset="-122"/>
                <a:ea typeface="微软雅黑" panose="020B0503020204020204" pitchFamily="34" charset="-122"/>
              </a:rPr>
              <a:t>, 0(</a:t>
            </a:r>
            <a:r>
              <a:rPr lang="en-US" altLang="zh-CN" b="1" dirty="0" err="1">
                <a:latin typeface="微软雅黑" panose="020B0503020204020204" pitchFamily="34" charset="-122"/>
                <a:ea typeface="微软雅黑" panose="020B0503020204020204" pitchFamily="34" charset="-122"/>
              </a:rPr>
              <a:t>R1</a:t>
            </a:r>
            <a:r>
              <a:rPr lang="en-US" altLang="zh-CN" b="1" dirty="0">
                <a:latin typeface="微软雅黑" panose="020B0503020204020204" pitchFamily="34" charset="-122"/>
                <a:ea typeface="微软雅黑" panose="020B0503020204020204" pitchFamily="34" charset="-122"/>
              </a:rPr>
              <a:t>)</a:t>
            </a:r>
          </a:p>
          <a:p>
            <a:pPr lvl="1">
              <a:lnSpc>
                <a:spcPct val="150000"/>
              </a:lnSpc>
              <a:buFont typeface="Wingdings" panose="05000000000000000000" pitchFamily="2" charset="2"/>
              <a:buNone/>
            </a:pPr>
            <a:r>
              <a:rPr lang="en-US" altLang="zh-CN" sz="2800" b="1" dirty="0">
                <a:latin typeface="微软雅黑" panose="020B0503020204020204" pitchFamily="34" charset="-122"/>
                <a:ea typeface="微软雅黑" panose="020B0503020204020204" pitchFamily="34" charset="-122"/>
              </a:rPr>
              <a:t>	      </a:t>
            </a:r>
            <a:r>
              <a:rPr lang="en-US" altLang="zh-CN" sz="2800" b="1" dirty="0" err="1">
                <a:latin typeface="微软雅黑" panose="020B0503020204020204" pitchFamily="34" charset="-122"/>
                <a:ea typeface="微软雅黑" panose="020B0503020204020204" pitchFamily="34" charset="-122"/>
              </a:rPr>
              <a:t>ADD.D</a:t>
            </a:r>
            <a:r>
              <a:rPr lang="en-US" altLang="zh-CN" sz="2800" b="1" dirty="0">
                <a:latin typeface="微软雅黑" panose="020B0503020204020204" pitchFamily="34" charset="-122"/>
                <a:ea typeface="微软雅黑" panose="020B0503020204020204" pitchFamily="34" charset="-122"/>
              </a:rPr>
              <a:t>	    </a:t>
            </a:r>
            <a:r>
              <a:rPr lang="en-US" altLang="zh-CN" sz="2800" b="1" dirty="0" err="1">
                <a:latin typeface="微软雅黑" panose="020B0503020204020204" pitchFamily="34" charset="-122"/>
                <a:ea typeface="微软雅黑" panose="020B0503020204020204" pitchFamily="34" charset="-122"/>
              </a:rPr>
              <a:t>F4</a:t>
            </a:r>
            <a:r>
              <a:rPr lang="en-US" altLang="zh-CN" sz="2800" b="1" dirty="0">
                <a:latin typeface="微软雅黑" panose="020B0503020204020204" pitchFamily="34" charset="-122"/>
                <a:ea typeface="微软雅黑" panose="020B0503020204020204" pitchFamily="34" charset="-122"/>
              </a:rPr>
              <a:t>, </a:t>
            </a:r>
            <a:r>
              <a:rPr lang="en-US" altLang="zh-CN" sz="2800" b="1" dirty="0" err="1">
                <a:latin typeface="微软雅黑" panose="020B0503020204020204" pitchFamily="34" charset="-122"/>
                <a:ea typeface="微软雅黑" panose="020B0503020204020204" pitchFamily="34" charset="-122"/>
              </a:rPr>
              <a:t>F0</a:t>
            </a:r>
            <a:r>
              <a:rPr lang="en-US" altLang="zh-CN" sz="2800" b="1" dirty="0">
                <a:latin typeface="微软雅黑" panose="020B0503020204020204" pitchFamily="34" charset="-122"/>
                <a:ea typeface="微软雅黑" panose="020B0503020204020204" pitchFamily="34" charset="-122"/>
              </a:rPr>
              <a:t>, </a:t>
            </a:r>
            <a:r>
              <a:rPr lang="en-US" altLang="zh-CN" sz="2800" b="1" dirty="0" err="1">
                <a:latin typeface="微软雅黑" panose="020B0503020204020204" pitchFamily="34" charset="-122"/>
                <a:ea typeface="微软雅黑" panose="020B0503020204020204" pitchFamily="34" charset="-122"/>
              </a:rPr>
              <a:t>F2</a:t>
            </a:r>
            <a:endParaRPr lang="en-US" altLang="zh-CN" sz="2800" b="1" dirty="0">
              <a:latin typeface="微软雅黑" panose="020B0503020204020204" pitchFamily="34" charset="-122"/>
              <a:ea typeface="微软雅黑" panose="020B0503020204020204" pitchFamily="34" charset="-122"/>
            </a:endParaRPr>
          </a:p>
          <a:p>
            <a:pPr lvl="1">
              <a:lnSpc>
                <a:spcPct val="150000"/>
              </a:lnSpc>
              <a:buFont typeface="Wingdings" panose="05000000000000000000" pitchFamily="2" charset="2"/>
              <a:buNone/>
            </a:pPr>
            <a:r>
              <a:rPr lang="en-US" altLang="zh-CN" sz="2800" b="1" dirty="0">
                <a:latin typeface="微软雅黑" panose="020B0503020204020204" pitchFamily="34" charset="-122"/>
                <a:ea typeface="微软雅黑" panose="020B0503020204020204" pitchFamily="34" charset="-122"/>
              </a:rPr>
              <a:t>	      </a:t>
            </a:r>
            <a:r>
              <a:rPr lang="en-US" altLang="zh-CN" sz="2800" b="1" dirty="0" err="1">
                <a:latin typeface="微软雅黑" panose="020B0503020204020204" pitchFamily="34" charset="-122"/>
                <a:ea typeface="微软雅黑" panose="020B0503020204020204" pitchFamily="34" charset="-122"/>
              </a:rPr>
              <a:t>S.D</a:t>
            </a:r>
            <a:r>
              <a:rPr lang="en-US" altLang="zh-CN" sz="2800" b="1" dirty="0">
                <a:latin typeface="微软雅黑" panose="020B0503020204020204" pitchFamily="34" charset="-122"/>
                <a:ea typeface="微软雅黑" panose="020B0503020204020204" pitchFamily="34" charset="-122"/>
              </a:rPr>
              <a:t>	    </a:t>
            </a:r>
            <a:r>
              <a:rPr lang="en-US" altLang="zh-CN" sz="2800" b="1" dirty="0" err="1">
                <a:latin typeface="微软雅黑" panose="020B0503020204020204" pitchFamily="34" charset="-122"/>
                <a:ea typeface="微软雅黑" panose="020B0503020204020204" pitchFamily="34" charset="-122"/>
              </a:rPr>
              <a:t>F4</a:t>
            </a:r>
            <a:r>
              <a:rPr lang="en-US" altLang="zh-CN" sz="2800" b="1" dirty="0">
                <a:latin typeface="微软雅黑" panose="020B0503020204020204" pitchFamily="34" charset="-122"/>
                <a:ea typeface="微软雅黑" panose="020B0503020204020204" pitchFamily="34" charset="-122"/>
              </a:rPr>
              <a:t>, 0(</a:t>
            </a:r>
            <a:r>
              <a:rPr lang="en-US" altLang="zh-CN" sz="2800" b="1" dirty="0" err="1">
                <a:latin typeface="微软雅黑" panose="020B0503020204020204" pitchFamily="34" charset="-122"/>
                <a:ea typeface="微软雅黑" panose="020B0503020204020204" pitchFamily="34" charset="-122"/>
              </a:rPr>
              <a:t>R1</a:t>
            </a:r>
            <a:r>
              <a:rPr lang="en-US" altLang="zh-CN" sz="2800" b="1" dirty="0">
                <a:latin typeface="微软雅黑" panose="020B0503020204020204" pitchFamily="34" charset="-122"/>
                <a:ea typeface="微软雅黑" panose="020B0503020204020204" pitchFamily="34" charset="-122"/>
              </a:rPr>
              <a:t>)</a:t>
            </a:r>
          </a:p>
          <a:p>
            <a:pPr lvl="1">
              <a:lnSpc>
                <a:spcPct val="150000"/>
              </a:lnSpc>
              <a:buFont typeface="Wingdings" panose="05000000000000000000" pitchFamily="2" charset="2"/>
              <a:buNone/>
            </a:pPr>
            <a:r>
              <a:rPr lang="en-US" altLang="zh-CN" sz="2800" b="1" dirty="0">
                <a:latin typeface="微软雅黑" panose="020B0503020204020204" pitchFamily="34" charset="-122"/>
                <a:ea typeface="微软雅黑" panose="020B0503020204020204" pitchFamily="34" charset="-122"/>
              </a:rPr>
              <a:t>		    </a:t>
            </a:r>
            <a:r>
              <a:rPr lang="en-US" altLang="zh-CN" sz="2800" b="1" dirty="0" err="1">
                <a:latin typeface="微软雅黑" panose="020B0503020204020204" pitchFamily="34" charset="-122"/>
                <a:ea typeface="微软雅黑" panose="020B0503020204020204" pitchFamily="34" charset="-122"/>
              </a:rPr>
              <a:t>DADDIU</a:t>
            </a:r>
            <a:r>
              <a:rPr lang="en-US" altLang="zh-CN" sz="2800" b="1" dirty="0">
                <a:latin typeface="微软雅黑" panose="020B0503020204020204" pitchFamily="34" charset="-122"/>
                <a:ea typeface="微软雅黑" panose="020B0503020204020204" pitchFamily="34" charset="-122"/>
              </a:rPr>
              <a:t>   </a:t>
            </a:r>
            <a:r>
              <a:rPr lang="en-US" altLang="zh-CN" sz="2800" b="1" dirty="0" err="1">
                <a:latin typeface="微软雅黑" panose="020B0503020204020204" pitchFamily="34" charset="-122"/>
                <a:ea typeface="微软雅黑" panose="020B0503020204020204" pitchFamily="34" charset="-122"/>
              </a:rPr>
              <a:t>R1</a:t>
            </a:r>
            <a:r>
              <a:rPr lang="en-US" altLang="zh-CN" sz="2800" b="1" dirty="0">
                <a:latin typeface="微软雅黑" panose="020B0503020204020204" pitchFamily="34" charset="-122"/>
                <a:ea typeface="微软雅黑" panose="020B0503020204020204" pitchFamily="34" charset="-122"/>
              </a:rPr>
              <a:t>, </a:t>
            </a:r>
            <a:r>
              <a:rPr lang="en-US" altLang="zh-CN" sz="2800" b="1" dirty="0" err="1">
                <a:latin typeface="微软雅黑" panose="020B0503020204020204" pitchFamily="34" charset="-122"/>
                <a:ea typeface="微软雅黑" panose="020B0503020204020204" pitchFamily="34" charset="-122"/>
              </a:rPr>
              <a:t>R1</a:t>
            </a:r>
            <a:r>
              <a:rPr lang="en-US" altLang="zh-CN" sz="2800" b="1" dirty="0">
                <a:latin typeface="微软雅黑" panose="020B0503020204020204" pitchFamily="34" charset="-122"/>
                <a:ea typeface="微软雅黑" panose="020B0503020204020204" pitchFamily="34" charset="-122"/>
              </a:rPr>
              <a:t>, #-8</a:t>
            </a:r>
            <a:endParaRPr lang="zh-CN" altLang="en-US" sz="2800" b="1" dirty="0">
              <a:latin typeface="微软雅黑" panose="020B0503020204020204" pitchFamily="34" charset="-122"/>
              <a:ea typeface="微软雅黑" panose="020B0503020204020204" pitchFamily="34" charset="-122"/>
            </a:endParaRPr>
          </a:p>
          <a:p>
            <a:pPr lvl="1">
              <a:lnSpc>
                <a:spcPct val="150000"/>
              </a:lnSpc>
              <a:buFont typeface="Wingdings" panose="05000000000000000000" pitchFamily="2" charset="2"/>
              <a:buNone/>
            </a:pPr>
            <a:r>
              <a:rPr lang="en-US" altLang="zh-CN" sz="2800" b="1" dirty="0">
                <a:latin typeface="微软雅黑" panose="020B0503020204020204" pitchFamily="34" charset="-122"/>
                <a:ea typeface="微软雅黑" panose="020B0503020204020204" pitchFamily="34" charset="-122"/>
              </a:rPr>
              <a:t>	      </a:t>
            </a:r>
            <a:r>
              <a:rPr lang="en-US" altLang="zh-CN" sz="2800" b="1" dirty="0" err="1">
                <a:latin typeface="微软雅黑" panose="020B0503020204020204" pitchFamily="34" charset="-122"/>
                <a:ea typeface="微软雅黑" panose="020B0503020204020204" pitchFamily="34" charset="-122"/>
              </a:rPr>
              <a:t>BNE</a:t>
            </a:r>
            <a:r>
              <a:rPr lang="en-US" altLang="zh-CN" sz="2800" b="1" dirty="0">
                <a:latin typeface="微软雅黑" panose="020B0503020204020204" pitchFamily="34" charset="-122"/>
                <a:ea typeface="微软雅黑" panose="020B0503020204020204" pitchFamily="34" charset="-122"/>
              </a:rPr>
              <a:t>	    </a:t>
            </a:r>
            <a:r>
              <a:rPr lang="en-US" altLang="zh-CN" sz="2800" b="1" dirty="0" err="1">
                <a:latin typeface="微软雅黑" panose="020B0503020204020204" pitchFamily="34" charset="-122"/>
                <a:ea typeface="微软雅黑" panose="020B0503020204020204" pitchFamily="34" charset="-122"/>
              </a:rPr>
              <a:t>R1</a:t>
            </a:r>
            <a:r>
              <a:rPr lang="en-US" altLang="zh-CN" sz="2800" b="1" dirty="0">
                <a:latin typeface="微软雅黑" panose="020B0503020204020204" pitchFamily="34" charset="-122"/>
                <a:ea typeface="微软雅黑" panose="020B0503020204020204" pitchFamily="34" charset="-122"/>
              </a:rPr>
              <a:t>, </a:t>
            </a:r>
            <a:r>
              <a:rPr lang="en-US" altLang="zh-CN" sz="2800" b="1" dirty="0" err="1">
                <a:latin typeface="微软雅黑" panose="020B0503020204020204" pitchFamily="34" charset="-122"/>
                <a:ea typeface="微软雅黑" panose="020B0503020204020204" pitchFamily="34" charset="-122"/>
              </a:rPr>
              <a:t>R2</a:t>
            </a:r>
            <a:r>
              <a:rPr lang="en-US" altLang="zh-CN" sz="2800" b="1" dirty="0">
                <a:latin typeface="微软雅黑" panose="020B0503020204020204" pitchFamily="34" charset="-122"/>
                <a:ea typeface="微软雅黑" panose="020B0503020204020204" pitchFamily="34" charset="-122"/>
              </a:rPr>
              <a:t>, Loop</a:t>
            </a:r>
            <a:endParaRPr lang="zh-CN" altLang="en-US" sz="2800" b="1" dirty="0">
              <a:latin typeface="微软雅黑" panose="020B0503020204020204" pitchFamily="34" charset="-122"/>
              <a:ea typeface="微软雅黑" panose="020B0503020204020204" pitchFamily="34" charset="-122"/>
            </a:endParaRPr>
          </a:p>
        </p:txBody>
      </p:sp>
      <p:sp>
        <p:nvSpPr>
          <p:cNvPr id="12" name="Rectangle 3" descr="Rectangle: Click to edit Master text styles&#10;Second level&#10;Third level&#10;Fourth level&#10;Fifth level">
            <a:extLst>
              <a:ext uri="{FF2B5EF4-FFF2-40B4-BE49-F238E27FC236}">
                <a16:creationId xmlns:a16="http://schemas.microsoft.com/office/drawing/2014/main" id="{7E29E8D4-8751-48AE-AC75-25F266F1AEA6}"/>
              </a:ext>
            </a:extLst>
          </p:cNvPr>
          <p:cNvSpPr txBox="1">
            <a:spLocks noChangeArrowheads="1"/>
          </p:cNvSpPr>
          <p:nvPr/>
        </p:nvSpPr>
        <p:spPr>
          <a:xfrm>
            <a:off x="6103918" y="1284088"/>
            <a:ext cx="6088082" cy="3525417"/>
          </a:xfrm>
          <a:prstGeom prst="rect">
            <a:avLst/>
          </a:prstGeom>
        </p:spPr>
        <p:txBody>
          <a:bodyPr/>
          <a:lstStyle>
            <a:lvl1pPr marL="228600" indent="-228600" algn="l" defTabSz="913765"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3765"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3765"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spcBef>
                <a:spcPts val="600"/>
              </a:spcBef>
              <a:spcAft>
                <a:spcPts val="600"/>
              </a:spcAft>
              <a:buFont typeface="Wingdings" panose="05000000000000000000" pitchFamily="2" charset="2"/>
              <a:buNone/>
            </a:pPr>
            <a:r>
              <a:rPr lang="zh-CN" altLang="en-US" sz="2400" b="1" dirty="0">
                <a:latin typeface="微软雅黑" panose="020B0503020204020204" pitchFamily="34" charset="-122"/>
                <a:ea typeface="微软雅黑" panose="020B0503020204020204" pitchFamily="34" charset="-122"/>
              </a:rPr>
              <a:t>没有调度的迭代</a:t>
            </a:r>
            <a:r>
              <a:rPr lang="en-US" altLang="zh-CN" sz="2400" b="1" dirty="0">
                <a:latin typeface="微软雅黑" panose="020B0503020204020204" pitchFamily="34" charset="-122"/>
                <a:ea typeface="微软雅黑" panose="020B0503020204020204" pitchFamily="34" charset="-122"/>
              </a:rPr>
              <a:t>1</a:t>
            </a:r>
            <a:r>
              <a:rPr lang="zh-CN" altLang="en-US" sz="2400" b="1" dirty="0">
                <a:latin typeface="微软雅黑" panose="020B0503020204020204" pitchFamily="34" charset="-122"/>
                <a:ea typeface="微软雅黑" panose="020B0503020204020204" pitchFamily="34" charset="-122"/>
              </a:rPr>
              <a:t>次为</a:t>
            </a:r>
            <a:r>
              <a:rPr lang="en-US" altLang="zh-CN" sz="2400" b="1" dirty="0">
                <a:solidFill>
                  <a:srgbClr val="FF0066"/>
                </a:solidFill>
                <a:latin typeface="微软雅黑" panose="020B0503020204020204" pitchFamily="34" charset="-122"/>
                <a:ea typeface="微软雅黑" panose="020B0503020204020204" pitchFamily="34" charset="-122"/>
              </a:rPr>
              <a:t>10</a:t>
            </a:r>
            <a:r>
              <a:rPr lang="zh-CN" altLang="en-US" sz="2400" b="1" dirty="0">
                <a:latin typeface="微软雅黑" panose="020B0503020204020204" pitchFamily="34" charset="-122"/>
                <a:ea typeface="微软雅黑" panose="020B0503020204020204" pitchFamily="34" charset="-122"/>
              </a:rPr>
              <a:t>个时钟周期</a:t>
            </a:r>
            <a:endParaRPr lang="en-US" altLang="zh-CN" sz="2400" b="1" dirty="0">
              <a:latin typeface="微软雅黑" panose="020B0503020204020204" pitchFamily="34" charset="-122"/>
              <a:ea typeface="微软雅黑" panose="020B0503020204020204" pitchFamily="34" charset="-122"/>
            </a:endParaRPr>
          </a:p>
          <a:p>
            <a:pPr>
              <a:lnSpc>
                <a:spcPct val="150000"/>
              </a:lnSpc>
              <a:spcBef>
                <a:spcPts val="600"/>
              </a:spcBef>
              <a:spcAft>
                <a:spcPts val="600"/>
              </a:spcAft>
              <a:buFont typeface="Wingdings" panose="05000000000000000000" pitchFamily="2" charset="2"/>
              <a:buNone/>
            </a:pPr>
            <a:r>
              <a:rPr lang="zh-CN" altLang="en-US" sz="2400" b="1" dirty="0">
                <a:latin typeface="微软雅黑" panose="020B0503020204020204" pitchFamily="34" charset="-122"/>
                <a:ea typeface="微软雅黑" panose="020B0503020204020204" pitchFamily="34" charset="-122"/>
              </a:rPr>
              <a:t>调度后迭代</a:t>
            </a:r>
            <a:r>
              <a:rPr lang="en-US" altLang="zh-CN" sz="2400" b="1" dirty="0">
                <a:latin typeface="微软雅黑" panose="020B0503020204020204" pitchFamily="34" charset="-122"/>
                <a:ea typeface="微软雅黑" panose="020B0503020204020204" pitchFamily="34" charset="-122"/>
              </a:rPr>
              <a:t>1</a:t>
            </a:r>
            <a:r>
              <a:rPr lang="zh-CN" altLang="en-US" sz="2400" b="1" dirty="0">
                <a:latin typeface="微软雅黑" panose="020B0503020204020204" pitchFamily="34" charset="-122"/>
                <a:ea typeface="微软雅黑" panose="020B0503020204020204" pitchFamily="34" charset="-122"/>
              </a:rPr>
              <a:t>次为</a:t>
            </a:r>
            <a:r>
              <a:rPr lang="en-US" altLang="zh-CN" sz="2400" b="1" dirty="0">
                <a:solidFill>
                  <a:srgbClr val="FF0066"/>
                </a:solidFill>
                <a:latin typeface="微软雅黑" panose="020B0503020204020204" pitchFamily="34" charset="-122"/>
                <a:ea typeface="微软雅黑" panose="020B0503020204020204" pitchFamily="34" charset="-122"/>
              </a:rPr>
              <a:t>6</a:t>
            </a:r>
            <a:r>
              <a:rPr lang="zh-CN" altLang="en-US" sz="2400" b="1" dirty="0">
                <a:latin typeface="微软雅黑" panose="020B0503020204020204" pitchFamily="34" charset="-122"/>
                <a:ea typeface="微软雅黑" panose="020B0503020204020204" pitchFamily="34" charset="-122"/>
              </a:rPr>
              <a:t>个时钟周期</a:t>
            </a:r>
            <a:endParaRPr lang="en-US" altLang="zh-CN" sz="2400" b="1" dirty="0">
              <a:latin typeface="微软雅黑" panose="020B0503020204020204" pitchFamily="34" charset="-122"/>
              <a:ea typeface="微软雅黑" panose="020B0503020204020204" pitchFamily="34" charset="-122"/>
            </a:endParaRPr>
          </a:p>
          <a:p>
            <a:pPr>
              <a:lnSpc>
                <a:spcPct val="150000"/>
              </a:lnSpc>
              <a:spcBef>
                <a:spcPts val="600"/>
              </a:spcBef>
              <a:spcAft>
                <a:spcPts val="600"/>
              </a:spcAft>
              <a:buFont typeface="Wingdings" panose="05000000000000000000" pitchFamily="2" charset="2"/>
              <a:buNone/>
            </a:pPr>
            <a:r>
              <a:rPr lang="zh-CN" altLang="en-US" sz="2400" b="1" dirty="0">
                <a:latin typeface="微软雅黑" panose="020B0503020204020204" pitchFamily="34" charset="-122"/>
                <a:ea typeface="微软雅黑" panose="020B0503020204020204" pitchFamily="34" charset="-122"/>
              </a:rPr>
              <a:t>循环展开并调度后迭代</a:t>
            </a:r>
            <a:r>
              <a:rPr lang="en-US" altLang="zh-CN" sz="2400" b="1" dirty="0">
                <a:latin typeface="微软雅黑" panose="020B0503020204020204" pitchFamily="34" charset="-122"/>
                <a:ea typeface="微软雅黑" panose="020B0503020204020204" pitchFamily="34" charset="-122"/>
              </a:rPr>
              <a:t>1</a:t>
            </a:r>
            <a:r>
              <a:rPr lang="zh-CN" altLang="en-US" sz="2400" b="1" dirty="0">
                <a:latin typeface="微软雅黑" panose="020B0503020204020204" pitchFamily="34" charset="-122"/>
                <a:ea typeface="微软雅黑" panose="020B0503020204020204" pitchFamily="34" charset="-122"/>
              </a:rPr>
              <a:t>次为</a:t>
            </a:r>
            <a:r>
              <a:rPr lang="en-US" altLang="zh-CN" sz="2400" b="1" dirty="0">
                <a:solidFill>
                  <a:srgbClr val="FF0066"/>
                </a:solidFill>
                <a:latin typeface="微软雅黑" panose="020B0503020204020204" pitchFamily="34" charset="-122"/>
                <a:ea typeface="微软雅黑" panose="020B0503020204020204" pitchFamily="34" charset="-122"/>
              </a:rPr>
              <a:t>3.5</a:t>
            </a:r>
            <a:r>
              <a:rPr lang="zh-CN" altLang="en-US" sz="2400" b="1" dirty="0">
                <a:latin typeface="微软雅黑" panose="020B0503020204020204" pitchFamily="34" charset="-122"/>
                <a:ea typeface="微软雅黑" panose="020B0503020204020204" pitchFamily="34" charset="-122"/>
              </a:rPr>
              <a:t>个时钟周期</a:t>
            </a:r>
            <a:endParaRPr lang="en-US" altLang="zh-CN" sz="2400" b="1" dirty="0">
              <a:latin typeface="微软雅黑" panose="020B0503020204020204" pitchFamily="34" charset="-122"/>
              <a:ea typeface="微软雅黑" panose="020B0503020204020204" pitchFamily="34" charset="-122"/>
            </a:endParaRPr>
          </a:p>
          <a:p>
            <a:pPr>
              <a:lnSpc>
                <a:spcPct val="150000"/>
              </a:lnSpc>
              <a:spcBef>
                <a:spcPts val="600"/>
              </a:spcBef>
              <a:spcAft>
                <a:spcPts val="600"/>
              </a:spcAft>
              <a:buFont typeface="Wingdings" panose="05000000000000000000" pitchFamily="2" charset="2"/>
              <a:buNone/>
            </a:pPr>
            <a:r>
              <a:rPr lang="zh-CN" altLang="en-US" sz="2400" b="1" dirty="0">
                <a:solidFill>
                  <a:srgbClr val="0066FF"/>
                </a:solidFill>
                <a:latin typeface="微软雅黑" panose="020B0503020204020204" pitchFamily="34" charset="-122"/>
                <a:ea typeface="微软雅黑" panose="020B0503020204020204" pitchFamily="34" charset="-122"/>
              </a:rPr>
              <a:t>双发射并循环展开调度迭代</a:t>
            </a:r>
            <a:r>
              <a:rPr lang="en-US" altLang="zh-CN" sz="2400" b="1" dirty="0">
                <a:solidFill>
                  <a:srgbClr val="0066FF"/>
                </a:solidFill>
                <a:latin typeface="微软雅黑" panose="020B0503020204020204" pitchFamily="34" charset="-122"/>
                <a:ea typeface="微软雅黑" panose="020B0503020204020204" pitchFamily="34" charset="-122"/>
              </a:rPr>
              <a:t>1</a:t>
            </a:r>
            <a:r>
              <a:rPr lang="zh-CN" altLang="en-US" sz="2400" b="1" dirty="0">
                <a:solidFill>
                  <a:srgbClr val="0066FF"/>
                </a:solidFill>
                <a:latin typeface="微软雅黑" panose="020B0503020204020204" pitchFamily="34" charset="-122"/>
                <a:ea typeface="微软雅黑" panose="020B0503020204020204" pitchFamily="34" charset="-122"/>
              </a:rPr>
              <a:t>次多少个周期？</a:t>
            </a:r>
          </a:p>
        </p:txBody>
      </p:sp>
    </p:spTree>
    <p:extLst>
      <p:ext uri="{BB962C8B-B14F-4D97-AF65-F5344CB8AC3E}">
        <p14:creationId xmlns:p14="http://schemas.microsoft.com/office/powerpoint/2010/main" val="564266330"/>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自由: 形状 22"/>
          <p:cNvSpPr/>
          <p:nvPr/>
        </p:nvSpPr>
        <p:spPr bwMode="auto">
          <a:xfrm rot="12600000">
            <a:off x="628798" y="267712"/>
            <a:ext cx="166903" cy="731887"/>
          </a:xfrm>
          <a:custGeom>
            <a:avLst/>
            <a:gdLst>
              <a:gd name="connsiteX0" fmla="*/ 260214 w 260214"/>
              <a:gd name="connsiteY0" fmla="*/ 995963 h 1141060"/>
              <a:gd name="connsiteX1" fmla="*/ 0 w 260214"/>
              <a:gd name="connsiteY1" fmla="*/ 1141060 h 1141060"/>
              <a:gd name="connsiteX2" fmla="*/ 0 w 260214"/>
              <a:gd name="connsiteY2" fmla="*/ 146621 h 1141060"/>
              <a:gd name="connsiteX3" fmla="*/ 260214 w 260214"/>
              <a:gd name="connsiteY3" fmla="*/ 0 h 1141060"/>
            </a:gdLst>
            <a:ahLst/>
            <a:cxnLst>
              <a:cxn ang="0">
                <a:pos x="connsiteX0" y="connsiteY0"/>
              </a:cxn>
              <a:cxn ang="0">
                <a:pos x="connsiteX1" y="connsiteY1"/>
              </a:cxn>
              <a:cxn ang="0">
                <a:pos x="connsiteX2" y="connsiteY2"/>
              </a:cxn>
              <a:cxn ang="0">
                <a:pos x="connsiteX3" y="connsiteY3"/>
              </a:cxn>
            </a:cxnLst>
            <a:rect l="l" t="t" r="r" b="b"/>
            <a:pathLst>
              <a:path w="260214" h="1141060">
                <a:moveTo>
                  <a:pt x="260214" y="995963"/>
                </a:moveTo>
                <a:lnTo>
                  <a:pt x="0" y="1141060"/>
                </a:lnTo>
                <a:lnTo>
                  <a:pt x="0" y="146621"/>
                </a:lnTo>
                <a:lnTo>
                  <a:pt x="260214" y="0"/>
                </a:lnTo>
                <a:close/>
              </a:path>
            </a:pathLst>
          </a:custGeom>
          <a:solidFill>
            <a:srgbClr val="0075EA"/>
          </a:solidFill>
          <a:ln>
            <a:noFill/>
          </a:ln>
        </p:spPr>
        <p:txBody>
          <a:bodyPr vert="horz" wrap="square" lIns="91440" tIns="45720" rIns="91440" bIns="45720" numCol="1" anchor="t" anchorCtr="0" compatLnSpc="1">
            <a:noAutofit/>
          </a:bodyPr>
          <a:lstStyle/>
          <a:p>
            <a:endParaRPr lang="zh-CN" altLang="en-US" dirty="0"/>
          </a:p>
        </p:txBody>
      </p:sp>
      <p:grpSp>
        <p:nvGrpSpPr>
          <p:cNvPr id="7" name="组合 6">
            <a:extLst>
              <a:ext uri="{FF2B5EF4-FFF2-40B4-BE49-F238E27FC236}">
                <a16:creationId xmlns:a16="http://schemas.microsoft.com/office/drawing/2014/main" id="{6816B3F3-E170-458C-A3B1-3A8A27024ADF}"/>
              </a:ext>
            </a:extLst>
          </p:cNvPr>
          <p:cNvGrpSpPr/>
          <p:nvPr/>
        </p:nvGrpSpPr>
        <p:grpSpPr>
          <a:xfrm>
            <a:off x="635244" y="278225"/>
            <a:ext cx="4461066" cy="714073"/>
            <a:chOff x="635242" y="278221"/>
            <a:chExt cx="4461066" cy="714072"/>
          </a:xfrm>
        </p:grpSpPr>
        <p:sp>
          <p:nvSpPr>
            <p:cNvPr id="9" name="矩形 8">
              <a:extLst>
                <a:ext uri="{FF2B5EF4-FFF2-40B4-BE49-F238E27FC236}">
                  <a16:creationId xmlns:a16="http://schemas.microsoft.com/office/drawing/2014/main" id="{0516B193-77FC-4334-84A3-86C538DC5D93}"/>
                </a:ext>
              </a:extLst>
            </p:cNvPr>
            <p:cNvSpPr/>
            <p:nvPr/>
          </p:nvSpPr>
          <p:spPr>
            <a:xfrm>
              <a:off x="635242" y="676889"/>
              <a:ext cx="3898824" cy="315404"/>
            </a:xfrm>
            <a:prstGeom prst="rect">
              <a:avLst/>
            </a:prstGeom>
          </p:spPr>
          <p:txBody>
            <a:bodyPr wrap="square">
              <a:spAutoFit/>
            </a:bodyPr>
            <a:lstStyle/>
            <a:p>
              <a:pPr algn="ctr"/>
              <a:r>
                <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rPr>
                <a:t>Superscalar MIPS Processor</a:t>
              </a:r>
            </a:p>
          </p:txBody>
        </p:sp>
        <p:sp>
          <p:nvSpPr>
            <p:cNvPr id="10" name="矩形 9">
              <a:extLst>
                <a:ext uri="{FF2B5EF4-FFF2-40B4-BE49-F238E27FC236}">
                  <a16:creationId xmlns:a16="http://schemas.microsoft.com/office/drawing/2014/main" id="{AF291BB6-E434-4772-B1B3-65F3715505D5}"/>
                </a:ext>
              </a:extLst>
            </p:cNvPr>
            <p:cNvSpPr/>
            <p:nvPr/>
          </p:nvSpPr>
          <p:spPr>
            <a:xfrm>
              <a:off x="1197484" y="278221"/>
              <a:ext cx="3898824" cy="523219"/>
            </a:xfrm>
            <a:prstGeom prst="rect">
              <a:avLst/>
            </a:prstGeom>
          </p:spPr>
          <p:txBody>
            <a:bodyPr wrap="none">
              <a:spAutoFit/>
            </a:bodyPr>
            <a:lstStyle/>
            <a:p>
              <a:r>
                <a:rPr lang="en-US" altLang="zh-CN" sz="2800" b="1" dirty="0">
                  <a:solidFill>
                    <a:schemeClr val="tx1">
                      <a:lumMod val="85000"/>
                      <a:lumOff val="15000"/>
                    </a:schemeClr>
                  </a:solidFill>
                  <a:latin typeface="等线" panose="02010600030101010101" pitchFamily="2" charset="-122"/>
                  <a:ea typeface="等线" panose="02010600030101010101" pitchFamily="2" charset="-122"/>
                </a:rPr>
                <a:t>MIPS</a:t>
              </a:r>
              <a:r>
                <a:rPr lang="zh-CN" altLang="en-US" sz="2800" b="1" dirty="0">
                  <a:solidFill>
                    <a:schemeClr val="tx1">
                      <a:lumMod val="85000"/>
                      <a:lumOff val="15000"/>
                    </a:schemeClr>
                  </a:solidFill>
                  <a:latin typeface="等线" panose="02010600030101010101" pitchFamily="2" charset="-122"/>
                  <a:ea typeface="等线" panose="02010600030101010101" pitchFamily="2" charset="-122"/>
                </a:rPr>
                <a:t>处理器中的超标量</a:t>
              </a:r>
            </a:p>
          </p:txBody>
        </p:sp>
      </p:grpSp>
      <p:graphicFrame>
        <p:nvGraphicFramePr>
          <p:cNvPr id="2" name="表格 2">
            <a:extLst>
              <a:ext uri="{FF2B5EF4-FFF2-40B4-BE49-F238E27FC236}">
                <a16:creationId xmlns:a16="http://schemas.microsoft.com/office/drawing/2014/main" id="{5C163F18-F98C-4117-9AC8-AA625FE93BEA}"/>
              </a:ext>
            </a:extLst>
          </p:cNvPr>
          <p:cNvGraphicFramePr>
            <a:graphicFrameLocks noGrp="1"/>
          </p:cNvGraphicFramePr>
          <p:nvPr>
            <p:extLst>
              <p:ext uri="{D42A27DB-BD31-4B8C-83A1-F6EECF244321}">
                <p14:modId xmlns:p14="http://schemas.microsoft.com/office/powerpoint/2010/main" val="147581193"/>
              </p:ext>
            </p:extLst>
          </p:nvPr>
        </p:nvGraphicFramePr>
        <p:xfrm>
          <a:off x="1054924" y="1271364"/>
          <a:ext cx="10082152" cy="5151120"/>
        </p:xfrm>
        <a:graphic>
          <a:graphicData uri="http://schemas.openxmlformats.org/drawingml/2006/table">
            <a:tbl>
              <a:tblPr firstRow="1" bandRow="1">
                <a:tableStyleId>{5C22544A-7EE6-4342-B048-85BDC9FD1C3A}</a:tableStyleId>
              </a:tblPr>
              <a:tblGrid>
                <a:gridCol w="1021278">
                  <a:extLst>
                    <a:ext uri="{9D8B030D-6E8A-4147-A177-3AD203B41FA5}">
                      <a16:colId xmlns:a16="http://schemas.microsoft.com/office/drawing/2014/main" val="368959767"/>
                    </a:ext>
                  </a:extLst>
                </a:gridCol>
                <a:gridCol w="2970811">
                  <a:extLst>
                    <a:ext uri="{9D8B030D-6E8A-4147-A177-3AD203B41FA5}">
                      <a16:colId xmlns:a16="http://schemas.microsoft.com/office/drawing/2014/main" val="2072051456"/>
                    </a:ext>
                  </a:extLst>
                </a:gridCol>
                <a:gridCol w="3569525">
                  <a:extLst>
                    <a:ext uri="{9D8B030D-6E8A-4147-A177-3AD203B41FA5}">
                      <a16:colId xmlns:a16="http://schemas.microsoft.com/office/drawing/2014/main" val="2619211865"/>
                    </a:ext>
                  </a:extLst>
                </a:gridCol>
                <a:gridCol w="2520538">
                  <a:extLst>
                    <a:ext uri="{9D8B030D-6E8A-4147-A177-3AD203B41FA5}">
                      <a16:colId xmlns:a16="http://schemas.microsoft.com/office/drawing/2014/main" val="3329011395"/>
                    </a:ext>
                  </a:extLst>
                </a:gridCol>
              </a:tblGrid>
              <a:tr h="370840">
                <a:tc>
                  <a:txBody>
                    <a:bodyPr/>
                    <a:lstStyle/>
                    <a:p>
                      <a:endParaRPr lang="zh-CN" altLang="en-US" sz="2000" dirty="0">
                        <a:latin typeface="微软雅黑" panose="020B0503020204020204" pitchFamily="34" charset="-122"/>
                        <a:ea typeface="微软雅黑" panose="020B0503020204020204" pitchFamily="34" charset="-122"/>
                      </a:endParaRPr>
                    </a:p>
                  </a:txBody>
                  <a:tcPr/>
                </a:tc>
                <a:tc>
                  <a:txBody>
                    <a:bodyPr/>
                    <a:lstStyle/>
                    <a:p>
                      <a:pPr algn="ctr"/>
                      <a:r>
                        <a:rPr lang="zh-CN" altLang="en-US" sz="2000" dirty="0">
                          <a:latin typeface="微软雅黑" panose="020B0503020204020204" pitchFamily="34" charset="-122"/>
                          <a:ea typeface="微软雅黑" panose="020B0503020204020204" pitchFamily="34" charset="-122"/>
                        </a:rPr>
                        <a:t>整数指令</a:t>
                      </a:r>
                    </a:p>
                  </a:txBody>
                  <a:tcPr/>
                </a:tc>
                <a:tc>
                  <a:txBody>
                    <a:bodyPr/>
                    <a:lstStyle/>
                    <a:p>
                      <a:pPr algn="ctr"/>
                      <a:r>
                        <a:rPr lang="zh-CN" altLang="en-US" sz="2000" dirty="0">
                          <a:latin typeface="微软雅黑" panose="020B0503020204020204" pitchFamily="34" charset="-122"/>
                          <a:ea typeface="微软雅黑" panose="020B0503020204020204" pitchFamily="34" charset="-122"/>
                        </a:rPr>
                        <a:t>浮点指令</a:t>
                      </a:r>
                    </a:p>
                  </a:txBody>
                  <a:tcPr/>
                </a:tc>
                <a:tc>
                  <a:txBody>
                    <a:bodyPr/>
                    <a:lstStyle/>
                    <a:p>
                      <a:pPr algn="ctr"/>
                      <a:r>
                        <a:rPr lang="zh-CN" altLang="en-US" sz="2000" dirty="0">
                          <a:latin typeface="微软雅黑" panose="020B0503020204020204" pitchFamily="34" charset="-122"/>
                          <a:ea typeface="微软雅黑" panose="020B0503020204020204" pitchFamily="34" charset="-122"/>
                        </a:rPr>
                        <a:t>时钟周期</a:t>
                      </a:r>
                    </a:p>
                  </a:txBody>
                  <a:tcPr/>
                </a:tc>
                <a:extLst>
                  <a:ext uri="{0D108BD9-81ED-4DB2-BD59-A6C34878D82A}">
                    <a16:rowId xmlns:a16="http://schemas.microsoft.com/office/drawing/2014/main" val="3001986935"/>
                  </a:ext>
                </a:extLst>
              </a:tr>
              <a:tr h="370840">
                <a:tc>
                  <a:txBody>
                    <a:bodyPr/>
                    <a:lstStyle/>
                    <a:p>
                      <a:r>
                        <a:rPr lang="en-US" altLang="zh-CN" sz="2000" dirty="0">
                          <a:latin typeface="微软雅黑" panose="020B0503020204020204" pitchFamily="34" charset="-122"/>
                          <a:ea typeface="微软雅黑" panose="020B0503020204020204" pitchFamily="34" charset="-122"/>
                        </a:rPr>
                        <a:t>Loop</a:t>
                      </a:r>
                      <a:r>
                        <a:rPr lang="zh-CN" altLang="en-US" sz="2000" dirty="0">
                          <a:latin typeface="微软雅黑" panose="020B0503020204020204" pitchFamily="34" charset="-122"/>
                          <a:ea typeface="微软雅黑" panose="020B0503020204020204" pitchFamily="34" charset="-122"/>
                        </a:rPr>
                        <a:t>：</a:t>
                      </a:r>
                    </a:p>
                  </a:txBody>
                  <a:tcPr/>
                </a:tc>
                <a:tc>
                  <a:txBody>
                    <a:bodyPr/>
                    <a:lstStyle/>
                    <a:p>
                      <a:pPr algn="just"/>
                      <a:r>
                        <a:rPr lang="en-US" altLang="zh-CN" sz="2000" dirty="0" err="1">
                          <a:latin typeface="微软雅黑" panose="020B0503020204020204" pitchFamily="34" charset="-122"/>
                          <a:ea typeface="微软雅黑" panose="020B0503020204020204" pitchFamily="34" charset="-122"/>
                        </a:rPr>
                        <a:t>L.D</a:t>
                      </a:r>
                      <a:r>
                        <a:rPr lang="en-US" altLang="zh-CN" sz="2000" dirty="0">
                          <a:latin typeface="微软雅黑" panose="020B0503020204020204" pitchFamily="34" charset="-122"/>
                          <a:ea typeface="微软雅黑" panose="020B0503020204020204" pitchFamily="34" charset="-122"/>
                        </a:rPr>
                        <a:t>          </a:t>
                      </a:r>
                      <a:r>
                        <a:rPr lang="en-US" altLang="zh-CN" sz="2000" dirty="0" err="1">
                          <a:latin typeface="微软雅黑" panose="020B0503020204020204" pitchFamily="34" charset="-122"/>
                          <a:ea typeface="微软雅黑" panose="020B0503020204020204" pitchFamily="34" charset="-122"/>
                        </a:rPr>
                        <a:t>F0</a:t>
                      </a:r>
                      <a:r>
                        <a:rPr lang="en-US" altLang="zh-CN" sz="2000" dirty="0">
                          <a:latin typeface="微软雅黑" panose="020B0503020204020204" pitchFamily="34" charset="-122"/>
                          <a:ea typeface="微软雅黑" panose="020B0503020204020204" pitchFamily="34" charset="-122"/>
                        </a:rPr>
                        <a:t>,       0(</a:t>
                      </a:r>
                      <a:r>
                        <a:rPr lang="en-US" altLang="zh-CN" sz="2000" dirty="0" err="1">
                          <a:latin typeface="微软雅黑" panose="020B0503020204020204" pitchFamily="34" charset="-122"/>
                          <a:ea typeface="微软雅黑" panose="020B0503020204020204" pitchFamily="34" charset="-122"/>
                        </a:rPr>
                        <a:t>R1</a:t>
                      </a:r>
                      <a:r>
                        <a:rPr lang="en-US" altLang="zh-CN" sz="2000" dirty="0">
                          <a:latin typeface="微软雅黑" panose="020B0503020204020204" pitchFamily="34" charset="-122"/>
                          <a:ea typeface="微软雅黑" panose="020B0503020204020204" pitchFamily="34" charset="-122"/>
                        </a:rPr>
                        <a:t>)</a:t>
                      </a:r>
                    </a:p>
                  </a:txBody>
                  <a:tcPr/>
                </a:tc>
                <a:tc>
                  <a:txBody>
                    <a:bodyPr/>
                    <a:lstStyle/>
                    <a:p>
                      <a:pPr algn="just"/>
                      <a:endParaRPr lang="zh-CN" altLang="en-US" sz="2000" dirty="0">
                        <a:latin typeface="微软雅黑" panose="020B0503020204020204" pitchFamily="34" charset="-122"/>
                        <a:ea typeface="微软雅黑" panose="020B0503020204020204" pitchFamily="34" charset="-122"/>
                      </a:endParaRPr>
                    </a:p>
                  </a:txBody>
                  <a:tcPr/>
                </a:tc>
                <a:tc>
                  <a:txBody>
                    <a:bodyPr/>
                    <a:lstStyle/>
                    <a:p>
                      <a:pPr algn="ctr"/>
                      <a:r>
                        <a:rPr lang="en-US" altLang="zh-CN" sz="2000" dirty="0">
                          <a:latin typeface="微软雅黑" panose="020B0503020204020204" pitchFamily="34" charset="-122"/>
                          <a:ea typeface="微软雅黑" panose="020B0503020204020204" pitchFamily="34" charset="-122"/>
                        </a:rPr>
                        <a:t>1</a:t>
                      </a:r>
                      <a:endParaRPr lang="zh-CN" altLang="en-US" sz="2000" dirty="0">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val="1293931888"/>
                  </a:ext>
                </a:extLst>
              </a:tr>
              <a:tr h="370840">
                <a:tc>
                  <a:txBody>
                    <a:bodyPr/>
                    <a:lstStyle/>
                    <a:p>
                      <a:endParaRPr lang="zh-CN" altLang="en-US" sz="2000">
                        <a:latin typeface="微软雅黑" panose="020B0503020204020204" pitchFamily="34" charset="-122"/>
                        <a:ea typeface="微软雅黑" panose="020B0503020204020204" pitchFamily="34" charset="-122"/>
                      </a:endParaRPr>
                    </a:p>
                  </a:txBody>
                  <a:tcPr/>
                </a:tc>
                <a:tc>
                  <a:txBody>
                    <a:bodyPr/>
                    <a:lstStyle/>
                    <a:p>
                      <a:pPr algn="just"/>
                      <a:r>
                        <a:rPr lang="en-US" altLang="zh-CN" sz="2000" dirty="0" err="1">
                          <a:latin typeface="微软雅黑" panose="020B0503020204020204" pitchFamily="34" charset="-122"/>
                          <a:ea typeface="微软雅黑" panose="020B0503020204020204" pitchFamily="34" charset="-122"/>
                        </a:rPr>
                        <a:t>L.D</a:t>
                      </a:r>
                      <a:r>
                        <a:rPr lang="en-US" altLang="zh-CN" sz="2000" dirty="0">
                          <a:latin typeface="微软雅黑" panose="020B0503020204020204" pitchFamily="34" charset="-122"/>
                          <a:ea typeface="微软雅黑" panose="020B0503020204020204" pitchFamily="34" charset="-122"/>
                        </a:rPr>
                        <a:t>          </a:t>
                      </a:r>
                      <a:r>
                        <a:rPr lang="en-US" altLang="zh-CN" sz="2000" dirty="0" err="1">
                          <a:latin typeface="微软雅黑" panose="020B0503020204020204" pitchFamily="34" charset="-122"/>
                          <a:ea typeface="微软雅黑" panose="020B0503020204020204" pitchFamily="34" charset="-122"/>
                        </a:rPr>
                        <a:t>F6</a:t>
                      </a:r>
                      <a:r>
                        <a:rPr lang="en-US" altLang="zh-CN" sz="2000" dirty="0">
                          <a:latin typeface="微软雅黑" panose="020B0503020204020204" pitchFamily="34" charset="-122"/>
                          <a:ea typeface="微软雅黑" panose="020B0503020204020204" pitchFamily="34" charset="-122"/>
                        </a:rPr>
                        <a:t>,      -8(</a:t>
                      </a:r>
                      <a:r>
                        <a:rPr lang="en-US" altLang="zh-CN" sz="2000" dirty="0" err="1">
                          <a:latin typeface="微软雅黑" panose="020B0503020204020204" pitchFamily="34" charset="-122"/>
                          <a:ea typeface="微软雅黑" panose="020B0503020204020204" pitchFamily="34" charset="-122"/>
                        </a:rPr>
                        <a:t>R1</a:t>
                      </a:r>
                      <a:r>
                        <a:rPr lang="en-US" altLang="zh-CN" sz="2000" dirty="0">
                          <a:latin typeface="微软雅黑" panose="020B0503020204020204" pitchFamily="34" charset="-122"/>
                          <a:ea typeface="微软雅黑" panose="020B0503020204020204" pitchFamily="34" charset="-122"/>
                        </a:rPr>
                        <a:t>)</a:t>
                      </a:r>
                      <a:endParaRPr lang="zh-CN" altLang="en-US" sz="2000" dirty="0">
                        <a:latin typeface="微软雅黑" panose="020B0503020204020204" pitchFamily="34" charset="-122"/>
                        <a:ea typeface="微软雅黑" panose="020B0503020204020204" pitchFamily="34" charset="-122"/>
                      </a:endParaRPr>
                    </a:p>
                  </a:txBody>
                  <a:tcPr/>
                </a:tc>
                <a:tc>
                  <a:txBody>
                    <a:bodyPr/>
                    <a:lstStyle/>
                    <a:p>
                      <a:pPr algn="just"/>
                      <a:endParaRPr lang="zh-CN" altLang="en-US" sz="2000" dirty="0">
                        <a:latin typeface="微软雅黑" panose="020B0503020204020204" pitchFamily="34" charset="-122"/>
                        <a:ea typeface="微软雅黑" panose="020B0503020204020204" pitchFamily="34" charset="-122"/>
                      </a:endParaRPr>
                    </a:p>
                  </a:txBody>
                  <a:tcPr/>
                </a:tc>
                <a:tc>
                  <a:txBody>
                    <a:bodyPr/>
                    <a:lstStyle/>
                    <a:p>
                      <a:pPr algn="ctr"/>
                      <a:r>
                        <a:rPr lang="en-US" altLang="zh-CN" sz="2000" dirty="0">
                          <a:latin typeface="微软雅黑" panose="020B0503020204020204" pitchFamily="34" charset="-122"/>
                          <a:ea typeface="微软雅黑" panose="020B0503020204020204" pitchFamily="34" charset="-122"/>
                        </a:rPr>
                        <a:t>2</a:t>
                      </a:r>
                      <a:endParaRPr lang="zh-CN" altLang="en-US" sz="2000" dirty="0">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val="2464740486"/>
                  </a:ext>
                </a:extLst>
              </a:tr>
              <a:tr h="370840">
                <a:tc>
                  <a:txBody>
                    <a:bodyPr/>
                    <a:lstStyle/>
                    <a:p>
                      <a:endParaRPr lang="zh-CN" altLang="en-US" sz="2000">
                        <a:latin typeface="微软雅黑" panose="020B0503020204020204" pitchFamily="34" charset="-122"/>
                        <a:ea typeface="微软雅黑" panose="020B0503020204020204" pitchFamily="34" charset="-122"/>
                      </a:endParaRPr>
                    </a:p>
                  </a:txBody>
                  <a:tcPr/>
                </a:tc>
                <a:tc>
                  <a:txBody>
                    <a:bodyPr/>
                    <a:lstStyle/>
                    <a:p>
                      <a:pPr marL="0" marR="0" lvl="0" indent="0" algn="just" defTabSz="913765" rtl="0" eaLnBrk="1" fontAlgn="auto" latinLnBrk="0" hangingPunct="1">
                        <a:lnSpc>
                          <a:spcPct val="100000"/>
                        </a:lnSpc>
                        <a:spcBef>
                          <a:spcPts val="0"/>
                        </a:spcBef>
                        <a:spcAft>
                          <a:spcPts val="0"/>
                        </a:spcAft>
                        <a:buClrTx/>
                        <a:buSzTx/>
                        <a:buFontTx/>
                        <a:buNone/>
                        <a:tabLst/>
                        <a:defRPr/>
                      </a:pPr>
                      <a:r>
                        <a:rPr lang="en-US" altLang="zh-CN" sz="2000" dirty="0" err="1">
                          <a:latin typeface="微软雅黑" panose="020B0503020204020204" pitchFamily="34" charset="-122"/>
                          <a:ea typeface="微软雅黑" panose="020B0503020204020204" pitchFamily="34" charset="-122"/>
                        </a:rPr>
                        <a:t>L.D</a:t>
                      </a:r>
                      <a:r>
                        <a:rPr lang="en-US" altLang="zh-CN" sz="2000" dirty="0">
                          <a:latin typeface="微软雅黑" panose="020B0503020204020204" pitchFamily="34" charset="-122"/>
                          <a:ea typeface="微软雅黑" panose="020B0503020204020204" pitchFamily="34" charset="-122"/>
                        </a:rPr>
                        <a:t>          </a:t>
                      </a:r>
                      <a:r>
                        <a:rPr lang="en-US" altLang="zh-CN" sz="2000" dirty="0" err="1">
                          <a:latin typeface="微软雅黑" panose="020B0503020204020204" pitchFamily="34" charset="-122"/>
                          <a:ea typeface="微软雅黑" panose="020B0503020204020204" pitchFamily="34" charset="-122"/>
                        </a:rPr>
                        <a:t>F10</a:t>
                      </a:r>
                      <a:r>
                        <a:rPr lang="en-US" altLang="zh-CN" sz="2000" dirty="0">
                          <a:latin typeface="微软雅黑" panose="020B0503020204020204" pitchFamily="34" charset="-122"/>
                          <a:ea typeface="微软雅黑" panose="020B0503020204020204" pitchFamily="34" charset="-122"/>
                        </a:rPr>
                        <a:t>,  -16(</a:t>
                      </a:r>
                      <a:r>
                        <a:rPr lang="en-US" altLang="zh-CN" sz="2000" dirty="0" err="1">
                          <a:latin typeface="微软雅黑" panose="020B0503020204020204" pitchFamily="34" charset="-122"/>
                          <a:ea typeface="微软雅黑" panose="020B0503020204020204" pitchFamily="34" charset="-122"/>
                        </a:rPr>
                        <a:t>R1</a:t>
                      </a:r>
                      <a:r>
                        <a:rPr lang="en-US" altLang="zh-CN" sz="2000" dirty="0">
                          <a:latin typeface="微软雅黑" panose="020B0503020204020204" pitchFamily="34" charset="-122"/>
                          <a:ea typeface="微软雅黑" panose="020B0503020204020204" pitchFamily="34" charset="-122"/>
                        </a:rPr>
                        <a:t>)</a:t>
                      </a:r>
                      <a:endParaRPr lang="zh-CN" altLang="en-US" sz="2000" dirty="0">
                        <a:latin typeface="微软雅黑" panose="020B0503020204020204" pitchFamily="34" charset="-122"/>
                        <a:ea typeface="微软雅黑" panose="020B0503020204020204" pitchFamily="34" charset="-122"/>
                      </a:endParaRPr>
                    </a:p>
                  </a:txBody>
                  <a:tcPr/>
                </a:tc>
                <a:tc>
                  <a:txBody>
                    <a:bodyPr/>
                    <a:lstStyle/>
                    <a:p>
                      <a:pPr algn="just"/>
                      <a:r>
                        <a:rPr lang="en-US" altLang="zh-CN" sz="2000" dirty="0" err="1">
                          <a:latin typeface="微软雅黑" panose="020B0503020204020204" pitchFamily="34" charset="-122"/>
                          <a:ea typeface="微软雅黑" panose="020B0503020204020204" pitchFamily="34" charset="-122"/>
                        </a:rPr>
                        <a:t>ADD.D</a:t>
                      </a:r>
                      <a:r>
                        <a:rPr lang="en-US" altLang="zh-CN" sz="2000" dirty="0">
                          <a:latin typeface="微软雅黑" panose="020B0503020204020204" pitchFamily="34" charset="-122"/>
                          <a:ea typeface="微软雅黑" panose="020B0503020204020204" pitchFamily="34" charset="-122"/>
                        </a:rPr>
                        <a:t>     </a:t>
                      </a:r>
                      <a:r>
                        <a:rPr lang="en-US" altLang="zh-CN" sz="2000" dirty="0" err="1">
                          <a:latin typeface="微软雅黑" panose="020B0503020204020204" pitchFamily="34" charset="-122"/>
                          <a:ea typeface="微软雅黑" panose="020B0503020204020204" pitchFamily="34" charset="-122"/>
                        </a:rPr>
                        <a:t>F4</a:t>
                      </a:r>
                      <a:r>
                        <a:rPr lang="en-US" altLang="zh-CN" sz="2000" dirty="0">
                          <a:latin typeface="微软雅黑" panose="020B0503020204020204" pitchFamily="34" charset="-122"/>
                          <a:ea typeface="微软雅黑" panose="020B0503020204020204" pitchFamily="34" charset="-122"/>
                        </a:rPr>
                        <a:t>,    </a:t>
                      </a:r>
                      <a:r>
                        <a:rPr lang="en-US" altLang="zh-CN" sz="2000" dirty="0" err="1">
                          <a:latin typeface="微软雅黑" panose="020B0503020204020204" pitchFamily="34" charset="-122"/>
                          <a:ea typeface="微软雅黑" panose="020B0503020204020204" pitchFamily="34" charset="-122"/>
                        </a:rPr>
                        <a:t>F0</a:t>
                      </a:r>
                      <a:r>
                        <a:rPr lang="en-US" altLang="zh-CN" sz="2000" dirty="0">
                          <a:latin typeface="微软雅黑" panose="020B0503020204020204" pitchFamily="34" charset="-122"/>
                          <a:ea typeface="微软雅黑" panose="020B0503020204020204" pitchFamily="34" charset="-122"/>
                        </a:rPr>
                        <a:t>,  </a:t>
                      </a:r>
                      <a:r>
                        <a:rPr lang="en-US" altLang="zh-CN" sz="2000" dirty="0" err="1">
                          <a:latin typeface="微软雅黑" panose="020B0503020204020204" pitchFamily="34" charset="-122"/>
                          <a:ea typeface="微软雅黑" panose="020B0503020204020204" pitchFamily="34" charset="-122"/>
                        </a:rPr>
                        <a:t>F2</a:t>
                      </a:r>
                      <a:endParaRPr lang="zh-CN" altLang="en-US" sz="2000" dirty="0">
                        <a:latin typeface="微软雅黑" panose="020B0503020204020204" pitchFamily="34" charset="-122"/>
                        <a:ea typeface="微软雅黑" panose="020B0503020204020204" pitchFamily="34" charset="-122"/>
                      </a:endParaRPr>
                    </a:p>
                  </a:txBody>
                  <a:tcPr/>
                </a:tc>
                <a:tc>
                  <a:txBody>
                    <a:bodyPr/>
                    <a:lstStyle/>
                    <a:p>
                      <a:pPr algn="ctr"/>
                      <a:r>
                        <a:rPr lang="en-US" altLang="zh-CN" sz="2000" dirty="0">
                          <a:latin typeface="微软雅黑" panose="020B0503020204020204" pitchFamily="34" charset="-122"/>
                          <a:ea typeface="微软雅黑" panose="020B0503020204020204" pitchFamily="34" charset="-122"/>
                        </a:rPr>
                        <a:t>3</a:t>
                      </a:r>
                      <a:endParaRPr lang="zh-CN" altLang="en-US" sz="2000" dirty="0">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val="763414770"/>
                  </a:ext>
                </a:extLst>
              </a:tr>
              <a:tr h="370840">
                <a:tc>
                  <a:txBody>
                    <a:bodyPr/>
                    <a:lstStyle/>
                    <a:p>
                      <a:endParaRPr lang="zh-CN" altLang="en-US" sz="2000">
                        <a:latin typeface="微软雅黑" panose="020B0503020204020204" pitchFamily="34" charset="-122"/>
                        <a:ea typeface="微软雅黑" panose="020B0503020204020204" pitchFamily="34" charset="-122"/>
                      </a:endParaRPr>
                    </a:p>
                  </a:txBody>
                  <a:tcPr/>
                </a:tc>
                <a:tc>
                  <a:txBody>
                    <a:bodyPr/>
                    <a:lstStyle/>
                    <a:p>
                      <a:pPr marL="0" marR="0" lvl="0" indent="0" algn="just" defTabSz="913765" rtl="0" eaLnBrk="1" fontAlgn="auto" latinLnBrk="0" hangingPunct="1">
                        <a:lnSpc>
                          <a:spcPct val="100000"/>
                        </a:lnSpc>
                        <a:spcBef>
                          <a:spcPts val="0"/>
                        </a:spcBef>
                        <a:spcAft>
                          <a:spcPts val="0"/>
                        </a:spcAft>
                        <a:buClrTx/>
                        <a:buSzTx/>
                        <a:buFontTx/>
                        <a:buNone/>
                        <a:tabLst/>
                        <a:defRPr/>
                      </a:pPr>
                      <a:r>
                        <a:rPr lang="en-US" altLang="zh-CN" sz="2000" dirty="0" err="1">
                          <a:latin typeface="微软雅黑" panose="020B0503020204020204" pitchFamily="34" charset="-122"/>
                          <a:ea typeface="微软雅黑" panose="020B0503020204020204" pitchFamily="34" charset="-122"/>
                        </a:rPr>
                        <a:t>L.D</a:t>
                      </a:r>
                      <a:r>
                        <a:rPr lang="en-US" altLang="zh-CN" sz="2000" dirty="0">
                          <a:latin typeface="微软雅黑" panose="020B0503020204020204" pitchFamily="34" charset="-122"/>
                          <a:ea typeface="微软雅黑" panose="020B0503020204020204" pitchFamily="34" charset="-122"/>
                        </a:rPr>
                        <a:t>          </a:t>
                      </a:r>
                      <a:r>
                        <a:rPr lang="en-US" altLang="zh-CN" sz="2000" dirty="0" err="1">
                          <a:latin typeface="微软雅黑" panose="020B0503020204020204" pitchFamily="34" charset="-122"/>
                          <a:ea typeface="微软雅黑" panose="020B0503020204020204" pitchFamily="34" charset="-122"/>
                        </a:rPr>
                        <a:t>F14</a:t>
                      </a:r>
                      <a:r>
                        <a:rPr lang="en-US" altLang="zh-CN" sz="2000" dirty="0">
                          <a:latin typeface="微软雅黑" panose="020B0503020204020204" pitchFamily="34" charset="-122"/>
                          <a:ea typeface="微软雅黑" panose="020B0503020204020204" pitchFamily="34" charset="-122"/>
                        </a:rPr>
                        <a:t>,  -24(</a:t>
                      </a:r>
                      <a:r>
                        <a:rPr lang="en-US" altLang="zh-CN" sz="2000" dirty="0" err="1">
                          <a:latin typeface="微软雅黑" panose="020B0503020204020204" pitchFamily="34" charset="-122"/>
                          <a:ea typeface="微软雅黑" panose="020B0503020204020204" pitchFamily="34" charset="-122"/>
                        </a:rPr>
                        <a:t>R1</a:t>
                      </a:r>
                      <a:r>
                        <a:rPr lang="en-US" altLang="zh-CN" sz="2000" dirty="0">
                          <a:latin typeface="微软雅黑" panose="020B0503020204020204" pitchFamily="34" charset="-122"/>
                          <a:ea typeface="微软雅黑" panose="020B0503020204020204" pitchFamily="34" charset="-122"/>
                        </a:rPr>
                        <a:t>)</a:t>
                      </a:r>
                    </a:p>
                  </a:txBody>
                  <a:tcPr/>
                </a:tc>
                <a:tc>
                  <a:txBody>
                    <a:bodyPr/>
                    <a:lstStyle/>
                    <a:p>
                      <a:pPr marL="0" marR="0" lvl="0" indent="0" algn="just" defTabSz="913765" rtl="0" eaLnBrk="1" fontAlgn="auto" latinLnBrk="0" hangingPunct="1">
                        <a:lnSpc>
                          <a:spcPct val="100000"/>
                        </a:lnSpc>
                        <a:spcBef>
                          <a:spcPts val="0"/>
                        </a:spcBef>
                        <a:spcAft>
                          <a:spcPts val="0"/>
                        </a:spcAft>
                        <a:buClrTx/>
                        <a:buSzTx/>
                        <a:buFontTx/>
                        <a:buNone/>
                        <a:tabLst/>
                        <a:defRPr/>
                      </a:pPr>
                      <a:r>
                        <a:rPr lang="en-US" altLang="zh-CN" sz="2000" dirty="0" err="1">
                          <a:latin typeface="微软雅黑" panose="020B0503020204020204" pitchFamily="34" charset="-122"/>
                          <a:ea typeface="微软雅黑" panose="020B0503020204020204" pitchFamily="34" charset="-122"/>
                        </a:rPr>
                        <a:t>ADD.D</a:t>
                      </a:r>
                      <a:r>
                        <a:rPr lang="en-US" altLang="zh-CN" sz="2000" dirty="0">
                          <a:latin typeface="微软雅黑" panose="020B0503020204020204" pitchFamily="34" charset="-122"/>
                          <a:ea typeface="微软雅黑" panose="020B0503020204020204" pitchFamily="34" charset="-122"/>
                        </a:rPr>
                        <a:t>     </a:t>
                      </a:r>
                      <a:r>
                        <a:rPr lang="en-US" altLang="zh-CN" sz="2000" dirty="0" err="1">
                          <a:latin typeface="微软雅黑" panose="020B0503020204020204" pitchFamily="34" charset="-122"/>
                          <a:ea typeface="微软雅黑" panose="020B0503020204020204" pitchFamily="34" charset="-122"/>
                        </a:rPr>
                        <a:t>F8</a:t>
                      </a:r>
                      <a:r>
                        <a:rPr lang="en-US" altLang="zh-CN" sz="2000" dirty="0">
                          <a:latin typeface="微软雅黑" panose="020B0503020204020204" pitchFamily="34" charset="-122"/>
                          <a:ea typeface="微软雅黑" panose="020B0503020204020204" pitchFamily="34" charset="-122"/>
                        </a:rPr>
                        <a:t>,    </a:t>
                      </a:r>
                      <a:r>
                        <a:rPr lang="en-US" altLang="zh-CN" sz="2000" dirty="0" err="1">
                          <a:latin typeface="微软雅黑" panose="020B0503020204020204" pitchFamily="34" charset="-122"/>
                          <a:ea typeface="微软雅黑" panose="020B0503020204020204" pitchFamily="34" charset="-122"/>
                        </a:rPr>
                        <a:t>F6</a:t>
                      </a:r>
                      <a:r>
                        <a:rPr lang="en-US" altLang="zh-CN" sz="2000" dirty="0">
                          <a:latin typeface="微软雅黑" panose="020B0503020204020204" pitchFamily="34" charset="-122"/>
                          <a:ea typeface="微软雅黑" panose="020B0503020204020204" pitchFamily="34" charset="-122"/>
                        </a:rPr>
                        <a:t>,  </a:t>
                      </a:r>
                      <a:r>
                        <a:rPr lang="en-US" altLang="zh-CN" sz="2000" dirty="0" err="1">
                          <a:latin typeface="微软雅黑" panose="020B0503020204020204" pitchFamily="34" charset="-122"/>
                          <a:ea typeface="微软雅黑" panose="020B0503020204020204" pitchFamily="34" charset="-122"/>
                        </a:rPr>
                        <a:t>F2</a:t>
                      </a:r>
                      <a:endParaRPr lang="zh-CN" altLang="en-US" sz="2000" dirty="0">
                        <a:latin typeface="微软雅黑" panose="020B0503020204020204" pitchFamily="34" charset="-122"/>
                        <a:ea typeface="微软雅黑" panose="020B0503020204020204" pitchFamily="34" charset="-122"/>
                      </a:endParaRPr>
                    </a:p>
                  </a:txBody>
                  <a:tcPr/>
                </a:tc>
                <a:tc>
                  <a:txBody>
                    <a:bodyPr/>
                    <a:lstStyle/>
                    <a:p>
                      <a:pPr algn="ctr"/>
                      <a:r>
                        <a:rPr lang="en-US" altLang="zh-CN" sz="2000" dirty="0">
                          <a:latin typeface="微软雅黑" panose="020B0503020204020204" pitchFamily="34" charset="-122"/>
                          <a:ea typeface="微软雅黑" panose="020B0503020204020204" pitchFamily="34" charset="-122"/>
                        </a:rPr>
                        <a:t>4</a:t>
                      </a:r>
                      <a:endParaRPr lang="zh-CN" altLang="en-US" sz="2000" dirty="0">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val="3172066643"/>
                  </a:ext>
                </a:extLst>
              </a:tr>
              <a:tr h="370840">
                <a:tc>
                  <a:txBody>
                    <a:bodyPr/>
                    <a:lstStyle/>
                    <a:p>
                      <a:endParaRPr lang="zh-CN" altLang="en-US" sz="2000">
                        <a:latin typeface="微软雅黑" panose="020B0503020204020204" pitchFamily="34" charset="-122"/>
                        <a:ea typeface="微软雅黑" panose="020B0503020204020204" pitchFamily="34" charset="-122"/>
                      </a:endParaRPr>
                    </a:p>
                  </a:txBody>
                  <a:tcPr/>
                </a:tc>
                <a:tc>
                  <a:txBody>
                    <a:bodyPr/>
                    <a:lstStyle/>
                    <a:p>
                      <a:pPr marL="0" marR="0" lvl="0" indent="0" algn="just" defTabSz="913765" rtl="0" eaLnBrk="1" fontAlgn="auto" latinLnBrk="0" hangingPunct="1">
                        <a:lnSpc>
                          <a:spcPct val="100000"/>
                        </a:lnSpc>
                        <a:spcBef>
                          <a:spcPts val="0"/>
                        </a:spcBef>
                        <a:spcAft>
                          <a:spcPts val="0"/>
                        </a:spcAft>
                        <a:buClrTx/>
                        <a:buSzTx/>
                        <a:buFontTx/>
                        <a:buNone/>
                        <a:tabLst/>
                        <a:defRPr/>
                      </a:pPr>
                      <a:r>
                        <a:rPr lang="en-US" altLang="zh-CN" sz="2000" dirty="0" err="1">
                          <a:latin typeface="微软雅黑" panose="020B0503020204020204" pitchFamily="34" charset="-122"/>
                          <a:ea typeface="微软雅黑" panose="020B0503020204020204" pitchFamily="34" charset="-122"/>
                        </a:rPr>
                        <a:t>L.D</a:t>
                      </a:r>
                      <a:r>
                        <a:rPr lang="en-US" altLang="zh-CN" sz="2000" dirty="0">
                          <a:latin typeface="微软雅黑" panose="020B0503020204020204" pitchFamily="34" charset="-122"/>
                          <a:ea typeface="微软雅黑" panose="020B0503020204020204" pitchFamily="34" charset="-122"/>
                        </a:rPr>
                        <a:t>          </a:t>
                      </a:r>
                      <a:r>
                        <a:rPr lang="en-US" altLang="zh-CN" sz="2000" dirty="0" err="1">
                          <a:latin typeface="微软雅黑" panose="020B0503020204020204" pitchFamily="34" charset="-122"/>
                          <a:ea typeface="微软雅黑" panose="020B0503020204020204" pitchFamily="34" charset="-122"/>
                        </a:rPr>
                        <a:t>F18</a:t>
                      </a:r>
                      <a:r>
                        <a:rPr lang="en-US" altLang="zh-CN" sz="2000" dirty="0">
                          <a:latin typeface="微软雅黑" panose="020B0503020204020204" pitchFamily="34" charset="-122"/>
                          <a:ea typeface="微软雅黑" panose="020B0503020204020204" pitchFamily="34" charset="-122"/>
                        </a:rPr>
                        <a:t>,  -32(</a:t>
                      </a:r>
                      <a:r>
                        <a:rPr lang="en-US" altLang="zh-CN" sz="2000" dirty="0" err="1">
                          <a:latin typeface="微软雅黑" panose="020B0503020204020204" pitchFamily="34" charset="-122"/>
                          <a:ea typeface="微软雅黑" panose="020B0503020204020204" pitchFamily="34" charset="-122"/>
                        </a:rPr>
                        <a:t>R1</a:t>
                      </a:r>
                      <a:r>
                        <a:rPr lang="en-US" altLang="zh-CN" sz="2000" dirty="0">
                          <a:latin typeface="微软雅黑" panose="020B0503020204020204" pitchFamily="34" charset="-122"/>
                          <a:ea typeface="微软雅黑" panose="020B0503020204020204" pitchFamily="34" charset="-122"/>
                        </a:rPr>
                        <a:t>)</a:t>
                      </a:r>
                      <a:endParaRPr lang="zh-CN" altLang="en-US" sz="2000" dirty="0">
                        <a:latin typeface="微软雅黑" panose="020B0503020204020204" pitchFamily="34" charset="-122"/>
                        <a:ea typeface="微软雅黑" panose="020B0503020204020204" pitchFamily="34" charset="-122"/>
                      </a:endParaRPr>
                    </a:p>
                  </a:txBody>
                  <a:tcPr/>
                </a:tc>
                <a:tc>
                  <a:txBody>
                    <a:bodyPr/>
                    <a:lstStyle/>
                    <a:p>
                      <a:pPr marL="0" marR="0" lvl="0" indent="0" algn="just" defTabSz="913765" rtl="0" eaLnBrk="1" fontAlgn="auto" latinLnBrk="0" hangingPunct="1">
                        <a:lnSpc>
                          <a:spcPct val="100000"/>
                        </a:lnSpc>
                        <a:spcBef>
                          <a:spcPts val="0"/>
                        </a:spcBef>
                        <a:spcAft>
                          <a:spcPts val="0"/>
                        </a:spcAft>
                        <a:buClrTx/>
                        <a:buSzTx/>
                        <a:buFontTx/>
                        <a:buNone/>
                        <a:tabLst/>
                        <a:defRPr/>
                      </a:pPr>
                      <a:r>
                        <a:rPr lang="en-US" altLang="zh-CN" sz="2000" dirty="0" err="1">
                          <a:latin typeface="微软雅黑" panose="020B0503020204020204" pitchFamily="34" charset="-122"/>
                          <a:ea typeface="微软雅黑" panose="020B0503020204020204" pitchFamily="34" charset="-122"/>
                        </a:rPr>
                        <a:t>ADD.D</a:t>
                      </a:r>
                      <a:r>
                        <a:rPr lang="en-US" altLang="zh-CN" sz="2000" dirty="0">
                          <a:latin typeface="微软雅黑" panose="020B0503020204020204" pitchFamily="34" charset="-122"/>
                          <a:ea typeface="微软雅黑" panose="020B0503020204020204" pitchFamily="34" charset="-122"/>
                        </a:rPr>
                        <a:t>   </a:t>
                      </a:r>
                      <a:r>
                        <a:rPr lang="en-US" altLang="zh-CN" sz="2000" dirty="0" err="1">
                          <a:latin typeface="微软雅黑" panose="020B0503020204020204" pitchFamily="34" charset="-122"/>
                          <a:ea typeface="微软雅黑" panose="020B0503020204020204" pitchFamily="34" charset="-122"/>
                        </a:rPr>
                        <a:t>F12</a:t>
                      </a:r>
                      <a:r>
                        <a:rPr lang="en-US" altLang="zh-CN" sz="2000" dirty="0">
                          <a:latin typeface="微软雅黑" panose="020B0503020204020204" pitchFamily="34" charset="-122"/>
                          <a:ea typeface="微软雅黑" panose="020B0503020204020204" pitchFamily="34" charset="-122"/>
                        </a:rPr>
                        <a:t>,  </a:t>
                      </a:r>
                      <a:r>
                        <a:rPr lang="en-US" altLang="zh-CN" sz="2000" dirty="0" err="1">
                          <a:latin typeface="微软雅黑" panose="020B0503020204020204" pitchFamily="34" charset="-122"/>
                          <a:ea typeface="微软雅黑" panose="020B0503020204020204" pitchFamily="34" charset="-122"/>
                        </a:rPr>
                        <a:t>F10</a:t>
                      </a:r>
                      <a:r>
                        <a:rPr lang="en-US" altLang="zh-CN" sz="2000" dirty="0">
                          <a:latin typeface="微软雅黑" panose="020B0503020204020204" pitchFamily="34" charset="-122"/>
                          <a:ea typeface="微软雅黑" panose="020B0503020204020204" pitchFamily="34" charset="-122"/>
                        </a:rPr>
                        <a:t>,  </a:t>
                      </a:r>
                      <a:r>
                        <a:rPr lang="en-US" altLang="zh-CN" sz="2000" dirty="0" err="1">
                          <a:latin typeface="微软雅黑" panose="020B0503020204020204" pitchFamily="34" charset="-122"/>
                          <a:ea typeface="微软雅黑" panose="020B0503020204020204" pitchFamily="34" charset="-122"/>
                        </a:rPr>
                        <a:t>F2</a:t>
                      </a:r>
                      <a:endParaRPr lang="zh-CN" altLang="en-US" sz="2000" dirty="0">
                        <a:latin typeface="微软雅黑" panose="020B0503020204020204" pitchFamily="34" charset="-122"/>
                        <a:ea typeface="微软雅黑" panose="020B0503020204020204" pitchFamily="34" charset="-122"/>
                      </a:endParaRPr>
                    </a:p>
                  </a:txBody>
                  <a:tcPr/>
                </a:tc>
                <a:tc>
                  <a:txBody>
                    <a:bodyPr/>
                    <a:lstStyle/>
                    <a:p>
                      <a:pPr algn="ctr"/>
                      <a:r>
                        <a:rPr lang="en-US" altLang="zh-CN" sz="2000" dirty="0">
                          <a:latin typeface="微软雅黑" panose="020B0503020204020204" pitchFamily="34" charset="-122"/>
                          <a:ea typeface="微软雅黑" panose="020B0503020204020204" pitchFamily="34" charset="-122"/>
                        </a:rPr>
                        <a:t>5</a:t>
                      </a:r>
                      <a:endParaRPr lang="zh-CN" altLang="en-US" sz="2000" dirty="0">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val="4115477039"/>
                  </a:ext>
                </a:extLst>
              </a:tr>
              <a:tr h="370840">
                <a:tc>
                  <a:txBody>
                    <a:bodyPr/>
                    <a:lstStyle/>
                    <a:p>
                      <a:endParaRPr lang="zh-CN" altLang="en-US" sz="2000">
                        <a:latin typeface="微软雅黑" panose="020B0503020204020204" pitchFamily="34" charset="-122"/>
                        <a:ea typeface="微软雅黑" panose="020B0503020204020204" pitchFamily="34" charset="-122"/>
                      </a:endParaRPr>
                    </a:p>
                  </a:txBody>
                  <a:tcPr/>
                </a:tc>
                <a:tc>
                  <a:txBody>
                    <a:bodyPr/>
                    <a:lstStyle/>
                    <a:p>
                      <a:pPr algn="just"/>
                      <a:r>
                        <a:rPr lang="en-US" altLang="zh-CN" sz="2000" dirty="0" err="1">
                          <a:latin typeface="微软雅黑" panose="020B0503020204020204" pitchFamily="34" charset="-122"/>
                          <a:ea typeface="微软雅黑" panose="020B0503020204020204" pitchFamily="34" charset="-122"/>
                        </a:rPr>
                        <a:t>S.D</a:t>
                      </a:r>
                      <a:r>
                        <a:rPr lang="en-US" altLang="zh-CN" sz="2000" dirty="0">
                          <a:latin typeface="微软雅黑" panose="020B0503020204020204" pitchFamily="34" charset="-122"/>
                          <a:ea typeface="微软雅黑" panose="020B0503020204020204" pitchFamily="34" charset="-122"/>
                        </a:rPr>
                        <a:t>            0(</a:t>
                      </a:r>
                      <a:r>
                        <a:rPr lang="en-US" altLang="zh-CN" sz="2000" dirty="0" err="1">
                          <a:latin typeface="微软雅黑" panose="020B0503020204020204" pitchFamily="34" charset="-122"/>
                          <a:ea typeface="微软雅黑" panose="020B0503020204020204" pitchFamily="34" charset="-122"/>
                        </a:rPr>
                        <a:t>R1</a:t>
                      </a:r>
                      <a:r>
                        <a:rPr lang="en-US" altLang="zh-CN" sz="2000" dirty="0">
                          <a:latin typeface="微软雅黑" panose="020B0503020204020204" pitchFamily="34" charset="-122"/>
                          <a:ea typeface="微软雅黑" panose="020B0503020204020204" pitchFamily="34" charset="-122"/>
                        </a:rPr>
                        <a:t>),   </a:t>
                      </a:r>
                      <a:r>
                        <a:rPr lang="en-US" altLang="zh-CN" sz="2000" dirty="0" err="1">
                          <a:latin typeface="微软雅黑" panose="020B0503020204020204" pitchFamily="34" charset="-122"/>
                          <a:ea typeface="微软雅黑" panose="020B0503020204020204" pitchFamily="34" charset="-122"/>
                        </a:rPr>
                        <a:t>F4</a:t>
                      </a:r>
                      <a:endParaRPr lang="zh-CN" altLang="en-US" sz="2000" dirty="0">
                        <a:latin typeface="微软雅黑" panose="020B0503020204020204" pitchFamily="34" charset="-122"/>
                        <a:ea typeface="微软雅黑" panose="020B0503020204020204" pitchFamily="34" charset="-122"/>
                      </a:endParaRPr>
                    </a:p>
                  </a:txBody>
                  <a:tcPr/>
                </a:tc>
                <a:tc>
                  <a:txBody>
                    <a:bodyPr/>
                    <a:lstStyle/>
                    <a:p>
                      <a:pPr marL="0" marR="0" lvl="0" indent="0" algn="just" defTabSz="913765" rtl="0" eaLnBrk="1" fontAlgn="auto" latinLnBrk="0" hangingPunct="1">
                        <a:lnSpc>
                          <a:spcPct val="100000"/>
                        </a:lnSpc>
                        <a:spcBef>
                          <a:spcPts val="0"/>
                        </a:spcBef>
                        <a:spcAft>
                          <a:spcPts val="0"/>
                        </a:spcAft>
                        <a:buClrTx/>
                        <a:buSzTx/>
                        <a:buFontTx/>
                        <a:buNone/>
                        <a:tabLst/>
                        <a:defRPr/>
                      </a:pPr>
                      <a:r>
                        <a:rPr lang="en-US" altLang="zh-CN" sz="2000" dirty="0" err="1">
                          <a:latin typeface="微软雅黑" panose="020B0503020204020204" pitchFamily="34" charset="-122"/>
                          <a:ea typeface="微软雅黑" panose="020B0503020204020204" pitchFamily="34" charset="-122"/>
                        </a:rPr>
                        <a:t>ADD.D</a:t>
                      </a:r>
                      <a:r>
                        <a:rPr lang="en-US" altLang="zh-CN" sz="2000" dirty="0">
                          <a:latin typeface="微软雅黑" panose="020B0503020204020204" pitchFamily="34" charset="-122"/>
                          <a:ea typeface="微软雅黑" panose="020B0503020204020204" pitchFamily="34" charset="-122"/>
                        </a:rPr>
                        <a:t>   </a:t>
                      </a:r>
                      <a:r>
                        <a:rPr lang="en-US" altLang="zh-CN" sz="2000" dirty="0" err="1">
                          <a:latin typeface="微软雅黑" panose="020B0503020204020204" pitchFamily="34" charset="-122"/>
                          <a:ea typeface="微软雅黑" panose="020B0503020204020204" pitchFamily="34" charset="-122"/>
                        </a:rPr>
                        <a:t>F16</a:t>
                      </a:r>
                      <a:r>
                        <a:rPr lang="en-US" altLang="zh-CN" sz="2000" dirty="0">
                          <a:latin typeface="微软雅黑" panose="020B0503020204020204" pitchFamily="34" charset="-122"/>
                          <a:ea typeface="微软雅黑" panose="020B0503020204020204" pitchFamily="34" charset="-122"/>
                        </a:rPr>
                        <a:t>,  </a:t>
                      </a:r>
                      <a:r>
                        <a:rPr lang="en-US" altLang="zh-CN" sz="2000" dirty="0" err="1">
                          <a:latin typeface="微软雅黑" panose="020B0503020204020204" pitchFamily="34" charset="-122"/>
                          <a:ea typeface="微软雅黑" panose="020B0503020204020204" pitchFamily="34" charset="-122"/>
                        </a:rPr>
                        <a:t>F14</a:t>
                      </a:r>
                      <a:r>
                        <a:rPr lang="en-US" altLang="zh-CN" sz="2000" dirty="0">
                          <a:latin typeface="微软雅黑" panose="020B0503020204020204" pitchFamily="34" charset="-122"/>
                          <a:ea typeface="微软雅黑" panose="020B0503020204020204" pitchFamily="34" charset="-122"/>
                        </a:rPr>
                        <a:t>,  </a:t>
                      </a:r>
                      <a:r>
                        <a:rPr lang="en-US" altLang="zh-CN" sz="2000" dirty="0" err="1">
                          <a:latin typeface="微软雅黑" panose="020B0503020204020204" pitchFamily="34" charset="-122"/>
                          <a:ea typeface="微软雅黑" panose="020B0503020204020204" pitchFamily="34" charset="-122"/>
                        </a:rPr>
                        <a:t>F2</a:t>
                      </a:r>
                      <a:endParaRPr lang="zh-CN" altLang="en-US" sz="2000" dirty="0">
                        <a:latin typeface="微软雅黑" panose="020B0503020204020204" pitchFamily="34" charset="-122"/>
                        <a:ea typeface="微软雅黑" panose="020B0503020204020204" pitchFamily="34" charset="-122"/>
                      </a:endParaRPr>
                    </a:p>
                  </a:txBody>
                  <a:tcPr/>
                </a:tc>
                <a:tc>
                  <a:txBody>
                    <a:bodyPr/>
                    <a:lstStyle/>
                    <a:p>
                      <a:pPr algn="ctr"/>
                      <a:r>
                        <a:rPr lang="en-US" altLang="zh-CN" sz="2000" dirty="0">
                          <a:latin typeface="微软雅黑" panose="020B0503020204020204" pitchFamily="34" charset="-122"/>
                          <a:ea typeface="微软雅黑" panose="020B0503020204020204" pitchFamily="34" charset="-122"/>
                        </a:rPr>
                        <a:t>6</a:t>
                      </a:r>
                      <a:endParaRPr lang="zh-CN" altLang="en-US" sz="2000" dirty="0">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val="280328046"/>
                  </a:ext>
                </a:extLst>
              </a:tr>
              <a:tr h="370840">
                <a:tc>
                  <a:txBody>
                    <a:bodyPr/>
                    <a:lstStyle/>
                    <a:p>
                      <a:endParaRPr lang="zh-CN" altLang="en-US" sz="2000">
                        <a:latin typeface="微软雅黑" panose="020B0503020204020204" pitchFamily="34" charset="-122"/>
                        <a:ea typeface="微软雅黑" panose="020B0503020204020204" pitchFamily="34" charset="-122"/>
                      </a:endParaRPr>
                    </a:p>
                  </a:txBody>
                  <a:tcPr/>
                </a:tc>
                <a:tc>
                  <a:txBody>
                    <a:bodyPr/>
                    <a:lstStyle/>
                    <a:p>
                      <a:pPr algn="just"/>
                      <a:r>
                        <a:rPr lang="en-US" altLang="zh-CN" sz="2000" dirty="0" err="1">
                          <a:latin typeface="微软雅黑" panose="020B0503020204020204" pitchFamily="34" charset="-122"/>
                          <a:ea typeface="微软雅黑" panose="020B0503020204020204" pitchFamily="34" charset="-122"/>
                        </a:rPr>
                        <a:t>S.D</a:t>
                      </a:r>
                      <a:r>
                        <a:rPr lang="en-US" altLang="zh-CN" sz="2000" dirty="0">
                          <a:latin typeface="微软雅黑" panose="020B0503020204020204" pitchFamily="34" charset="-122"/>
                          <a:ea typeface="微软雅黑" panose="020B0503020204020204" pitchFamily="34" charset="-122"/>
                        </a:rPr>
                        <a:t>          -8(</a:t>
                      </a:r>
                      <a:r>
                        <a:rPr lang="en-US" altLang="zh-CN" sz="2000" dirty="0" err="1">
                          <a:latin typeface="微软雅黑" panose="020B0503020204020204" pitchFamily="34" charset="-122"/>
                          <a:ea typeface="微软雅黑" panose="020B0503020204020204" pitchFamily="34" charset="-122"/>
                        </a:rPr>
                        <a:t>R1</a:t>
                      </a:r>
                      <a:r>
                        <a:rPr lang="en-US" altLang="zh-CN" sz="2000" dirty="0">
                          <a:latin typeface="微软雅黑" panose="020B0503020204020204" pitchFamily="34" charset="-122"/>
                          <a:ea typeface="微软雅黑" panose="020B0503020204020204" pitchFamily="34" charset="-122"/>
                        </a:rPr>
                        <a:t>),   </a:t>
                      </a:r>
                      <a:r>
                        <a:rPr lang="en-US" altLang="zh-CN" sz="2000" dirty="0" err="1">
                          <a:latin typeface="微软雅黑" panose="020B0503020204020204" pitchFamily="34" charset="-122"/>
                          <a:ea typeface="微软雅黑" panose="020B0503020204020204" pitchFamily="34" charset="-122"/>
                        </a:rPr>
                        <a:t>F8</a:t>
                      </a:r>
                      <a:endParaRPr lang="zh-CN" altLang="en-US" sz="2000" dirty="0">
                        <a:latin typeface="微软雅黑" panose="020B0503020204020204" pitchFamily="34" charset="-122"/>
                        <a:ea typeface="微软雅黑" panose="020B0503020204020204" pitchFamily="34" charset="-122"/>
                      </a:endParaRPr>
                    </a:p>
                  </a:txBody>
                  <a:tcPr/>
                </a:tc>
                <a:tc>
                  <a:txBody>
                    <a:bodyPr/>
                    <a:lstStyle/>
                    <a:p>
                      <a:pPr marL="0" marR="0" lvl="0" indent="0" algn="just" defTabSz="913765" rtl="0" eaLnBrk="1" fontAlgn="auto" latinLnBrk="0" hangingPunct="1">
                        <a:lnSpc>
                          <a:spcPct val="100000"/>
                        </a:lnSpc>
                        <a:spcBef>
                          <a:spcPts val="0"/>
                        </a:spcBef>
                        <a:spcAft>
                          <a:spcPts val="0"/>
                        </a:spcAft>
                        <a:buClrTx/>
                        <a:buSzTx/>
                        <a:buFontTx/>
                        <a:buNone/>
                        <a:tabLst/>
                        <a:defRPr/>
                      </a:pPr>
                      <a:r>
                        <a:rPr lang="en-US" altLang="zh-CN" sz="2000" dirty="0" err="1">
                          <a:latin typeface="微软雅黑" panose="020B0503020204020204" pitchFamily="34" charset="-122"/>
                          <a:ea typeface="微软雅黑" panose="020B0503020204020204" pitchFamily="34" charset="-122"/>
                        </a:rPr>
                        <a:t>ADD.D</a:t>
                      </a:r>
                      <a:r>
                        <a:rPr lang="en-US" altLang="zh-CN" sz="2000" dirty="0">
                          <a:latin typeface="微软雅黑" panose="020B0503020204020204" pitchFamily="34" charset="-122"/>
                          <a:ea typeface="微软雅黑" panose="020B0503020204020204" pitchFamily="34" charset="-122"/>
                        </a:rPr>
                        <a:t>   </a:t>
                      </a:r>
                      <a:r>
                        <a:rPr lang="en-US" altLang="zh-CN" sz="2000" dirty="0" err="1">
                          <a:latin typeface="微软雅黑" panose="020B0503020204020204" pitchFamily="34" charset="-122"/>
                          <a:ea typeface="微软雅黑" panose="020B0503020204020204" pitchFamily="34" charset="-122"/>
                        </a:rPr>
                        <a:t>F20</a:t>
                      </a:r>
                      <a:r>
                        <a:rPr lang="en-US" altLang="zh-CN" sz="2000" dirty="0">
                          <a:latin typeface="微软雅黑" panose="020B0503020204020204" pitchFamily="34" charset="-122"/>
                          <a:ea typeface="微软雅黑" panose="020B0503020204020204" pitchFamily="34" charset="-122"/>
                        </a:rPr>
                        <a:t>,  </a:t>
                      </a:r>
                      <a:r>
                        <a:rPr lang="en-US" altLang="zh-CN" sz="2000" dirty="0" err="1">
                          <a:latin typeface="微软雅黑" panose="020B0503020204020204" pitchFamily="34" charset="-122"/>
                          <a:ea typeface="微软雅黑" panose="020B0503020204020204" pitchFamily="34" charset="-122"/>
                        </a:rPr>
                        <a:t>F18</a:t>
                      </a:r>
                      <a:r>
                        <a:rPr lang="en-US" altLang="zh-CN" sz="2000" dirty="0">
                          <a:latin typeface="微软雅黑" panose="020B0503020204020204" pitchFamily="34" charset="-122"/>
                          <a:ea typeface="微软雅黑" panose="020B0503020204020204" pitchFamily="34" charset="-122"/>
                        </a:rPr>
                        <a:t>,  </a:t>
                      </a:r>
                      <a:r>
                        <a:rPr lang="en-US" altLang="zh-CN" sz="2000" dirty="0" err="1">
                          <a:latin typeface="微软雅黑" panose="020B0503020204020204" pitchFamily="34" charset="-122"/>
                          <a:ea typeface="微软雅黑" panose="020B0503020204020204" pitchFamily="34" charset="-122"/>
                        </a:rPr>
                        <a:t>F2</a:t>
                      </a:r>
                      <a:endParaRPr lang="zh-CN" altLang="en-US" sz="2000" dirty="0">
                        <a:latin typeface="微软雅黑" panose="020B0503020204020204" pitchFamily="34" charset="-122"/>
                        <a:ea typeface="微软雅黑" panose="020B0503020204020204" pitchFamily="34" charset="-122"/>
                      </a:endParaRPr>
                    </a:p>
                  </a:txBody>
                  <a:tcPr/>
                </a:tc>
                <a:tc>
                  <a:txBody>
                    <a:bodyPr/>
                    <a:lstStyle/>
                    <a:p>
                      <a:pPr algn="ctr"/>
                      <a:r>
                        <a:rPr lang="en-US" altLang="zh-CN" sz="2000" dirty="0">
                          <a:latin typeface="微软雅黑" panose="020B0503020204020204" pitchFamily="34" charset="-122"/>
                          <a:ea typeface="微软雅黑" panose="020B0503020204020204" pitchFamily="34" charset="-122"/>
                        </a:rPr>
                        <a:t>7</a:t>
                      </a:r>
                      <a:endParaRPr lang="zh-CN" altLang="en-US" sz="2000" dirty="0">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val="2080728834"/>
                  </a:ext>
                </a:extLst>
              </a:tr>
              <a:tr h="370840">
                <a:tc>
                  <a:txBody>
                    <a:bodyPr/>
                    <a:lstStyle/>
                    <a:p>
                      <a:endParaRPr lang="zh-CN" altLang="en-US" sz="2000">
                        <a:latin typeface="微软雅黑" panose="020B0503020204020204" pitchFamily="34" charset="-122"/>
                        <a:ea typeface="微软雅黑" panose="020B0503020204020204" pitchFamily="34" charset="-122"/>
                      </a:endParaRPr>
                    </a:p>
                  </a:txBody>
                  <a:tcPr/>
                </a:tc>
                <a:tc>
                  <a:txBody>
                    <a:bodyPr/>
                    <a:lstStyle/>
                    <a:p>
                      <a:pPr algn="just"/>
                      <a:r>
                        <a:rPr lang="en-US" altLang="zh-CN" sz="2000" dirty="0" err="1">
                          <a:latin typeface="微软雅黑" panose="020B0503020204020204" pitchFamily="34" charset="-122"/>
                          <a:ea typeface="微软雅黑" panose="020B0503020204020204" pitchFamily="34" charset="-122"/>
                        </a:rPr>
                        <a:t>S.D</a:t>
                      </a:r>
                      <a:r>
                        <a:rPr lang="en-US" altLang="zh-CN" sz="2000" dirty="0">
                          <a:latin typeface="微软雅黑" panose="020B0503020204020204" pitchFamily="34" charset="-122"/>
                          <a:ea typeface="微软雅黑" panose="020B0503020204020204" pitchFamily="34" charset="-122"/>
                        </a:rPr>
                        <a:t>          -16(</a:t>
                      </a:r>
                      <a:r>
                        <a:rPr lang="en-US" altLang="zh-CN" sz="2000" dirty="0" err="1">
                          <a:latin typeface="微软雅黑" panose="020B0503020204020204" pitchFamily="34" charset="-122"/>
                          <a:ea typeface="微软雅黑" panose="020B0503020204020204" pitchFamily="34" charset="-122"/>
                        </a:rPr>
                        <a:t>R1</a:t>
                      </a:r>
                      <a:r>
                        <a:rPr lang="en-US" altLang="zh-CN" sz="2000" dirty="0">
                          <a:latin typeface="微软雅黑" panose="020B0503020204020204" pitchFamily="34" charset="-122"/>
                          <a:ea typeface="微软雅黑" panose="020B0503020204020204" pitchFamily="34" charset="-122"/>
                        </a:rPr>
                        <a:t>),   </a:t>
                      </a:r>
                      <a:r>
                        <a:rPr lang="en-US" altLang="zh-CN" sz="2000" dirty="0" err="1">
                          <a:latin typeface="微软雅黑" panose="020B0503020204020204" pitchFamily="34" charset="-122"/>
                          <a:ea typeface="微软雅黑" panose="020B0503020204020204" pitchFamily="34" charset="-122"/>
                        </a:rPr>
                        <a:t>F12</a:t>
                      </a:r>
                      <a:endParaRPr lang="zh-CN" altLang="en-US" sz="2000" dirty="0">
                        <a:latin typeface="微软雅黑" panose="020B0503020204020204" pitchFamily="34" charset="-122"/>
                        <a:ea typeface="微软雅黑" panose="020B0503020204020204" pitchFamily="34" charset="-122"/>
                      </a:endParaRPr>
                    </a:p>
                  </a:txBody>
                  <a:tcPr/>
                </a:tc>
                <a:tc>
                  <a:txBody>
                    <a:bodyPr/>
                    <a:lstStyle/>
                    <a:p>
                      <a:pPr algn="just"/>
                      <a:endParaRPr lang="zh-CN" altLang="en-US" sz="2000" dirty="0">
                        <a:latin typeface="微软雅黑" panose="020B0503020204020204" pitchFamily="34" charset="-122"/>
                        <a:ea typeface="微软雅黑" panose="020B0503020204020204" pitchFamily="34" charset="-122"/>
                      </a:endParaRPr>
                    </a:p>
                  </a:txBody>
                  <a:tcPr/>
                </a:tc>
                <a:tc>
                  <a:txBody>
                    <a:bodyPr/>
                    <a:lstStyle/>
                    <a:p>
                      <a:pPr algn="ctr"/>
                      <a:r>
                        <a:rPr lang="en-US" altLang="zh-CN" sz="2000" dirty="0">
                          <a:latin typeface="微软雅黑" panose="020B0503020204020204" pitchFamily="34" charset="-122"/>
                          <a:ea typeface="微软雅黑" panose="020B0503020204020204" pitchFamily="34" charset="-122"/>
                        </a:rPr>
                        <a:t>8</a:t>
                      </a:r>
                      <a:endParaRPr lang="zh-CN" altLang="en-US" sz="2000" dirty="0">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val="3634354777"/>
                  </a:ext>
                </a:extLst>
              </a:tr>
              <a:tr h="370840">
                <a:tc>
                  <a:txBody>
                    <a:bodyPr/>
                    <a:lstStyle/>
                    <a:p>
                      <a:endParaRPr lang="zh-CN" altLang="en-US" sz="2000">
                        <a:latin typeface="微软雅黑" panose="020B0503020204020204" pitchFamily="34" charset="-122"/>
                        <a:ea typeface="微软雅黑" panose="020B0503020204020204" pitchFamily="34" charset="-122"/>
                      </a:endParaRPr>
                    </a:p>
                  </a:txBody>
                  <a:tcPr/>
                </a:tc>
                <a:tc>
                  <a:txBody>
                    <a:bodyPr/>
                    <a:lstStyle/>
                    <a:p>
                      <a:pPr algn="just"/>
                      <a:r>
                        <a:rPr lang="en-US" altLang="zh-CN" sz="2000" dirty="0" err="1">
                          <a:latin typeface="微软雅黑" panose="020B0503020204020204" pitchFamily="34" charset="-122"/>
                          <a:ea typeface="微软雅黑" panose="020B0503020204020204" pitchFamily="34" charset="-122"/>
                        </a:rPr>
                        <a:t>S.D</a:t>
                      </a:r>
                      <a:r>
                        <a:rPr lang="en-US" altLang="zh-CN" sz="2000" dirty="0">
                          <a:latin typeface="微软雅黑" panose="020B0503020204020204" pitchFamily="34" charset="-122"/>
                          <a:ea typeface="微软雅黑" panose="020B0503020204020204" pitchFamily="34" charset="-122"/>
                        </a:rPr>
                        <a:t>          -24(</a:t>
                      </a:r>
                      <a:r>
                        <a:rPr lang="en-US" altLang="zh-CN" sz="2000" dirty="0" err="1">
                          <a:latin typeface="微软雅黑" panose="020B0503020204020204" pitchFamily="34" charset="-122"/>
                          <a:ea typeface="微软雅黑" panose="020B0503020204020204" pitchFamily="34" charset="-122"/>
                        </a:rPr>
                        <a:t>R1</a:t>
                      </a:r>
                      <a:r>
                        <a:rPr lang="en-US" altLang="zh-CN" sz="2000" dirty="0">
                          <a:latin typeface="微软雅黑" panose="020B0503020204020204" pitchFamily="34" charset="-122"/>
                          <a:ea typeface="微软雅黑" panose="020B0503020204020204" pitchFamily="34" charset="-122"/>
                        </a:rPr>
                        <a:t>),   </a:t>
                      </a:r>
                      <a:r>
                        <a:rPr lang="en-US" altLang="zh-CN" sz="2000" dirty="0" err="1">
                          <a:latin typeface="微软雅黑" panose="020B0503020204020204" pitchFamily="34" charset="-122"/>
                          <a:ea typeface="微软雅黑" panose="020B0503020204020204" pitchFamily="34" charset="-122"/>
                        </a:rPr>
                        <a:t>F16</a:t>
                      </a:r>
                      <a:endParaRPr lang="zh-CN" altLang="en-US" sz="2000" dirty="0">
                        <a:latin typeface="微软雅黑" panose="020B0503020204020204" pitchFamily="34" charset="-122"/>
                        <a:ea typeface="微软雅黑" panose="020B0503020204020204" pitchFamily="34" charset="-122"/>
                      </a:endParaRPr>
                    </a:p>
                  </a:txBody>
                  <a:tcPr/>
                </a:tc>
                <a:tc>
                  <a:txBody>
                    <a:bodyPr/>
                    <a:lstStyle/>
                    <a:p>
                      <a:pPr algn="just"/>
                      <a:endParaRPr lang="zh-CN" altLang="en-US" sz="2000" dirty="0">
                        <a:latin typeface="微软雅黑" panose="020B0503020204020204" pitchFamily="34" charset="-122"/>
                        <a:ea typeface="微软雅黑" panose="020B0503020204020204" pitchFamily="34" charset="-122"/>
                      </a:endParaRPr>
                    </a:p>
                  </a:txBody>
                  <a:tcPr/>
                </a:tc>
                <a:tc>
                  <a:txBody>
                    <a:bodyPr/>
                    <a:lstStyle/>
                    <a:p>
                      <a:pPr algn="ctr"/>
                      <a:r>
                        <a:rPr lang="en-US" altLang="zh-CN" sz="2000" dirty="0">
                          <a:latin typeface="微软雅黑" panose="020B0503020204020204" pitchFamily="34" charset="-122"/>
                          <a:ea typeface="微软雅黑" panose="020B0503020204020204" pitchFamily="34" charset="-122"/>
                        </a:rPr>
                        <a:t>9</a:t>
                      </a:r>
                      <a:endParaRPr lang="zh-CN" altLang="en-US" sz="2000" dirty="0">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val="2648798195"/>
                  </a:ext>
                </a:extLst>
              </a:tr>
              <a:tr h="370840">
                <a:tc>
                  <a:txBody>
                    <a:bodyPr/>
                    <a:lstStyle/>
                    <a:p>
                      <a:endParaRPr lang="zh-CN" altLang="en-US" sz="2000">
                        <a:latin typeface="微软雅黑" panose="020B0503020204020204" pitchFamily="34" charset="-122"/>
                        <a:ea typeface="微软雅黑" panose="020B0503020204020204" pitchFamily="34" charset="-122"/>
                      </a:endParaRPr>
                    </a:p>
                  </a:txBody>
                  <a:tcPr/>
                </a:tc>
                <a:tc>
                  <a:txBody>
                    <a:bodyPr/>
                    <a:lstStyle/>
                    <a:p>
                      <a:pPr algn="just"/>
                      <a:r>
                        <a:rPr lang="en-US" altLang="zh-CN" sz="2000" dirty="0" err="1">
                          <a:latin typeface="微软雅黑" panose="020B0503020204020204" pitchFamily="34" charset="-122"/>
                          <a:ea typeface="微软雅黑" panose="020B0503020204020204" pitchFamily="34" charset="-122"/>
                        </a:rPr>
                        <a:t>DADDIU</a:t>
                      </a:r>
                      <a:r>
                        <a:rPr lang="en-US" altLang="zh-CN" sz="2000" dirty="0">
                          <a:latin typeface="微软雅黑" panose="020B0503020204020204" pitchFamily="34" charset="-122"/>
                          <a:ea typeface="微软雅黑" panose="020B0503020204020204" pitchFamily="34" charset="-122"/>
                        </a:rPr>
                        <a:t>   </a:t>
                      </a:r>
                      <a:r>
                        <a:rPr lang="en-US" altLang="zh-CN" sz="2000" dirty="0" err="1">
                          <a:latin typeface="微软雅黑" panose="020B0503020204020204" pitchFamily="34" charset="-122"/>
                          <a:ea typeface="微软雅黑" panose="020B0503020204020204" pitchFamily="34" charset="-122"/>
                        </a:rPr>
                        <a:t>R1</a:t>
                      </a:r>
                      <a:r>
                        <a:rPr lang="en-US" altLang="zh-CN" sz="2000" dirty="0">
                          <a:latin typeface="微软雅黑" panose="020B0503020204020204" pitchFamily="34" charset="-122"/>
                          <a:ea typeface="微软雅黑" panose="020B0503020204020204" pitchFamily="34" charset="-122"/>
                        </a:rPr>
                        <a:t>, </a:t>
                      </a:r>
                      <a:r>
                        <a:rPr lang="en-US" altLang="zh-CN" sz="2000" dirty="0" err="1">
                          <a:latin typeface="微软雅黑" panose="020B0503020204020204" pitchFamily="34" charset="-122"/>
                          <a:ea typeface="微软雅黑" panose="020B0503020204020204" pitchFamily="34" charset="-122"/>
                        </a:rPr>
                        <a:t>R1</a:t>
                      </a:r>
                      <a:r>
                        <a:rPr lang="en-US" altLang="zh-CN" sz="2000" dirty="0">
                          <a:latin typeface="微软雅黑" panose="020B0503020204020204" pitchFamily="34" charset="-122"/>
                          <a:ea typeface="微软雅黑" panose="020B0503020204020204" pitchFamily="34" charset="-122"/>
                        </a:rPr>
                        <a:t>, #-40</a:t>
                      </a:r>
                      <a:endParaRPr lang="zh-CN" altLang="en-US" sz="2000" dirty="0">
                        <a:latin typeface="微软雅黑" panose="020B0503020204020204" pitchFamily="34" charset="-122"/>
                        <a:ea typeface="微软雅黑" panose="020B0503020204020204" pitchFamily="34" charset="-122"/>
                      </a:endParaRPr>
                    </a:p>
                  </a:txBody>
                  <a:tcPr/>
                </a:tc>
                <a:tc>
                  <a:txBody>
                    <a:bodyPr/>
                    <a:lstStyle/>
                    <a:p>
                      <a:pPr algn="just"/>
                      <a:endParaRPr lang="zh-CN" altLang="en-US" sz="2000" dirty="0">
                        <a:latin typeface="微软雅黑" panose="020B0503020204020204" pitchFamily="34" charset="-122"/>
                        <a:ea typeface="微软雅黑" panose="020B0503020204020204" pitchFamily="34" charset="-122"/>
                      </a:endParaRPr>
                    </a:p>
                  </a:txBody>
                  <a:tcPr/>
                </a:tc>
                <a:tc>
                  <a:txBody>
                    <a:bodyPr/>
                    <a:lstStyle/>
                    <a:p>
                      <a:pPr algn="ctr"/>
                      <a:r>
                        <a:rPr lang="en-US" altLang="zh-CN" sz="2000" dirty="0">
                          <a:latin typeface="微软雅黑" panose="020B0503020204020204" pitchFamily="34" charset="-122"/>
                          <a:ea typeface="微软雅黑" panose="020B0503020204020204" pitchFamily="34" charset="-122"/>
                        </a:rPr>
                        <a:t>10</a:t>
                      </a:r>
                      <a:endParaRPr lang="zh-CN" altLang="en-US" sz="2000" dirty="0">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val="2095640874"/>
                  </a:ext>
                </a:extLst>
              </a:tr>
              <a:tr h="370840">
                <a:tc>
                  <a:txBody>
                    <a:bodyPr/>
                    <a:lstStyle/>
                    <a:p>
                      <a:endParaRPr lang="zh-CN" altLang="en-US" sz="2000">
                        <a:latin typeface="微软雅黑" panose="020B0503020204020204" pitchFamily="34" charset="-122"/>
                        <a:ea typeface="微软雅黑" panose="020B0503020204020204" pitchFamily="34" charset="-122"/>
                      </a:endParaRPr>
                    </a:p>
                  </a:txBody>
                  <a:tcPr/>
                </a:tc>
                <a:tc>
                  <a:txBody>
                    <a:bodyPr/>
                    <a:lstStyle/>
                    <a:p>
                      <a:pPr algn="just"/>
                      <a:r>
                        <a:rPr lang="en-US" altLang="zh-CN" sz="2000" dirty="0" err="1">
                          <a:latin typeface="微软雅黑" panose="020B0503020204020204" pitchFamily="34" charset="-122"/>
                          <a:ea typeface="微软雅黑" panose="020B0503020204020204" pitchFamily="34" charset="-122"/>
                        </a:rPr>
                        <a:t>BNE</a:t>
                      </a:r>
                      <a:r>
                        <a:rPr lang="en-US" altLang="zh-CN" sz="2000" dirty="0">
                          <a:latin typeface="微软雅黑" panose="020B0503020204020204" pitchFamily="34" charset="-122"/>
                          <a:ea typeface="微软雅黑" panose="020B0503020204020204" pitchFamily="34" charset="-122"/>
                        </a:rPr>
                        <a:t>          </a:t>
                      </a:r>
                      <a:r>
                        <a:rPr lang="en-US" altLang="zh-CN" sz="2000" dirty="0" err="1">
                          <a:latin typeface="微软雅黑" panose="020B0503020204020204" pitchFamily="34" charset="-122"/>
                          <a:ea typeface="微软雅黑" panose="020B0503020204020204" pitchFamily="34" charset="-122"/>
                        </a:rPr>
                        <a:t>R1</a:t>
                      </a:r>
                      <a:r>
                        <a:rPr lang="en-US" altLang="zh-CN" sz="2000" dirty="0">
                          <a:latin typeface="微软雅黑" panose="020B0503020204020204" pitchFamily="34" charset="-122"/>
                          <a:ea typeface="微软雅黑" panose="020B0503020204020204" pitchFamily="34" charset="-122"/>
                        </a:rPr>
                        <a:t>, </a:t>
                      </a:r>
                      <a:r>
                        <a:rPr lang="en-US" altLang="zh-CN" sz="2000" dirty="0" err="1">
                          <a:latin typeface="微软雅黑" panose="020B0503020204020204" pitchFamily="34" charset="-122"/>
                          <a:ea typeface="微软雅黑" panose="020B0503020204020204" pitchFamily="34" charset="-122"/>
                        </a:rPr>
                        <a:t>R2</a:t>
                      </a:r>
                      <a:r>
                        <a:rPr lang="en-US" altLang="zh-CN" sz="2000" dirty="0">
                          <a:latin typeface="微软雅黑" panose="020B0503020204020204" pitchFamily="34" charset="-122"/>
                          <a:ea typeface="微软雅黑" panose="020B0503020204020204" pitchFamily="34" charset="-122"/>
                        </a:rPr>
                        <a:t>, Loop</a:t>
                      </a:r>
                      <a:endParaRPr lang="zh-CN" altLang="en-US" sz="2000" dirty="0">
                        <a:latin typeface="微软雅黑" panose="020B0503020204020204" pitchFamily="34" charset="-122"/>
                        <a:ea typeface="微软雅黑" panose="020B0503020204020204" pitchFamily="34" charset="-122"/>
                      </a:endParaRPr>
                    </a:p>
                  </a:txBody>
                  <a:tcPr/>
                </a:tc>
                <a:tc>
                  <a:txBody>
                    <a:bodyPr/>
                    <a:lstStyle/>
                    <a:p>
                      <a:pPr algn="just"/>
                      <a:endParaRPr lang="zh-CN" altLang="en-US" sz="2000">
                        <a:latin typeface="微软雅黑" panose="020B0503020204020204" pitchFamily="34" charset="-122"/>
                        <a:ea typeface="微软雅黑" panose="020B0503020204020204" pitchFamily="34" charset="-122"/>
                      </a:endParaRPr>
                    </a:p>
                  </a:txBody>
                  <a:tcPr/>
                </a:tc>
                <a:tc>
                  <a:txBody>
                    <a:bodyPr/>
                    <a:lstStyle/>
                    <a:p>
                      <a:pPr algn="ctr"/>
                      <a:r>
                        <a:rPr lang="en-US" altLang="zh-CN" sz="2000" dirty="0">
                          <a:latin typeface="微软雅黑" panose="020B0503020204020204" pitchFamily="34" charset="-122"/>
                          <a:ea typeface="微软雅黑" panose="020B0503020204020204" pitchFamily="34" charset="-122"/>
                        </a:rPr>
                        <a:t>11</a:t>
                      </a:r>
                      <a:endParaRPr lang="zh-CN" altLang="en-US" sz="2000" dirty="0">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val="2613000721"/>
                  </a:ext>
                </a:extLst>
              </a:tr>
              <a:tr h="370840">
                <a:tc>
                  <a:txBody>
                    <a:bodyPr/>
                    <a:lstStyle/>
                    <a:p>
                      <a:endParaRPr lang="zh-CN" altLang="en-US" sz="2000">
                        <a:latin typeface="微软雅黑" panose="020B0503020204020204" pitchFamily="34" charset="-122"/>
                        <a:ea typeface="微软雅黑" panose="020B0503020204020204" pitchFamily="34" charset="-122"/>
                      </a:endParaRPr>
                    </a:p>
                  </a:txBody>
                  <a:tcPr/>
                </a:tc>
                <a:tc>
                  <a:txBody>
                    <a:bodyPr/>
                    <a:lstStyle/>
                    <a:p>
                      <a:pPr marL="0" marR="0" lvl="0" indent="0" algn="just" defTabSz="913765" rtl="0" eaLnBrk="1" fontAlgn="auto" latinLnBrk="0" hangingPunct="1">
                        <a:lnSpc>
                          <a:spcPct val="100000"/>
                        </a:lnSpc>
                        <a:spcBef>
                          <a:spcPts val="0"/>
                        </a:spcBef>
                        <a:spcAft>
                          <a:spcPts val="0"/>
                        </a:spcAft>
                        <a:buClrTx/>
                        <a:buSzTx/>
                        <a:buFontTx/>
                        <a:buNone/>
                        <a:tabLst/>
                        <a:defRPr/>
                      </a:pPr>
                      <a:r>
                        <a:rPr lang="en-US" altLang="zh-CN" sz="2000" dirty="0" err="1">
                          <a:latin typeface="微软雅黑" panose="020B0503020204020204" pitchFamily="34" charset="-122"/>
                          <a:ea typeface="微软雅黑" panose="020B0503020204020204" pitchFamily="34" charset="-122"/>
                        </a:rPr>
                        <a:t>S.D</a:t>
                      </a:r>
                      <a:r>
                        <a:rPr lang="en-US" altLang="zh-CN" sz="2000" dirty="0">
                          <a:latin typeface="微软雅黑" panose="020B0503020204020204" pitchFamily="34" charset="-122"/>
                          <a:ea typeface="微软雅黑" panose="020B0503020204020204" pitchFamily="34" charset="-122"/>
                        </a:rPr>
                        <a:t>             8(</a:t>
                      </a:r>
                      <a:r>
                        <a:rPr lang="en-US" altLang="zh-CN" sz="2000" dirty="0" err="1">
                          <a:latin typeface="微软雅黑" panose="020B0503020204020204" pitchFamily="34" charset="-122"/>
                          <a:ea typeface="微软雅黑" panose="020B0503020204020204" pitchFamily="34" charset="-122"/>
                        </a:rPr>
                        <a:t>R1</a:t>
                      </a:r>
                      <a:r>
                        <a:rPr lang="en-US" altLang="zh-CN" sz="2000" dirty="0">
                          <a:latin typeface="微软雅黑" panose="020B0503020204020204" pitchFamily="34" charset="-122"/>
                          <a:ea typeface="微软雅黑" panose="020B0503020204020204" pitchFamily="34" charset="-122"/>
                        </a:rPr>
                        <a:t>),   </a:t>
                      </a:r>
                      <a:r>
                        <a:rPr lang="en-US" altLang="zh-CN" sz="2000" dirty="0" err="1">
                          <a:latin typeface="微软雅黑" panose="020B0503020204020204" pitchFamily="34" charset="-122"/>
                          <a:ea typeface="微软雅黑" panose="020B0503020204020204" pitchFamily="34" charset="-122"/>
                        </a:rPr>
                        <a:t>F20</a:t>
                      </a:r>
                      <a:endParaRPr lang="zh-CN" altLang="en-US" sz="2000" dirty="0">
                        <a:latin typeface="微软雅黑" panose="020B0503020204020204" pitchFamily="34" charset="-122"/>
                        <a:ea typeface="微软雅黑" panose="020B0503020204020204" pitchFamily="34" charset="-122"/>
                      </a:endParaRPr>
                    </a:p>
                  </a:txBody>
                  <a:tcPr/>
                </a:tc>
                <a:tc>
                  <a:txBody>
                    <a:bodyPr/>
                    <a:lstStyle/>
                    <a:p>
                      <a:pPr algn="just"/>
                      <a:endParaRPr lang="zh-CN" altLang="en-US" sz="2000" dirty="0">
                        <a:latin typeface="微软雅黑" panose="020B0503020204020204" pitchFamily="34" charset="-122"/>
                        <a:ea typeface="微软雅黑" panose="020B0503020204020204" pitchFamily="34" charset="-122"/>
                      </a:endParaRPr>
                    </a:p>
                  </a:txBody>
                  <a:tcPr/>
                </a:tc>
                <a:tc>
                  <a:txBody>
                    <a:bodyPr/>
                    <a:lstStyle/>
                    <a:p>
                      <a:pPr algn="ctr"/>
                      <a:r>
                        <a:rPr lang="en-US" altLang="zh-CN" sz="2000" dirty="0">
                          <a:latin typeface="微软雅黑" panose="020B0503020204020204" pitchFamily="34" charset="-122"/>
                          <a:ea typeface="微软雅黑" panose="020B0503020204020204" pitchFamily="34" charset="-122"/>
                        </a:rPr>
                        <a:t>12</a:t>
                      </a:r>
                      <a:endParaRPr lang="zh-CN" altLang="en-US" sz="2000" dirty="0">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val="320595464"/>
                  </a:ext>
                </a:extLst>
              </a:tr>
            </a:tbl>
          </a:graphicData>
        </a:graphic>
      </p:graphicFrame>
      <p:sp>
        <p:nvSpPr>
          <p:cNvPr id="11" name="Rectangle 3" descr="Rectangle: Click to edit Master text styles&#10;Second level&#10;Third level&#10;Fourth level&#10;Fifth level">
            <a:extLst>
              <a:ext uri="{FF2B5EF4-FFF2-40B4-BE49-F238E27FC236}">
                <a16:creationId xmlns:a16="http://schemas.microsoft.com/office/drawing/2014/main" id="{D1B52C28-9EC6-46B2-AF69-1923A2EA31B9}"/>
              </a:ext>
            </a:extLst>
          </p:cNvPr>
          <p:cNvSpPr txBox="1">
            <a:spLocks noChangeArrowheads="1"/>
          </p:cNvSpPr>
          <p:nvPr/>
        </p:nvSpPr>
        <p:spPr>
          <a:xfrm>
            <a:off x="5201395" y="148726"/>
            <a:ext cx="6088082" cy="1081079"/>
          </a:xfrm>
          <a:prstGeom prst="rect">
            <a:avLst/>
          </a:prstGeom>
        </p:spPr>
        <p:txBody>
          <a:bodyPr/>
          <a:lstStyle>
            <a:lvl1pPr marL="228600" indent="-228600" algn="l" defTabSz="913765"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3765"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3765"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600"/>
              </a:spcBef>
              <a:spcAft>
                <a:spcPts val="600"/>
              </a:spcAft>
              <a:buFont typeface="Wingdings" panose="05000000000000000000" pitchFamily="2" charset="2"/>
              <a:buNone/>
            </a:pPr>
            <a:r>
              <a:rPr lang="zh-CN" altLang="en-US" sz="2400" b="1" dirty="0">
                <a:solidFill>
                  <a:srgbClr val="0066FF"/>
                </a:solidFill>
                <a:latin typeface="微软雅黑" panose="020B0503020204020204" pitchFamily="34" charset="-122"/>
                <a:ea typeface="微软雅黑" panose="020B0503020204020204" pitchFamily="34" charset="-122"/>
              </a:rPr>
              <a:t>展开</a:t>
            </a:r>
            <a:r>
              <a:rPr lang="en-US" altLang="zh-CN" sz="2400" b="1" dirty="0">
                <a:solidFill>
                  <a:srgbClr val="0066FF"/>
                </a:solidFill>
                <a:latin typeface="微软雅黑" panose="020B0503020204020204" pitchFamily="34" charset="-122"/>
                <a:ea typeface="微软雅黑" panose="020B0503020204020204" pitchFamily="34" charset="-122"/>
              </a:rPr>
              <a:t>4</a:t>
            </a:r>
            <a:r>
              <a:rPr lang="zh-CN" altLang="en-US" sz="2400" b="1" dirty="0">
                <a:solidFill>
                  <a:srgbClr val="0066FF"/>
                </a:solidFill>
                <a:latin typeface="微软雅黑" panose="020B0503020204020204" pitchFamily="34" charset="-122"/>
                <a:ea typeface="微软雅黑" panose="020B0503020204020204" pitchFamily="34" charset="-122"/>
              </a:rPr>
              <a:t>次，共</a:t>
            </a:r>
            <a:r>
              <a:rPr lang="en-US" altLang="zh-CN" sz="2400" b="1" dirty="0">
                <a:solidFill>
                  <a:srgbClr val="0066FF"/>
                </a:solidFill>
                <a:latin typeface="微软雅黑" panose="020B0503020204020204" pitchFamily="34" charset="-122"/>
                <a:ea typeface="微软雅黑" panose="020B0503020204020204" pitchFamily="34" charset="-122"/>
              </a:rPr>
              <a:t>17</a:t>
            </a:r>
            <a:r>
              <a:rPr lang="zh-CN" altLang="en-US" sz="2400" b="1" dirty="0">
                <a:solidFill>
                  <a:srgbClr val="0066FF"/>
                </a:solidFill>
                <a:latin typeface="微软雅黑" panose="020B0503020204020204" pitchFamily="34" charset="-122"/>
                <a:ea typeface="微软雅黑" panose="020B0503020204020204" pitchFamily="34" charset="-122"/>
              </a:rPr>
              <a:t>条指令，每次大循环</a:t>
            </a:r>
            <a:r>
              <a:rPr lang="en-US" altLang="zh-CN" sz="2400" b="1" dirty="0">
                <a:solidFill>
                  <a:srgbClr val="0066FF"/>
                </a:solidFill>
                <a:latin typeface="微软雅黑" panose="020B0503020204020204" pitchFamily="34" charset="-122"/>
                <a:ea typeface="微软雅黑" panose="020B0503020204020204" pitchFamily="34" charset="-122"/>
              </a:rPr>
              <a:t>12</a:t>
            </a:r>
            <a:r>
              <a:rPr lang="zh-CN" altLang="en-US" sz="2400" b="1" dirty="0">
                <a:solidFill>
                  <a:srgbClr val="0066FF"/>
                </a:solidFill>
                <a:latin typeface="微软雅黑" panose="020B0503020204020204" pitchFamily="34" charset="-122"/>
                <a:ea typeface="微软雅黑" panose="020B0503020204020204" pitchFamily="34" charset="-122"/>
              </a:rPr>
              <a:t>个时</a:t>
            </a:r>
            <a:endParaRPr lang="en-US" altLang="zh-CN" sz="2400" b="1" dirty="0">
              <a:solidFill>
                <a:srgbClr val="0066FF"/>
              </a:solidFill>
              <a:latin typeface="微软雅黑" panose="020B0503020204020204" pitchFamily="34" charset="-122"/>
              <a:ea typeface="微软雅黑" panose="020B0503020204020204" pitchFamily="34" charset="-122"/>
            </a:endParaRPr>
          </a:p>
          <a:p>
            <a:pPr>
              <a:lnSpc>
                <a:spcPct val="100000"/>
              </a:lnSpc>
              <a:spcBef>
                <a:spcPts val="600"/>
              </a:spcBef>
              <a:spcAft>
                <a:spcPts val="600"/>
              </a:spcAft>
              <a:buFont typeface="Wingdings" panose="05000000000000000000" pitchFamily="2" charset="2"/>
              <a:buNone/>
            </a:pPr>
            <a:r>
              <a:rPr lang="zh-CN" altLang="en-US" sz="2400" b="1" dirty="0">
                <a:solidFill>
                  <a:srgbClr val="0066FF"/>
                </a:solidFill>
                <a:latin typeface="微软雅黑" panose="020B0503020204020204" pitchFamily="34" charset="-122"/>
                <a:ea typeface="微软雅黑" panose="020B0503020204020204" pitchFamily="34" charset="-122"/>
              </a:rPr>
              <a:t>钟周期，每次迭代</a:t>
            </a:r>
            <a:r>
              <a:rPr lang="en-US" altLang="zh-CN" sz="2400" b="1" dirty="0">
                <a:solidFill>
                  <a:srgbClr val="0066FF"/>
                </a:solidFill>
                <a:latin typeface="微软雅黑" panose="020B0503020204020204" pitchFamily="34" charset="-122"/>
                <a:ea typeface="微软雅黑" panose="020B0503020204020204" pitchFamily="34" charset="-122"/>
              </a:rPr>
              <a:t>2.4</a:t>
            </a:r>
            <a:r>
              <a:rPr lang="zh-CN" altLang="en-US" sz="2400" b="1" dirty="0">
                <a:solidFill>
                  <a:srgbClr val="0066FF"/>
                </a:solidFill>
                <a:latin typeface="微软雅黑" panose="020B0503020204020204" pitchFamily="34" charset="-122"/>
                <a:ea typeface="微软雅黑" panose="020B0503020204020204" pitchFamily="34" charset="-122"/>
              </a:rPr>
              <a:t>个时钟周期。</a:t>
            </a:r>
          </a:p>
        </p:txBody>
      </p:sp>
    </p:spTree>
    <p:extLst>
      <p:ext uri="{BB962C8B-B14F-4D97-AF65-F5344CB8AC3E}">
        <p14:creationId xmlns:p14="http://schemas.microsoft.com/office/powerpoint/2010/main" val="1476717219"/>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linds(horizontal)">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自由: 形状 22"/>
          <p:cNvSpPr/>
          <p:nvPr/>
        </p:nvSpPr>
        <p:spPr bwMode="auto">
          <a:xfrm rot="12600000">
            <a:off x="628798" y="267712"/>
            <a:ext cx="166903" cy="731887"/>
          </a:xfrm>
          <a:custGeom>
            <a:avLst/>
            <a:gdLst>
              <a:gd name="connsiteX0" fmla="*/ 260214 w 260214"/>
              <a:gd name="connsiteY0" fmla="*/ 995963 h 1141060"/>
              <a:gd name="connsiteX1" fmla="*/ 0 w 260214"/>
              <a:gd name="connsiteY1" fmla="*/ 1141060 h 1141060"/>
              <a:gd name="connsiteX2" fmla="*/ 0 w 260214"/>
              <a:gd name="connsiteY2" fmla="*/ 146621 h 1141060"/>
              <a:gd name="connsiteX3" fmla="*/ 260214 w 260214"/>
              <a:gd name="connsiteY3" fmla="*/ 0 h 1141060"/>
            </a:gdLst>
            <a:ahLst/>
            <a:cxnLst>
              <a:cxn ang="0">
                <a:pos x="connsiteX0" y="connsiteY0"/>
              </a:cxn>
              <a:cxn ang="0">
                <a:pos x="connsiteX1" y="connsiteY1"/>
              </a:cxn>
              <a:cxn ang="0">
                <a:pos x="connsiteX2" y="connsiteY2"/>
              </a:cxn>
              <a:cxn ang="0">
                <a:pos x="connsiteX3" y="connsiteY3"/>
              </a:cxn>
            </a:cxnLst>
            <a:rect l="l" t="t" r="r" b="b"/>
            <a:pathLst>
              <a:path w="260214" h="1141060">
                <a:moveTo>
                  <a:pt x="260214" y="995963"/>
                </a:moveTo>
                <a:lnTo>
                  <a:pt x="0" y="1141060"/>
                </a:lnTo>
                <a:lnTo>
                  <a:pt x="0" y="146621"/>
                </a:lnTo>
                <a:lnTo>
                  <a:pt x="260214" y="0"/>
                </a:lnTo>
                <a:close/>
              </a:path>
            </a:pathLst>
          </a:custGeom>
          <a:solidFill>
            <a:srgbClr val="0075EA"/>
          </a:solidFill>
          <a:ln>
            <a:noFill/>
          </a:ln>
        </p:spPr>
        <p:txBody>
          <a:bodyPr vert="horz" wrap="square" lIns="91440" tIns="45720" rIns="91440" bIns="45720" numCol="1" anchor="t" anchorCtr="0" compatLnSpc="1">
            <a:noAutofit/>
          </a:bodyPr>
          <a:lstStyle/>
          <a:p>
            <a:endParaRPr lang="zh-CN" altLang="en-US" dirty="0"/>
          </a:p>
        </p:txBody>
      </p:sp>
      <p:sp>
        <p:nvSpPr>
          <p:cNvPr id="11" name="矩形 10">
            <a:extLst>
              <a:ext uri="{FF2B5EF4-FFF2-40B4-BE49-F238E27FC236}">
                <a16:creationId xmlns:a16="http://schemas.microsoft.com/office/drawing/2014/main" id="{6C110C1E-F681-4180-A55B-8F47F2A964AA}"/>
              </a:ext>
            </a:extLst>
          </p:cNvPr>
          <p:cNvSpPr/>
          <p:nvPr/>
        </p:nvSpPr>
        <p:spPr>
          <a:xfrm>
            <a:off x="1060868" y="1269819"/>
            <a:ext cx="10078187" cy="4971426"/>
          </a:xfrm>
          <a:prstGeom prst="rect">
            <a:avLst/>
          </a:prstGeom>
          <a:ln>
            <a:solidFill>
              <a:schemeClr val="accent1"/>
            </a:solidFill>
          </a:ln>
        </p:spPr>
        <p:txBody>
          <a:bodyPr wrap="square" lIns="72000" rIns="72000">
            <a:spAutoFit/>
          </a:bodyPr>
          <a:lstStyle/>
          <a:p>
            <a:pPr marL="342900" indent="-342900" algn="just">
              <a:lnSpc>
                <a:spcPct val="150000"/>
              </a:lnSpc>
              <a:spcBef>
                <a:spcPts val="600"/>
              </a:spcBef>
              <a:spcAft>
                <a:spcPts val="600"/>
              </a:spcAft>
              <a:buClr>
                <a:srgbClr val="FF0066"/>
              </a:buClr>
              <a:buFont typeface="Wingdings" panose="05000000000000000000" pitchFamily="2" charset="2"/>
              <a:buChar char="p"/>
            </a:pPr>
            <a:r>
              <a:rPr lang="zh-CN" altLang="en-US" sz="2800" dirty="0">
                <a:latin typeface="微软雅黑" panose="020B0503020204020204" pitchFamily="34" charset="-122"/>
                <a:ea typeface="微软雅黑" panose="020B0503020204020204" pitchFamily="34" charset="-122"/>
                <a:cs typeface="+mn-ea"/>
                <a:sym typeface="+mn-lt"/>
              </a:rPr>
              <a:t>扩展</a:t>
            </a:r>
            <a:r>
              <a:rPr lang="en-US" altLang="zh-CN" sz="2800" dirty="0" err="1">
                <a:latin typeface="微软雅黑" panose="020B0503020204020204" pitchFamily="34" charset="-122"/>
                <a:ea typeface="微软雅黑" panose="020B0503020204020204" pitchFamily="34" charset="-122"/>
                <a:cs typeface="+mn-ea"/>
                <a:sym typeface="+mn-lt"/>
              </a:rPr>
              <a:t>Tomasulo</a:t>
            </a:r>
            <a:r>
              <a:rPr lang="zh-CN" altLang="en-US" sz="2800" dirty="0">
                <a:latin typeface="微软雅黑" panose="020B0503020204020204" pitchFamily="34" charset="-122"/>
                <a:ea typeface="微软雅黑" panose="020B0503020204020204" pitchFamily="34" charset="-122"/>
                <a:cs typeface="+mn-ea"/>
                <a:sym typeface="+mn-lt"/>
              </a:rPr>
              <a:t>算法：支持双流出超标量流水线</a:t>
            </a:r>
            <a:endParaRPr lang="en-US" altLang="zh-CN" sz="2800" dirty="0">
              <a:latin typeface="微软雅黑" panose="020B0503020204020204" pitchFamily="34" charset="-122"/>
              <a:ea typeface="微软雅黑" panose="020B0503020204020204" pitchFamily="34" charset="-122"/>
              <a:cs typeface="+mn-ea"/>
              <a:sym typeface="+mn-lt"/>
            </a:endParaRPr>
          </a:p>
          <a:p>
            <a:pPr marL="914400" lvl="1" indent="-457200" algn="just">
              <a:lnSpc>
                <a:spcPct val="150000"/>
              </a:lnSpc>
              <a:spcBef>
                <a:spcPts val="600"/>
              </a:spcBef>
              <a:spcAft>
                <a:spcPts val="600"/>
              </a:spcAft>
              <a:buClr>
                <a:srgbClr val="FF0066"/>
              </a:buClr>
              <a:buFont typeface="Wingdings" panose="05000000000000000000" pitchFamily="2" charset="2"/>
              <a:buChar char="Ø"/>
            </a:pPr>
            <a:r>
              <a:rPr lang="zh-CN" altLang="en-US" sz="2400" b="1" dirty="0">
                <a:solidFill>
                  <a:srgbClr val="0066FF"/>
                </a:solidFill>
                <a:latin typeface="微软雅黑" panose="020B0503020204020204" pitchFamily="34" charset="-122"/>
                <a:ea typeface="微软雅黑" panose="020B0503020204020204" pitchFamily="34" charset="-122"/>
                <a:cs typeface="+mn-ea"/>
                <a:sym typeface="+mn-lt"/>
              </a:rPr>
              <a:t>每个时钟周期流出两条指令</a:t>
            </a:r>
            <a:r>
              <a:rPr lang="zh-CN" altLang="en-US" sz="2400" dirty="0">
                <a:latin typeface="微软雅黑" panose="020B0503020204020204" pitchFamily="34" charset="-122"/>
                <a:ea typeface="微软雅黑" panose="020B0503020204020204" pitchFamily="34" charset="-122"/>
                <a:cs typeface="+mn-ea"/>
                <a:sym typeface="+mn-lt"/>
              </a:rPr>
              <a:t>；</a:t>
            </a:r>
          </a:p>
          <a:p>
            <a:pPr marL="914400" lvl="1" indent="-457200" algn="just">
              <a:lnSpc>
                <a:spcPct val="150000"/>
              </a:lnSpc>
              <a:spcBef>
                <a:spcPts val="600"/>
              </a:spcBef>
              <a:spcAft>
                <a:spcPts val="600"/>
              </a:spcAft>
              <a:buClr>
                <a:srgbClr val="FF0066"/>
              </a:buClr>
              <a:buFont typeface="Wingdings" panose="05000000000000000000" pitchFamily="2" charset="2"/>
              <a:buChar char="Ø"/>
            </a:pPr>
            <a:r>
              <a:rPr lang="zh-CN" altLang="en-US" sz="2400" dirty="0">
                <a:latin typeface="微软雅黑" panose="020B0503020204020204" pitchFamily="34" charset="-122"/>
                <a:ea typeface="微软雅黑" panose="020B0503020204020204" pitchFamily="34" charset="-122"/>
                <a:cs typeface="+mn-ea"/>
                <a:sym typeface="+mn-lt"/>
              </a:rPr>
              <a:t>一条是整数指令，另一条是浮点指令。</a:t>
            </a:r>
            <a:endParaRPr lang="en-US" altLang="zh-CN" sz="2400" dirty="0">
              <a:latin typeface="微软雅黑" panose="020B0503020204020204" pitchFamily="34" charset="-122"/>
              <a:ea typeface="微软雅黑" panose="020B0503020204020204" pitchFamily="34" charset="-122"/>
              <a:cs typeface="+mn-ea"/>
              <a:sym typeface="+mn-lt"/>
            </a:endParaRPr>
          </a:p>
          <a:p>
            <a:pPr marL="342900" indent="-342900" algn="just">
              <a:lnSpc>
                <a:spcPct val="150000"/>
              </a:lnSpc>
              <a:spcBef>
                <a:spcPts val="600"/>
              </a:spcBef>
              <a:spcAft>
                <a:spcPts val="600"/>
              </a:spcAft>
              <a:buClr>
                <a:srgbClr val="FF0066"/>
              </a:buClr>
              <a:buFont typeface="Wingdings" panose="05000000000000000000" pitchFamily="2" charset="2"/>
              <a:buChar char="p"/>
            </a:pPr>
            <a:r>
              <a:rPr lang="zh-CN" altLang="en-US" sz="2800" dirty="0">
                <a:latin typeface="微软雅黑" panose="020B0503020204020204" pitchFamily="34" charset="-122"/>
                <a:ea typeface="微软雅黑" panose="020B0503020204020204" pitchFamily="34" charset="-122"/>
                <a:cs typeface="+mn-ea"/>
                <a:sym typeface="+mn-lt"/>
              </a:rPr>
              <a:t>指令按</a:t>
            </a:r>
            <a:r>
              <a:rPr lang="zh-CN" altLang="en-US" sz="2800" b="1" dirty="0">
                <a:solidFill>
                  <a:srgbClr val="0066FF"/>
                </a:solidFill>
                <a:latin typeface="微软雅黑" panose="020B0503020204020204" pitchFamily="34" charset="-122"/>
                <a:ea typeface="微软雅黑" panose="020B0503020204020204" pitchFamily="34" charset="-122"/>
                <a:cs typeface="+mn-ea"/>
                <a:sym typeface="+mn-lt"/>
              </a:rPr>
              <a:t>顺序发射到保留站</a:t>
            </a:r>
            <a:r>
              <a:rPr lang="zh-CN" altLang="en-US" sz="2800" dirty="0">
                <a:latin typeface="微软雅黑" panose="020B0503020204020204" pitchFamily="34" charset="-122"/>
                <a:ea typeface="微软雅黑" panose="020B0503020204020204" pitchFamily="34" charset="-122"/>
                <a:cs typeface="+mn-ea"/>
                <a:sym typeface="+mn-lt"/>
              </a:rPr>
              <a:t>，否则会破坏程序语义。</a:t>
            </a:r>
            <a:endParaRPr lang="en-US" altLang="zh-CN" sz="2800" dirty="0">
              <a:latin typeface="微软雅黑" panose="020B0503020204020204" pitchFamily="34" charset="-122"/>
              <a:ea typeface="微软雅黑" panose="020B0503020204020204" pitchFamily="34" charset="-122"/>
              <a:cs typeface="+mn-ea"/>
              <a:sym typeface="+mn-lt"/>
            </a:endParaRPr>
          </a:p>
          <a:p>
            <a:pPr marL="342900" indent="-342900" algn="just">
              <a:lnSpc>
                <a:spcPct val="150000"/>
              </a:lnSpc>
              <a:spcBef>
                <a:spcPts val="600"/>
              </a:spcBef>
              <a:spcAft>
                <a:spcPts val="600"/>
              </a:spcAft>
              <a:buClr>
                <a:srgbClr val="FF0066"/>
              </a:buClr>
              <a:buFont typeface="Wingdings" panose="05000000000000000000" pitchFamily="2" charset="2"/>
              <a:buChar char="p"/>
            </a:pPr>
            <a:r>
              <a:rPr lang="zh-CN" altLang="en-US" sz="2800" dirty="0">
                <a:latin typeface="微软雅黑" panose="020B0503020204020204" pitchFamily="34" charset="-122"/>
                <a:ea typeface="微软雅黑" panose="020B0503020204020204" pitchFamily="34" charset="-122"/>
                <a:cs typeface="+mn-ea"/>
                <a:sym typeface="+mn-lt"/>
              </a:rPr>
              <a:t>将整数所用的表结构（及寄存器堆）与浮点用的表结构（及寄存器堆）分离开，分别进行处理，这样就可以同时地流出一条浮点指令和一条整数指令到各自的保留站。</a:t>
            </a:r>
          </a:p>
        </p:txBody>
      </p:sp>
      <p:grpSp>
        <p:nvGrpSpPr>
          <p:cNvPr id="8" name="组合 7">
            <a:extLst>
              <a:ext uri="{FF2B5EF4-FFF2-40B4-BE49-F238E27FC236}">
                <a16:creationId xmlns:a16="http://schemas.microsoft.com/office/drawing/2014/main" id="{82CE2ACD-499D-47AC-B55C-5B06DAE97E98}"/>
              </a:ext>
            </a:extLst>
          </p:cNvPr>
          <p:cNvGrpSpPr/>
          <p:nvPr/>
        </p:nvGrpSpPr>
        <p:grpSpPr>
          <a:xfrm>
            <a:off x="635243" y="278225"/>
            <a:ext cx="6489952" cy="714073"/>
            <a:chOff x="635241" y="278221"/>
            <a:chExt cx="6489952" cy="714072"/>
          </a:xfrm>
        </p:grpSpPr>
        <p:sp>
          <p:nvSpPr>
            <p:cNvPr id="12" name="矩形 11">
              <a:extLst>
                <a:ext uri="{FF2B5EF4-FFF2-40B4-BE49-F238E27FC236}">
                  <a16:creationId xmlns:a16="http://schemas.microsoft.com/office/drawing/2014/main" id="{752C7659-1704-4E56-BA55-FBEC4C30E618}"/>
                </a:ext>
              </a:extLst>
            </p:cNvPr>
            <p:cNvSpPr/>
            <p:nvPr/>
          </p:nvSpPr>
          <p:spPr>
            <a:xfrm>
              <a:off x="635241" y="676889"/>
              <a:ext cx="6489952" cy="315404"/>
            </a:xfrm>
            <a:prstGeom prst="rect">
              <a:avLst/>
            </a:prstGeom>
          </p:spPr>
          <p:txBody>
            <a:bodyPr wrap="square">
              <a:spAutoFit/>
            </a:bodyPr>
            <a:lstStyle/>
            <a:p>
              <a:pPr algn="ctr"/>
              <a:r>
                <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rPr>
                <a:t>Multiple Issue Technology based on Dynamic Schedule</a:t>
              </a:r>
            </a:p>
          </p:txBody>
        </p:sp>
        <p:sp>
          <p:nvSpPr>
            <p:cNvPr id="13" name="矩形 12">
              <a:extLst>
                <a:ext uri="{FF2B5EF4-FFF2-40B4-BE49-F238E27FC236}">
                  <a16:creationId xmlns:a16="http://schemas.microsoft.com/office/drawing/2014/main" id="{8A565167-5502-40D4-AFF3-6BA9308FF2E8}"/>
                </a:ext>
              </a:extLst>
            </p:cNvPr>
            <p:cNvSpPr/>
            <p:nvPr/>
          </p:nvSpPr>
          <p:spPr>
            <a:xfrm>
              <a:off x="1197484" y="278221"/>
              <a:ext cx="4493538" cy="523219"/>
            </a:xfrm>
            <a:prstGeom prst="rect">
              <a:avLst/>
            </a:prstGeom>
          </p:spPr>
          <p:txBody>
            <a:bodyPr wrap="none">
              <a:spAutoFit/>
            </a:bodyPr>
            <a:lstStyle/>
            <a:p>
              <a:r>
                <a:rPr lang="zh-CN" altLang="en-US" sz="2800" b="1" dirty="0">
                  <a:solidFill>
                    <a:schemeClr val="tx1">
                      <a:lumMod val="85000"/>
                      <a:lumOff val="15000"/>
                    </a:schemeClr>
                  </a:solidFill>
                  <a:latin typeface="等线" panose="02010600030101010101" pitchFamily="2" charset="-122"/>
                  <a:ea typeface="等线" panose="02010600030101010101" pitchFamily="2" charset="-122"/>
                </a:rPr>
                <a:t>基于动态调度的多发射技术</a:t>
              </a:r>
            </a:p>
          </p:txBody>
        </p:sp>
      </p:grpSp>
    </p:spTree>
    <p:extLst>
      <p:ext uri="{BB962C8B-B14F-4D97-AF65-F5344CB8AC3E}">
        <p14:creationId xmlns:p14="http://schemas.microsoft.com/office/powerpoint/2010/main" val="177349763"/>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自由: 形状 22"/>
          <p:cNvSpPr/>
          <p:nvPr/>
        </p:nvSpPr>
        <p:spPr bwMode="auto">
          <a:xfrm rot="12600000">
            <a:off x="628798" y="267712"/>
            <a:ext cx="166903" cy="731887"/>
          </a:xfrm>
          <a:custGeom>
            <a:avLst/>
            <a:gdLst>
              <a:gd name="connsiteX0" fmla="*/ 260214 w 260214"/>
              <a:gd name="connsiteY0" fmla="*/ 995963 h 1141060"/>
              <a:gd name="connsiteX1" fmla="*/ 0 w 260214"/>
              <a:gd name="connsiteY1" fmla="*/ 1141060 h 1141060"/>
              <a:gd name="connsiteX2" fmla="*/ 0 w 260214"/>
              <a:gd name="connsiteY2" fmla="*/ 146621 h 1141060"/>
              <a:gd name="connsiteX3" fmla="*/ 260214 w 260214"/>
              <a:gd name="connsiteY3" fmla="*/ 0 h 1141060"/>
            </a:gdLst>
            <a:ahLst/>
            <a:cxnLst>
              <a:cxn ang="0">
                <a:pos x="connsiteX0" y="connsiteY0"/>
              </a:cxn>
              <a:cxn ang="0">
                <a:pos x="connsiteX1" y="connsiteY1"/>
              </a:cxn>
              <a:cxn ang="0">
                <a:pos x="connsiteX2" y="connsiteY2"/>
              </a:cxn>
              <a:cxn ang="0">
                <a:pos x="connsiteX3" y="connsiteY3"/>
              </a:cxn>
            </a:cxnLst>
            <a:rect l="l" t="t" r="r" b="b"/>
            <a:pathLst>
              <a:path w="260214" h="1141060">
                <a:moveTo>
                  <a:pt x="260214" y="995963"/>
                </a:moveTo>
                <a:lnTo>
                  <a:pt x="0" y="1141060"/>
                </a:lnTo>
                <a:lnTo>
                  <a:pt x="0" y="146621"/>
                </a:lnTo>
                <a:lnTo>
                  <a:pt x="260214" y="0"/>
                </a:lnTo>
                <a:close/>
              </a:path>
            </a:pathLst>
          </a:custGeom>
          <a:solidFill>
            <a:srgbClr val="0075EA"/>
          </a:solidFill>
          <a:ln>
            <a:noFill/>
          </a:ln>
        </p:spPr>
        <p:txBody>
          <a:bodyPr vert="horz" wrap="square" lIns="91440" tIns="45720" rIns="91440" bIns="45720" numCol="1" anchor="t" anchorCtr="0" compatLnSpc="1">
            <a:noAutofit/>
          </a:bodyPr>
          <a:lstStyle/>
          <a:p>
            <a:endParaRPr lang="zh-CN" altLang="en-US" dirty="0"/>
          </a:p>
        </p:txBody>
      </p:sp>
      <p:sp>
        <p:nvSpPr>
          <p:cNvPr id="11" name="矩形 10">
            <a:extLst>
              <a:ext uri="{FF2B5EF4-FFF2-40B4-BE49-F238E27FC236}">
                <a16:creationId xmlns:a16="http://schemas.microsoft.com/office/drawing/2014/main" id="{6C110C1E-F681-4180-A55B-8F47F2A964AA}"/>
              </a:ext>
            </a:extLst>
          </p:cNvPr>
          <p:cNvSpPr/>
          <p:nvPr/>
        </p:nvSpPr>
        <p:spPr>
          <a:xfrm>
            <a:off x="1060868" y="1994213"/>
            <a:ext cx="10078187" cy="3586431"/>
          </a:xfrm>
          <a:prstGeom prst="rect">
            <a:avLst/>
          </a:prstGeom>
          <a:ln>
            <a:solidFill>
              <a:schemeClr val="accent1"/>
            </a:solidFill>
          </a:ln>
        </p:spPr>
        <p:txBody>
          <a:bodyPr wrap="square" lIns="72000" rIns="72000">
            <a:spAutoFit/>
          </a:bodyPr>
          <a:lstStyle/>
          <a:p>
            <a:pPr marL="342900" indent="-342900" algn="just">
              <a:lnSpc>
                <a:spcPct val="150000"/>
              </a:lnSpc>
              <a:spcBef>
                <a:spcPts val="600"/>
              </a:spcBef>
              <a:spcAft>
                <a:spcPts val="600"/>
              </a:spcAft>
              <a:buClr>
                <a:srgbClr val="FF0066"/>
              </a:buClr>
              <a:buFont typeface="Wingdings" panose="05000000000000000000" pitchFamily="2" charset="2"/>
              <a:buChar char="p"/>
            </a:pPr>
            <a:r>
              <a:rPr lang="zh-CN" altLang="en-US" sz="2800" dirty="0">
                <a:latin typeface="微软雅黑" panose="020B0503020204020204" pitchFamily="34" charset="-122"/>
                <a:ea typeface="微软雅黑" panose="020B0503020204020204" pitchFamily="34" charset="-122"/>
                <a:cs typeface="+mn-ea"/>
                <a:sym typeface="+mn-lt"/>
              </a:rPr>
              <a:t>有两种不同的方法可以实现两路超标量：</a:t>
            </a:r>
            <a:endParaRPr lang="en-US" altLang="zh-CN" sz="2800" dirty="0">
              <a:latin typeface="微软雅黑" panose="020B0503020204020204" pitchFamily="34" charset="-122"/>
              <a:ea typeface="微软雅黑" panose="020B0503020204020204" pitchFamily="34" charset="-122"/>
              <a:cs typeface="+mn-ea"/>
              <a:sym typeface="+mn-lt"/>
            </a:endParaRPr>
          </a:p>
          <a:p>
            <a:pPr marL="914400" lvl="1" indent="-457200" algn="just">
              <a:lnSpc>
                <a:spcPct val="150000"/>
              </a:lnSpc>
              <a:spcBef>
                <a:spcPts val="600"/>
              </a:spcBef>
              <a:spcAft>
                <a:spcPts val="600"/>
              </a:spcAft>
              <a:buClr>
                <a:srgbClr val="FF0066"/>
              </a:buClr>
              <a:buFont typeface="Wingdings" panose="05000000000000000000" pitchFamily="2" charset="2"/>
              <a:buChar char="Ø"/>
            </a:pPr>
            <a:r>
              <a:rPr lang="zh-CN" altLang="en-US" sz="2400" dirty="0">
                <a:latin typeface="微软雅黑" panose="020B0503020204020204" pitchFamily="34" charset="-122"/>
                <a:ea typeface="微软雅黑" panose="020B0503020204020204" pitchFamily="34" charset="-122"/>
                <a:cs typeface="+mn-ea"/>
                <a:sym typeface="+mn-lt"/>
              </a:rPr>
              <a:t>在</a:t>
            </a:r>
            <a:r>
              <a:rPr lang="zh-CN" altLang="en-US" sz="2400" b="1" dirty="0">
                <a:solidFill>
                  <a:srgbClr val="0066FF"/>
                </a:solidFill>
                <a:latin typeface="微软雅黑" panose="020B0503020204020204" pitchFamily="34" charset="-122"/>
                <a:ea typeface="微软雅黑" panose="020B0503020204020204" pitchFamily="34" charset="-122"/>
                <a:cs typeface="+mn-ea"/>
                <a:sym typeface="+mn-lt"/>
              </a:rPr>
              <a:t>半个时钟周期</a:t>
            </a:r>
            <a:r>
              <a:rPr lang="zh-CN" altLang="en-US" sz="2400" dirty="0">
                <a:latin typeface="微软雅黑" panose="020B0503020204020204" pitchFamily="34" charset="-122"/>
                <a:ea typeface="微软雅黑" panose="020B0503020204020204" pitchFamily="34" charset="-122"/>
                <a:cs typeface="+mn-ea"/>
                <a:sym typeface="+mn-lt"/>
              </a:rPr>
              <a:t>里完成发射，这样一个时钟周期就能处理两条指令。</a:t>
            </a:r>
          </a:p>
          <a:p>
            <a:pPr marL="914400" lvl="1" indent="-457200" algn="just">
              <a:lnSpc>
                <a:spcPct val="150000"/>
              </a:lnSpc>
              <a:spcBef>
                <a:spcPts val="600"/>
              </a:spcBef>
              <a:spcAft>
                <a:spcPts val="600"/>
              </a:spcAft>
              <a:buClr>
                <a:srgbClr val="FF0066"/>
              </a:buClr>
              <a:buFont typeface="Wingdings" panose="05000000000000000000" pitchFamily="2" charset="2"/>
              <a:buChar char="Ø"/>
            </a:pPr>
            <a:r>
              <a:rPr lang="zh-CN" altLang="en-US" sz="2400" dirty="0">
                <a:latin typeface="微软雅黑" panose="020B0503020204020204" pitchFamily="34" charset="-122"/>
                <a:ea typeface="微软雅黑" panose="020B0503020204020204" pitchFamily="34" charset="-122"/>
                <a:cs typeface="+mn-ea"/>
                <a:sym typeface="+mn-lt"/>
              </a:rPr>
              <a:t>设置一次能同时处理两条指令的逻辑电路。</a:t>
            </a:r>
            <a:endParaRPr lang="en-US" altLang="zh-CN" sz="2400" dirty="0">
              <a:latin typeface="微软雅黑" panose="020B0503020204020204" pitchFamily="34" charset="-122"/>
              <a:ea typeface="微软雅黑" panose="020B0503020204020204" pitchFamily="34" charset="-122"/>
              <a:cs typeface="+mn-ea"/>
              <a:sym typeface="+mn-lt"/>
            </a:endParaRPr>
          </a:p>
          <a:p>
            <a:pPr marL="914400" lvl="1" indent="-457200" algn="just">
              <a:lnSpc>
                <a:spcPct val="150000"/>
              </a:lnSpc>
              <a:spcBef>
                <a:spcPts val="600"/>
              </a:spcBef>
              <a:spcAft>
                <a:spcPts val="600"/>
              </a:spcAft>
              <a:buClr>
                <a:srgbClr val="FF0066"/>
              </a:buClr>
              <a:buFont typeface="Wingdings" panose="05000000000000000000" pitchFamily="2" charset="2"/>
              <a:buChar char="Ø"/>
            </a:pPr>
            <a:endParaRPr lang="en-US" altLang="zh-CN" sz="2400" dirty="0">
              <a:latin typeface="微软雅黑" panose="020B0503020204020204" pitchFamily="34" charset="-122"/>
              <a:ea typeface="微软雅黑" panose="020B0503020204020204" pitchFamily="34" charset="-122"/>
              <a:cs typeface="+mn-ea"/>
              <a:sym typeface="+mn-lt"/>
            </a:endParaRPr>
          </a:p>
          <a:p>
            <a:pPr marL="342900" indent="-342900" algn="just">
              <a:lnSpc>
                <a:spcPct val="150000"/>
              </a:lnSpc>
              <a:spcBef>
                <a:spcPts val="600"/>
              </a:spcBef>
              <a:spcAft>
                <a:spcPts val="600"/>
              </a:spcAft>
              <a:buClr>
                <a:srgbClr val="FF0066"/>
              </a:buClr>
              <a:buFont typeface="Wingdings" panose="05000000000000000000" pitchFamily="2" charset="2"/>
              <a:buChar char="p"/>
            </a:pPr>
            <a:r>
              <a:rPr lang="zh-CN" altLang="en-US" sz="2800" dirty="0">
                <a:latin typeface="微软雅黑" panose="020B0503020204020204" pitchFamily="34" charset="-122"/>
                <a:ea typeface="微软雅黑" panose="020B0503020204020204" pitchFamily="34" charset="-122"/>
                <a:cs typeface="+mn-ea"/>
                <a:sym typeface="+mn-lt"/>
              </a:rPr>
              <a:t>发射</a:t>
            </a:r>
            <a:r>
              <a:rPr lang="zh-CN" altLang="en-US" sz="2800" b="1" dirty="0">
                <a:solidFill>
                  <a:srgbClr val="0066FF"/>
                </a:solidFill>
                <a:latin typeface="微软雅黑" panose="020B0503020204020204" pitchFamily="34" charset="-122"/>
                <a:ea typeface="微软雅黑" panose="020B0503020204020204" pitchFamily="34" charset="-122"/>
                <a:cs typeface="+mn-ea"/>
                <a:sym typeface="+mn-lt"/>
              </a:rPr>
              <a:t>多于</a:t>
            </a:r>
            <a:r>
              <a:rPr lang="en-US" altLang="zh-CN" sz="2800" b="1" dirty="0">
                <a:solidFill>
                  <a:srgbClr val="0066FF"/>
                </a:solidFill>
                <a:latin typeface="微软雅黑" panose="020B0503020204020204" pitchFamily="34" charset="-122"/>
                <a:ea typeface="微软雅黑" panose="020B0503020204020204" pitchFamily="34" charset="-122"/>
                <a:cs typeface="+mn-ea"/>
                <a:sym typeface="+mn-lt"/>
              </a:rPr>
              <a:t>4</a:t>
            </a:r>
            <a:r>
              <a:rPr lang="zh-CN" altLang="en-US" sz="2800" b="1" dirty="0">
                <a:solidFill>
                  <a:srgbClr val="0066FF"/>
                </a:solidFill>
                <a:latin typeface="微软雅黑" panose="020B0503020204020204" pitchFamily="34" charset="-122"/>
                <a:ea typeface="微软雅黑" panose="020B0503020204020204" pitchFamily="34" charset="-122"/>
                <a:cs typeface="+mn-ea"/>
                <a:sym typeface="+mn-lt"/>
              </a:rPr>
              <a:t>条指令</a:t>
            </a:r>
            <a:r>
              <a:rPr lang="zh-CN" altLang="en-US" sz="2800" dirty="0">
                <a:latin typeface="微软雅黑" panose="020B0503020204020204" pitchFamily="34" charset="-122"/>
                <a:ea typeface="微软雅黑" panose="020B0503020204020204" pitchFamily="34" charset="-122"/>
                <a:cs typeface="+mn-ea"/>
                <a:sym typeface="+mn-lt"/>
              </a:rPr>
              <a:t>的超标量处理器经常是两种方法都采用</a:t>
            </a:r>
            <a:endParaRPr lang="en-US" altLang="zh-CN" sz="2800" dirty="0">
              <a:latin typeface="微软雅黑" panose="020B0503020204020204" pitchFamily="34" charset="-122"/>
              <a:ea typeface="微软雅黑" panose="020B0503020204020204" pitchFamily="34" charset="-122"/>
              <a:cs typeface="+mn-ea"/>
              <a:sym typeface="+mn-lt"/>
            </a:endParaRPr>
          </a:p>
        </p:txBody>
      </p:sp>
      <p:grpSp>
        <p:nvGrpSpPr>
          <p:cNvPr id="8" name="组合 7">
            <a:extLst>
              <a:ext uri="{FF2B5EF4-FFF2-40B4-BE49-F238E27FC236}">
                <a16:creationId xmlns:a16="http://schemas.microsoft.com/office/drawing/2014/main" id="{82CE2ACD-499D-47AC-B55C-5B06DAE97E98}"/>
              </a:ext>
            </a:extLst>
          </p:cNvPr>
          <p:cNvGrpSpPr/>
          <p:nvPr/>
        </p:nvGrpSpPr>
        <p:grpSpPr>
          <a:xfrm>
            <a:off x="635243" y="278225"/>
            <a:ext cx="6489952" cy="714073"/>
            <a:chOff x="635241" y="278221"/>
            <a:chExt cx="6489952" cy="714072"/>
          </a:xfrm>
        </p:grpSpPr>
        <p:sp>
          <p:nvSpPr>
            <p:cNvPr id="12" name="矩形 11">
              <a:extLst>
                <a:ext uri="{FF2B5EF4-FFF2-40B4-BE49-F238E27FC236}">
                  <a16:creationId xmlns:a16="http://schemas.microsoft.com/office/drawing/2014/main" id="{752C7659-1704-4E56-BA55-FBEC4C30E618}"/>
                </a:ext>
              </a:extLst>
            </p:cNvPr>
            <p:cNvSpPr/>
            <p:nvPr/>
          </p:nvSpPr>
          <p:spPr>
            <a:xfrm>
              <a:off x="635241" y="676889"/>
              <a:ext cx="6489952" cy="315404"/>
            </a:xfrm>
            <a:prstGeom prst="rect">
              <a:avLst/>
            </a:prstGeom>
          </p:spPr>
          <p:txBody>
            <a:bodyPr wrap="square">
              <a:spAutoFit/>
            </a:bodyPr>
            <a:lstStyle/>
            <a:p>
              <a:pPr algn="ctr"/>
              <a:r>
                <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rPr>
                <a:t>Multiple Issue Technology based on Dynamic Schedule</a:t>
              </a:r>
            </a:p>
          </p:txBody>
        </p:sp>
        <p:sp>
          <p:nvSpPr>
            <p:cNvPr id="13" name="矩形 12">
              <a:extLst>
                <a:ext uri="{FF2B5EF4-FFF2-40B4-BE49-F238E27FC236}">
                  <a16:creationId xmlns:a16="http://schemas.microsoft.com/office/drawing/2014/main" id="{8A565167-5502-40D4-AFF3-6BA9308FF2E8}"/>
                </a:ext>
              </a:extLst>
            </p:cNvPr>
            <p:cNvSpPr/>
            <p:nvPr/>
          </p:nvSpPr>
          <p:spPr>
            <a:xfrm>
              <a:off x="1197484" y="278221"/>
              <a:ext cx="4493538" cy="523219"/>
            </a:xfrm>
            <a:prstGeom prst="rect">
              <a:avLst/>
            </a:prstGeom>
          </p:spPr>
          <p:txBody>
            <a:bodyPr wrap="none">
              <a:spAutoFit/>
            </a:bodyPr>
            <a:lstStyle/>
            <a:p>
              <a:r>
                <a:rPr lang="zh-CN" altLang="en-US" sz="2800" b="1" dirty="0">
                  <a:solidFill>
                    <a:schemeClr val="tx1">
                      <a:lumMod val="85000"/>
                      <a:lumOff val="15000"/>
                    </a:schemeClr>
                  </a:solidFill>
                  <a:latin typeface="等线" panose="02010600030101010101" pitchFamily="2" charset="-122"/>
                  <a:ea typeface="等线" panose="02010600030101010101" pitchFamily="2" charset="-122"/>
                </a:rPr>
                <a:t>基于动态调度的多发射技术</a:t>
              </a:r>
            </a:p>
          </p:txBody>
        </p:sp>
      </p:grpSp>
    </p:spTree>
    <p:extLst>
      <p:ext uri="{BB962C8B-B14F-4D97-AF65-F5344CB8AC3E}">
        <p14:creationId xmlns:p14="http://schemas.microsoft.com/office/powerpoint/2010/main" val="2147290308"/>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自由: 形状 22"/>
          <p:cNvSpPr/>
          <p:nvPr/>
        </p:nvSpPr>
        <p:spPr bwMode="auto">
          <a:xfrm rot="12600000">
            <a:off x="628798" y="267712"/>
            <a:ext cx="166903" cy="731887"/>
          </a:xfrm>
          <a:custGeom>
            <a:avLst/>
            <a:gdLst>
              <a:gd name="connsiteX0" fmla="*/ 260214 w 260214"/>
              <a:gd name="connsiteY0" fmla="*/ 995963 h 1141060"/>
              <a:gd name="connsiteX1" fmla="*/ 0 w 260214"/>
              <a:gd name="connsiteY1" fmla="*/ 1141060 h 1141060"/>
              <a:gd name="connsiteX2" fmla="*/ 0 w 260214"/>
              <a:gd name="connsiteY2" fmla="*/ 146621 h 1141060"/>
              <a:gd name="connsiteX3" fmla="*/ 260214 w 260214"/>
              <a:gd name="connsiteY3" fmla="*/ 0 h 1141060"/>
            </a:gdLst>
            <a:ahLst/>
            <a:cxnLst>
              <a:cxn ang="0">
                <a:pos x="connsiteX0" y="connsiteY0"/>
              </a:cxn>
              <a:cxn ang="0">
                <a:pos x="connsiteX1" y="connsiteY1"/>
              </a:cxn>
              <a:cxn ang="0">
                <a:pos x="connsiteX2" y="connsiteY2"/>
              </a:cxn>
              <a:cxn ang="0">
                <a:pos x="connsiteX3" y="connsiteY3"/>
              </a:cxn>
            </a:cxnLst>
            <a:rect l="l" t="t" r="r" b="b"/>
            <a:pathLst>
              <a:path w="260214" h="1141060">
                <a:moveTo>
                  <a:pt x="260214" y="995963"/>
                </a:moveTo>
                <a:lnTo>
                  <a:pt x="0" y="1141060"/>
                </a:lnTo>
                <a:lnTo>
                  <a:pt x="0" y="146621"/>
                </a:lnTo>
                <a:lnTo>
                  <a:pt x="260214" y="0"/>
                </a:lnTo>
                <a:close/>
              </a:path>
            </a:pathLst>
          </a:custGeom>
          <a:solidFill>
            <a:srgbClr val="0075EA"/>
          </a:solidFill>
          <a:ln>
            <a:noFill/>
          </a:ln>
        </p:spPr>
        <p:txBody>
          <a:bodyPr vert="horz" wrap="square" lIns="91440" tIns="45720" rIns="91440" bIns="45720" numCol="1" anchor="t" anchorCtr="0" compatLnSpc="1">
            <a:noAutofit/>
          </a:bodyPr>
          <a:lstStyle/>
          <a:p>
            <a:endParaRPr lang="zh-CN" altLang="en-US" dirty="0"/>
          </a:p>
        </p:txBody>
      </p:sp>
      <p:grpSp>
        <p:nvGrpSpPr>
          <p:cNvPr id="10" name="组合 9">
            <a:extLst>
              <a:ext uri="{FF2B5EF4-FFF2-40B4-BE49-F238E27FC236}">
                <a16:creationId xmlns:a16="http://schemas.microsoft.com/office/drawing/2014/main" id="{810A111F-1ACC-4EE5-AEA5-1A4DC2CDE9FA}"/>
              </a:ext>
            </a:extLst>
          </p:cNvPr>
          <p:cNvGrpSpPr/>
          <p:nvPr/>
        </p:nvGrpSpPr>
        <p:grpSpPr>
          <a:xfrm>
            <a:off x="599620" y="278225"/>
            <a:ext cx="5183663" cy="742071"/>
            <a:chOff x="599618" y="278221"/>
            <a:chExt cx="5183663" cy="742070"/>
          </a:xfrm>
        </p:grpSpPr>
        <p:sp>
          <p:nvSpPr>
            <p:cNvPr id="14" name="矩形 13">
              <a:extLst>
                <a:ext uri="{FF2B5EF4-FFF2-40B4-BE49-F238E27FC236}">
                  <a16:creationId xmlns:a16="http://schemas.microsoft.com/office/drawing/2014/main" id="{5A86240E-74D5-455C-9E36-9B951DC8ABFA}"/>
                </a:ext>
              </a:extLst>
            </p:cNvPr>
            <p:cNvSpPr/>
            <p:nvPr/>
          </p:nvSpPr>
          <p:spPr>
            <a:xfrm>
              <a:off x="599618" y="712514"/>
              <a:ext cx="5183663" cy="307777"/>
            </a:xfrm>
            <a:prstGeom prst="rect">
              <a:avLst/>
            </a:prstGeom>
          </p:spPr>
          <p:txBody>
            <a:bodyPr wrap="square">
              <a:spAutoFit/>
            </a:bodyPr>
            <a:lstStyle/>
            <a:p>
              <a:pPr algn="ctr"/>
              <a:r>
                <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rPr>
                <a:t>Branch Prediction based on Local History</a:t>
              </a:r>
            </a:p>
          </p:txBody>
        </p:sp>
        <p:sp>
          <p:nvSpPr>
            <p:cNvPr id="15" name="矩形 14">
              <a:extLst>
                <a:ext uri="{FF2B5EF4-FFF2-40B4-BE49-F238E27FC236}">
                  <a16:creationId xmlns:a16="http://schemas.microsoft.com/office/drawing/2014/main" id="{85937541-75BD-4621-83CA-9B68A43D3022}"/>
                </a:ext>
              </a:extLst>
            </p:cNvPr>
            <p:cNvSpPr/>
            <p:nvPr/>
          </p:nvSpPr>
          <p:spPr>
            <a:xfrm>
              <a:off x="1197484" y="278221"/>
              <a:ext cx="4347472" cy="523219"/>
            </a:xfrm>
            <a:prstGeom prst="rect">
              <a:avLst/>
            </a:prstGeom>
          </p:spPr>
          <p:txBody>
            <a:bodyPr wrap="none">
              <a:spAutoFit/>
            </a:bodyPr>
            <a:lstStyle/>
            <a:p>
              <a:r>
                <a:rPr lang="zh-CN" altLang="en-US" sz="2800" b="1" spc="151" dirty="0">
                  <a:solidFill>
                    <a:schemeClr val="tx1">
                      <a:lumMod val="85000"/>
                      <a:lumOff val="15000"/>
                    </a:schemeClr>
                  </a:solidFill>
                  <a:latin typeface="等线" panose="02010600030101010101" pitchFamily="2" charset="-122"/>
                  <a:ea typeface="等线" panose="02010600030101010101" pitchFamily="2" charset="-122"/>
                </a:rPr>
                <a:t>基于局部历史的分支预测</a:t>
              </a:r>
              <a:endParaRPr lang="en-US" altLang="zh-CN" sz="2800" b="1" spc="151" dirty="0">
                <a:solidFill>
                  <a:schemeClr val="tx1">
                    <a:lumMod val="85000"/>
                    <a:lumOff val="15000"/>
                  </a:schemeClr>
                </a:solidFill>
                <a:latin typeface="等线" panose="02010600030101010101" pitchFamily="2" charset="-122"/>
                <a:ea typeface="等线" panose="02010600030101010101" pitchFamily="2" charset="-122"/>
              </a:endParaRPr>
            </a:p>
          </p:txBody>
        </p:sp>
      </p:grpSp>
      <p:sp>
        <p:nvSpPr>
          <p:cNvPr id="32" name="矩形 31">
            <a:extLst>
              <a:ext uri="{FF2B5EF4-FFF2-40B4-BE49-F238E27FC236}">
                <a16:creationId xmlns:a16="http://schemas.microsoft.com/office/drawing/2014/main" id="{6F0F555B-4DF5-4526-AFBD-49587DE26D12}"/>
              </a:ext>
            </a:extLst>
          </p:cNvPr>
          <p:cNvSpPr/>
          <p:nvPr/>
        </p:nvSpPr>
        <p:spPr>
          <a:xfrm>
            <a:off x="3064879" y="1719697"/>
            <a:ext cx="2314641" cy="477237"/>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3" name="矩形 32">
            <a:extLst>
              <a:ext uri="{FF2B5EF4-FFF2-40B4-BE49-F238E27FC236}">
                <a16:creationId xmlns:a16="http://schemas.microsoft.com/office/drawing/2014/main" id="{B3906A1F-DD79-492A-8C41-5DACBD9DA636}"/>
              </a:ext>
            </a:extLst>
          </p:cNvPr>
          <p:cNvSpPr/>
          <p:nvPr/>
        </p:nvSpPr>
        <p:spPr>
          <a:xfrm>
            <a:off x="3064879" y="2196934"/>
            <a:ext cx="2314641" cy="477237"/>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4" name="矩形 33">
            <a:extLst>
              <a:ext uri="{FF2B5EF4-FFF2-40B4-BE49-F238E27FC236}">
                <a16:creationId xmlns:a16="http://schemas.microsoft.com/office/drawing/2014/main" id="{3516E507-F376-4F48-9F06-5E6BE769BF6E}"/>
              </a:ext>
            </a:extLst>
          </p:cNvPr>
          <p:cNvSpPr/>
          <p:nvPr/>
        </p:nvSpPr>
        <p:spPr>
          <a:xfrm>
            <a:off x="3064878" y="2676394"/>
            <a:ext cx="2314641" cy="1174415"/>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7" name="矩形 36">
            <a:extLst>
              <a:ext uri="{FF2B5EF4-FFF2-40B4-BE49-F238E27FC236}">
                <a16:creationId xmlns:a16="http://schemas.microsoft.com/office/drawing/2014/main" id="{0F983D66-CA41-4AC3-A32A-72D60F150FD7}"/>
              </a:ext>
            </a:extLst>
          </p:cNvPr>
          <p:cNvSpPr/>
          <p:nvPr/>
        </p:nvSpPr>
        <p:spPr>
          <a:xfrm>
            <a:off x="3062900" y="4330270"/>
            <a:ext cx="2314641" cy="1500754"/>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8" name="矩形 37">
            <a:extLst>
              <a:ext uri="{FF2B5EF4-FFF2-40B4-BE49-F238E27FC236}">
                <a16:creationId xmlns:a16="http://schemas.microsoft.com/office/drawing/2014/main" id="{F1F95CEE-D3F2-4645-8B99-48A6416394B6}"/>
              </a:ext>
            </a:extLst>
          </p:cNvPr>
          <p:cNvSpPr/>
          <p:nvPr/>
        </p:nvSpPr>
        <p:spPr>
          <a:xfrm>
            <a:off x="3062899" y="5833246"/>
            <a:ext cx="2314641" cy="477237"/>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9" name="矩形 38">
            <a:extLst>
              <a:ext uri="{FF2B5EF4-FFF2-40B4-BE49-F238E27FC236}">
                <a16:creationId xmlns:a16="http://schemas.microsoft.com/office/drawing/2014/main" id="{C2A025A1-5CD2-4467-B8F6-B8599E13FC3C}"/>
              </a:ext>
            </a:extLst>
          </p:cNvPr>
          <p:cNvSpPr/>
          <p:nvPr/>
        </p:nvSpPr>
        <p:spPr>
          <a:xfrm>
            <a:off x="3062898" y="3853032"/>
            <a:ext cx="2314641" cy="477237"/>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3" name="文本框 42">
            <a:extLst>
              <a:ext uri="{FF2B5EF4-FFF2-40B4-BE49-F238E27FC236}">
                <a16:creationId xmlns:a16="http://schemas.microsoft.com/office/drawing/2014/main" id="{5F143BAE-1FA2-484F-B49A-244CC2F29C7B}"/>
              </a:ext>
            </a:extLst>
          </p:cNvPr>
          <p:cNvSpPr txBox="1"/>
          <p:nvPr/>
        </p:nvSpPr>
        <p:spPr>
          <a:xfrm rot="5400000">
            <a:off x="3813828" y="3085436"/>
            <a:ext cx="812780" cy="461665"/>
          </a:xfrm>
          <a:prstGeom prst="rect">
            <a:avLst/>
          </a:prstGeom>
          <a:noFill/>
        </p:spPr>
        <p:txBody>
          <a:bodyPr wrap="square" rtlCol="0">
            <a:spAutoFit/>
          </a:bodyPr>
          <a:lstStyle/>
          <a:p>
            <a:pPr algn="ctr"/>
            <a:r>
              <a:rPr lang="en-US" altLang="zh-CN" sz="2400" dirty="0">
                <a:latin typeface="微软雅黑" panose="020B0503020204020204" pitchFamily="34" charset="-122"/>
                <a:ea typeface="微软雅黑" panose="020B0503020204020204" pitchFamily="34" charset="-122"/>
              </a:rPr>
              <a:t>. . . .</a:t>
            </a:r>
            <a:endParaRPr lang="zh-CN" altLang="en-US" sz="2400" dirty="0">
              <a:latin typeface="微软雅黑" panose="020B0503020204020204" pitchFamily="34" charset="-122"/>
              <a:ea typeface="微软雅黑" panose="020B0503020204020204" pitchFamily="34" charset="-122"/>
            </a:endParaRPr>
          </a:p>
        </p:txBody>
      </p:sp>
      <p:sp>
        <p:nvSpPr>
          <p:cNvPr id="45" name="文本框 44">
            <a:extLst>
              <a:ext uri="{FF2B5EF4-FFF2-40B4-BE49-F238E27FC236}">
                <a16:creationId xmlns:a16="http://schemas.microsoft.com/office/drawing/2014/main" id="{55EE6D0C-068C-476E-A0B9-380328E5619A}"/>
              </a:ext>
            </a:extLst>
          </p:cNvPr>
          <p:cNvSpPr txBox="1"/>
          <p:nvPr/>
        </p:nvSpPr>
        <p:spPr>
          <a:xfrm rot="5400000">
            <a:off x="3811631" y="4837940"/>
            <a:ext cx="812780" cy="461665"/>
          </a:xfrm>
          <a:prstGeom prst="rect">
            <a:avLst/>
          </a:prstGeom>
          <a:noFill/>
        </p:spPr>
        <p:txBody>
          <a:bodyPr wrap="square" rtlCol="0">
            <a:spAutoFit/>
          </a:bodyPr>
          <a:lstStyle/>
          <a:p>
            <a:pPr algn="ctr"/>
            <a:r>
              <a:rPr lang="en-US" altLang="zh-CN" sz="2400" dirty="0">
                <a:latin typeface="微软雅黑" panose="020B0503020204020204" pitchFamily="34" charset="-122"/>
                <a:ea typeface="微软雅黑" panose="020B0503020204020204" pitchFamily="34" charset="-122"/>
              </a:rPr>
              <a:t>. . . .</a:t>
            </a:r>
            <a:endParaRPr lang="zh-CN" altLang="en-US" sz="2400" dirty="0">
              <a:latin typeface="微软雅黑" panose="020B0503020204020204" pitchFamily="34" charset="-122"/>
              <a:ea typeface="微软雅黑" panose="020B0503020204020204" pitchFamily="34" charset="-122"/>
            </a:endParaRPr>
          </a:p>
        </p:txBody>
      </p:sp>
      <p:sp>
        <p:nvSpPr>
          <p:cNvPr id="46" name="矩形 45">
            <a:extLst>
              <a:ext uri="{FF2B5EF4-FFF2-40B4-BE49-F238E27FC236}">
                <a16:creationId xmlns:a16="http://schemas.microsoft.com/office/drawing/2014/main" id="{CCB0845C-7404-44A3-8256-4D156895CFAD}"/>
              </a:ext>
            </a:extLst>
          </p:cNvPr>
          <p:cNvSpPr/>
          <p:nvPr/>
        </p:nvSpPr>
        <p:spPr>
          <a:xfrm>
            <a:off x="6812483" y="3429000"/>
            <a:ext cx="1001481" cy="421809"/>
          </a:xfrm>
          <a:prstGeom prst="rect">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7" name="矩形 46">
            <a:extLst>
              <a:ext uri="{FF2B5EF4-FFF2-40B4-BE49-F238E27FC236}">
                <a16:creationId xmlns:a16="http://schemas.microsoft.com/office/drawing/2014/main" id="{F67BAC09-5F4C-4195-A0CA-FA53B55019FB}"/>
              </a:ext>
            </a:extLst>
          </p:cNvPr>
          <p:cNvSpPr/>
          <p:nvPr/>
        </p:nvSpPr>
        <p:spPr>
          <a:xfrm>
            <a:off x="6812483" y="3842137"/>
            <a:ext cx="1001481" cy="804361"/>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8" name="矩形 47">
            <a:extLst>
              <a:ext uri="{FF2B5EF4-FFF2-40B4-BE49-F238E27FC236}">
                <a16:creationId xmlns:a16="http://schemas.microsoft.com/office/drawing/2014/main" id="{DBBD6F67-2004-4169-802E-129178A83D6A}"/>
              </a:ext>
            </a:extLst>
          </p:cNvPr>
          <p:cNvSpPr/>
          <p:nvPr/>
        </p:nvSpPr>
        <p:spPr>
          <a:xfrm>
            <a:off x="6812482" y="5068772"/>
            <a:ext cx="1001481" cy="761787"/>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9" name="矩形 48">
            <a:extLst>
              <a:ext uri="{FF2B5EF4-FFF2-40B4-BE49-F238E27FC236}">
                <a16:creationId xmlns:a16="http://schemas.microsoft.com/office/drawing/2014/main" id="{8F0FBEC1-CC42-4533-8870-0A5C62BC0268}"/>
              </a:ext>
            </a:extLst>
          </p:cNvPr>
          <p:cNvSpPr/>
          <p:nvPr/>
        </p:nvSpPr>
        <p:spPr>
          <a:xfrm>
            <a:off x="6812483" y="5831024"/>
            <a:ext cx="1001481" cy="421809"/>
          </a:xfrm>
          <a:prstGeom prst="rect">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0" name="矩形 49">
            <a:extLst>
              <a:ext uri="{FF2B5EF4-FFF2-40B4-BE49-F238E27FC236}">
                <a16:creationId xmlns:a16="http://schemas.microsoft.com/office/drawing/2014/main" id="{88F8F5CC-3256-4EE6-AD3F-41CC6179D97B}"/>
              </a:ext>
            </a:extLst>
          </p:cNvPr>
          <p:cNvSpPr/>
          <p:nvPr/>
        </p:nvSpPr>
        <p:spPr>
          <a:xfrm>
            <a:off x="6812482" y="4646963"/>
            <a:ext cx="1001481" cy="421809"/>
          </a:xfrm>
          <a:prstGeom prst="rect">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1" name="文本框 50">
            <a:extLst>
              <a:ext uri="{FF2B5EF4-FFF2-40B4-BE49-F238E27FC236}">
                <a16:creationId xmlns:a16="http://schemas.microsoft.com/office/drawing/2014/main" id="{7D8DDADC-0886-4319-80F0-3ACCD3BFEA54}"/>
              </a:ext>
            </a:extLst>
          </p:cNvPr>
          <p:cNvSpPr txBox="1"/>
          <p:nvPr/>
        </p:nvSpPr>
        <p:spPr>
          <a:xfrm rot="5400000">
            <a:off x="7098121" y="4000870"/>
            <a:ext cx="607611" cy="461665"/>
          </a:xfrm>
          <a:prstGeom prst="rect">
            <a:avLst/>
          </a:prstGeom>
          <a:noFill/>
        </p:spPr>
        <p:txBody>
          <a:bodyPr wrap="square" rtlCol="0">
            <a:spAutoFit/>
          </a:bodyPr>
          <a:lstStyle/>
          <a:p>
            <a:pPr algn="ctr"/>
            <a:r>
              <a:rPr lang="en-US" altLang="zh-CN" sz="2400" dirty="0">
                <a:latin typeface="微软雅黑" panose="020B0503020204020204" pitchFamily="34" charset="-122"/>
                <a:ea typeface="微软雅黑" panose="020B0503020204020204" pitchFamily="34" charset="-122"/>
              </a:rPr>
              <a:t>. . .</a:t>
            </a:r>
            <a:endParaRPr lang="zh-CN" altLang="en-US" sz="2400" dirty="0">
              <a:latin typeface="微软雅黑" panose="020B0503020204020204" pitchFamily="34" charset="-122"/>
              <a:ea typeface="微软雅黑" panose="020B0503020204020204" pitchFamily="34" charset="-122"/>
            </a:endParaRPr>
          </a:p>
        </p:txBody>
      </p:sp>
      <p:sp>
        <p:nvSpPr>
          <p:cNvPr id="52" name="文本框 51">
            <a:extLst>
              <a:ext uri="{FF2B5EF4-FFF2-40B4-BE49-F238E27FC236}">
                <a16:creationId xmlns:a16="http://schemas.microsoft.com/office/drawing/2014/main" id="{9E7FE1FA-CA28-47B6-90AD-570B68CA6D82}"/>
              </a:ext>
            </a:extLst>
          </p:cNvPr>
          <p:cNvSpPr txBox="1"/>
          <p:nvPr/>
        </p:nvSpPr>
        <p:spPr>
          <a:xfrm rot="5400000">
            <a:off x="7096144" y="5222049"/>
            <a:ext cx="607611" cy="461665"/>
          </a:xfrm>
          <a:prstGeom prst="rect">
            <a:avLst/>
          </a:prstGeom>
          <a:noFill/>
        </p:spPr>
        <p:txBody>
          <a:bodyPr wrap="square" rtlCol="0">
            <a:spAutoFit/>
          </a:bodyPr>
          <a:lstStyle/>
          <a:p>
            <a:pPr algn="ctr"/>
            <a:r>
              <a:rPr lang="en-US" altLang="zh-CN" sz="2400" dirty="0">
                <a:latin typeface="微软雅黑" panose="020B0503020204020204" pitchFamily="34" charset="-122"/>
                <a:ea typeface="微软雅黑" panose="020B0503020204020204" pitchFamily="34" charset="-122"/>
              </a:rPr>
              <a:t>. . .</a:t>
            </a:r>
            <a:endParaRPr lang="zh-CN" altLang="en-US" sz="2400" dirty="0">
              <a:latin typeface="微软雅黑" panose="020B0503020204020204" pitchFamily="34" charset="-122"/>
              <a:ea typeface="微软雅黑" panose="020B0503020204020204" pitchFamily="34" charset="-122"/>
            </a:endParaRPr>
          </a:p>
        </p:txBody>
      </p:sp>
      <p:sp>
        <p:nvSpPr>
          <p:cNvPr id="53" name="矩形 52">
            <a:extLst>
              <a:ext uri="{FF2B5EF4-FFF2-40B4-BE49-F238E27FC236}">
                <a16:creationId xmlns:a16="http://schemas.microsoft.com/office/drawing/2014/main" id="{4334DC01-0278-4DA8-81A8-B063252A1FFE}"/>
              </a:ext>
            </a:extLst>
          </p:cNvPr>
          <p:cNvSpPr/>
          <p:nvPr/>
        </p:nvSpPr>
        <p:spPr>
          <a:xfrm>
            <a:off x="8354296" y="3428535"/>
            <a:ext cx="1001481" cy="421809"/>
          </a:xfrm>
          <a:prstGeom prst="rect">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4" name="矩形 53">
            <a:extLst>
              <a:ext uri="{FF2B5EF4-FFF2-40B4-BE49-F238E27FC236}">
                <a16:creationId xmlns:a16="http://schemas.microsoft.com/office/drawing/2014/main" id="{266ED885-D596-4D0E-8760-ED8E7D1DCCFF}"/>
              </a:ext>
            </a:extLst>
          </p:cNvPr>
          <p:cNvSpPr/>
          <p:nvPr/>
        </p:nvSpPr>
        <p:spPr>
          <a:xfrm>
            <a:off x="8354296" y="3841672"/>
            <a:ext cx="1001481" cy="804361"/>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5" name="矩形 54">
            <a:extLst>
              <a:ext uri="{FF2B5EF4-FFF2-40B4-BE49-F238E27FC236}">
                <a16:creationId xmlns:a16="http://schemas.microsoft.com/office/drawing/2014/main" id="{3D9D75AC-0CCF-4E34-91B2-B2FAAA52967D}"/>
              </a:ext>
            </a:extLst>
          </p:cNvPr>
          <p:cNvSpPr/>
          <p:nvPr/>
        </p:nvSpPr>
        <p:spPr>
          <a:xfrm>
            <a:off x="8354295" y="5068307"/>
            <a:ext cx="1001481" cy="761787"/>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6" name="矩形 55">
            <a:extLst>
              <a:ext uri="{FF2B5EF4-FFF2-40B4-BE49-F238E27FC236}">
                <a16:creationId xmlns:a16="http://schemas.microsoft.com/office/drawing/2014/main" id="{8426C5A7-FC1B-4933-BFAA-0850479999CE}"/>
              </a:ext>
            </a:extLst>
          </p:cNvPr>
          <p:cNvSpPr/>
          <p:nvPr/>
        </p:nvSpPr>
        <p:spPr>
          <a:xfrm>
            <a:off x="8354296" y="5830559"/>
            <a:ext cx="1001481" cy="421809"/>
          </a:xfrm>
          <a:prstGeom prst="rect">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7" name="矩形 56">
            <a:extLst>
              <a:ext uri="{FF2B5EF4-FFF2-40B4-BE49-F238E27FC236}">
                <a16:creationId xmlns:a16="http://schemas.microsoft.com/office/drawing/2014/main" id="{5475A8F6-E619-417C-9061-CA7757414530}"/>
              </a:ext>
            </a:extLst>
          </p:cNvPr>
          <p:cNvSpPr/>
          <p:nvPr/>
        </p:nvSpPr>
        <p:spPr>
          <a:xfrm>
            <a:off x="8354295" y="4646498"/>
            <a:ext cx="1001481" cy="421809"/>
          </a:xfrm>
          <a:prstGeom prst="rect">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8" name="文本框 57">
            <a:extLst>
              <a:ext uri="{FF2B5EF4-FFF2-40B4-BE49-F238E27FC236}">
                <a16:creationId xmlns:a16="http://schemas.microsoft.com/office/drawing/2014/main" id="{077CA761-F0B3-4BFD-90BA-87D206368D01}"/>
              </a:ext>
            </a:extLst>
          </p:cNvPr>
          <p:cNvSpPr txBox="1"/>
          <p:nvPr/>
        </p:nvSpPr>
        <p:spPr>
          <a:xfrm rot="5400000">
            <a:off x="8639934" y="4000405"/>
            <a:ext cx="607611" cy="461665"/>
          </a:xfrm>
          <a:prstGeom prst="rect">
            <a:avLst/>
          </a:prstGeom>
          <a:noFill/>
        </p:spPr>
        <p:txBody>
          <a:bodyPr wrap="square" rtlCol="0">
            <a:spAutoFit/>
          </a:bodyPr>
          <a:lstStyle/>
          <a:p>
            <a:pPr algn="ctr"/>
            <a:r>
              <a:rPr lang="en-US" altLang="zh-CN" sz="2400" dirty="0">
                <a:latin typeface="微软雅黑" panose="020B0503020204020204" pitchFamily="34" charset="-122"/>
                <a:ea typeface="微软雅黑" panose="020B0503020204020204" pitchFamily="34" charset="-122"/>
              </a:rPr>
              <a:t>. . .</a:t>
            </a:r>
            <a:endParaRPr lang="zh-CN" altLang="en-US" sz="2400" dirty="0">
              <a:latin typeface="微软雅黑" panose="020B0503020204020204" pitchFamily="34" charset="-122"/>
              <a:ea typeface="微软雅黑" panose="020B0503020204020204" pitchFamily="34" charset="-122"/>
            </a:endParaRPr>
          </a:p>
        </p:txBody>
      </p:sp>
      <p:sp>
        <p:nvSpPr>
          <p:cNvPr id="59" name="文本框 58">
            <a:extLst>
              <a:ext uri="{FF2B5EF4-FFF2-40B4-BE49-F238E27FC236}">
                <a16:creationId xmlns:a16="http://schemas.microsoft.com/office/drawing/2014/main" id="{070096EC-D65D-4488-8280-0ADA0C026BF6}"/>
              </a:ext>
            </a:extLst>
          </p:cNvPr>
          <p:cNvSpPr txBox="1"/>
          <p:nvPr/>
        </p:nvSpPr>
        <p:spPr>
          <a:xfrm rot="5400000">
            <a:off x="8637957" y="5221584"/>
            <a:ext cx="607611" cy="461665"/>
          </a:xfrm>
          <a:prstGeom prst="rect">
            <a:avLst/>
          </a:prstGeom>
          <a:noFill/>
        </p:spPr>
        <p:txBody>
          <a:bodyPr wrap="square" rtlCol="0">
            <a:spAutoFit/>
          </a:bodyPr>
          <a:lstStyle/>
          <a:p>
            <a:pPr algn="ctr"/>
            <a:r>
              <a:rPr lang="en-US" altLang="zh-CN" sz="2400" dirty="0">
                <a:latin typeface="微软雅黑" panose="020B0503020204020204" pitchFamily="34" charset="-122"/>
                <a:ea typeface="微软雅黑" panose="020B0503020204020204" pitchFamily="34" charset="-122"/>
              </a:rPr>
              <a:t>. . .</a:t>
            </a:r>
            <a:endParaRPr lang="zh-CN" altLang="en-US" sz="2400" dirty="0">
              <a:latin typeface="微软雅黑" panose="020B0503020204020204" pitchFamily="34" charset="-122"/>
              <a:ea typeface="微软雅黑" panose="020B0503020204020204" pitchFamily="34" charset="-122"/>
            </a:endParaRPr>
          </a:p>
        </p:txBody>
      </p:sp>
      <p:sp>
        <p:nvSpPr>
          <p:cNvPr id="61" name="矩形 60">
            <a:extLst>
              <a:ext uri="{FF2B5EF4-FFF2-40B4-BE49-F238E27FC236}">
                <a16:creationId xmlns:a16="http://schemas.microsoft.com/office/drawing/2014/main" id="{A4B942D7-D1E5-434B-891F-82244D15A942}"/>
              </a:ext>
            </a:extLst>
          </p:cNvPr>
          <p:cNvSpPr/>
          <p:nvPr/>
        </p:nvSpPr>
        <p:spPr>
          <a:xfrm>
            <a:off x="10601610" y="3428535"/>
            <a:ext cx="1001481" cy="421809"/>
          </a:xfrm>
          <a:prstGeom prst="rect">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2" name="矩形 61">
            <a:extLst>
              <a:ext uri="{FF2B5EF4-FFF2-40B4-BE49-F238E27FC236}">
                <a16:creationId xmlns:a16="http://schemas.microsoft.com/office/drawing/2014/main" id="{A5673E92-BF38-4D2A-AC59-60DF2257E18D}"/>
              </a:ext>
            </a:extLst>
          </p:cNvPr>
          <p:cNvSpPr/>
          <p:nvPr/>
        </p:nvSpPr>
        <p:spPr>
          <a:xfrm>
            <a:off x="10601610" y="3841672"/>
            <a:ext cx="1001481" cy="804361"/>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3" name="矩形 62">
            <a:extLst>
              <a:ext uri="{FF2B5EF4-FFF2-40B4-BE49-F238E27FC236}">
                <a16:creationId xmlns:a16="http://schemas.microsoft.com/office/drawing/2014/main" id="{D143B6A5-4FFD-4D94-9E7D-82A90E12CB4B}"/>
              </a:ext>
            </a:extLst>
          </p:cNvPr>
          <p:cNvSpPr/>
          <p:nvPr/>
        </p:nvSpPr>
        <p:spPr>
          <a:xfrm>
            <a:off x="10601609" y="5068307"/>
            <a:ext cx="1001481" cy="761787"/>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4" name="矩形 63">
            <a:extLst>
              <a:ext uri="{FF2B5EF4-FFF2-40B4-BE49-F238E27FC236}">
                <a16:creationId xmlns:a16="http://schemas.microsoft.com/office/drawing/2014/main" id="{0D30E01F-C458-446D-AB12-B6D31CF70E69}"/>
              </a:ext>
            </a:extLst>
          </p:cNvPr>
          <p:cNvSpPr/>
          <p:nvPr/>
        </p:nvSpPr>
        <p:spPr>
          <a:xfrm>
            <a:off x="10601610" y="5830559"/>
            <a:ext cx="1001481" cy="421809"/>
          </a:xfrm>
          <a:prstGeom prst="rect">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5" name="矩形 64">
            <a:extLst>
              <a:ext uri="{FF2B5EF4-FFF2-40B4-BE49-F238E27FC236}">
                <a16:creationId xmlns:a16="http://schemas.microsoft.com/office/drawing/2014/main" id="{5E97FCD2-B449-416C-A8BF-E4BEDD976345}"/>
              </a:ext>
            </a:extLst>
          </p:cNvPr>
          <p:cNvSpPr/>
          <p:nvPr/>
        </p:nvSpPr>
        <p:spPr>
          <a:xfrm>
            <a:off x="10601609" y="4646498"/>
            <a:ext cx="1001481" cy="42180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6" name="文本框 65">
            <a:extLst>
              <a:ext uri="{FF2B5EF4-FFF2-40B4-BE49-F238E27FC236}">
                <a16:creationId xmlns:a16="http://schemas.microsoft.com/office/drawing/2014/main" id="{BFBEAE4B-636B-4D5A-A3FE-1D0B1C1A9623}"/>
              </a:ext>
            </a:extLst>
          </p:cNvPr>
          <p:cNvSpPr txBox="1"/>
          <p:nvPr/>
        </p:nvSpPr>
        <p:spPr>
          <a:xfrm rot="5400000">
            <a:off x="10887248" y="4000405"/>
            <a:ext cx="607611" cy="461665"/>
          </a:xfrm>
          <a:prstGeom prst="rect">
            <a:avLst/>
          </a:prstGeom>
          <a:noFill/>
        </p:spPr>
        <p:txBody>
          <a:bodyPr wrap="square" rtlCol="0">
            <a:spAutoFit/>
          </a:bodyPr>
          <a:lstStyle/>
          <a:p>
            <a:pPr algn="ctr"/>
            <a:r>
              <a:rPr lang="en-US" altLang="zh-CN" sz="2400" dirty="0">
                <a:latin typeface="微软雅黑" panose="020B0503020204020204" pitchFamily="34" charset="-122"/>
                <a:ea typeface="微软雅黑" panose="020B0503020204020204" pitchFamily="34" charset="-122"/>
              </a:rPr>
              <a:t>. . .</a:t>
            </a:r>
            <a:endParaRPr lang="zh-CN" altLang="en-US" sz="2400" dirty="0">
              <a:latin typeface="微软雅黑" panose="020B0503020204020204" pitchFamily="34" charset="-122"/>
              <a:ea typeface="微软雅黑" panose="020B0503020204020204" pitchFamily="34" charset="-122"/>
            </a:endParaRPr>
          </a:p>
        </p:txBody>
      </p:sp>
      <p:sp>
        <p:nvSpPr>
          <p:cNvPr id="67" name="文本框 66">
            <a:extLst>
              <a:ext uri="{FF2B5EF4-FFF2-40B4-BE49-F238E27FC236}">
                <a16:creationId xmlns:a16="http://schemas.microsoft.com/office/drawing/2014/main" id="{654B3638-6262-4E36-A5EC-AA8881D60E9C}"/>
              </a:ext>
            </a:extLst>
          </p:cNvPr>
          <p:cNvSpPr txBox="1"/>
          <p:nvPr/>
        </p:nvSpPr>
        <p:spPr>
          <a:xfrm rot="5400000">
            <a:off x="10885271" y="5221584"/>
            <a:ext cx="607611" cy="461665"/>
          </a:xfrm>
          <a:prstGeom prst="rect">
            <a:avLst/>
          </a:prstGeom>
          <a:noFill/>
        </p:spPr>
        <p:txBody>
          <a:bodyPr wrap="square" rtlCol="0">
            <a:spAutoFit/>
          </a:bodyPr>
          <a:lstStyle/>
          <a:p>
            <a:pPr algn="ctr"/>
            <a:r>
              <a:rPr lang="en-US" altLang="zh-CN" sz="2400" dirty="0">
                <a:latin typeface="微软雅黑" panose="020B0503020204020204" pitchFamily="34" charset="-122"/>
                <a:ea typeface="微软雅黑" panose="020B0503020204020204" pitchFamily="34" charset="-122"/>
              </a:rPr>
              <a:t>. . .</a:t>
            </a:r>
            <a:endParaRPr lang="zh-CN" altLang="en-US" sz="2400" dirty="0">
              <a:latin typeface="微软雅黑" panose="020B0503020204020204" pitchFamily="34" charset="-122"/>
              <a:ea typeface="微软雅黑" panose="020B0503020204020204" pitchFamily="34" charset="-122"/>
            </a:endParaRPr>
          </a:p>
        </p:txBody>
      </p:sp>
      <p:sp>
        <p:nvSpPr>
          <p:cNvPr id="68" name="文本框 67">
            <a:extLst>
              <a:ext uri="{FF2B5EF4-FFF2-40B4-BE49-F238E27FC236}">
                <a16:creationId xmlns:a16="http://schemas.microsoft.com/office/drawing/2014/main" id="{CEAC4FF5-B1FE-44E2-89B1-7EB1AE1EA984}"/>
              </a:ext>
            </a:extLst>
          </p:cNvPr>
          <p:cNvSpPr txBox="1"/>
          <p:nvPr/>
        </p:nvSpPr>
        <p:spPr>
          <a:xfrm>
            <a:off x="9572302" y="4585579"/>
            <a:ext cx="812780" cy="461665"/>
          </a:xfrm>
          <a:prstGeom prst="rect">
            <a:avLst/>
          </a:prstGeom>
          <a:noFill/>
        </p:spPr>
        <p:txBody>
          <a:bodyPr wrap="square" rtlCol="0">
            <a:spAutoFit/>
          </a:bodyPr>
          <a:lstStyle/>
          <a:p>
            <a:pPr algn="ctr"/>
            <a:r>
              <a:rPr lang="en-US" altLang="zh-CN" sz="2400" dirty="0">
                <a:latin typeface="微软雅黑" panose="020B0503020204020204" pitchFamily="34" charset="-122"/>
                <a:ea typeface="微软雅黑" panose="020B0503020204020204" pitchFamily="34" charset="-122"/>
              </a:rPr>
              <a:t>. . . .</a:t>
            </a:r>
            <a:endParaRPr lang="zh-CN" altLang="en-US" sz="2400" dirty="0">
              <a:latin typeface="微软雅黑" panose="020B0503020204020204" pitchFamily="34" charset="-122"/>
              <a:ea typeface="微软雅黑" panose="020B0503020204020204" pitchFamily="34" charset="-122"/>
            </a:endParaRPr>
          </a:p>
        </p:txBody>
      </p:sp>
      <p:sp>
        <p:nvSpPr>
          <p:cNvPr id="69" name="矩形 68">
            <a:extLst>
              <a:ext uri="{FF2B5EF4-FFF2-40B4-BE49-F238E27FC236}">
                <a16:creationId xmlns:a16="http://schemas.microsoft.com/office/drawing/2014/main" id="{027B90C8-2561-4E9C-BF81-EC6EE5914598}"/>
              </a:ext>
            </a:extLst>
          </p:cNvPr>
          <p:cNvSpPr/>
          <p:nvPr/>
        </p:nvSpPr>
        <p:spPr>
          <a:xfrm>
            <a:off x="250427" y="1719697"/>
            <a:ext cx="2457147" cy="717285"/>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0" name="矩形 69">
            <a:extLst>
              <a:ext uri="{FF2B5EF4-FFF2-40B4-BE49-F238E27FC236}">
                <a16:creationId xmlns:a16="http://schemas.microsoft.com/office/drawing/2014/main" id="{D4CE4AA2-2B34-4D06-A5F0-C4513A2AE9D8}"/>
              </a:ext>
            </a:extLst>
          </p:cNvPr>
          <p:cNvSpPr/>
          <p:nvPr/>
        </p:nvSpPr>
        <p:spPr>
          <a:xfrm>
            <a:off x="797129" y="1719697"/>
            <a:ext cx="901042" cy="717285"/>
          </a:xfrm>
          <a:prstGeom prst="rect">
            <a:avLst/>
          </a:prstGeom>
          <a:blipFill>
            <a:blip r:embed="rId3"/>
            <a:tile tx="0" ty="0" sx="100000" sy="100000" flip="none" algn="tl"/>
          </a:bli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1" name="矩形 70">
            <a:extLst>
              <a:ext uri="{FF2B5EF4-FFF2-40B4-BE49-F238E27FC236}">
                <a16:creationId xmlns:a16="http://schemas.microsoft.com/office/drawing/2014/main" id="{9104AFD4-BAFF-479E-8DFC-8A8FEBF9E268}"/>
              </a:ext>
            </a:extLst>
          </p:cNvPr>
          <p:cNvSpPr/>
          <p:nvPr/>
        </p:nvSpPr>
        <p:spPr>
          <a:xfrm>
            <a:off x="1701441" y="1719697"/>
            <a:ext cx="626123" cy="717285"/>
          </a:xfrm>
          <a:prstGeom prst="rect">
            <a:avLst/>
          </a:prstGeom>
          <a:blipFill>
            <a:blip r:embed="rId4"/>
            <a:tile tx="0" ty="0" sx="100000" sy="100000" flip="none" algn="tl"/>
          </a:bli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2" name="文本框 71">
            <a:extLst>
              <a:ext uri="{FF2B5EF4-FFF2-40B4-BE49-F238E27FC236}">
                <a16:creationId xmlns:a16="http://schemas.microsoft.com/office/drawing/2014/main" id="{0469C7EC-190E-4FC4-A482-DB1E28E659D8}"/>
              </a:ext>
            </a:extLst>
          </p:cNvPr>
          <p:cNvSpPr txBox="1"/>
          <p:nvPr/>
        </p:nvSpPr>
        <p:spPr>
          <a:xfrm>
            <a:off x="50616" y="1257791"/>
            <a:ext cx="812780" cy="461665"/>
          </a:xfrm>
          <a:prstGeom prst="rect">
            <a:avLst/>
          </a:prstGeom>
          <a:noFill/>
        </p:spPr>
        <p:txBody>
          <a:bodyPr wrap="square" rtlCol="0">
            <a:spAutoFit/>
          </a:bodyPr>
          <a:lstStyle/>
          <a:p>
            <a:pPr algn="ctr"/>
            <a:r>
              <a:rPr lang="en-US" altLang="zh-CN" sz="2400" dirty="0">
                <a:latin typeface="微软雅黑" panose="020B0503020204020204" pitchFamily="34" charset="-122"/>
                <a:ea typeface="微软雅黑" panose="020B0503020204020204" pitchFamily="34" charset="-122"/>
              </a:rPr>
              <a:t>PC</a:t>
            </a:r>
            <a:endParaRPr lang="zh-CN" altLang="en-US" sz="2400" dirty="0">
              <a:latin typeface="微软雅黑" panose="020B0503020204020204" pitchFamily="34" charset="-122"/>
              <a:ea typeface="微软雅黑" panose="020B0503020204020204" pitchFamily="34" charset="-122"/>
            </a:endParaRPr>
          </a:p>
        </p:txBody>
      </p:sp>
      <p:cxnSp>
        <p:nvCxnSpPr>
          <p:cNvPr id="73" name="直接连接符 72">
            <a:extLst>
              <a:ext uri="{FF2B5EF4-FFF2-40B4-BE49-F238E27FC236}">
                <a16:creationId xmlns:a16="http://schemas.microsoft.com/office/drawing/2014/main" id="{F358815A-A66A-4110-B2FA-DB12701CC275}"/>
              </a:ext>
            </a:extLst>
          </p:cNvPr>
          <p:cNvCxnSpPr>
            <a:cxnSpLocks/>
          </p:cNvCxnSpPr>
          <p:nvPr/>
        </p:nvCxnSpPr>
        <p:spPr>
          <a:xfrm>
            <a:off x="1223621" y="2436982"/>
            <a:ext cx="0" cy="165428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直接连接符 73">
            <a:extLst>
              <a:ext uri="{FF2B5EF4-FFF2-40B4-BE49-F238E27FC236}">
                <a16:creationId xmlns:a16="http://schemas.microsoft.com/office/drawing/2014/main" id="{16808898-ACE4-47F6-A0B3-A4B759F25DEF}"/>
              </a:ext>
            </a:extLst>
          </p:cNvPr>
          <p:cNvCxnSpPr>
            <a:cxnSpLocks/>
          </p:cNvCxnSpPr>
          <p:nvPr/>
        </p:nvCxnSpPr>
        <p:spPr>
          <a:xfrm>
            <a:off x="1223621" y="4091269"/>
            <a:ext cx="1839277" cy="0"/>
          </a:xfrm>
          <a:prstGeom prst="line">
            <a:avLst/>
          </a:prstGeom>
          <a:ln w="28575">
            <a:solidFill>
              <a:schemeClr val="tx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75" name="直接连接符 74">
            <a:extLst>
              <a:ext uri="{FF2B5EF4-FFF2-40B4-BE49-F238E27FC236}">
                <a16:creationId xmlns:a16="http://schemas.microsoft.com/office/drawing/2014/main" id="{1B5EEF08-A2EB-4562-AE81-9FA3930D001A}"/>
              </a:ext>
            </a:extLst>
          </p:cNvPr>
          <p:cNvCxnSpPr>
            <a:cxnSpLocks/>
          </p:cNvCxnSpPr>
          <p:nvPr/>
        </p:nvCxnSpPr>
        <p:spPr>
          <a:xfrm>
            <a:off x="2027641" y="1257791"/>
            <a:ext cx="0" cy="46166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直接连接符 75">
            <a:extLst>
              <a:ext uri="{FF2B5EF4-FFF2-40B4-BE49-F238E27FC236}">
                <a16:creationId xmlns:a16="http://schemas.microsoft.com/office/drawing/2014/main" id="{42480963-5A7C-48ED-B689-79EDC754006F}"/>
              </a:ext>
            </a:extLst>
          </p:cNvPr>
          <p:cNvCxnSpPr>
            <a:cxnSpLocks/>
          </p:cNvCxnSpPr>
          <p:nvPr/>
        </p:nvCxnSpPr>
        <p:spPr>
          <a:xfrm flipH="1">
            <a:off x="2027641" y="1257791"/>
            <a:ext cx="687885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直接连接符 76">
            <a:extLst>
              <a:ext uri="{FF2B5EF4-FFF2-40B4-BE49-F238E27FC236}">
                <a16:creationId xmlns:a16="http://schemas.microsoft.com/office/drawing/2014/main" id="{9CE0467C-7D65-4138-B5EE-96389877542B}"/>
              </a:ext>
            </a:extLst>
          </p:cNvPr>
          <p:cNvCxnSpPr>
            <a:cxnSpLocks/>
          </p:cNvCxnSpPr>
          <p:nvPr/>
        </p:nvCxnSpPr>
        <p:spPr>
          <a:xfrm>
            <a:off x="8906494" y="1257791"/>
            <a:ext cx="0" cy="2170744"/>
          </a:xfrm>
          <a:prstGeom prst="line">
            <a:avLst/>
          </a:prstGeom>
          <a:ln w="28575">
            <a:solidFill>
              <a:schemeClr val="tx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81" name="直接连接符 80">
            <a:extLst>
              <a:ext uri="{FF2B5EF4-FFF2-40B4-BE49-F238E27FC236}">
                <a16:creationId xmlns:a16="http://schemas.microsoft.com/office/drawing/2014/main" id="{E18CD5E7-F7A7-4601-BE62-F28F9A81200F}"/>
              </a:ext>
            </a:extLst>
          </p:cNvPr>
          <p:cNvCxnSpPr>
            <a:cxnSpLocks/>
          </p:cNvCxnSpPr>
          <p:nvPr/>
        </p:nvCxnSpPr>
        <p:spPr>
          <a:xfrm flipH="1">
            <a:off x="5365611" y="4091269"/>
            <a:ext cx="559650" cy="744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直接连接符 84">
            <a:extLst>
              <a:ext uri="{FF2B5EF4-FFF2-40B4-BE49-F238E27FC236}">
                <a16:creationId xmlns:a16="http://schemas.microsoft.com/office/drawing/2014/main" id="{E491AF36-60A6-42FE-B2A7-AFEEFD070F4A}"/>
              </a:ext>
            </a:extLst>
          </p:cNvPr>
          <p:cNvCxnSpPr>
            <a:cxnSpLocks/>
          </p:cNvCxnSpPr>
          <p:nvPr/>
        </p:nvCxnSpPr>
        <p:spPr>
          <a:xfrm>
            <a:off x="5903486" y="4852036"/>
            <a:ext cx="2450809" cy="0"/>
          </a:xfrm>
          <a:prstGeom prst="line">
            <a:avLst/>
          </a:prstGeom>
          <a:ln w="28575">
            <a:solidFill>
              <a:schemeClr val="tx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91" name="直接连接符 90">
            <a:extLst>
              <a:ext uri="{FF2B5EF4-FFF2-40B4-BE49-F238E27FC236}">
                <a16:creationId xmlns:a16="http://schemas.microsoft.com/office/drawing/2014/main" id="{3E0F811B-E079-41CD-B6B8-A227C2B1B6FC}"/>
              </a:ext>
            </a:extLst>
          </p:cNvPr>
          <p:cNvCxnSpPr>
            <a:cxnSpLocks/>
          </p:cNvCxnSpPr>
          <p:nvPr/>
        </p:nvCxnSpPr>
        <p:spPr>
          <a:xfrm flipV="1">
            <a:off x="5915361" y="4091269"/>
            <a:ext cx="0" cy="75332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直接连接符 92">
            <a:extLst>
              <a:ext uri="{FF2B5EF4-FFF2-40B4-BE49-F238E27FC236}">
                <a16:creationId xmlns:a16="http://schemas.microsoft.com/office/drawing/2014/main" id="{FEB50AA8-1217-4E53-AB53-30743AE39ED6}"/>
              </a:ext>
            </a:extLst>
          </p:cNvPr>
          <p:cNvCxnSpPr>
            <a:cxnSpLocks/>
          </p:cNvCxnSpPr>
          <p:nvPr/>
        </p:nvCxnSpPr>
        <p:spPr>
          <a:xfrm flipH="1" flipV="1">
            <a:off x="1752133" y="3978185"/>
            <a:ext cx="180316" cy="22930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97" name="文本框 96">
            <a:extLst>
              <a:ext uri="{FF2B5EF4-FFF2-40B4-BE49-F238E27FC236}">
                <a16:creationId xmlns:a16="http://schemas.microsoft.com/office/drawing/2014/main" id="{0B414F2D-84A4-436C-A8B0-1AA38255A4D9}"/>
              </a:ext>
            </a:extLst>
          </p:cNvPr>
          <p:cNvSpPr txBox="1"/>
          <p:nvPr/>
        </p:nvSpPr>
        <p:spPr>
          <a:xfrm>
            <a:off x="1514784" y="4172210"/>
            <a:ext cx="812780" cy="400110"/>
          </a:xfrm>
          <a:prstGeom prst="rect">
            <a:avLst/>
          </a:prstGeom>
          <a:noFill/>
        </p:spPr>
        <p:txBody>
          <a:bodyPr wrap="square" rtlCol="0">
            <a:spAutoFit/>
          </a:bodyPr>
          <a:lstStyle/>
          <a:p>
            <a:pPr algn="ctr"/>
            <a:r>
              <a:rPr lang="en-US" altLang="zh-CN" sz="2000" dirty="0">
                <a:latin typeface="微软雅黑" panose="020B0503020204020204" pitchFamily="34" charset="-122"/>
                <a:ea typeface="微软雅黑" panose="020B0503020204020204" pitchFamily="34" charset="-122"/>
              </a:rPr>
              <a:t>k</a:t>
            </a:r>
            <a:endParaRPr lang="zh-CN" altLang="en-US" sz="2000" dirty="0">
              <a:latin typeface="微软雅黑" panose="020B0503020204020204" pitchFamily="34" charset="-122"/>
              <a:ea typeface="微软雅黑" panose="020B0503020204020204" pitchFamily="34" charset="-122"/>
            </a:endParaRPr>
          </a:p>
        </p:txBody>
      </p:sp>
      <p:cxnSp>
        <p:nvCxnSpPr>
          <p:cNvPr id="99" name="直接连接符 98">
            <a:extLst>
              <a:ext uri="{FF2B5EF4-FFF2-40B4-BE49-F238E27FC236}">
                <a16:creationId xmlns:a16="http://schemas.microsoft.com/office/drawing/2014/main" id="{C5000453-EA4F-4BB7-A416-53A486BCD69A}"/>
              </a:ext>
            </a:extLst>
          </p:cNvPr>
          <p:cNvCxnSpPr>
            <a:cxnSpLocks/>
          </p:cNvCxnSpPr>
          <p:nvPr/>
        </p:nvCxnSpPr>
        <p:spPr>
          <a:xfrm flipH="1" flipV="1">
            <a:off x="6109491" y="1143140"/>
            <a:ext cx="180316" cy="22930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0" name="文本框 99">
            <a:extLst>
              <a:ext uri="{FF2B5EF4-FFF2-40B4-BE49-F238E27FC236}">
                <a16:creationId xmlns:a16="http://schemas.microsoft.com/office/drawing/2014/main" id="{87B1C35B-E371-4BEA-9267-78F680706326}"/>
              </a:ext>
            </a:extLst>
          </p:cNvPr>
          <p:cNvSpPr txBox="1"/>
          <p:nvPr/>
        </p:nvSpPr>
        <p:spPr>
          <a:xfrm>
            <a:off x="5885861" y="1366928"/>
            <a:ext cx="812780" cy="400110"/>
          </a:xfrm>
          <a:prstGeom prst="rect">
            <a:avLst/>
          </a:prstGeom>
          <a:noFill/>
        </p:spPr>
        <p:txBody>
          <a:bodyPr wrap="square" rtlCol="0">
            <a:spAutoFit/>
          </a:bodyPr>
          <a:lstStyle/>
          <a:p>
            <a:pPr algn="ctr"/>
            <a:r>
              <a:rPr lang="en-US" altLang="zh-CN" sz="2000" dirty="0">
                <a:latin typeface="微软雅黑" panose="020B0503020204020204" pitchFamily="34" charset="-122"/>
                <a:ea typeface="微软雅黑" panose="020B0503020204020204" pitchFamily="34" charset="-122"/>
              </a:rPr>
              <a:t>t</a:t>
            </a:r>
            <a:endParaRPr lang="zh-CN" altLang="en-US" sz="2000" dirty="0">
              <a:latin typeface="微软雅黑" panose="020B0503020204020204" pitchFamily="34" charset="-122"/>
              <a:ea typeface="微软雅黑" panose="020B0503020204020204" pitchFamily="34" charset="-122"/>
            </a:endParaRPr>
          </a:p>
        </p:txBody>
      </p:sp>
      <p:cxnSp>
        <p:nvCxnSpPr>
          <p:cNvPr id="101" name="直接连接符 100">
            <a:extLst>
              <a:ext uri="{FF2B5EF4-FFF2-40B4-BE49-F238E27FC236}">
                <a16:creationId xmlns:a16="http://schemas.microsoft.com/office/drawing/2014/main" id="{D82A19EE-35DC-42C0-B12A-CB02C13FD559}"/>
              </a:ext>
            </a:extLst>
          </p:cNvPr>
          <p:cNvCxnSpPr>
            <a:cxnSpLocks/>
          </p:cNvCxnSpPr>
          <p:nvPr/>
        </p:nvCxnSpPr>
        <p:spPr>
          <a:xfrm flipH="1" flipV="1">
            <a:off x="6026876" y="4737385"/>
            <a:ext cx="180316" cy="22930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2" name="文本框 101">
            <a:extLst>
              <a:ext uri="{FF2B5EF4-FFF2-40B4-BE49-F238E27FC236}">
                <a16:creationId xmlns:a16="http://schemas.microsoft.com/office/drawing/2014/main" id="{8D1E1F0E-89D5-4E05-87C7-49FF0F94FFC2}"/>
              </a:ext>
            </a:extLst>
          </p:cNvPr>
          <p:cNvSpPr txBox="1"/>
          <p:nvPr/>
        </p:nvSpPr>
        <p:spPr>
          <a:xfrm>
            <a:off x="5800802" y="4976095"/>
            <a:ext cx="812780" cy="400110"/>
          </a:xfrm>
          <a:prstGeom prst="rect">
            <a:avLst/>
          </a:prstGeom>
          <a:noFill/>
        </p:spPr>
        <p:txBody>
          <a:bodyPr wrap="square" rtlCol="0">
            <a:spAutoFit/>
          </a:bodyPr>
          <a:lstStyle/>
          <a:p>
            <a:pPr algn="ctr"/>
            <a:r>
              <a:rPr lang="en-US" altLang="zh-CN" sz="2000" dirty="0">
                <a:latin typeface="微软雅黑" panose="020B0503020204020204" pitchFamily="34" charset="-122"/>
                <a:ea typeface="微软雅黑" panose="020B0503020204020204" pitchFamily="34" charset="-122"/>
              </a:rPr>
              <a:t>n</a:t>
            </a:r>
            <a:endParaRPr lang="zh-CN" altLang="en-US" sz="2000" dirty="0">
              <a:latin typeface="微软雅黑" panose="020B0503020204020204" pitchFamily="34" charset="-122"/>
              <a:ea typeface="微软雅黑" panose="020B0503020204020204" pitchFamily="34" charset="-122"/>
            </a:endParaRPr>
          </a:p>
        </p:txBody>
      </p:sp>
      <p:sp>
        <p:nvSpPr>
          <p:cNvPr id="103" name="文本框 102">
            <a:extLst>
              <a:ext uri="{FF2B5EF4-FFF2-40B4-BE49-F238E27FC236}">
                <a16:creationId xmlns:a16="http://schemas.microsoft.com/office/drawing/2014/main" id="{F84DE943-9961-42BA-8349-0B7F1D4DD538}"/>
              </a:ext>
            </a:extLst>
          </p:cNvPr>
          <p:cNvSpPr txBox="1"/>
          <p:nvPr/>
        </p:nvSpPr>
        <p:spPr>
          <a:xfrm>
            <a:off x="2143259" y="5666498"/>
            <a:ext cx="812780" cy="461665"/>
          </a:xfrm>
          <a:prstGeom prst="rect">
            <a:avLst/>
          </a:prstGeom>
          <a:noFill/>
        </p:spPr>
        <p:txBody>
          <a:bodyPr wrap="square" rtlCol="0">
            <a:spAutoFit/>
          </a:bodyPr>
          <a:lstStyle/>
          <a:p>
            <a:pPr algn="ctr"/>
            <a:r>
              <a:rPr lang="en-US" altLang="zh-CN" sz="2400" dirty="0" err="1">
                <a:latin typeface="微软雅黑" panose="020B0503020204020204" pitchFamily="34" charset="-122"/>
                <a:ea typeface="微软雅黑" panose="020B0503020204020204" pitchFamily="34" charset="-122"/>
              </a:rPr>
              <a:t>BHT</a:t>
            </a:r>
            <a:endParaRPr lang="zh-CN" altLang="en-US" sz="2400" dirty="0">
              <a:latin typeface="微软雅黑" panose="020B0503020204020204" pitchFamily="34" charset="-122"/>
              <a:ea typeface="微软雅黑" panose="020B0503020204020204" pitchFamily="34" charset="-122"/>
            </a:endParaRPr>
          </a:p>
        </p:txBody>
      </p:sp>
      <p:sp>
        <p:nvSpPr>
          <p:cNvPr id="104" name="文本框 103">
            <a:extLst>
              <a:ext uri="{FF2B5EF4-FFF2-40B4-BE49-F238E27FC236}">
                <a16:creationId xmlns:a16="http://schemas.microsoft.com/office/drawing/2014/main" id="{CD5446E8-BF02-41D5-98A9-8F636492AE7F}"/>
              </a:ext>
            </a:extLst>
          </p:cNvPr>
          <p:cNvSpPr txBox="1"/>
          <p:nvPr/>
        </p:nvSpPr>
        <p:spPr>
          <a:xfrm>
            <a:off x="10916083" y="2586161"/>
            <a:ext cx="899865" cy="461665"/>
          </a:xfrm>
          <a:prstGeom prst="rect">
            <a:avLst/>
          </a:prstGeom>
          <a:noFill/>
        </p:spPr>
        <p:txBody>
          <a:bodyPr wrap="square" rtlCol="0">
            <a:spAutoFit/>
          </a:bodyPr>
          <a:lstStyle/>
          <a:p>
            <a:pPr algn="ctr"/>
            <a:r>
              <a:rPr lang="en-US" altLang="zh-CN" sz="2400" dirty="0" err="1">
                <a:latin typeface="微软雅黑" panose="020B0503020204020204" pitchFamily="34" charset="-122"/>
                <a:ea typeface="微软雅黑" panose="020B0503020204020204" pitchFamily="34" charset="-122"/>
              </a:rPr>
              <a:t>PHTs</a:t>
            </a:r>
            <a:endParaRPr lang="zh-CN" altLang="en-US" sz="2400" dirty="0">
              <a:latin typeface="微软雅黑" panose="020B0503020204020204" pitchFamily="34" charset="-122"/>
              <a:ea typeface="微软雅黑" panose="020B0503020204020204" pitchFamily="34" charset="-122"/>
            </a:endParaRPr>
          </a:p>
        </p:txBody>
      </p:sp>
      <p:sp>
        <p:nvSpPr>
          <p:cNvPr id="105" name="矩形 104">
            <a:extLst>
              <a:ext uri="{FF2B5EF4-FFF2-40B4-BE49-F238E27FC236}">
                <a16:creationId xmlns:a16="http://schemas.microsoft.com/office/drawing/2014/main" id="{CA48A74E-3F66-4042-876A-E63B7249C1CC}"/>
              </a:ext>
            </a:extLst>
          </p:cNvPr>
          <p:cNvSpPr/>
          <p:nvPr/>
        </p:nvSpPr>
        <p:spPr>
          <a:xfrm>
            <a:off x="6626237" y="3098633"/>
            <a:ext cx="5189711" cy="3325916"/>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980510628"/>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自由: 形状 22"/>
          <p:cNvSpPr/>
          <p:nvPr/>
        </p:nvSpPr>
        <p:spPr bwMode="auto">
          <a:xfrm rot="12600000">
            <a:off x="628798" y="267712"/>
            <a:ext cx="166903" cy="731887"/>
          </a:xfrm>
          <a:custGeom>
            <a:avLst/>
            <a:gdLst>
              <a:gd name="connsiteX0" fmla="*/ 260214 w 260214"/>
              <a:gd name="connsiteY0" fmla="*/ 995963 h 1141060"/>
              <a:gd name="connsiteX1" fmla="*/ 0 w 260214"/>
              <a:gd name="connsiteY1" fmla="*/ 1141060 h 1141060"/>
              <a:gd name="connsiteX2" fmla="*/ 0 w 260214"/>
              <a:gd name="connsiteY2" fmla="*/ 146621 h 1141060"/>
              <a:gd name="connsiteX3" fmla="*/ 260214 w 260214"/>
              <a:gd name="connsiteY3" fmla="*/ 0 h 1141060"/>
            </a:gdLst>
            <a:ahLst/>
            <a:cxnLst>
              <a:cxn ang="0">
                <a:pos x="connsiteX0" y="connsiteY0"/>
              </a:cxn>
              <a:cxn ang="0">
                <a:pos x="connsiteX1" y="connsiteY1"/>
              </a:cxn>
              <a:cxn ang="0">
                <a:pos x="connsiteX2" y="connsiteY2"/>
              </a:cxn>
              <a:cxn ang="0">
                <a:pos x="connsiteX3" y="connsiteY3"/>
              </a:cxn>
            </a:cxnLst>
            <a:rect l="l" t="t" r="r" b="b"/>
            <a:pathLst>
              <a:path w="260214" h="1141060">
                <a:moveTo>
                  <a:pt x="260214" y="995963"/>
                </a:moveTo>
                <a:lnTo>
                  <a:pt x="0" y="1141060"/>
                </a:lnTo>
                <a:lnTo>
                  <a:pt x="0" y="146621"/>
                </a:lnTo>
                <a:lnTo>
                  <a:pt x="260214" y="0"/>
                </a:lnTo>
                <a:close/>
              </a:path>
            </a:pathLst>
          </a:custGeom>
          <a:solidFill>
            <a:srgbClr val="0075EA"/>
          </a:solidFill>
          <a:ln>
            <a:noFill/>
          </a:ln>
        </p:spPr>
        <p:txBody>
          <a:bodyPr vert="horz" wrap="square" lIns="91440" tIns="45720" rIns="91440" bIns="45720" numCol="1" anchor="t" anchorCtr="0" compatLnSpc="1">
            <a:noAutofit/>
          </a:bodyPr>
          <a:lstStyle/>
          <a:p>
            <a:endParaRPr lang="zh-CN" altLang="en-US" dirty="0"/>
          </a:p>
        </p:txBody>
      </p:sp>
      <p:sp>
        <p:nvSpPr>
          <p:cNvPr id="11" name="矩形 10">
            <a:extLst>
              <a:ext uri="{FF2B5EF4-FFF2-40B4-BE49-F238E27FC236}">
                <a16:creationId xmlns:a16="http://schemas.microsoft.com/office/drawing/2014/main" id="{6C110C1E-F681-4180-A55B-8F47F2A964AA}"/>
              </a:ext>
            </a:extLst>
          </p:cNvPr>
          <p:cNvSpPr/>
          <p:nvPr/>
        </p:nvSpPr>
        <p:spPr>
          <a:xfrm>
            <a:off x="1060868" y="1269819"/>
            <a:ext cx="10078187" cy="5320816"/>
          </a:xfrm>
          <a:prstGeom prst="rect">
            <a:avLst/>
          </a:prstGeom>
          <a:ln>
            <a:solidFill>
              <a:schemeClr val="accent1"/>
            </a:solidFill>
          </a:ln>
        </p:spPr>
        <p:txBody>
          <a:bodyPr wrap="square" lIns="72000" rIns="72000">
            <a:spAutoFit/>
          </a:bodyPr>
          <a:lstStyle/>
          <a:p>
            <a:pPr marL="342900" indent="-342900" algn="just">
              <a:lnSpc>
                <a:spcPct val="150000"/>
              </a:lnSpc>
              <a:spcBef>
                <a:spcPts val="600"/>
              </a:spcBef>
              <a:spcAft>
                <a:spcPts val="600"/>
              </a:spcAft>
              <a:buClr>
                <a:srgbClr val="FF0066"/>
              </a:buClr>
              <a:buFont typeface="Wingdings" panose="05000000000000000000" pitchFamily="2" charset="2"/>
              <a:buChar char="p"/>
            </a:pPr>
            <a:r>
              <a:rPr lang="zh-CN" altLang="en-US" sz="2800" dirty="0">
                <a:latin typeface="微软雅黑" panose="020B0503020204020204" pitchFamily="34" charset="-122"/>
                <a:ea typeface="微软雅黑" panose="020B0503020204020204" pitchFamily="34" charset="-122"/>
                <a:cs typeface="+mn-ea"/>
                <a:sym typeface="+mn-lt"/>
              </a:rPr>
              <a:t>采用</a:t>
            </a:r>
            <a:r>
              <a:rPr lang="en-US" altLang="zh-CN" sz="2800" dirty="0" err="1">
                <a:latin typeface="微软雅黑" panose="020B0503020204020204" pitchFamily="34" charset="-122"/>
                <a:ea typeface="微软雅黑" panose="020B0503020204020204" pitchFamily="34" charset="-122"/>
                <a:cs typeface="+mn-ea"/>
                <a:sym typeface="+mn-lt"/>
              </a:rPr>
              <a:t>Tomasulo</a:t>
            </a:r>
            <a:r>
              <a:rPr lang="zh-CN" altLang="en-US" sz="2800" dirty="0">
                <a:latin typeface="微软雅黑" panose="020B0503020204020204" pitchFamily="34" charset="-122"/>
                <a:ea typeface="微软雅黑" panose="020B0503020204020204" pitchFamily="34" charset="-122"/>
                <a:cs typeface="+mn-ea"/>
                <a:sym typeface="+mn-lt"/>
              </a:rPr>
              <a:t>算法的两路超标量</a:t>
            </a:r>
            <a:r>
              <a:rPr lang="en-US" altLang="zh-CN" sz="2800" dirty="0">
                <a:latin typeface="微软雅黑" panose="020B0503020204020204" pitchFamily="34" charset="-122"/>
                <a:ea typeface="微软雅黑" panose="020B0503020204020204" pitchFamily="34" charset="-122"/>
                <a:cs typeface="+mn-ea"/>
                <a:sym typeface="+mn-lt"/>
              </a:rPr>
              <a:t>MIPS</a:t>
            </a:r>
            <a:r>
              <a:rPr lang="zh-CN" altLang="en-US" sz="2800" dirty="0">
                <a:latin typeface="微软雅黑" panose="020B0503020204020204" pitchFamily="34" charset="-122"/>
                <a:ea typeface="微软雅黑" panose="020B0503020204020204" pitchFamily="34" charset="-122"/>
                <a:cs typeface="+mn-ea"/>
                <a:sym typeface="+mn-lt"/>
              </a:rPr>
              <a:t>流水线：</a:t>
            </a:r>
            <a:endParaRPr lang="en-US" altLang="zh-CN" sz="2800" dirty="0">
              <a:latin typeface="微软雅黑" panose="020B0503020204020204" pitchFamily="34" charset="-122"/>
              <a:ea typeface="微软雅黑" panose="020B0503020204020204" pitchFamily="34" charset="-122"/>
              <a:cs typeface="+mn-ea"/>
              <a:sym typeface="+mn-lt"/>
            </a:endParaRPr>
          </a:p>
          <a:p>
            <a:pPr marL="914400" lvl="1" indent="-457200" algn="just">
              <a:lnSpc>
                <a:spcPct val="150000"/>
              </a:lnSpc>
              <a:spcBef>
                <a:spcPts val="600"/>
              </a:spcBef>
              <a:spcAft>
                <a:spcPts val="600"/>
              </a:spcAft>
              <a:buClr>
                <a:srgbClr val="FF0066"/>
              </a:buClr>
              <a:buFont typeface="Wingdings" panose="05000000000000000000" pitchFamily="2" charset="2"/>
              <a:buChar char="Ø"/>
            </a:pPr>
            <a:r>
              <a:rPr lang="zh-CN" altLang="en-US" sz="2400" dirty="0">
                <a:latin typeface="微软雅黑" panose="020B0503020204020204" pitchFamily="34" charset="-122"/>
                <a:ea typeface="微软雅黑" panose="020B0503020204020204" pitchFamily="34" charset="-122"/>
                <a:cs typeface="+mn-ea"/>
                <a:sym typeface="+mn-lt"/>
              </a:rPr>
              <a:t>每个时钟周期能发射</a:t>
            </a:r>
            <a:r>
              <a:rPr lang="en-US" altLang="zh-CN" sz="2400" dirty="0">
                <a:latin typeface="微软雅黑" panose="020B0503020204020204" pitchFamily="34" charset="-122"/>
                <a:ea typeface="微软雅黑" panose="020B0503020204020204" pitchFamily="34" charset="-122"/>
                <a:cs typeface="+mn-ea"/>
                <a:sym typeface="+mn-lt"/>
              </a:rPr>
              <a:t>1</a:t>
            </a:r>
            <a:r>
              <a:rPr lang="zh-CN" altLang="en-US" sz="2400" dirty="0">
                <a:latin typeface="微软雅黑" panose="020B0503020204020204" pitchFamily="34" charset="-122"/>
                <a:ea typeface="微软雅黑" panose="020B0503020204020204" pitchFamily="34" charset="-122"/>
                <a:cs typeface="+mn-ea"/>
                <a:sym typeface="+mn-lt"/>
              </a:rPr>
              <a:t>条整数指令和</a:t>
            </a:r>
            <a:r>
              <a:rPr lang="en-US" altLang="zh-CN" sz="2400" dirty="0">
                <a:latin typeface="微软雅黑" panose="020B0503020204020204" pitchFamily="34" charset="-122"/>
                <a:ea typeface="微软雅黑" panose="020B0503020204020204" pitchFamily="34" charset="-122"/>
                <a:cs typeface="+mn-ea"/>
                <a:sym typeface="+mn-lt"/>
              </a:rPr>
              <a:t>1</a:t>
            </a:r>
            <a:r>
              <a:rPr lang="zh-CN" altLang="en-US" sz="2400" dirty="0">
                <a:latin typeface="微软雅黑" panose="020B0503020204020204" pitchFamily="34" charset="-122"/>
                <a:ea typeface="微软雅黑" panose="020B0503020204020204" pitchFamily="34" charset="-122"/>
                <a:cs typeface="+mn-ea"/>
                <a:sym typeface="+mn-lt"/>
              </a:rPr>
              <a:t>条浮点指令，即使它们</a:t>
            </a:r>
            <a:r>
              <a:rPr lang="zh-CN" altLang="en-US" sz="2400" b="1" dirty="0">
                <a:solidFill>
                  <a:srgbClr val="0066FF"/>
                </a:solidFill>
                <a:latin typeface="微软雅黑" panose="020B0503020204020204" pitchFamily="34" charset="-122"/>
                <a:ea typeface="微软雅黑" panose="020B0503020204020204" pitchFamily="34" charset="-122"/>
                <a:cs typeface="+mn-ea"/>
                <a:sym typeface="+mn-lt"/>
              </a:rPr>
              <a:t>相关</a:t>
            </a:r>
            <a:r>
              <a:rPr lang="zh-CN" altLang="en-US" sz="2400" dirty="0">
                <a:latin typeface="微软雅黑" panose="020B0503020204020204" pitchFamily="34" charset="-122"/>
                <a:ea typeface="微软雅黑" panose="020B0503020204020204" pitchFamily="34" charset="-122"/>
                <a:cs typeface="+mn-ea"/>
                <a:sym typeface="+mn-lt"/>
              </a:rPr>
              <a:t>。</a:t>
            </a:r>
            <a:endParaRPr lang="en-US" altLang="zh-CN" sz="2400" dirty="0">
              <a:latin typeface="微软雅黑" panose="020B0503020204020204" pitchFamily="34" charset="-122"/>
              <a:ea typeface="微软雅黑" panose="020B0503020204020204" pitchFamily="34" charset="-122"/>
              <a:cs typeface="+mn-ea"/>
              <a:sym typeface="+mn-lt"/>
            </a:endParaRPr>
          </a:p>
          <a:p>
            <a:pPr marL="914400" lvl="1" indent="-457200" algn="just">
              <a:lnSpc>
                <a:spcPct val="150000"/>
              </a:lnSpc>
              <a:spcBef>
                <a:spcPts val="600"/>
              </a:spcBef>
              <a:spcAft>
                <a:spcPts val="600"/>
              </a:spcAft>
              <a:buClr>
                <a:srgbClr val="FF0066"/>
              </a:buClr>
              <a:buFont typeface="Wingdings" panose="05000000000000000000" pitchFamily="2" charset="2"/>
              <a:buChar char="Ø"/>
            </a:pPr>
            <a:r>
              <a:rPr lang="zh-CN" altLang="en-US" sz="2400" dirty="0">
                <a:latin typeface="微软雅黑" panose="020B0503020204020204" pitchFamily="34" charset="-122"/>
                <a:ea typeface="微软雅黑" panose="020B0503020204020204" pitchFamily="34" charset="-122"/>
                <a:cs typeface="+mn-ea"/>
                <a:sym typeface="+mn-lt"/>
              </a:rPr>
              <a:t>有一个</a:t>
            </a:r>
            <a:r>
              <a:rPr lang="zh-CN" altLang="en-US" sz="2400" b="1" dirty="0">
                <a:solidFill>
                  <a:srgbClr val="0066FF"/>
                </a:solidFill>
                <a:latin typeface="微软雅黑" panose="020B0503020204020204" pitchFamily="34" charset="-122"/>
                <a:ea typeface="微软雅黑" panose="020B0503020204020204" pitchFamily="34" charset="-122"/>
                <a:cs typeface="+mn-ea"/>
                <a:sym typeface="+mn-lt"/>
              </a:rPr>
              <a:t>整数部件</a:t>
            </a:r>
            <a:r>
              <a:rPr lang="zh-CN" altLang="en-US" sz="2400" dirty="0">
                <a:latin typeface="微软雅黑" panose="020B0503020204020204" pitchFamily="34" charset="-122"/>
                <a:ea typeface="微软雅黑" panose="020B0503020204020204" pitchFamily="34" charset="-122"/>
                <a:cs typeface="+mn-ea"/>
                <a:sym typeface="+mn-lt"/>
              </a:rPr>
              <a:t>，用于整数</a:t>
            </a:r>
            <a:r>
              <a:rPr lang="en-US" altLang="zh-CN" sz="2400" dirty="0">
                <a:latin typeface="微软雅黑" panose="020B0503020204020204" pitchFamily="34" charset="-122"/>
                <a:ea typeface="微软雅黑" panose="020B0503020204020204" pitchFamily="34" charset="-122"/>
                <a:cs typeface="+mn-ea"/>
                <a:sym typeface="+mn-lt"/>
              </a:rPr>
              <a:t>ALU</a:t>
            </a:r>
            <a:r>
              <a:rPr lang="zh-CN" altLang="en-US" sz="2400" dirty="0">
                <a:latin typeface="微软雅黑" panose="020B0503020204020204" pitchFamily="34" charset="-122"/>
                <a:ea typeface="微软雅黑" panose="020B0503020204020204" pitchFamily="34" charset="-122"/>
                <a:cs typeface="+mn-ea"/>
                <a:sym typeface="+mn-lt"/>
              </a:rPr>
              <a:t>运算和地址计算；并且对于每一种浮点操作类型都有一个独立的</a:t>
            </a:r>
            <a:r>
              <a:rPr lang="zh-CN" altLang="en-US" sz="2400" b="1" dirty="0">
                <a:solidFill>
                  <a:srgbClr val="0066FF"/>
                </a:solidFill>
                <a:latin typeface="微软雅黑" panose="020B0503020204020204" pitchFamily="34" charset="-122"/>
                <a:ea typeface="微软雅黑" panose="020B0503020204020204" pitchFamily="34" charset="-122"/>
                <a:cs typeface="+mn-ea"/>
                <a:sym typeface="+mn-lt"/>
              </a:rPr>
              <a:t>流水化了的浮点功能部件</a:t>
            </a:r>
            <a:r>
              <a:rPr lang="zh-CN" altLang="en-US" sz="2400" dirty="0">
                <a:latin typeface="微软雅黑" panose="020B0503020204020204" pitchFamily="34" charset="-122"/>
                <a:ea typeface="微软雅黑" panose="020B0503020204020204" pitchFamily="34" charset="-122"/>
                <a:cs typeface="+mn-ea"/>
                <a:sym typeface="+mn-lt"/>
              </a:rPr>
              <a:t>。</a:t>
            </a:r>
          </a:p>
          <a:p>
            <a:pPr marL="914400" lvl="1" indent="-457200" algn="just">
              <a:lnSpc>
                <a:spcPct val="150000"/>
              </a:lnSpc>
              <a:spcBef>
                <a:spcPts val="600"/>
              </a:spcBef>
              <a:spcAft>
                <a:spcPts val="600"/>
              </a:spcAft>
              <a:buClr>
                <a:srgbClr val="FF0066"/>
              </a:buClr>
              <a:buFont typeface="Wingdings" panose="05000000000000000000" pitchFamily="2" charset="2"/>
              <a:buChar char="Ø"/>
            </a:pPr>
            <a:r>
              <a:rPr lang="zh-CN" altLang="en-US" sz="2400" dirty="0">
                <a:latin typeface="微软雅黑" panose="020B0503020204020204" pitchFamily="34" charset="-122"/>
                <a:ea typeface="微软雅黑" panose="020B0503020204020204" pitchFamily="34" charset="-122"/>
                <a:cs typeface="+mn-ea"/>
                <a:sym typeface="+mn-lt"/>
              </a:rPr>
              <a:t>指令流出和写结果各占用一个时钟周期。</a:t>
            </a:r>
            <a:endParaRPr lang="en-US" altLang="zh-CN" sz="2400" dirty="0">
              <a:latin typeface="微软雅黑" panose="020B0503020204020204" pitchFamily="34" charset="-122"/>
              <a:ea typeface="微软雅黑" panose="020B0503020204020204" pitchFamily="34" charset="-122"/>
              <a:cs typeface="+mn-ea"/>
              <a:sym typeface="+mn-lt"/>
            </a:endParaRPr>
          </a:p>
          <a:p>
            <a:pPr marL="914400" lvl="1" indent="-457200" algn="just">
              <a:lnSpc>
                <a:spcPct val="150000"/>
              </a:lnSpc>
              <a:spcBef>
                <a:spcPts val="600"/>
              </a:spcBef>
              <a:spcAft>
                <a:spcPts val="600"/>
              </a:spcAft>
              <a:buClr>
                <a:srgbClr val="FF0066"/>
              </a:buClr>
              <a:buFont typeface="Wingdings" panose="05000000000000000000" pitchFamily="2" charset="2"/>
              <a:buChar char="Ø"/>
            </a:pPr>
            <a:r>
              <a:rPr lang="zh-CN" altLang="en-US" sz="2400" dirty="0">
                <a:latin typeface="微软雅黑" panose="020B0503020204020204" pitchFamily="34" charset="-122"/>
                <a:ea typeface="微软雅黑" panose="020B0503020204020204" pitchFamily="34" charset="-122"/>
                <a:cs typeface="+mn-ea"/>
                <a:sym typeface="+mn-lt"/>
              </a:rPr>
              <a:t>具有动态分支预测部件，分支指令单独流出，没有分支延迟。</a:t>
            </a:r>
            <a:endParaRPr lang="en-US" altLang="zh-CN" sz="2400" dirty="0">
              <a:latin typeface="微软雅黑" panose="020B0503020204020204" pitchFamily="34" charset="-122"/>
              <a:ea typeface="微软雅黑" panose="020B0503020204020204" pitchFamily="34" charset="-122"/>
              <a:cs typeface="+mn-ea"/>
              <a:sym typeface="+mn-lt"/>
            </a:endParaRPr>
          </a:p>
          <a:p>
            <a:pPr marL="914400" lvl="1" indent="-457200" algn="just">
              <a:lnSpc>
                <a:spcPct val="150000"/>
              </a:lnSpc>
              <a:spcBef>
                <a:spcPts val="600"/>
              </a:spcBef>
              <a:spcAft>
                <a:spcPts val="600"/>
              </a:spcAft>
              <a:buClr>
                <a:srgbClr val="FF0066"/>
              </a:buClr>
              <a:buFont typeface="Wingdings" panose="05000000000000000000" pitchFamily="2" charset="2"/>
              <a:buChar char="Ø"/>
            </a:pPr>
            <a:r>
              <a:rPr lang="zh-CN" altLang="en-US" sz="2400" dirty="0">
                <a:latin typeface="微软雅黑" panose="020B0503020204020204" pitchFamily="34" charset="-122"/>
                <a:ea typeface="微软雅黑" panose="020B0503020204020204" pitchFamily="34" charset="-122"/>
                <a:cs typeface="+mn-ea"/>
                <a:sym typeface="+mn-lt"/>
              </a:rPr>
              <a:t>从产生结果数据的源指令到使用该结果数据的指令之间的延迟为：整数运算</a:t>
            </a:r>
            <a:r>
              <a:rPr lang="en-US" altLang="zh-CN" sz="2400" dirty="0">
                <a:latin typeface="微软雅黑" panose="020B0503020204020204" pitchFamily="34" charset="-122"/>
                <a:ea typeface="微软雅黑" panose="020B0503020204020204" pitchFamily="34" charset="-122"/>
                <a:cs typeface="+mn-ea"/>
                <a:sym typeface="+mn-lt"/>
              </a:rPr>
              <a:t>1</a:t>
            </a:r>
            <a:r>
              <a:rPr lang="zh-CN" altLang="en-US" sz="2400" dirty="0">
                <a:latin typeface="微软雅黑" panose="020B0503020204020204" pitchFamily="34" charset="-122"/>
                <a:ea typeface="微软雅黑" panose="020B0503020204020204" pitchFamily="34" charset="-122"/>
                <a:cs typeface="+mn-ea"/>
                <a:sym typeface="+mn-lt"/>
              </a:rPr>
              <a:t>个周期，</a:t>
            </a:r>
            <a:r>
              <a:rPr lang="en-US" altLang="zh-CN" sz="2400" dirty="0">
                <a:latin typeface="微软雅黑" panose="020B0503020204020204" pitchFamily="34" charset="-122"/>
                <a:ea typeface="微软雅黑" panose="020B0503020204020204" pitchFamily="34" charset="-122"/>
                <a:cs typeface="+mn-ea"/>
                <a:sym typeface="+mn-lt"/>
              </a:rPr>
              <a:t>load</a:t>
            </a:r>
            <a:r>
              <a:rPr lang="zh-CN" altLang="en-US" sz="2400" dirty="0">
                <a:latin typeface="微软雅黑" panose="020B0503020204020204" pitchFamily="34" charset="-122"/>
                <a:ea typeface="微软雅黑" panose="020B0503020204020204" pitchFamily="34" charset="-122"/>
                <a:cs typeface="+mn-ea"/>
                <a:sym typeface="+mn-lt"/>
              </a:rPr>
              <a:t>操作</a:t>
            </a:r>
            <a:r>
              <a:rPr lang="en-US" altLang="zh-CN" sz="2400" dirty="0">
                <a:latin typeface="微软雅黑" panose="020B0503020204020204" pitchFamily="34" charset="-122"/>
                <a:ea typeface="微软雅黑" panose="020B0503020204020204" pitchFamily="34" charset="-122"/>
                <a:cs typeface="+mn-ea"/>
                <a:sym typeface="+mn-lt"/>
              </a:rPr>
              <a:t>2</a:t>
            </a:r>
            <a:r>
              <a:rPr lang="zh-CN" altLang="en-US" sz="2400" dirty="0">
                <a:latin typeface="微软雅黑" panose="020B0503020204020204" pitchFamily="34" charset="-122"/>
                <a:ea typeface="微软雅黑" panose="020B0503020204020204" pitchFamily="34" charset="-122"/>
                <a:cs typeface="+mn-ea"/>
                <a:sym typeface="+mn-lt"/>
              </a:rPr>
              <a:t>个周期，浮点加法运算</a:t>
            </a:r>
            <a:r>
              <a:rPr lang="en-US" altLang="zh-CN" sz="2400" dirty="0">
                <a:latin typeface="微软雅黑" panose="020B0503020204020204" pitchFamily="34" charset="-122"/>
                <a:ea typeface="微软雅黑" panose="020B0503020204020204" pitchFamily="34" charset="-122"/>
                <a:cs typeface="+mn-ea"/>
                <a:sym typeface="+mn-lt"/>
              </a:rPr>
              <a:t>3</a:t>
            </a:r>
            <a:r>
              <a:rPr lang="zh-CN" altLang="en-US" sz="2400" dirty="0">
                <a:latin typeface="微软雅黑" panose="020B0503020204020204" pitchFamily="34" charset="-122"/>
                <a:ea typeface="微软雅黑" panose="020B0503020204020204" pitchFamily="34" charset="-122"/>
                <a:cs typeface="+mn-ea"/>
                <a:sym typeface="+mn-lt"/>
              </a:rPr>
              <a:t>个周期。</a:t>
            </a:r>
          </a:p>
        </p:txBody>
      </p:sp>
      <p:grpSp>
        <p:nvGrpSpPr>
          <p:cNvPr id="8" name="组合 7">
            <a:extLst>
              <a:ext uri="{FF2B5EF4-FFF2-40B4-BE49-F238E27FC236}">
                <a16:creationId xmlns:a16="http://schemas.microsoft.com/office/drawing/2014/main" id="{82CE2ACD-499D-47AC-B55C-5B06DAE97E98}"/>
              </a:ext>
            </a:extLst>
          </p:cNvPr>
          <p:cNvGrpSpPr/>
          <p:nvPr/>
        </p:nvGrpSpPr>
        <p:grpSpPr>
          <a:xfrm>
            <a:off x="635243" y="278225"/>
            <a:ext cx="6489952" cy="714073"/>
            <a:chOff x="635241" y="278221"/>
            <a:chExt cx="6489952" cy="714072"/>
          </a:xfrm>
        </p:grpSpPr>
        <p:sp>
          <p:nvSpPr>
            <p:cNvPr id="12" name="矩形 11">
              <a:extLst>
                <a:ext uri="{FF2B5EF4-FFF2-40B4-BE49-F238E27FC236}">
                  <a16:creationId xmlns:a16="http://schemas.microsoft.com/office/drawing/2014/main" id="{752C7659-1704-4E56-BA55-FBEC4C30E618}"/>
                </a:ext>
              </a:extLst>
            </p:cNvPr>
            <p:cNvSpPr/>
            <p:nvPr/>
          </p:nvSpPr>
          <p:spPr>
            <a:xfrm>
              <a:off x="635241" y="676889"/>
              <a:ext cx="6489952" cy="315404"/>
            </a:xfrm>
            <a:prstGeom prst="rect">
              <a:avLst/>
            </a:prstGeom>
          </p:spPr>
          <p:txBody>
            <a:bodyPr wrap="square">
              <a:spAutoFit/>
            </a:bodyPr>
            <a:lstStyle/>
            <a:p>
              <a:pPr algn="ctr"/>
              <a:r>
                <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rPr>
                <a:t>Multiple Issue Technology based on Dynamic Schedule</a:t>
              </a:r>
            </a:p>
          </p:txBody>
        </p:sp>
        <p:sp>
          <p:nvSpPr>
            <p:cNvPr id="13" name="矩形 12">
              <a:extLst>
                <a:ext uri="{FF2B5EF4-FFF2-40B4-BE49-F238E27FC236}">
                  <a16:creationId xmlns:a16="http://schemas.microsoft.com/office/drawing/2014/main" id="{8A565167-5502-40D4-AFF3-6BA9308FF2E8}"/>
                </a:ext>
              </a:extLst>
            </p:cNvPr>
            <p:cNvSpPr/>
            <p:nvPr/>
          </p:nvSpPr>
          <p:spPr>
            <a:xfrm>
              <a:off x="1197484" y="278221"/>
              <a:ext cx="4493538" cy="523219"/>
            </a:xfrm>
            <a:prstGeom prst="rect">
              <a:avLst/>
            </a:prstGeom>
          </p:spPr>
          <p:txBody>
            <a:bodyPr wrap="none">
              <a:spAutoFit/>
            </a:bodyPr>
            <a:lstStyle/>
            <a:p>
              <a:r>
                <a:rPr lang="zh-CN" altLang="en-US" sz="2800" b="1" dirty="0">
                  <a:solidFill>
                    <a:schemeClr val="tx1">
                      <a:lumMod val="85000"/>
                      <a:lumOff val="15000"/>
                    </a:schemeClr>
                  </a:solidFill>
                  <a:latin typeface="等线" panose="02010600030101010101" pitchFamily="2" charset="-122"/>
                  <a:ea typeface="等线" panose="02010600030101010101" pitchFamily="2" charset="-122"/>
                </a:rPr>
                <a:t>基于动态调度的多发射技术</a:t>
              </a:r>
            </a:p>
          </p:txBody>
        </p:sp>
      </p:grpSp>
    </p:spTree>
    <p:extLst>
      <p:ext uri="{BB962C8B-B14F-4D97-AF65-F5344CB8AC3E}">
        <p14:creationId xmlns:p14="http://schemas.microsoft.com/office/powerpoint/2010/main" val="3513635289"/>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Group 227">
            <a:extLst>
              <a:ext uri="{FF2B5EF4-FFF2-40B4-BE49-F238E27FC236}">
                <a16:creationId xmlns:a16="http://schemas.microsoft.com/office/drawing/2014/main" id="{1C740E0C-7DDC-4A8E-82F3-E707161B6BEC}"/>
              </a:ext>
            </a:extLst>
          </p:cNvPr>
          <p:cNvGraphicFramePr>
            <a:graphicFrameLocks/>
          </p:cNvGraphicFramePr>
          <p:nvPr>
            <p:extLst>
              <p:ext uri="{D42A27DB-BD31-4B8C-83A1-F6EECF244321}">
                <p14:modId xmlns:p14="http://schemas.microsoft.com/office/powerpoint/2010/main" val="575603169"/>
              </p:ext>
            </p:extLst>
          </p:nvPr>
        </p:nvGraphicFramePr>
        <p:xfrm>
          <a:off x="1045029" y="308769"/>
          <a:ext cx="10117775" cy="6240461"/>
        </p:xfrm>
        <a:graphic>
          <a:graphicData uri="http://schemas.openxmlformats.org/drawingml/2006/table">
            <a:tbl>
              <a:tblPr/>
              <a:tblGrid>
                <a:gridCol w="784503">
                  <a:extLst>
                    <a:ext uri="{9D8B030D-6E8A-4147-A177-3AD203B41FA5}">
                      <a16:colId xmlns:a16="http://schemas.microsoft.com/office/drawing/2014/main" val="20000"/>
                    </a:ext>
                  </a:extLst>
                </a:gridCol>
                <a:gridCol w="2966880">
                  <a:extLst>
                    <a:ext uri="{9D8B030D-6E8A-4147-A177-3AD203B41FA5}">
                      <a16:colId xmlns:a16="http://schemas.microsoft.com/office/drawing/2014/main" val="20001"/>
                    </a:ext>
                  </a:extLst>
                </a:gridCol>
                <a:gridCol w="938326">
                  <a:extLst>
                    <a:ext uri="{9D8B030D-6E8A-4147-A177-3AD203B41FA5}">
                      <a16:colId xmlns:a16="http://schemas.microsoft.com/office/drawing/2014/main" val="20002"/>
                    </a:ext>
                  </a:extLst>
                </a:gridCol>
                <a:gridCol w="984473">
                  <a:extLst>
                    <a:ext uri="{9D8B030D-6E8A-4147-A177-3AD203B41FA5}">
                      <a16:colId xmlns:a16="http://schemas.microsoft.com/office/drawing/2014/main" val="20003"/>
                    </a:ext>
                  </a:extLst>
                </a:gridCol>
                <a:gridCol w="953709">
                  <a:extLst>
                    <a:ext uri="{9D8B030D-6E8A-4147-A177-3AD203B41FA5}">
                      <a16:colId xmlns:a16="http://schemas.microsoft.com/office/drawing/2014/main" val="20004"/>
                    </a:ext>
                  </a:extLst>
                </a:gridCol>
                <a:gridCol w="922945">
                  <a:extLst>
                    <a:ext uri="{9D8B030D-6E8A-4147-A177-3AD203B41FA5}">
                      <a16:colId xmlns:a16="http://schemas.microsoft.com/office/drawing/2014/main" val="20005"/>
                    </a:ext>
                  </a:extLst>
                </a:gridCol>
                <a:gridCol w="2566939">
                  <a:extLst>
                    <a:ext uri="{9D8B030D-6E8A-4147-A177-3AD203B41FA5}">
                      <a16:colId xmlns:a16="http://schemas.microsoft.com/office/drawing/2014/main" val="20006"/>
                    </a:ext>
                  </a:extLst>
                </a:gridCol>
              </a:tblGrid>
              <a:tr h="386783">
                <a:tc>
                  <a:txBody>
                    <a:bodyPr/>
                    <a:lstStyle>
                      <a:lvl1pPr eaLnBrk="0" hangingPunct="0">
                        <a:lnSpc>
                          <a:spcPct val="120000"/>
                        </a:lnSpc>
                        <a:spcBef>
                          <a:spcPct val="20000"/>
                        </a:spcBef>
                        <a:buClr>
                          <a:schemeClr val="tx1"/>
                        </a:buClr>
                        <a:buFont typeface="Wingdings" panose="05000000000000000000" pitchFamily="2" charset="2"/>
                        <a:defRPr kumimoji="1" sz="2000">
                          <a:solidFill>
                            <a:srgbClr val="E24C05"/>
                          </a:solidFill>
                          <a:latin typeface="Tahoma" panose="020B0604030504040204" pitchFamily="34" charset="0"/>
                          <a:ea typeface="黑体" panose="02010609060101010101" pitchFamily="49" charset="-122"/>
                        </a:defRPr>
                      </a:lvl1pPr>
                      <a:lvl2pPr marL="742950" indent="-285750" eaLnBrk="0" hangingPunct="0">
                        <a:lnSpc>
                          <a:spcPct val="120000"/>
                        </a:lnSpc>
                        <a:spcBef>
                          <a:spcPct val="20000"/>
                        </a:spcBef>
                        <a:buClr>
                          <a:schemeClr val="tx1"/>
                        </a:buClr>
                        <a:buSzPct val="90000"/>
                        <a:buFont typeface="Wingdings" panose="05000000000000000000" pitchFamily="2" charset="2"/>
                        <a:defRPr kumimoji="1" sz="2000">
                          <a:solidFill>
                            <a:schemeClr val="tx1"/>
                          </a:solidFill>
                          <a:latin typeface="Tahoma" panose="020B0604030504040204" pitchFamily="34" charset="0"/>
                          <a:ea typeface="黑体" panose="02010609060101010101" pitchFamily="49" charset="-122"/>
                        </a:defRPr>
                      </a:lvl2pPr>
                      <a:lvl3pPr marL="1143000" indent="-228600" eaLnBrk="0" hangingPunct="0">
                        <a:lnSpc>
                          <a:spcPct val="120000"/>
                        </a:lnSpc>
                        <a:spcBef>
                          <a:spcPct val="20000"/>
                        </a:spcBef>
                        <a:buClr>
                          <a:schemeClr val="hlink"/>
                        </a:buClr>
                        <a:buSzPct val="60000"/>
                        <a:buFont typeface="Wingdings" panose="05000000000000000000" pitchFamily="2" charset="2"/>
                        <a:defRPr kumimoji="1" b="1">
                          <a:solidFill>
                            <a:srgbClr val="000000"/>
                          </a:solidFill>
                          <a:latin typeface="Tahoma" panose="020B0604030504040204" pitchFamily="34" charset="0"/>
                          <a:ea typeface="宋体" panose="02010600030101010101" pitchFamily="2" charset="-122"/>
                        </a:defRPr>
                      </a:lvl3pPr>
                      <a:lvl4pPr marL="1600200" indent="-228600" eaLnBrk="0" hangingPunct="0">
                        <a:lnSpc>
                          <a:spcPct val="120000"/>
                        </a:lnSpc>
                        <a:spcBef>
                          <a:spcPct val="20000"/>
                        </a:spcBef>
                        <a:buClr>
                          <a:srgbClr val="006600"/>
                        </a:buClr>
                        <a:buSzPct val="65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4pPr>
                      <a:lvl5pPr marL="2057400" indent="-228600" eaLnBrk="0" hangingPunct="0">
                        <a:lnSpc>
                          <a:spcPct val="120000"/>
                        </a:lnSpc>
                        <a:spcBef>
                          <a:spcPct val="20000"/>
                        </a:spcBef>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anose="05000000000000000000" pitchFamily="2" charset="2"/>
                        <a:buNone/>
                        <a:tabLst/>
                      </a:pPr>
                      <a:r>
                        <a:rPr kumimoji="1" lang="zh-CN" altLang="en-US" sz="1800" b="1" i="0" u="none" strike="noStrike" cap="none" normalizeH="0" baseline="0">
                          <a:ln>
                            <a:noFill/>
                          </a:ln>
                          <a:solidFill>
                            <a:srgbClr val="E24C05"/>
                          </a:solidFill>
                          <a:effectLst/>
                          <a:latin typeface="宋体" panose="02010600030101010101" pitchFamily="2" charset="-122"/>
                          <a:ea typeface="宋体" panose="02010600030101010101" pitchFamily="2" charset="-122"/>
                        </a:rPr>
                        <a:t>遍数 </a:t>
                      </a:r>
                    </a:p>
                  </a:txBody>
                  <a:tcPr marL="90000" marR="90000" marT="28800" marB="28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lnSpc>
                          <a:spcPct val="120000"/>
                        </a:lnSpc>
                        <a:spcBef>
                          <a:spcPct val="20000"/>
                        </a:spcBef>
                        <a:buClr>
                          <a:schemeClr val="tx1"/>
                        </a:buClr>
                        <a:buFont typeface="Wingdings" panose="05000000000000000000" pitchFamily="2" charset="2"/>
                        <a:defRPr kumimoji="1" sz="2000">
                          <a:solidFill>
                            <a:srgbClr val="E24C05"/>
                          </a:solidFill>
                          <a:latin typeface="Tahoma" panose="020B0604030504040204" pitchFamily="34" charset="0"/>
                          <a:ea typeface="黑体" panose="02010609060101010101" pitchFamily="49" charset="-122"/>
                        </a:defRPr>
                      </a:lvl1pPr>
                      <a:lvl2pPr marL="742950" indent="-285750" eaLnBrk="0" hangingPunct="0">
                        <a:lnSpc>
                          <a:spcPct val="120000"/>
                        </a:lnSpc>
                        <a:spcBef>
                          <a:spcPct val="20000"/>
                        </a:spcBef>
                        <a:buClr>
                          <a:schemeClr val="tx1"/>
                        </a:buClr>
                        <a:buSzPct val="90000"/>
                        <a:buFont typeface="Wingdings" panose="05000000000000000000" pitchFamily="2" charset="2"/>
                        <a:defRPr kumimoji="1" sz="2000">
                          <a:solidFill>
                            <a:schemeClr val="tx1"/>
                          </a:solidFill>
                          <a:latin typeface="Tahoma" panose="020B0604030504040204" pitchFamily="34" charset="0"/>
                          <a:ea typeface="黑体" panose="02010609060101010101" pitchFamily="49" charset="-122"/>
                        </a:defRPr>
                      </a:lvl2pPr>
                      <a:lvl3pPr marL="1143000" indent="-228600" eaLnBrk="0" hangingPunct="0">
                        <a:lnSpc>
                          <a:spcPct val="120000"/>
                        </a:lnSpc>
                        <a:spcBef>
                          <a:spcPct val="20000"/>
                        </a:spcBef>
                        <a:buClr>
                          <a:schemeClr val="hlink"/>
                        </a:buClr>
                        <a:buSzPct val="60000"/>
                        <a:buFont typeface="Wingdings" panose="05000000000000000000" pitchFamily="2" charset="2"/>
                        <a:defRPr kumimoji="1" b="1">
                          <a:solidFill>
                            <a:srgbClr val="000000"/>
                          </a:solidFill>
                          <a:latin typeface="Tahoma" panose="020B0604030504040204" pitchFamily="34" charset="0"/>
                          <a:ea typeface="宋体" panose="02010600030101010101" pitchFamily="2" charset="-122"/>
                        </a:defRPr>
                      </a:lvl3pPr>
                      <a:lvl4pPr marL="1600200" indent="-228600" eaLnBrk="0" hangingPunct="0">
                        <a:lnSpc>
                          <a:spcPct val="120000"/>
                        </a:lnSpc>
                        <a:spcBef>
                          <a:spcPct val="20000"/>
                        </a:spcBef>
                        <a:buClr>
                          <a:srgbClr val="006600"/>
                        </a:buClr>
                        <a:buSzPct val="65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4pPr>
                      <a:lvl5pPr marL="2057400" indent="-228600" eaLnBrk="0" hangingPunct="0">
                        <a:lnSpc>
                          <a:spcPct val="120000"/>
                        </a:lnSpc>
                        <a:spcBef>
                          <a:spcPct val="20000"/>
                        </a:spcBef>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anose="05000000000000000000" pitchFamily="2" charset="2"/>
                        <a:buNone/>
                        <a:tabLst/>
                      </a:pPr>
                      <a:r>
                        <a:rPr kumimoji="1" lang="zh-CN" altLang="en-US" sz="1800" b="1" i="0" u="none" strike="noStrike" cap="none" normalizeH="0" baseline="0">
                          <a:ln>
                            <a:noFill/>
                          </a:ln>
                          <a:solidFill>
                            <a:srgbClr val="E24C05"/>
                          </a:solidFill>
                          <a:effectLst/>
                          <a:latin typeface="宋体" panose="02010600030101010101" pitchFamily="2" charset="-122"/>
                          <a:ea typeface="宋体" panose="02010600030101010101" pitchFamily="2" charset="-122"/>
                        </a:rPr>
                        <a:t>指    令 </a:t>
                      </a:r>
                    </a:p>
                  </a:txBody>
                  <a:tcPr marL="90000" marR="90000" marT="28800" marB="28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lnSpc>
                          <a:spcPct val="120000"/>
                        </a:lnSpc>
                        <a:spcBef>
                          <a:spcPct val="20000"/>
                        </a:spcBef>
                        <a:buClr>
                          <a:schemeClr val="tx1"/>
                        </a:buClr>
                        <a:buFont typeface="Wingdings" panose="05000000000000000000" pitchFamily="2" charset="2"/>
                        <a:defRPr kumimoji="1" sz="2000">
                          <a:solidFill>
                            <a:srgbClr val="E24C05"/>
                          </a:solidFill>
                          <a:latin typeface="Tahoma" panose="020B0604030504040204" pitchFamily="34" charset="0"/>
                          <a:ea typeface="黑体" panose="02010609060101010101" pitchFamily="49" charset="-122"/>
                        </a:defRPr>
                      </a:lvl1pPr>
                      <a:lvl2pPr marL="742950" indent="-285750" eaLnBrk="0" hangingPunct="0">
                        <a:lnSpc>
                          <a:spcPct val="120000"/>
                        </a:lnSpc>
                        <a:spcBef>
                          <a:spcPct val="20000"/>
                        </a:spcBef>
                        <a:buClr>
                          <a:schemeClr val="tx1"/>
                        </a:buClr>
                        <a:buSzPct val="90000"/>
                        <a:buFont typeface="Wingdings" panose="05000000000000000000" pitchFamily="2" charset="2"/>
                        <a:defRPr kumimoji="1" sz="2000">
                          <a:solidFill>
                            <a:schemeClr val="tx1"/>
                          </a:solidFill>
                          <a:latin typeface="Tahoma" panose="020B0604030504040204" pitchFamily="34" charset="0"/>
                          <a:ea typeface="黑体" panose="02010609060101010101" pitchFamily="49" charset="-122"/>
                        </a:defRPr>
                      </a:lvl2pPr>
                      <a:lvl3pPr marL="1143000" indent="-228600" eaLnBrk="0" hangingPunct="0">
                        <a:lnSpc>
                          <a:spcPct val="120000"/>
                        </a:lnSpc>
                        <a:spcBef>
                          <a:spcPct val="20000"/>
                        </a:spcBef>
                        <a:buClr>
                          <a:schemeClr val="hlink"/>
                        </a:buClr>
                        <a:buSzPct val="60000"/>
                        <a:buFont typeface="Wingdings" panose="05000000000000000000" pitchFamily="2" charset="2"/>
                        <a:defRPr kumimoji="1" b="1">
                          <a:solidFill>
                            <a:srgbClr val="000000"/>
                          </a:solidFill>
                          <a:latin typeface="Tahoma" panose="020B0604030504040204" pitchFamily="34" charset="0"/>
                          <a:ea typeface="宋体" panose="02010600030101010101" pitchFamily="2" charset="-122"/>
                        </a:defRPr>
                      </a:lvl3pPr>
                      <a:lvl4pPr marL="1600200" indent="-228600" eaLnBrk="0" hangingPunct="0">
                        <a:lnSpc>
                          <a:spcPct val="120000"/>
                        </a:lnSpc>
                        <a:spcBef>
                          <a:spcPct val="20000"/>
                        </a:spcBef>
                        <a:buClr>
                          <a:srgbClr val="006600"/>
                        </a:buClr>
                        <a:buSzPct val="65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4pPr>
                      <a:lvl5pPr marL="2057400" indent="-228600" eaLnBrk="0" hangingPunct="0">
                        <a:lnSpc>
                          <a:spcPct val="120000"/>
                        </a:lnSpc>
                        <a:spcBef>
                          <a:spcPct val="20000"/>
                        </a:spcBef>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anose="05000000000000000000" pitchFamily="2" charset="2"/>
                        <a:buNone/>
                        <a:tabLst/>
                      </a:pPr>
                      <a:r>
                        <a:rPr kumimoji="1" lang="zh-CN" altLang="en-US" sz="1800" b="1" i="0" u="none" strike="noStrike" cap="none" normalizeH="0" baseline="0">
                          <a:ln>
                            <a:noFill/>
                          </a:ln>
                          <a:solidFill>
                            <a:srgbClr val="E24C05"/>
                          </a:solidFill>
                          <a:effectLst/>
                          <a:latin typeface="宋体" panose="02010600030101010101" pitchFamily="2" charset="-122"/>
                          <a:ea typeface="宋体" panose="02010600030101010101" pitchFamily="2" charset="-122"/>
                        </a:rPr>
                        <a:t>流出 </a:t>
                      </a:r>
                    </a:p>
                  </a:txBody>
                  <a:tcPr marL="90000" marR="90000" marT="28800" marB="28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lnSpc>
                          <a:spcPct val="120000"/>
                        </a:lnSpc>
                        <a:spcBef>
                          <a:spcPct val="20000"/>
                        </a:spcBef>
                        <a:buClr>
                          <a:schemeClr val="tx1"/>
                        </a:buClr>
                        <a:buFont typeface="Wingdings" panose="05000000000000000000" pitchFamily="2" charset="2"/>
                        <a:defRPr kumimoji="1" sz="2000">
                          <a:solidFill>
                            <a:srgbClr val="E24C05"/>
                          </a:solidFill>
                          <a:latin typeface="Tahoma" panose="020B0604030504040204" pitchFamily="34" charset="0"/>
                          <a:ea typeface="黑体" panose="02010609060101010101" pitchFamily="49" charset="-122"/>
                        </a:defRPr>
                      </a:lvl1pPr>
                      <a:lvl2pPr marL="742950" indent="-285750" eaLnBrk="0" hangingPunct="0">
                        <a:lnSpc>
                          <a:spcPct val="120000"/>
                        </a:lnSpc>
                        <a:spcBef>
                          <a:spcPct val="20000"/>
                        </a:spcBef>
                        <a:buClr>
                          <a:schemeClr val="tx1"/>
                        </a:buClr>
                        <a:buSzPct val="90000"/>
                        <a:buFont typeface="Wingdings" panose="05000000000000000000" pitchFamily="2" charset="2"/>
                        <a:defRPr kumimoji="1" sz="2000">
                          <a:solidFill>
                            <a:schemeClr val="tx1"/>
                          </a:solidFill>
                          <a:latin typeface="Tahoma" panose="020B0604030504040204" pitchFamily="34" charset="0"/>
                          <a:ea typeface="黑体" panose="02010609060101010101" pitchFamily="49" charset="-122"/>
                        </a:defRPr>
                      </a:lvl2pPr>
                      <a:lvl3pPr marL="1143000" indent="-228600" eaLnBrk="0" hangingPunct="0">
                        <a:lnSpc>
                          <a:spcPct val="120000"/>
                        </a:lnSpc>
                        <a:spcBef>
                          <a:spcPct val="20000"/>
                        </a:spcBef>
                        <a:buClr>
                          <a:schemeClr val="hlink"/>
                        </a:buClr>
                        <a:buSzPct val="60000"/>
                        <a:buFont typeface="Wingdings" panose="05000000000000000000" pitchFamily="2" charset="2"/>
                        <a:defRPr kumimoji="1" b="1">
                          <a:solidFill>
                            <a:srgbClr val="000000"/>
                          </a:solidFill>
                          <a:latin typeface="Tahoma" panose="020B0604030504040204" pitchFamily="34" charset="0"/>
                          <a:ea typeface="宋体" panose="02010600030101010101" pitchFamily="2" charset="-122"/>
                        </a:defRPr>
                      </a:lvl3pPr>
                      <a:lvl4pPr marL="1600200" indent="-228600" eaLnBrk="0" hangingPunct="0">
                        <a:lnSpc>
                          <a:spcPct val="120000"/>
                        </a:lnSpc>
                        <a:spcBef>
                          <a:spcPct val="20000"/>
                        </a:spcBef>
                        <a:buClr>
                          <a:srgbClr val="006600"/>
                        </a:buClr>
                        <a:buSzPct val="65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4pPr>
                      <a:lvl5pPr marL="2057400" indent="-228600" eaLnBrk="0" hangingPunct="0">
                        <a:lnSpc>
                          <a:spcPct val="120000"/>
                        </a:lnSpc>
                        <a:spcBef>
                          <a:spcPct val="20000"/>
                        </a:spcBef>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anose="05000000000000000000" pitchFamily="2" charset="2"/>
                        <a:buNone/>
                        <a:tabLst/>
                      </a:pPr>
                      <a:r>
                        <a:rPr kumimoji="1" lang="zh-CN" altLang="en-US" sz="1800" b="1" i="0" u="none" strike="noStrike" cap="none" normalizeH="0" baseline="0">
                          <a:ln>
                            <a:noFill/>
                          </a:ln>
                          <a:solidFill>
                            <a:srgbClr val="E24C05"/>
                          </a:solidFill>
                          <a:effectLst/>
                          <a:latin typeface="宋体" panose="02010600030101010101" pitchFamily="2" charset="-122"/>
                          <a:ea typeface="宋体" panose="02010600030101010101" pitchFamily="2" charset="-122"/>
                        </a:rPr>
                        <a:t>执行 </a:t>
                      </a:r>
                    </a:p>
                  </a:txBody>
                  <a:tcPr marL="90000" marR="90000" marT="28800" marB="28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lnSpc>
                          <a:spcPct val="120000"/>
                        </a:lnSpc>
                        <a:spcBef>
                          <a:spcPct val="20000"/>
                        </a:spcBef>
                        <a:buClr>
                          <a:schemeClr val="tx1"/>
                        </a:buClr>
                        <a:buFont typeface="Wingdings" panose="05000000000000000000" pitchFamily="2" charset="2"/>
                        <a:defRPr kumimoji="1" sz="2000">
                          <a:solidFill>
                            <a:srgbClr val="E24C05"/>
                          </a:solidFill>
                          <a:latin typeface="Tahoma" panose="020B0604030504040204" pitchFamily="34" charset="0"/>
                          <a:ea typeface="黑体" panose="02010609060101010101" pitchFamily="49" charset="-122"/>
                        </a:defRPr>
                      </a:lvl1pPr>
                      <a:lvl2pPr marL="742950" indent="-285750" eaLnBrk="0" hangingPunct="0">
                        <a:lnSpc>
                          <a:spcPct val="120000"/>
                        </a:lnSpc>
                        <a:spcBef>
                          <a:spcPct val="20000"/>
                        </a:spcBef>
                        <a:buClr>
                          <a:schemeClr val="tx1"/>
                        </a:buClr>
                        <a:buSzPct val="90000"/>
                        <a:buFont typeface="Wingdings" panose="05000000000000000000" pitchFamily="2" charset="2"/>
                        <a:defRPr kumimoji="1" sz="2000">
                          <a:solidFill>
                            <a:schemeClr val="tx1"/>
                          </a:solidFill>
                          <a:latin typeface="Tahoma" panose="020B0604030504040204" pitchFamily="34" charset="0"/>
                          <a:ea typeface="黑体" panose="02010609060101010101" pitchFamily="49" charset="-122"/>
                        </a:defRPr>
                      </a:lvl2pPr>
                      <a:lvl3pPr marL="1143000" indent="-228600" eaLnBrk="0" hangingPunct="0">
                        <a:lnSpc>
                          <a:spcPct val="120000"/>
                        </a:lnSpc>
                        <a:spcBef>
                          <a:spcPct val="20000"/>
                        </a:spcBef>
                        <a:buClr>
                          <a:schemeClr val="hlink"/>
                        </a:buClr>
                        <a:buSzPct val="60000"/>
                        <a:buFont typeface="Wingdings" panose="05000000000000000000" pitchFamily="2" charset="2"/>
                        <a:defRPr kumimoji="1" b="1">
                          <a:solidFill>
                            <a:srgbClr val="000000"/>
                          </a:solidFill>
                          <a:latin typeface="Tahoma" panose="020B0604030504040204" pitchFamily="34" charset="0"/>
                          <a:ea typeface="宋体" panose="02010600030101010101" pitchFamily="2" charset="-122"/>
                        </a:defRPr>
                      </a:lvl3pPr>
                      <a:lvl4pPr marL="1600200" indent="-228600" eaLnBrk="0" hangingPunct="0">
                        <a:lnSpc>
                          <a:spcPct val="120000"/>
                        </a:lnSpc>
                        <a:spcBef>
                          <a:spcPct val="20000"/>
                        </a:spcBef>
                        <a:buClr>
                          <a:srgbClr val="006600"/>
                        </a:buClr>
                        <a:buSzPct val="65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4pPr>
                      <a:lvl5pPr marL="2057400" indent="-228600" eaLnBrk="0" hangingPunct="0">
                        <a:lnSpc>
                          <a:spcPct val="120000"/>
                        </a:lnSpc>
                        <a:spcBef>
                          <a:spcPct val="20000"/>
                        </a:spcBef>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anose="05000000000000000000" pitchFamily="2" charset="2"/>
                        <a:buNone/>
                        <a:tabLst/>
                      </a:pPr>
                      <a:r>
                        <a:rPr kumimoji="1" lang="zh-CN" altLang="en-US" sz="1800" b="1" i="0" u="none" strike="noStrike" cap="none" normalizeH="0" baseline="0">
                          <a:ln>
                            <a:noFill/>
                          </a:ln>
                          <a:solidFill>
                            <a:srgbClr val="E24C05"/>
                          </a:solidFill>
                          <a:effectLst/>
                          <a:latin typeface="宋体" panose="02010600030101010101" pitchFamily="2" charset="-122"/>
                          <a:ea typeface="宋体" panose="02010600030101010101" pitchFamily="2" charset="-122"/>
                        </a:rPr>
                        <a:t>访存 </a:t>
                      </a:r>
                    </a:p>
                  </a:txBody>
                  <a:tcPr marL="90000" marR="90000" marT="28800" marB="28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lnSpc>
                          <a:spcPct val="120000"/>
                        </a:lnSpc>
                        <a:spcBef>
                          <a:spcPct val="20000"/>
                        </a:spcBef>
                        <a:buClr>
                          <a:schemeClr val="tx1"/>
                        </a:buClr>
                        <a:buFont typeface="Wingdings" panose="05000000000000000000" pitchFamily="2" charset="2"/>
                        <a:defRPr kumimoji="1" sz="2000">
                          <a:solidFill>
                            <a:srgbClr val="E24C05"/>
                          </a:solidFill>
                          <a:latin typeface="Tahoma" panose="020B0604030504040204" pitchFamily="34" charset="0"/>
                          <a:ea typeface="黑体" panose="02010609060101010101" pitchFamily="49" charset="-122"/>
                        </a:defRPr>
                      </a:lvl1pPr>
                      <a:lvl2pPr marL="742950" indent="-285750" eaLnBrk="0" hangingPunct="0">
                        <a:lnSpc>
                          <a:spcPct val="120000"/>
                        </a:lnSpc>
                        <a:spcBef>
                          <a:spcPct val="20000"/>
                        </a:spcBef>
                        <a:buClr>
                          <a:schemeClr val="tx1"/>
                        </a:buClr>
                        <a:buSzPct val="90000"/>
                        <a:buFont typeface="Wingdings" panose="05000000000000000000" pitchFamily="2" charset="2"/>
                        <a:defRPr kumimoji="1" sz="2000">
                          <a:solidFill>
                            <a:schemeClr val="tx1"/>
                          </a:solidFill>
                          <a:latin typeface="Tahoma" panose="020B0604030504040204" pitchFamily="34" charset="0"/>
                          <a:ea typeface="黑体" panose="02010609060101010101" pitchFamily="49" charset="-122"/>
                        </a:defRPr>
                      </a:lvl2pPr>
                      <a:lvl3pPr marL="1143000" indent="-228600" eaLnBrk="0" hangingPunct="0">
                        <a:lnSpc>
                          <a:spcPct val="120000"/>
                        </a:lnSpc>
                        <a:spcBef>
                          <a:spcPct val="20000"/>
                        </a:spcBef>
                        <a:buClr>
                          <a:schemeClr val="hlink"/>
                        </a:buClr>
                        <a:buSzPct val="60000"/>
                        <a:buFont typeface="Wingdings" panose="05000000000000000000" pitchFamily="2" charset="2"/>
                        <a:defRPr kumimoji="1" b="1">
                          <a:solidFill>
                            <a:srgbClr val="000000"/>
                          </a:solidFill>
                          <a:latin typeface="Tahoma" panose="020B0604030504040204" pitchFamily="34" charset="0"/>
                          <a:ea typeface="宋体" panose="02010600030101010101" pitchFamily="2" charset="-122"/>
                        </a:defRPr>
                      </a:lvl3pPr>
                      <a:lvl4pPr marL="1600200" indent="-228600" eaLnBrk="0" hangingPunct="0">
                        <a:lnSpc>
                          <a:spcPct val="120000"/>
                        </a:lnSpc>
                        <a:spcBef>
                          <a:spcPct val="20000"/>
                        </a:spcBef>
                        <a:buClr>
                          <a:srgbClr val="006600"/>
                        </a:buClr>
                        <a:buSzPct val="65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4pPr>
                      <a:lvl5pPr marL="2057400" indent="-228600" eaLnBrk="0" hangingPunct="0">
                        <a:lnSpc>
                          <a:spcPct val="120000"/>
                        </a:lnSpc>
                        <a:spcBef>
                          <a:spcPct val="20000"/>
                        </a:spcBef>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anose="05000000000000000000" pitchFamily="2" charset="2"/>
                        <a:buNone/>
                        <a:tabLst/>
                      </a:pPr>
                      <a:r>
                        <a:rPr kumimoji="1" lang="zh-CN" altLang="en-US" sz="1800" b="1" i="0" u="none" strike="noStrike" cap="none" normalizeH="0" baseline="0">
                          <a:ln>
                            <a:noFill/>
                          </a:ln>
                          <a:solidFill>
                            <a:srgbClr val="E24C05"/>
                          </a:solidFill>
                          <a:effectLst/>
                          <a:latin typeface="宋体" panose="02010600030101010101" pitchFamily="2" charset="-122"/>
                          <a:ea typeface="宋体" panose="02010600030101010101" pitchFamily="2" charset="-122"/>
                        </a:rPr>
                        <a:t>写</a:t>
                      </a:r>
                      <a:r>
                        <a:rPr kumimoji="1" lang="en-US" altLang="zh-CN" sz="1800" b="1" i="0" u="none" strike="noStrike" cap="none" normalizeH="0" baseline="0">
                          <a:ln>
                            <a:noFill/>
                          </a:ln>
                          <a:solidFill>
                            <a:srgbClr val="E24C05"/>
                          </a:solidFill>
                          <a:effectLst/>
                          <a:latin typeface="宋体" panose="02010600030101010101" pitchFamily="2" charset="-122"/>
                          <a:ea typeface="宋体" panose="02010600030101010101" pitchFamily="2" charset="-122"/>
                        </a:rPr>
                        <a:t>CDB </a:t>
                      </a:r>
                    </a:p>
                  </a:txBody>
                  <a:tcPr marL="90000" marR="90000" marT="28800" marB="28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lnSpc>
                          <a:spcPct val="120000"/>
                        </a:lnSpc>
                        <a:spcBef>
                          <a:spcPct val="20000"/>
                        </a:spcBef>
                        <a:buClr>
                          <a:schemeClr val="tx1"/>
                        </a:buClr>
                        <a:buFont typeface="Wingdings" panose="05000000000000000000" pitchFamily="2" charset="2"/>
                        <a:defRPr kumimoji="1" sz="2000">
                          <a:solidFill>
                            <a:srgbClr val="E24C05"/>
                          </a:solidFill>
                          <a:latin typeface="Tahoma" panose="020B0604030504040204" pitchFamily="34" charset="0"/>
                          <a:ea typeface="黑体" panose="02010609060101010101" pitchFamily="49" charset="-122"/>
                        </a:defRPr>
                      </a:lvl1pPr>
                      <a:lvl2pPr marL="742950" indent="-285750" eaLnBrk="0" hangingPunct="0">
                        <a:lnSpc>
                          <a:spcPct val="120000"/>
                        </a:lnSpc>
                        <a:spcBef>
                          <a:spcPct val="20000"/>
                        </a:spcBef>
                        <a:buClr>
                          <a:schemeClr val="tx1"/>
                        </a:buClr>
                        <a:buSzPct val="90000"/>
                        <a:buFont typeface="Wingdings" panose="05000000000000000000" pitchFamily="2" charset="2"/>
                        <a:defRPr kumimoji="1" sz="2000">
                          <a:solidFill>
                            <a:schemeClr val="tx1"/>
                          </a:solidFill>
                          <a:latin typeface="Tahoma" panose="020B0604030504040204" pitchFamily="34" charset="0"/>
                          <a:ea typeface="黑体" panose="02010609060101010101" pitchFamily="49" charset="-122"/>
                        </a:defRPr>
                      </a:lvl2pPr>
                      <a:lvl3pPr marL="1143000" indent="-228600" eaLnBrk="0" hangingPunct="0">
                        <a:lnSpc>
                          <a:spcPct val="120000"/>
                        </a:lnSpc>
                        <a:spcBef>
                          <a:spcPct val="20000"/>
                        </a:spcBef>
                        <a:buClr>
                          <a:schemeClr val="hlink"/>
                        </a:buClr>
                        <a:buSzPct val="60000"/>
                        <a:buFont typeface="Wingdings" panose="05000000000000000000" pitchFamily="2" charset="2"/>
                        <a:defRPr kumimoji="1" b="1">
                          <a:solidFill>
                            <a:srgbClr val="000000"/>
                          </a:solidFill>
                          <a:latin typeface="Tahoma" panose="020B0604030504040204" pitchFamily="34" charset="0"/>
                          <a:ea typeface="宋体" panose="02010600030101010101" pitchFamily="2" charset="-122"/>
                        </a:defRPr>
                      </a:lvl3pPr>
                      <a:lvl4pPr marL="1600200" indent="-228600" eaLnBrk="0" hangingPunct="0">
                        <a:lnSpc>
                          <a:spcPct val="120000"/>
                        </a:lnSpc>
                        <a:spcBef>
                          <a:spcPct val="20000"/>
                        </a:spcBef>
                        <a:buClr>
                          <a:srgbClr val="006600"/>
                        </a:buClr>
                        <a:buSzPct val="65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4pPr>
                      <a:lvl5pPr marL="2057400" indent="-228600" eaLnBrk="0" hangingPunct="0">
                        <a:lnSpc>
                          <a:spcPct val="120000"/>
                        </a:lnSpc>
                        <a:spcBef>
                          <a:spcPct val="20000"/>
                        </a:spcBef>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anose="05000000000000000000" pitchFamily="2" charset="2"/>
                        <a:buNone/>
                        <a:tabLst/>
                      </a:pPr>
                      <a:r>
                        <a:rPr kumimoji="1" lang="zh-CN" altLang="en-US" sz="1800" b="1" i="0" u="none" strike="noStrike" cap="none" normalizeH="0" baseline="0">
                          <a:ln>
                            <a:noFill/>
                          </a:ln>
                          <a:solidFill>
                            <a:srgbClr val="E24C05"/>
                          </a:solidFill>
                          <a:effectLst/>
                          <a:latin typeface="宋体" panose="02010600030101010101" pitchFamily="2" charset="-122"/>
                          <a:ea typeface="宋体" panose="02010600030101010101" pitchFamily="2" charset="-122"/>
                        </a:rPr>
                        <a:t>说明 </a:t>
                      </a:r>
                    </a:p>
                  </a:txBody>
                  <a:tcPr marL="90000" marR="90000" marT="28800" marB="28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33387">
                <a:tc>
                  <a:txBody>
                    <a:bodyPr/>
                    <a:lstStyle>
                      <a:lvl1pPr eaLnBrk="0" hangingPunct="0">
                        <a:lnSpc>
                          <a:spcPct val="120000"/>
                        </a:lnSpc>
                        <a:spcBef>
                          <a:spcPct val="20000"/>
                        </a:spcBef>
                        <a:buClr>
                          <a:schemeClr val="tx1"/>
                        </a:buClr>
                        <a:buFont typeface="Wingdings" panose="05000000000000000000" pitchFamily="2" charset="2"/>
                        <a:defRPr kumimoji="1" sz="2000">
                          <a:solidFill>
                            <a:srgbClr val="E24C05"/>
                          </a:solidFill>
                          <a:latin typeface="Tahoma" panose="020B0604030504040204" pitchFamily="34" charset="0"/>
                          <a:ea typeface="黑体" panose="02010609060101010101" pitchFamily="49" charset="-122"/>
                        </a:defRPr>
                      </a:lvl1pPr>
                      <a:lvl2pPr marL="742950" indent="-285750" eaLnBrk="0" hangingPunct="0">
                        <a:lnSpc>
                          <a:spcPct val="120000"/>
                        </a:lnSpc>
                        <a:spcBef>
                          <a:spcPct val="20000"/>
                        </a:spcBef>
                        <a:buClr>
                          <a:schemeClr val="tx1"/>
                        </a:buClr>
                        <a:buSzPct val="90000"/>
                        <a:buFont typeface="Wingdings" panose="05000000000000000000" pitchFamily="2" charset="2"/>
                        <a:defRPr kumimoji="1" sz="2000">
                          <a:solidFill>
                            <a:schemeClr val="tx1"/>
                          </a:solidFill>
                          <a:latin typeface="Tahoma" panose="020B0604030504040204" pitchFamily="34" charset="0"/>
                          <a:ea typeface="黑体" panose="02010609060101010101" pitchFamily="49" charset="-122"/>
                        </a:defRPr>
                      </a:lvl2pPr>
                      <a:lvl3pPr marL="1143000" indent="-228600" eaLnBrk="0" hangingPunct="0">
                        <a:lnSpc>
                          <a:spcPct val="120000"/>
                        </a:lnSpc>
                        <a:spcBef>
                          <a:spcPct val="20000"/>
                        </a:spcBef>
                        <a:buClr>
                          <a:schemeClr val="hlink"/>
                        </a:buClr>
                        <a:buSzPct val="60000"/>
                        <a:buFont typeface="Wingdings" panose="05000000000000000000" pitchFamily="2" charset="2"/>
                        <a:defRPr kumimoji="1" b="1">
                          <a:solidFill>
                            <a:srgbClr val="000000"/>
                          </a:solidFill>
                          <a:latin typeface="Tahoma" panose="020B0604030504040204" pitchFamily="34" charset="0"/>
                          <a:ea typeface="宋体" panose="02010600030101010101" pitchFamily="2" charset="-122"/>
                        </a:defRPr>
                      </a:lvl3pPr>
                      <a:lvl4pPr marL="1600200" indent="-228600" eaLnBrk="0" hangingPunct="0">
                        <a:lnSpc>
                          <a:spcPct val="120000"/>
                        </a:lnSpc>
                        <a:spcBef>
                          <a:spcPct val="20000"/>
                        </a:spcBef>
                        <a:buClr>
                          <a:srgbClr val="006600"/>
                        </a:buClr>
                        <a:buSzPct val="65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4pPr>
                      <a:lvl5pPr marL="2057400" indent="-228600" eaLnBrk="0" hangingPunct="0">
                        <a:lnSpc>
                          <a:spcPct val="120000"/>
                        </a:lnSpc>
                        <a:spcBef>
                          <a:spcPct val="20000"/>
                        </a:spcBef>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anose="05000000000000000000" pitchFamily="2" charset="2"/>
                        <a:buNone/>
                        <a:tabLst/>
                      </a:pPr>
                      <a:r>
                        <a:rPr kumimoji="1" lang="en-US" altLang="zh-CN" sz="1800" b="1" i="0" u="none" strike="noStrike" cap="none" normalizeH="0" baseline="0">
                          <a:ln>
                            <a:noFill/>
                          </a:ln>
                          <a:solidFill>
                            <a:srgbClr val="008000"/>
                          </a:solidFill>
                          <a:effectLst/>
                          <a:latin typeface="宋体" panose="02010600030101010101" pitchFamily="2" charset="-122"/>
                          <a:ea typeface="宋体" panose="02010600030101010101" pitchFamily="2" charset="-122"/>
                        </a:rPr>
                        <a:t>1</a:t>
                      </a:r>
                    </a:p>
                  </a:txBody>
                  <a:tcPr marL="90000" marR="90000" marT="28800" marB="28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lnSpc>
                          <a:spcPct val="120000"/>
                        </a:lnSpc>
                        <a:spcBef>
                          <a:spcPct val="20000"/>
                        </a:spcBef>
                        <a:buClr>
                          <a:schemeClr val="tx1"/>
                        </a:buClr>
                        <a:buFont typeface="Wingdings" panose="05000000000000000000" pitchFamily="2" charset="2"/>
                        <a:defRPr kumimoji="1" sz="2000">
                          <a:solidFill>
                            <a:srgbClr val="E24C05"/>
                          </a:solidFill>
                          <a:latin typeface="Tahoma" panose="020B0604030504040204" pitchFamily="34" charset="0"/>
                          <a:ea typeface="黑体" panose="02010609060101010101" pitchFamily="49" charset="-122"/>
                        </a:defRPr>
                      </a:lvl1pPr>
                      <a:lvl2pPr marL="742950" indent="-285750" eaLnBrk="0" hangingPunct="0">
                        <a:lnSpc>
                          <a:spcPct val="120000"/>
                        </a:lnSpc>
                        <a:spcBef>
                          <a:spcPct val="20000"/>
                        </a:spcBef>
                        <a:buClr>
                          <a:schemeClr val="tx1"/>
                        </a:buClr>
                        <a:buSzPct val="90000"/>
                        <a:buFont typeface="Wingdings" panose="05000000000000000000" pitchFamily="2" charset="2"/>
                        <a:defRPr kumimoji="1" sz="2000">
                          <a:solidFill>
                            <a:schemeClr val="tx1"/>
                          </a:solidFill>
                          <a:latin typeface="Tahoma" panose="020B0604030504040204" pitchFamily="34" charset="0"/>
                          <a:ea typeface="黑体" panose="02010609060101010101" pitchFamily="49" charset="-122"/>
                        </a:defRPr>
                      </a:lvl2pPr>
                      <a:lvl3pPr marL="1143000" indent="-228600" eaLnBrk="0" hangingPunct="0">
                        <a:lnSpc>
                          <a:spcPct val="120000"/>
                        </a:lnSpc>
                        <a:spcBef>
                          <a:spcPct val="20000"/>
                        </a:spcBef>
                        <a:buClr>
                          <a:schemeClr val="hlink"/>
                        </a:buClr>
                        <a:buSzPct val="60000"/>
                        <a:buFont typeface="Wingdings" panose="05000000000000000000" pitchFamily="2" charset="2"/>
                        <a:defRPr kumimoji="1" b="1">
                          <a:solidFill>
                            <a:srgbClr val="000000"/>
                          </a:solidFill>
                          <a:latin typeface="Tahoma" panose="020B0604030504040204" pitchFamily="34" charset="0"/>
                          <a:ea typeface="宋体" panose="02010600030101010101" pitchFamily="2" charset="-122"/>
                        </a:defRPr>
                      </a:lvl3pPr>
                      <a:lvl4pPr marL="1600200" indent="-228600" eaLnBrk="0" hangingPunct="0">
                        <a:lnSpc>
                          <a:spcPct val="120000"/>
                        </a:lnSpc>
                        <a:spcBef>
                          <a:spcPct val="20000"/>
                        </a:spcBef>
                        <a:buClr>
                          <a:srgbClr val="006600"/>
                        </a:buClr>
                        <a:buSzPct val="65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4pPr>
                      <a:lvl5pPr marL="2057400" indent="-228600" eaLnBrk="0" hangingPunct="0">
                        <a:lnSpc>
                          <a:spcPct val="120000"/>
                        </a:lnSpc>
                        <a:spcBef>
                          <a:spcPct val="20000"/>
                        </a:spcBef>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20000"/>
                        </a:spcBef>
                        <a:spcAft>
                          <a:spcPct val="0"/>
                        </a:spcAft>
                        <a:buClr>
                          <a:schemeClr val="tx1"/>
                        </a:buClr>
                        <a:buSzTx/>
                        <a:buFont typeface="Wingdings" panose="05000000000000000000" pitchFamily="2" charset="2"/>
                        <a:buNone/>
                        <a:tabLst/>
                      </a:pPr>
                      <a:r>
                        <a:rPr kumimoji="1" lang="en-US" altLang="zh-CN" sz="1800" b="1" i="0" u="none" strike="noStrike" cap="none" normalizeH="0" baseline="0" dirty="0" err="1">
                          <a:ln>
                            <a:noFill/>
                          </a:ln>
                          <a:solidFill>
                            <a:schemeClr val="tx2"/>
                          </a:solidFill>
                          <a:effectLst/>
                          <a:latin typeface="宋体" panose="02010600030101010101" pitchFamily="2" charset="-122"/>
                          <a:ea typeface="宋体" panose="02010600030101010101" pitchFamily="2" charset="-122"/>
                        </a:rPr>
                        <a:t>L.D</a:t>
                      </a:r>
                      <a:r>
                        <a:rPr kumimoji="1" lang="en-US" altLang="zh-CN" sz="1800" b="1" i="0" u="none" strike="noStrike" cap="none" normalizeH="0" baseline="0" dirty="0">
                          <a:ln>
                            <a:noFill/>
                          </a:ln>
                          <a:solidFill>
                            <a:schemeClr val="tx2"/>
                          </a:solidFill>
                          <a:effectLst/>
                          <a:latin typeface="宋体" panose="02010600030101010101" pitchFamily="2" charset="-122"/>
                          <a:ea typeface="宋体" panose="02010600030101010101" pitchFamily="2" charset="-122"/>
                        </a:rPr>
                        <a:t>      </a:t>
                      </a:r>
                      <a:r>
                        <a:rPr kumimoji="1" lang="en-US" altLang="zh-CN" sz="1800" b="1" i="0" u="none" strike="noStrike" cap="none" normalizeH="0" baseline="0" dirty="0" err="1">
                          <a:ln>
                            <a:noFill/>
                          </a:ln>
                          <a:solidFill>
                            <a:schemeClr val="tx2"/>
                          </a:solidFill>
                          <a:effectLst/>
                          <a:latin typeface="宋体" panose="02010600030101010101" pitchFamily="2" charset="-122"/>
                          <a:ea typeface="宋体" panose="02010600030101010101" pitchFamily="2" charset="-122"/>
                        </a:rPr>
                        <a:t>F0,0</a:t>
                      </a:r>
                      <a:r>
                        <a:rPr kumimoji="1" lang="zh-CN" altLang="en-US" sz="1800" b="1" i="0" u="none" strike="noStrike" cap="none" normalizeH="0" baseline="0" dirty="0">
                          <a:ln>
                            <a:noFill/>
                          </a:ln>
                          <a:solidFill>
                            <a:schemeClr val="tx2"/>
                          </a:solidFill>
                          <a:effectLst/>
                          <a:latin typeface="宋体" panose="02010600030101010101" pitchFamily="2" charset="-122"/>
                          <a:ea typeface="宋体" panose="02010600030101010101" pitchFamily="2" charset="-122"/>
                        </a:rPr>
                        <a:t>（</a:t>
                      </a:r>
                      <a:r>
                        <a:rPr kumimoji="1" lang="en-US" altLang="zh-CN" sz="1800" b="1" i="0" u="none" strike="noStrike" cap="none" normalizeH="0" baseline="0" dirty="0" err="1">
                          <a:ln>
                            <a:noFill/>
                          </a:ln>
                          <a:solidFill>
                            <a:schemeClr val="tx2"/>
                          </a:solidFill>
                          <a:effectLst/>
                          <a:latin typeface="宋体" panose="02010600030101010101" pitchFamily="2" charset="-122"/>
                          <a:ea typeface="宋体" panose="02010600030101010101" pitchFamily="2" charset="-122"/>
                        </a:rPr>
                        <a:t>R1</a:t>
                      </a:r>
                      <a:r>
                        <a:rPr kumimoji="1" lang="zh-CN" altLang="en-US" sz="1800" b="1" i="0" u="none" strike="noStrike" cap="none" normalizeH="0" baseline="0" dirty="0">
                          <a:ln>
                            <a:noFill/>
                          </a:ln>
                          <a:solidFill>
                            <a:schemeClr val="tx2"/>
                          </a:solidFill>
                          <a:effectLst/>
                          <a:latin typeface="宋体" panose="02010600030101010101" pitchFamily="2" charset="-122"/>
                          <a:ea typeface="宋体" panose="02010600030101010101" pitchFamily="2" charset="-122"/>
                        </a:rPr>
                        <a:t>） </a:t>
                      </a:r>
                    </a:p>
                  </a:txBody>
                  <a:tcPr marL="90000" marR="90000" marT="28800" marB="28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lnSpc>
                          <a:spcPct val="120000"/>
                        </a:lnSpc>
                        <a:spcBef>
                          <a:spcPct val="20000"/>
                        </a:spcBef>
                        <a:buClr>
                          <a:schemeClr val="tx1"/>
                        </a:buClr>
                        <a:buFont typeface="Wingdings" panose="05000000000000000000" pitchFamily="2" charset="2"/>
                        <a:defRPr kumimoji="1" sz="2000">
                          <a:solidFill>
                            <a:srgbClr val="E24C05"/>
                          </a:solidFill>
                          <a:latin typeface="Tahoma" panose="020B0604030504040204" pitchFamily="34" charset="0"/>
                          <a:ea typeface="黑体" panose="02010609060101010101" pitchFamily="49" charset="-122"/>
                        </a:defRPr>
                      </a:lvl1pPr>
                      <a:lvl2pPr marL="742950" indent="-285750" eaLnBrk="0" hangingPunct="0">
                        <a:lnSpc>
                          <a:spcPct val="120000"/>
                        </a:lnSpc>
                        <a:spcBef>
                          <a:spcPct val="20000"/>
                        </a:spcBef>
                        <a:buClr>
                          <a:schemeClr val="tx1"/>
                        </a:buClr>
                        <a:buSzPct val="90000"/>
                        <a:buFont typeface="Wingdings" panose="05000000000000000000" pitchFamily="2" charset="2"/>
                        <a:defRPr kumimoji="1" sz="2000">
                          <a:solidFill>
                            <a:schemeClr val="tx1"/>
                          </a:solidFill>
                          <a:latin typeface="Tahoma" panose="020B0604030504040204" pitchFamily="34" charset="0"/>
                          <a:ea typeface="黑体" panose="02010609060101010101" pitchFamily="49" charset="-122"/>
                        </a:defRPr>
                      </a:lvl2pPr>
                      <a:lvl3pPr marL="1143000" indent="-228600" eaLnBrk="0" hangingPunct="0">
                        <a:lnSpc>
                          <a:spcPct val="120000"/>
                        </a:lnSpc>
                        <a:spcBef>
                          <a:spcPct val="20000"/>
                        </a:spcBef>
                        <a:buClr>
                          <a:schemeClr val="hlink"/>
                        </a:buClr>
                        <a:buSzPct val="60000"/>
                        <a:buFont typeface="Wingdings" panose="05000000000000000000" pitchFamily="2" charset="2"/>
                        <a:defRPr kumimoji="1" b="1">
                          <a:solidFill>
                            <a:srgbClr val="000000"/>
                          </a:solidFill>
                          <a:latin typeface="Tahoma" panose="020B0604030504040204" pitchFamily="34" charset="0"/>
                          <a:ea typeface="宋体" panose="02010600030101010101" pitchFamily="2" charset="-122"/>
                        </a:defRPr>
                      </a:lvl3pPr>
                      <a:lvl4pPr marL="1600200" indent="-228600" eaLnBrk="0" hangingPunct="0">
                        <a:lnSpc>
                          <a:spcPct val="120000"/>
                        </a:lnSpc>
                        <a:spcBef>
                          <a:spcPct val="20000"/>
                        </a:spcBef>
                        <a:buClr>
                          <a:srgbClr val="006600"/>
                        </a:buClr>
                        <a:buSzPct val="65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4pPr>
                      <a:lvl5pPr marL="2057400" indent="-228600" eaLnBrk="0" hangingPunct="0">
                        <a:lnSpc>
                          <a:spcPct val="120000"/>
                        </a:lnSpc>
                        <a:spcBef>
                          <a:spcPct val="20000"/>
                        </a:spcBef>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anose="05000000000000000000" pitchFamily="2" charset="2"/>
                        <a:buNone/>
                        <a:tabLst/>
                      </a:pPr>
                      <a:r>
                        <a:rPr kumimoji="1" lang="en-US" altLang="zh-CN" sz="1800" b="1" i="0" u="none" strike="noStrike" cap="none" normalizeH="0" baseline="0">
                          <a:ln>
                            <a:noFill/>
                          </a:ln>
                          <a:solidFill>
                            <a:schemeClr val="tx1"/>
                          </a:solidFill>
                          <a:effectLst/>
                          <a:latin typeface="宋体" panose="02010600030101010101" pitchFamily="2" charset="-122"/>
                          <a:ea typeface="宋体" panose="02010600030101010101" pitchFamily="2" charset="-122"/>
                        </a:rPr>
                        <a:t>1</a:t>
                      </a:r>
                    </a:p>
                  </a:txBody>
                  <a:tcPr marL="90000" marR="90000" marT="28800" marB="28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lnSpc>
                          <a:spcPct val="120000"/>
                        </a:lnSpc>
                        <a:spcBef>
                          <a:spcPct val="20000"/>
                        </a:spcBef>
                        <a:buClr>
                          <a:schemeClr val="tx1"/>
                        </a:buClr>
                        <a:buFont typeface="Wingdings" panose="05000000000000000000" pitchFamily="2" charset="2"/>
                        <a:defRPr kumimoji="1" sz="2000">
                          <a:solidFill>
                            <a:srgbClr val="E24C05"/>
                          </a:solidFill>
                          <a:latin typeface="Tahoma" panose="020B0604030504040204" pitchFamily="34" charset="0"/>
                          <a:ea typeface="黑体" panose="02010609060101010101" pitchFamily="49" charset="-122"/>
                        </a:defRPr>
                      </a:lvl1pPr>
                      <a:lvl2pPr marL="742950" indent="-285750" eaLnBrk="0" hangingPunct="0">
                        <a:lnSpc>
                          <a:spcPct val="120000"/>
                        </a:lnSpc>
                        <a:spcBef>
                          <a:spcPct val="20000"/>
                        </a:spcBef>
                        <a:buClr>
                          <a:schemeClr val="tx1"/>
                        </a:buClr>
                        <a:buSzPct val="90000"/>
                        <a:buFont typeface="Wingdings" panose="05000000000000000000" pitchFamily="2" charset="2"/>
                        <a:defRPr kumimoji="1" sz="2000">
                          <a:solidFill>
                            <a:schemeClr val="tx1"/>
                          </a:solidFill>
                          <a:latin typeface="Tahoma" panose="020B0604030504040204" pitchFamily="34" charset="0"/>
                          <a:ea typeface="黑体" panose="02010609060101010101" pitchFamily="49" charset="-122"/>
                        </a:defRPr>
                      </a:lvl2pPr>
                      <a:lvl3pPr marL="1143000" indent="-228600" eaLnBrk="0" hangingPunct="0">
                        <a:lnSpc>
                          <a:spcPct val="120000"/>
                        </a:lnSpc>
                        <a:spcBef>
                          <a:spcPct val="20000"/>
                        </a:spcBef>
                        <a:buClr>
                          <a:schemeClr val="hlink"/>
                        </a:buClr>
                        <a:buSzPct val="60000"/>
                        <a:buFont typeface="Wingdings" panose="05000000000000000000" pitchFamily="2" charset="2"/>
                        <a:defRPr kumimoji="1" b="1">
                          <a:solidFill>
                            <a:srgbClr val="000000"/>
                          </a:solidFill>
                          <a:latin typeface="Tahoma" panose="020B0604030504040204" pitchFamily="34" charset="0"/>
                          <a:ea typeface="宋体" panose="02010600030101010101" pitchFamily="2" charset="-122"/>
                        </a:defRPr>
                      </a:lvl3pPr>
                      <a:lvl4pPr marL="1600200" indent="-228600" eaLnBrk="0" hangingPunct="0">
                        <a:lnSpc>
                          <a:spcPct val="120000"/>
                        </a:lnSpc>
                        <a:spcBef>
                          <a:spcPct val="20000"/>
                        </a:spcBef>
                        <a:buClr>
                          <a:srgbClr val="006600"/>
                        </a:buClr>
                        <a:buSzPct val="65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4pPr>
                      <a:lvl5pPr marL="2057400" indent="-228600" eaLnBrk="0" hangingPunct="0">
                        <a:lnSpc>
                          <a:spcPct val="120000"/>
                        </a:lnSpc>
                        <a:spcBef>
                          <a:spcPct val="20000"/>
                        </a:spcBef>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anose="05000000000000000000" pitchFamily="2" charset="2"/>
                        <a:buNone/>
                        <a:tabLst/>
                      </a:pPr>
                      <a:r>
                        <a:rPr kumimoji="1" lang="en-US" altLang="zh-CN" sz="1800" b="1" i="0" u="none" strike="noStrike" cap="none" normalizeH="0" baseline="0">
                          <a:ln>
                            <a:noFill/>
                          </a:ln>
                          <a:solidFill>
                            <a:schemeClr val="tx1"/>
                          </a:solidFill>
                          <a:effectLst/>
                          <a:latin typeface="宋体" panose="02010600030101010101" pitchFamily="2" charset="-122"/>
                          <a:ea typeface="宋体" panose="02010600030101010101" pitchFamily="2" charset="-122"/>
                        </a:rPr>
                        <a:t>2</a:t>
                      </a:r>
                    </a:p>
                  </a:txBody>
                  <a:tcPr marL="90000" marR="90000" marT="28800" marB="28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lnSpc>
                          <a:spcPct val="120000"/>
                        </a:lnSpc>
                        <a:spcBef>
                          <a:spcPct val="20000"/>
                        </a:spcBef>
                        <a:buClr>
                          <a:schemeClr val="tx1"/>
                        </a:buClr>
                        <a:buFont typeface="Wingdings" panose="05000000000000000000" pitchFamily="2" charset="2"/>
                        <a:defRPr kumimoji="1" sz="2000">
                          <a:solidFill>
                            <a:srgbClr val="E24C05"/>
                          </a:solidFill>
                          <a:latin typeface="Tahoma" panose="020B0604030504040204" pitchFamily="34" charset="0"/>
                          <a:ea typeface="黑体" panose="02010609060101010101" pitchFamily="49" charset="-122"/>
                        </a:defRPr>
                      </a:lvl1pPr>
                      <a:lvl2pPr marL="742950" indent="-285750" eaLnBrk="0" hangingPunct="0">
                        <a:lnSpc>
                          <a:spcPct val="120000"/>
                        </a:lnSpc>
                        <a:spcBef>
                          <a:spcPct val="20000"/>
                        </a:spcBef>
                        <a:buClr>
                          <a:schemeClr val="tx1"/>
                        </a:buClr>
                        <a:buSzPct val="90000"/>
                        <a:buFont typeface="Wingdings" panose="05000000000000000000" pitchFamily="2" charset="2"/>
                        <a:defRPr kumimoji="1" sz="2000">
                          <a:solidFill>
                            <a:schemeClr val="tx1"/>
                          </a:solidFill>
                          <a:latin typeface="Tahoma" panose="020B0604030504040204" pitchFamily="34" charset="0"/>
                          <a:ea typeface="黑体" panose="02010609060101010101" pitchFamily="49" charset="-122"/>
                        </a:defRPr>
                      </a:lvl2pPr>
                      <a:lvl3pPr marL="1143000" indent="-228600" eaLnBrk="0" hangingPunct="0">
                        <a:lnSpc>
                          <a:spcPct val="120000"/>
                        </a:lnSpc>
                        <a:spcBef>
                          <a:spcPct val="20000"/>
                        </a:spcBef>
                        <a:buClr>
                          <a:schemeClr val="hlink"/>
                        </a:buClr>
                        <a:buSzPct val="60000"/>
                        <a:buFont typeface="Wingdings" panose="05000000000000000000" pitchFamily="2" charset="2"/>
                        <a:defRPr kumimoji="1" b="1">
                          <a:solidFill>
                            <a:srgbClr val="000000"/>
                          </a:solidFill>
                          <a:latin typeface="Tahoma" panose="020B0604030504040204" pitchFamily="34" charset="0"/>
                          <a:ea typeface="宋体" panose="02010600030101010101" pitchFamily="2" charset="-122"/>
                        </a:defRPr>
                      </a:lvl3pPr>
                      <a:lvl4pPr marL="1600200" indent="-228600" eaLnBrk="0" hangingPunct="0">
                        <a:lnSpc>
                          <a:spcPct val="120000"/>
                        </a:lnSpc>
                        <a:spcBef>
                          <a:spcPct val="20000"/>
                        </a:spcBef>
                        <a:buClr>
                          <a:srgbClr val="006600"/>
                        </a:buClr>
                        <a:buSzPct val="65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4pPr>
                      <a:lvl5pPr marL="2057400" indent="-228600" eaLnBrk="0" hangingPunct="0">
                        <a:lnSpc>
                          <a:spcPct val="120000"/>
                        </a:lnSpc>
                        <a:spcBef>
                          <a:spcPct val="20000"/>
                        </a:spcBef>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anose="05000000000000000000" pitchFamily="2" charset="2"/>
                        <a:buNone/>
                        <a:tabLst/>
                      </a:pPr>
                      <a:r>
                        <a:rPr kumimoji="1" lang="en-US" altLang="zh-CN" sz="1800" b="1" i="0" u="none" strike="noStrike" cap="none" normalizeH="0" baseline="0">
                          <a:ln>
                            <a:noFill/>
                          </a:ln>
                          <a:solidFill>
                            <a:schemeClr val="tx1"/>
                          </a:solidFill>
                          <a:effectLst/>
                          <a:latin typeface="宋体" panose="02010600030101010101" pitchFamily="2" charset="-122"/>
                          <a:ea typeface="宋体" panose="02010600030101010101" pitchFamily="2" charset="-122"/>
                        </a:rPr>
                        <a:t>3</a:t>
                      </a:r>
                    </a:p>
                  </a:txBody>
                  <a:tcPr marL="90000" marR="90000" marT="28800" marB="28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lnSpc>
                          <a:spcPct val="120000"/>
                        </a:lnSpc>
                        <a:spcBef>
                          <a:spcPct val="20000"/>
                        </a:spcBef>
                        <a:buClr>
                          <a:schemeClr val="tx1"/>
                        </a:buClr>
                        <a:buFont typeface="Wingdings" panose="05000000000000000000" pitchFamily="2" charset="2"/>
                        <a:defRPr kumimoji="1" sz="2000">
                          <a:solidFill>
                            <a:srgbClr val="E24C05"/>
                          </a:solidFill>
                          <a:latin typeface="Tahoma" panose="020B0604030504040204" pitchFamily="34" charset="0"/>
                          <a:ea typeface="黑体" panose="02010609060101010101" pitchFamily="49" charset="-122"/>
                        </a:defRPr>
                      </a:lvl1pPr>
                      <a:lvl2pPr marL="742950" indent="-285750" eaLnBrk="0" hangingPunct="0">
                        <a:lnSpc>
                          <a:spcPct val="120000"/>
                        </a:lnSpc>
                        <a:spcBef>
                          <a:spcPct val="20000"/>
                        </a:spcBef>
                        <a:buClr>
                          <a:schemeClr val="tx1"/>
                        </a:buClr>
                        <a:buSzPct val="90000"/>
                        <a:buFont typeface="Wingdings" panose="05000000000000000000" pitchFamily="2" charset="2"/>
                        <a:defRPr kumimoji="1" sz="2000">
                          <a:solidFill>
                            <a:schemeClr val="tx1"/>
                          </a:solidFill>
                          <a:latin typeface="Tahoma" panose="020B0604030504040204" pitchFamily="34" charset="0"/>
                          <a:ea typeface="黑体" panose="02010609060101010101" pitchFamily="49" charset="-122"/>
                        </a:defRPr>
                      </a:lvl2pPr>
                      <a:lvl3pPr marL="1143000" indent="-228600" eaLnBrk="0" hangingPunct="0">
                        <a:lnSpc>
                          <a:spcPct val="120000"/>
                        </a:lnSpc>
                        <a:spcBef>
                          <a:spcPct val="20000"/>
                        </a:spcBef>
                        <a:buClr>
                          <a:schemeClr val="hlink"/>
                        </a:buClr>
                        <a:buSzPct val="60000"/>
                        <a:buFont typeface="Wingdings" panose="05000000000000000000" pitchFamily="2" charset="2"/>
                        <a:defRPr kumimoji="1" b="1">
                          <a:solidFill>
                            <a:srgbClr val="000000"/>
                          </a:solidFill>
                          <a:latin typeface="Tahoma" panose="020B0604030504040204" pitchFamily="34" charset="0"/>
                          <a:ea typeface="宋体" panose="02010600030101010101" pitchFamily="2" charset="-122"/>
                        </a:defRPr>
                      </a:lvl3pPr>
                      <a:lvl4pPr marL="1600200" indent="-228600" eaLnBrk="0" hangingPunct="0">
                        <a:lnSpc>
                          <a:spcPct val="120000"/>
                        </a:lnSpc>
                        <a:spcBef>
                          <a:spcPct val="20000"/>
                        </a:spcBef>
                        <a:buClr>
                          <a:srgbClr val="006600"/>
                        </a:buClr>
                        <a:buSzPct val="65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4pPr>
                      <a:lvl5pPr marL="2057400" indent="-228600" eaLnBrk="0" hangingPunct="0">
                        <a:lnSpc>
                          <a:spcPct val="120000"/>
                        </a:lnSpc>
                        <a:spcBef>
                          <a:spcPct val="20000"/>
                        </a:spcBef>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anose="05000000000000000000" pitchFamily="2" charset="2"/>
                        <a:buNone/>
                        <a:tabLst/>
                      </a:pPr>
                      <a:r>
                        <a:rPr kumimoji="1" lang="en-US" altLang="zh-CN" sz="1800" b="1" i="0" u="none" strike="noStrike" cap="none" normalizeH="0" baseline="0">
                          <a:ln>
                            <a:noFill/>
                          </a:ln>
                          <a:solidFill>
                            <a:schemeClr val="tx1"/>
                          </a:solidFill>
                          <a:effectLst/>
                          <a:latin typeface="宋体" panose="02010600030101010101" pitchFamily="2" charset="-122"/>
                          <a:ea typeface="宋体" panose="02010600030101010101" pitchFamily="2" charset="-122"/>
                        </a:rPr>
                        <a:t>4</a:t>
                      </a:r>
                    </a:p>
                  </a:txBody>
                  <a:tcPr marL="90000" marR="90000" marT="28800" marB="28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lnSpc>
                          <a:spcPct val="120000"/>
                        </a:lnSpc>
                        <a:spcBef>
                          <a:spcPct val="20000"/>
                        </a:spcBef>
                        <a:buClr>
                          <a:schemeClr val="tx1"/>
                        </a:buClr>
                        <a:buFont typeface="Wingdings" panose="05000000000000000000" pitchFamily="2" charset="2"/>
                        <a:defRPr kumimoji="1" sz="2000">
                          <a:solidFill>
                            <a:srgbClr val="E24C05"/>
                          </a:solidFill>
                          <a:latin typeface="Tahoma" panose="020B0604030504040204" pitchFamily="34" charset="0"/>
                          <a:ea typeface="黑体" panose="02010609060101010101" pitchFamily="49" charset="-122"/>
                        </a:defRPr>
                      </a:lvl1pPr>
                      <a:lvl2pPr marL="742950" indent="-285750" eaLnBrk="0" hangingPunct="0">
                        <a:lnSpc>
                          <a:spcPct val="120000"/>
                        </a:lnSpc>
                        <a:spcBef>
                          <a:spcPct val="20000"/>
                        </a:spcBef>
                        <a:buClr>
                          <a:schemeClr val="tx1"/>
                        </a:buClr>
                        <a:buSzPct val="90000"/>
                        <a:buFont typeface="Wingdings" panose="05000000000000000000" pitchFamily="2" charset="2"/>
                        <a:defRPr kumimoji="1" sz="2000">
                          <a:solidFill>
                            <a:schemeClr val="tx1"/>
                          </a:solidFill>
                          <a:latin typeface="Tahoma" panose="020B0604030504040204" pitchFamily="34" charset="0"/>
                          <a:ea typeface="黑体" panose="02010609060101010101" pitchFamily="49" charset="-122"/>
                        </a:defRPr>
                      </a:lvl2pPr>
                      <a:lvl3pPr marL="1143000" indent="-228600" eaLnBrk="0" hangingPunct="0">
                        <a:lnSpc>
                          <a:spcPct val="120000"/>
                        </a:lnSpc>
                        <a:spcBef>
                          <a:spcPct val="20000"/>
                        </a:spcBef>
                        <a:buClr>
                          <a:schemeClr val="hlink"/>
                        </a:buClr>
                        <a:buSzPct val="60000"/>
                        <a:buFont typeface="Wingdings" panose="05000000000000000000" pitchFamily="2" charset="2"/>
                        <a:defRPr kumimoji="1" b="1">
                          <a:solidFill>
                            <a:srgbClr val="000000"/>
                          </a:solidFill>
                          <a:latin typeface="Tahoma" panose="020B0604030504040204" pitchFamily="34" charset="0"/>
                          <a:ea typeface="宋体" panose="02010600030101010101" pitchFamily="2" charset="-122"/>
                        </a:defRPr>
                      </a:lvl3pPr>
                      <a:lvl4pPr marL="1600200" indent="-228600" eaLnBrk="0" hangingPunct="0">
                        <a:lnSpc>
                          <a:spcPct val="120000"/>
                        </a:lnSpc>
                        <a:spcBef>
                          <a:spcPct val="20000"/>
                        </a:spcBef>
                        <a:buClr>
                          <a:srgbClr val="006600"/>
                        </a:buClr>
                        <a:buSzPct val="65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4pPr>
                      <a:lvl5pPr marL="2057400" indent="-228600" eaLnBrk="0" hangingPunct="0">
                        <a:lnSpc>
                          <a:spcPct val="120000"/>
                        </a:lnSpc>
                        <a:spcBef>
                          <a:spcPct val="20000"/>
                        </a:spcBef>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20000"/>
                        </a:spcBef>
                        <a:spcAft>
                          <a:spcPct val="0"/>
                        </a:spcAft>
                        <a:buClr>
                          <a:schemeClr val="tx1"/>
                        </a:buClr>
                        <a:buSzTx/>
                        <a:buFont typeface="Wingdings" panose="05000000000000000000" pitchFamily="2" charset="2"/>
                        <a:buNone/>
                        <a:tabLst/>
                      </a:pPr>
                      <a:r>
                        <a:rPr kumimoji="1" lang="zh-CN" altLang="en-US" sz="1800" b="1" i="0" u="none" strike="noStrike" cap="none" normalizeH="0" baseline="0">
                          <a:ln>
                            <a:noFill/>
                          </a:ln>
                          <a:solidFill>
                            <a:schemeClr val="tx1"/>
                          </a:solidFill>
                          <a:effectLst/>
                          <a:latin typeface="宋体" panose="02010600030101010101" pitchFamily="2" charset="-122"/>
                          <a:ea typeface="宋体" panose="02010600030101010101" pitchFamily="2" charset="-122"/>
                        </a:rPr>
                        <a:t>流出第一条指令 </a:t>
                      </a:r>
                    </a:p>
                  </a:txBody>
                  <a:tcPr marL="90000" marR="90000" marT="28800" marB="28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86783">
                <a:tc>
                  <a:txBody>
                    <a:bodyPr/>
                    <a:lstStyle>
                      <a:lvl1pPr eaLnBrk="0" hangingPunct="0">
                        <a:lnSpc>
                          <a:spcPct val="120000"/>
                        </a:lnSpc>
                        <a:spcBef>
                          <a:spcPct val="20000"/>
                        </a:spcBef>
                        <a:buClr>
                          <a:schemeClr val="tx1"/>
                        </a:buClr>
                        <a:buFont typeface="Wingdings" panose="05000000000000000000" pitchFamily="2" charset="2"/>
                        <a:defRPr kumimoji="1" sz="2000">
                          <a:solidFill>
                            <a:srgbClr val="E24C05"/>
                          </a:solidFill>
                          <a:latin typeface="Tahoma" panose="020B0604030504040204" pitchFamily="34" charset="0"/>
                          <a:ea typeface="黑体" panose="02010609060101010101" pitchFamily="49" charset="-122"/>
                        </a:defRPr>
                      </a:lvl1pPr>
                      <a:lvl2pPr marL="742950" indent="-285750" eaLnBrk="0" hangingPunct="0">
                        <a:lnSpc>
                          <a:spcPct val="120000"/>
                        </a:lnSpc>
                        <a:spcBef>
                          <a:spcPct val="20000"/>
                        </a:spcBef>
                        <a:buClr>
                          <a:schemeClr val="tx1"/>
                        </a:buClr>
                        <a:buSzPct val="90000"/>
                        <a:buFont typeface="Wingdings" panose="05000000000000000000" pitchFamily="2" charset="2"/>
                        <a:defRPr kumimoji="1" sz="2000">
                          <a:solidFill>
                            <a:schemeClr val="tx1"/>
                          </a:solidFill>
                          <a:latin typeface="Tahoma" panose="020B0604030504040204" pitchFamily="34" charset="0"/>
                          <a:ea typeface="黑体" panose="02010609060101010101" pitchFamily="49" charset="-122"/>
                        </a:defRPr>
                      </a:lvl2pPr>
                      <a:lvl3pPr marL="1143000" indent="-228600" eaLnBrk="0" hangingPunct="0">
                        <a:lnSpc>
                          <a:spcPct val="120000"/>
                        </a:lnSpc>
                        <a:spcBef>
                          <a:spcPct val="20000"/>
                        </a:spcBef>
                        <a:buClr>
                          <a:schemeClr val="hlink"/>
                        </a:buClr>
                        <a:buSzPct val="60000"/>
                        <a:buFont typeface="Wingdings" panose="05000000000000000000" pitchFamily="2" charset="2"/>
                        <a:defRPr kumimoji="1" b="1">
                          <a:solidFill>
                            <a:srgbClr val="000000"/>
                          </a:solidFill>
                          <a:latin typeface="Tahoma" panose="020B0604030504040204" pitchFamily="34" charset="0"/>
                          <a:ea typeface="宋体" panose="02010600030101010101" pitchFamily="2" charset="-122"/>
                        </a:defRPr>
                      </a:lvl3pPr>
                      <a:lvl4pPr marL="1600200" indent="-228600" eaLnBrk="0" hangingPunct="0">
                        <a:lnSpc>
                          <a:spcPct val="120000"/>
                        </a:lnSpc>
                        <a:spcBef>
                          <a:spcPct val="20000"/>
                        </a:spcBef>
                        <a:buClr>
                          <a:srgbClr val="006600"/>
                        </a:buClr>
                        <a:buSzPct val="65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4pPr>
                      <a:lvl5pPr marL="2057400" indent="-228600" eaLnBrk="0" hangingPunct="0">
                        <a:lnSpc>
                          <a:spcPct val="120000"/>
                        </a:lnSpc>
                        <a:spcBef>
                          <a:spcPct val="20000"/>
                        </a:spcBef>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anose="05000000000000000000" pitchFamily="2" charset="2"/>
                        <a:buNone/>
                        <a:tabLst/>
                      </a:pPr>
                      <a:r>
                        <a:rPr kumimoji="1" lang="en-US" altLang="zh-CN" sz="1800" b="1" i="0" u="none" strike="noStrike" cap="none" normalizeH="0" baseline="0">
                          <a:ln>
                            <a:noFill/>
                          </a:ln>
                          <a:solidFill>
                            <a:srgbClr val="008000"/>
                          </a:solidFill>
                          <a:effectLst/>
                          <a:latin typeface="宋体" panose="02010600030101010101" pitchFamily="2" charset="-122"/>
                          <a:ea typeface="宋体" panose="02010600030101010101" pitchFamily="2" charset="-122"/>
                        </a:rPr>
                        <a:t>1</a:t>
                      </a:r>
                    </a:p>
                  </a:txBody>
                  <a:tcPr marL="90000" marR="90000" marT="28800" marB="28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lnSpc>
                          <a:spcPct val="120000"/>
                        </a:lnSpc>
                        <a:spcBef>
                          <a:spcPct val="20000"/>
                        </a:spcBef>
                        <a:buClr>
                          <a:schemeClr val="tx1"/>
                        </a:buClr>
                        <a:buFont typeface="Wingdings" panose="05000000000000000000" pitchFamily="2" charset="2"/>
                        <a:defRPr kumimoji="1" sz="2000">
                          <a:solidFill>
                            <a:srgbClr val="E24C05"/>
                          </a:solidFill>
                          <a:latin typeface="Tahoma" panose="020B0604030504040204" pitchFamily="34" charset="0"/>
                          <a:ea typeface="黑体" panose="02010609060101010101" pitchFamily="49" charset="-122"/>
                        </a:defRPr>
                      </a:lvl1pPr>
                      <a:lvl2pPr marL="742950" indent="-285750" eaLnBrk="0" hangingPunct="0">
                        <a:lnSpc>
                          <a:spcPct val="120000"/>
                        </a:lnSpc>
                        <a:spcBef>
                          <a:spcPct val="20000"/>
                        </a:spcBef>
                        <a:buClr>
                          <a:schemeClr val="tx1"/>
                        </a:buClr>
                        <a:buSzPct val="90000"/>
                        <a:buFont typeface="Wingdings" panose="05000000000000000000" pitchFamily="2" charset="2"/>
                        <a:defRPr kumimoji="1" sz="2000">
                          <a:solidFill>
                            <a:schemeClr val="tx1"/>
                          </a:solidFill>
                          <a:latin typeface="Tahoma" panose="020B0604030504040204" pitchFamily="34" charset="0"/>
                          <a:ea typeface="黑体" panose="02010609060101010101" pitchFamily="49" charset="-122"/>
                        </a:defRPr>
                      </a:lvl2pPr>
                      <a:lvl3pPr marL="1143000" indent="-228600" eaLnBrk="0" hangingPunct="0">
                        <a:lnSpc>
                          <a:spcPct val="120000"/>
                        </a:lnSpc>
                        <a:spcBef>
                          <a:spcPct val="20000"/>
                        </a:spcBef>
                        <a:buClr>
                          <a:schemeClr val="hlink"/>
                        </a:buClr>
                        <a:buSzPct val="60000"/>
                        <a:buFont typeface="Wingdings" panose="05000000000000000000" pitchFamily="2" charset="2"/>
                        <a:defRPr kumimoji="1" b="1">
                          <a:solidFill>
                            <a:srgbClr val="000000"/>
                          </a:solidFill>
                          <a:latin typeface="Tahoma" panose="020B0604030504040204" pitchFamily="34" charset="0"/>
                          <a:ea typeface="宋体" panose="02010600030101010101" pitchFamily="2" charset="-122"/>
                        </a:defRPr>
                      </a:lvl3pPr>
                      <a:lvl4pPr marL="1600200" indent="-228600" eaLnBrk="0" hangingPunct="0">
                        <a:lnSpc>
                          <a:spcPct val="120000"/>
                        </a:lnSpc>
                        <a:spcBef>
                          <a:spcPct val="20000"/>
                        </a:spcBef>
                        <a:buClr>
                          <a:srgbClr val="006600"/>
                        </a:buClr>
                        <a:buSzPct val="65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4pPr>
                      <a:lvl5pPr marL="2057400" indent="-228600" eaLnBrk="0" hangingPunct="0">
                        <a:lnSpc>
                          <a:spcPct val="120000"/>
                        </a:lnSpc>
                        <a:spcBef>
                          <a:spcPct val="20000"/>
                        </a:spcBef>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20000"/>
                        </a:spcBef>
                        <a:spcAft>
                          <a:spcPct val="0"/>
                        </a:spcAft>
                        <a:buClr>
                          <a:schemeClr val="tx1"/>
                        </a:buClr>
                        <a:buSzTx/>
                        <a:buFont typeface="Wingdings" panose="05000000000000000000" pitchFamily="2" charset="2"/>
                        <a:buNone/>
                        <a:tabLst/>
                      </a:pPr>
                      <a:r>
                        <a:rPr kumimoji="1" lang="en-US" altLang="zh-CN" sz="1800" b="1" i="0" u="none" strike="noStrike" cap="none" normalizeH="0" baseline="0">
                          <a:ln>
                            <a:noFill/>
                          </a:ln>
                          <a:solidFill>
                            <a:schemeClr val="tx2"/>
                          </a:solidFill>
                          <a:effectLst/>
                          <a:latin typeface="宋体" panose="02010600030101010101" pitchFamily="2" charset="-122"/>
                          <a:ea typeface="宋体" panose="02010600030101010101" pitchFamily="2" charset="-122"/>
                        </a:rPr>
                        <a:t>ADD.D    F4,F0,F2 </a:t>
                      </a:r>
                    </a:p>
                  </a:txBody>
                  <a:tcPr marL="90000" marR="90000" marT="28800" marB="28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lnSpc>
                          <a:spcPct val="120000"/>
                        </a:lnSpc>
                        <a:spcBef>
                          <a:spcPct val="20000"/>
                        </a:spcBef>
                        <a:buClr>
                          <a:schemeClr val="tx1"/>
                        </a:buClr>
                        <a:buFont typeface="Wingdings" panose="05000000000000000000" pitchFamily="2" charset="2"/>
                        <a:defRPr kumimoji="1" sz="2000">
                          <a:solidFill>
                            <a:srgbClr val="E24C05"/>
                          </a:solidFill>
                          <a:latin typeface="Tahoma" panose="020B0604030504040204" pitchFamily="34" charset="0"/>
                          <a:ea typeface="黑体" panose="02010609060101010101" pitchFamily="49" charset="-122"/>
                        </a:defRPr>
                      </a:lvl1pPr>
                      <a:lvl2pPr marL="742950" indent="-285750" eaLnBrk="0" hangingPunct="0">
                        <a:lnSpc>
                          <a:spcPct val="120000"/>
                        </a:lnSpc>
                        <a:spcBef>
                          <a:spcPct val="20000"/>
                        </a:spcBef>
                        <a:buClr>
                          <a:schemeClr val="tx1"/>
                        </a:buClr>
                        <a:buSzPct val="90000"/>
                        <a:buFont typeface="Wingdings" panose="05000000000000000000" pitchFamily="2" charset="2"/>
                        <a:defRPr kumimoji="1" sz="2000">
                          <a:solidFill>
                            <a:schemeClr val="tx1"/>
                          </a:solidFill>
                          <a:latin typeface="Tahoma" panose="020B0604030504040204" pitchFamily="34" charset="0"/>
                          <a:ea typeface="黑体" panose="02010609060101010101" pitchFamily="49" charset="-122"/>
                        </a:defRPr>
                      </a:lvl2pPr>
                      <a:lvl3pPr marL="1143000" indent="-228600" eaLnBrk="0" hangingPunct="0">
                        <a:lnSpc>
                          <a:spcPct val="120000"/>
                        </a:lnSpc>
                        <a:spcBef>
                          <a:spcPct val="20000"/>
                        </a:spcBef>
                        <a:buClr>
                          <a:schemeClr val="hlink"/>
                        </a:buClr>
                        <a:buSzPct val="60000"/>
                        <a:buFont typeface="Wingdings" panose="05000000000000000000" pitchFamily="2" charset="2"/>
                        <a:defRPr kumimoji="1" b="1">
                          <a:solidFill>
                            <a:srgbClr val="000000"/>
                          </a:solidFill>
                          <a:latin typeface="Tahoma" panose="020B0604030504040204" pitchFamily="34" charset="0"/>
                          <a:ea typeface="宋体" panose="02010600030101010101" pitchFamily="2" charset="-122"/>
                        </a:defRPr>
                      </a:lvl3pPr>
                      <a:lvl4pPr marL="1600200" indent="-228600" eaLnBrk="0" hangingPunct="0">
                        <a:lnSpc>
                          <a:spcPct val="120000"/>
                        </a:lnSpc>
                        <a:spcBef>
                          <a:spcPct val="20000"/>
                        </a:spcBef>
                        <a:buClr>
                          <a:srgbClr val="006600"/>
                        </a:buClr>
                        <a:buSzPct val="65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4pPr>
                      <a:lvl5pPr marL="2057400" indent="-228600" eaLnBrk="0" hangingPunct="0">
                        <a:lnSpc>
                          <a:spcPct val="120000"/>
                        </a:lnSpc>
                        <a:spcBef>
                          <a:spcPct val="20000"/>
                        </a:spcBef>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anose="05000000000000000000" pitchFamily="2" charset="2"/>
                        <a:buNone/>
                        <a:tabLst/>
                      </a:pPr>
                      <a:r>
                        <a:rPr kumimoji="1" lang="en-US" altLang="zh-CN" sz="1800" b="1" i="0" u="none" strike="noStrike" cap="none" normalizeH="0" baseline="0">
                          <a:ln>
                            <a:noFill/>
                          </a:ln>
                          <a:solidFill>
                            <a:schemeClr val="tx1"/>
                          </a:solidFill>
                          <a:effectLst/>
                          <a:latin typeface="宋体" panose="02010600030101010101" pitchFamily="2" charset="-122"/>
                          <a:ea typeface="宋体" panose="02010600030101010101" pitchFamily="2" charset="-122"/>
                        </a:rPr>
                        <a:t>1</a:t>
                      </a:r>
                    </a:p>
                  </a:txBody>
                  <a:tcPr marL="90000" marR="90000" marT="28800" marB="28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lnSpc>
                          <a:spcPct val="120000"/>
                        </a:lnSpc>
                        <a:spcBef>
                          <a:spcPct val="20000"/>
                        </a:spcBef>
                        <a:buClr>
                          <a:schemeClr val="tx1"/>
                        </a:buClr>
                        <a:buFont typeface="Wingdings" panose="05000000000000000000" pitchFamily="2" charset="2"/>
                        <a:defRPr kumimoji="1" sz="2000">
                          <a:solidFill>
                            <a:srgbClr val="E24C05"/>
                          </a:solidFill>
                          <a:latin typeface="Tahoma" panose="020B0604030504040204" pitchFamily="34" charset="0"/>
                          <a:ea typeface="黑体" panose="02010609060101010101" pitchFamily="49" charset="-122"/>
                        </a:defRPr>
                      </a:lvl1pPr>
                      <a:lvl2pPr marL="742950" indent="-285750" eaLnBrk="0" hangingPunct="0">
                        <a:lnSpc>
                          <a:spcPct val="120000"/>
                        </a:lnSpc>
                        <a:spcBef>
                          <a:spcPct val="20000"/>
                        </a:spcBef>
                        <a:buClr>
                          <a:schemeClr val="tx1"/>
                        </a:buClr>
                        <a:buSzPct val="90000"/>
                        <a:buFont typeface="Wingdings" panose="05000000000000000000" pitchFamily="2" charset="2"/>
                        <a:defRPr kumimoji="1" sz="2000">
                          <a:solidFill>
                            <a:schemeClr val="tx1"/>
                          </a:solidFill>
                          <a:latin typeface="Tahoma" panose="020B0604030504040204" pitchFamily="34" charset="0"/>
                          <a:ea typeface="黑体" panose="02010609060101010101" pitchFamily="49" charset="-122"/>
                        </a:defRPr>
                      </a:lvl2pPr>
                      <a:lvl3pPr marL="1143000" indent="-228600" eaLnBrk="0" hangingPunct="0">
                        <a:lnSpc>
                          <a:spcPct val="120000"/>
                        </a:lnSpc>
                        <a:spcBef>
                          <a:spcPct val="20000"/>
                        </a:spcBef>
                        <a:buClr>
                          <a:schemeClr val="hlink"/>
                        </a:buClr>
                        <a:buSzPct val="60000"/>
                        <a:buFont typeface="Wingdings" panose="05000000000000000000" pitchFamily="2" charset="2"/>
                        <a:defRPr kumimoji="1" b="1">
                          <a:solidFill>
                            <a:srgbClr val="000000"/>
                          </a:solidFill>
                          <a:latin typeface="Tahoma" panose="020B0604030504040204" pitchFamily="34" charset="0"/>
                          <a:ea typeface="宋体" panose="02010600030101010101" pitchFamily="2" charset="-122"/>
                        </a:defRPr>
                      </a:lvl3pPr>
                      <a:lvl4pPr marL="1600200" indent="-228600" eaLnBrk="0" hangingPunct="0">
                        <a:lnSpc>
                          <a:spcPct val="120000"/>
                        </a:lnSpc>
                        <a:spcBef>
                          <a:spcPct val="20000"/>
                        </a:spcBef>
                        <a:buClr>
                          <a:srgbClr val="006600"/>
                        </a:buClr>
                        <a:buSzPct val="65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4pPr>
                      <a:lvl5pPr marL="2057400" indent="-228600" eaLnBrk="0" hangingPunct="0">
                        <a:lnSpc>
                          <a:spcPct val="120000"/>
                        </a:lnSpc>
                        <a:spcBef>
                          <a:spcPct val="20000"/>
                        </a:spcBef>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anose="05000000000000000000" pitchFamily="2" charset="2"/>
                        <a:buNone/>
                        <a:tabLst/>
                      </a:pPr>
                      <a:r>
                        <a:rPr kumimoji="1" lang="en-US" altLang="zh-CN" sz="1800" b="1" i="0" u="none" strike="noStrike" cap="none" normalizeH="0" baseline="0">
                          <a:ln>
                            <a:noFill/>
                          </a:ln>
                          <a:solidFill>
                            <a:schemeClr val="tx1"/>
                          </a:solidFill>
                          <a:effectLst/>
                          <a:latin typeface="宋体" panose="02010600030101010101" pitchFamily="2" charset="-122"/>
                          <a:ea typeface="宋体" panose="02010600030101010101" pitchFamily="2" charset="-122"/>
                        </a:rPr>
                        <a:t>5</a:t>
                      </a:r>
                    </a:p>
                  </a:txBody>
                  <a:tcPr marL="90000" marR="90000" marT="28800" marB="28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lnSpc>
                          <a:spcPct val="120000"/>
                        </a:lnSpc>
                        <a:spcBef>
                          <a:spcPct val="20000"/>
                        </a:spcBef>
                        <a:buClr>
                          <a:schemeClr val="tx1"/>
                        </a:buClr>
                        <a:buFont typeface="Wingdings" panose="05000000000000000000" pitchFamily="2" charset="2"/>
                        <a:defRPr kumimoji="1" sz="2000">
                          <a:solidFill>
                            <a:srgbClr val="E24C05"/>
                          </a:solidFill>
                          <a:latin typeface="Tahoma" panose="020B0604030504040204" pitchFamily="34" charset="0"/>
                          <a:ea typeface="黑体" panose="02010609060101010101" pitchFamily="49" charset="-122"/>
                        </a:defRPr>
                      </a:lvl1pPr>
                      <a:lvl2pPr marL="742950" indent="-285750" eaLnBrk="0" hangingPunct="0">
                        <a:lnSpc>
                          <a:spcPct val="120000"/>
                        </a:lnSpc>
                        <a:spcBef>
                          <a:spcPct val="20000"/>
                        </a:spcBef>
                        <a:buClr>
                          <a:schemeClr val="tx1"/>
                        </a:buClr>
                        <a:buSzPct val="90000"/>
                        <a:buFont typeface="Wingdings" panose="05000000000000000000" pitchFamily="2" charset="2"/>
                        <a:defRPr kumimoji="1" sz="2000">
                          <a:solidFill>
                            <a:schemeClr val="tx1"/>
                          </a:solidFill>
                          <a:latin typeface="Tahoma" panose="020B0604030504040204" pitchFamily="34" charset="0"/>
                          <a:ea typeface="黑体" panose="02010609060101010101" pitchFamily="49" charset="-122"/>
                        </a:defRPr>
                      </a:lvl2pPr>
                      <a:lvl3pPr marL="1143000" indent="-228600" eaLnBrk="0" hangingPunct="0">
                        <a:lnSpc>
                          <a:spcPct val="120000"/>
                        </a:lnSpc>
                        <a:spcBef>
                          <a:spcPct val="20000"/>
                        </a:spcBef>
                        <a:buClr>
                          <a:schemeClr val="hlink"/>
                        </a:buClr>
                        <a:buSzPct val="60000"/>
                        <a:buFont typeface="Wingdings" panose="05000000000000000000" pitchFamily="2" charset="2"/>
                        <a:defRPr kumimoji="1" b="1">
                          <a:solidFill>
                            <a:srgbClr val="000000"/>
                          </a:solidFill>
                          <a:latin typeface="Tahoma" panose="020B0604030504040204" pitchFamily="34" charset="0"/>
                          <a:ea typeface="宋体" panose="02010600030101010101" pitchFamily="2" charset="-122"/>
                        </a:defRPr>
                      </a:lvl3pPr>
                      <a:lvl4pPr marL="1600200" indent="-228600" eaLnBrk="0" hangingPunct="0">
                        <a:lnSpc>
                          <a:spcPct val="120000"/>
                        </a:lnSpc>
                        <a:spcBef>
                          <a:spcPct val="20000"/>
                        </a:spcBef>
                        <a:buClr>
                          <a:srgbClr val="006600"/>
                        </a:buClr>
                        <a:buSzPct val="65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4pPr>
                      <a:lvl5pPr marL="2057400" indent="-228600" eaLnBrk="0" hangingPunct="0">
                        <a:lnSpc>
                          <a:spcPct val="120000"/>
                        </a:lnSpc>
                        <a:spcBef>
                          <a:spcPct val="20000"/>
                        </a:spcBef>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anose="05000000000000000000" pitchFamily="2" charset="2"/>
                        <a:buNone/>
                        <a:tabLst/>
                      </a:pPr>
                      <a:endParaRPr kumimoji="1" lang="zh-CN" altLang="zh-CN" sz="1800" b="1" i="0" u="none" strike="noStrike" cap="none" normalizeH="0" baseline="0">
                        <a:ln>
                          <a:noFill/>
                        </a:ln>
                        <a:solidFill>
                          <a:schemeClr val="tx1"/>
                        </a:solidFill>
                        <a:effectLst/>
                        <a:latin typeface="宋体" panose="02010600030101010101" pitchFamily="2" charset="-122"/>
                        <a:ea typeface="宋体" panose="02010600030101010101" pitchFamily="2" charset="-122"/>
                      </a:endParaRPr>
                    </a:p>
                  </a:txBody>
                  <a:tcPr marL="90000" marR="90000" marT="28800" marB="28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lnSpc>
                          <a:spcPct val="120000"/>
                        </a:lnSpc>
                        <a:spcBef>
                          <a:spcPct val="20000"/>
                        </a:spcBef>
                        <a:buClr>
                          <a:schemeClr val="tx1"/>
                        </a:buClr>
                        <a:buFont typeface="Wingdings" panose="05000000000000000000" pitchFamily="2" charset="2"/>
                        <a:defRPr kumimoji="1" sz="2000">
                          <a:solidFill>
                            <a:srgbClr val="E24C05"/>
                          </a:solidFill>
                          <a:latin typeface="Tahoma" panose="020B0604030504040204" pitchFamily="34" charset="0"/>
                          <a:ea typeface="黑体" panose="02010609060101010101" pitchFamily="49" charset="-122"/>
                        </a:defRPr>
                      </a:lvl1pPr>
                      <a:lvl2pPr marL="742950" indent="-285750" eaLnBrk="0" hangingPunct="0">
                        <a:lnSpc>
                          <a:spcPct val="120000"/>
                        </a:lnSpc>
                        <a:spcBef>
                          <a:spcPct val="20000"/>
                        </a:spcBef>
                        <a:buClr>
                          <a:schemeClr val="tx1"/>
                        </a:buClr>
                        <a:buSzPct val="90000"/>
                        <a:buFont typeface="Wingdings" panose="05000000000000000000" pitchFamily="2" charset="2"/>
                        <a:defRPr kumimoji="1" sz="2000">
                          <a:solidFill>
                            <a:schemeClr val="tx1"/>
                          </a:solidFill>
                          <a:latin typeface="Tahoma" panose="020B0604030504040204" pitchFamily="34" charset="0"/>
                          <a:ea typeface="黑体" panose="02010609060101010101" pitchFamily="49" charset="-122"/>
                        </a:defRPr>
                      </a:lvl2pPr>
                      <a:lvl3pPr marL="1143000" indent="-228600" eaLnBrk="0" hangingPunct="0">
                        <a:lnSpc>
                          <a:spcPct val="120000"/>
                        </a:lnSpc>
                        <a:spcBef>
                          <a:spcPct val="20000"/>
                        </a:spcBef>
                        <a:buClr>
                          <a:schemeClr val="hlink"/>
                        </a:buClr>
                        <a:buSzPct val="60000"/>
                        <a:buFont typeface="Wingdings" panose="05000000000000000000" pitchFamily="2" charset="2"/>
                        <a:defRPr kumimoji="1" b="1">
                          <a:solidFill>
                            <a:srgbClr val="000000"/>
                          </a:solidFill>
                          <a:latin typeface="Tahoma" panose="020B0604030504040204" pitchFamily="34" charset="0"/>
                          <a:ea typeface="宋体" panose="02010600030101010101" pitchFamily="2" charset="-122"/>
                        </a:defRPr>
                      </a:lvl3pPr>
                      <a:lvl4pPr marL="1600200" indent="-228600" eaLnBrk="0" hangingPunct="0">
                        <a:lnSpc>
                          <a:spcPct val="120000"/>
                        </a:lnSpc>
                        <a:spcBef>
                          <a:spcPct val="20000"/>
                        </a:spcBef>
                        <a:buClr>
                          <a:srgbClr val="006600"/>
                        </a:buClr>
                        <a:buSzPct val="65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4pPr>
                      <a:lvl5pPr marL="2057400" indent="-228600" eaLnBrk="0" hangingPunct="0">
                        <a:lnSpc>
                          <a:spcPct val="120000"/>
                        </a:lnSpc>
                        <a:spcBef>
                          <a:spcPct val="20000"/>
                        </a:spcBef>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anose="05000000000000000000" pitchFamily="2" charset="2"/>
                        <a:buNone/>
                        <a:tabLst/>
                      </a:pPr>
                      <a:r>
                        <a:rPr kumimoji="1" lang="en-US" altLang="zh-CN" sz="1800" b="1" i="0" u="none" strike="noStrike" cap="none" normalizeH="0" baseline="0">
                          <a:ln>
                            <a:noFill/>
                          </a:ln>
                          <a:solidFill>
                            <a:schemeClr val="tx1"/>
                          </a:solidFill>
                          <a:effectLst/>
                          <a:latin typeface="宋体" panose="02010600030101010101" pitchFamily="2" charset="-122"/>
                          <a:ea typeface="宋体" panose="02010600030101010101" pitchFamily="2" charset="-122"/>
                        </a:rPr>
                        <a:t>8</a:t>
                      </a:r>
                    </a:p>
                  </a:txBody>
                  <a:tcPr marL="90000" marR="90000" marT="28800" marB="28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lnSpc>
                          <a:spcPct val="120000"/>
                        </a:lnSpc>
                        <a:spcBef>
                          <a:spcPct val="20000"/>
                        </a:spcBef>
                        <a:buClr>
                          <a:schemeClr val="tx1"/>
                        </a:buClr>
                        <a:buFont typeface="Wingdings" panose="05000000000000000000" pitchFamily="2" charset="2"/>
                        <a:defRPr kumimoji="1" sz="2000">
                          <a:solidFill>
                            <a:srgbClr val="E24C05"/>
                          </a:solidFill>
                          <a:latin typeface="Tahoma" panose="020B0604030504040204" pitchFamily="34" charset="0"/>
                          <a:ea typeface="黑体" panose="02010609060101010101" pitchFamily="49" charset="-122"/>
                        </a:defRPr>
                      </a:lvl1pPr>
                      <a:lvl2pPr marL="742950" indent="-285750" eaLnBrk="0" hangingPunct="0">
                        <a:lnSpc>
                          <a:spcPct val="120000"/>
                        </a:lnSpc>
                        <a:spcBef>
                          <a:spcPct val="20000"/>
                        </a:spcBef>
                        <a:buClr>
                          <a:schemeClr val="tx1"/>
                        </a:buClr>
                        <a:buSzPct val="90000"/>
                        <a:buFont typeface="Wingdings" panose="05000000000000000000" pitchFamily="2" charset="2"/>
                        <a:defRPr kumimoji="1" sz="2000">
                          <a:solidFill>
                            <a:schemeClr val="tx1"/>
                          </a:solidFill>
                          <a:latin typeface="Tahoma" panose="020B0604030504040204" pitchFamily="34" charset="0"/>
                          <a:ea typeface="黑体" panose="02010609060101010101" pitchFamily="49" charset="-122"/>
                        </a:defRPr>
                      </a:lvl2pPr>
                      <a:lvl3pPr marL="1143000" indent="-228600" eaLnBrk="0" hangingPunct="0">
                        <a:lnSpc>
                          <a:spcPct val="120000"/>
                        </a:lnSpc>
                        <a:spcBef>
                          <a:spcPct val="20000"/>
                        </a:spcBef>
                        <a:buClr>
                          <a:schemeClr val="hlink"/>
                        </a:buClr>
                        <a:buSzPct val="60000"/>
                        <a:buFont typeface="Wingdings" panose="05000000000000000000" pitchFamily="2" charset="2"/>
                        <a:defRPr kumimoji="1" b="1">
                          <a:solidFill>
                            <a:srgbClr val="000000"/>
                          </a:solidFill>
                          <a:latin typeface="Tahoma" panose="020B0604030504040204" pitchFamily="34" charset="0"/>
                          <a:ea typeface="宋体" panose="02010600030101010101" pitchFamily="2" charset="-122"/>
                        </a:defRPr>
                      </a:lvl3pPr>
                      <a:lvl4pPr marL="1600200" indent="-228600" eaLnBrk="0" hangingPunct="0">
                        <a:lnSpc>
                          <a:spcPct val="120000"/>
                        </a:lnSpc>
                        <a:spcBef>
                          <a:spcPct val="20000"/>
                        </a:spcBef>
                        <a:buClr>
                          <a:srgbClr val="006600"/>
                        </a:buClr>
                        <a:buSzPct val="65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4pPr>
                      <a:lvl5pPr marL="2057400" indent="-228600" eaLnBrk="0" hangingPunct="0">
                        <a:lnSpc>
                          <a:spcPct val="120000"/>
                        </a:lnSpc>
                        <a:spcBef>
                          <a:spcPct val="20000"/>
                        </a:spcBef>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20000"/>
                        </a:spcBef>
                        <a:spcAft>
                          <a:spcPct val="0"/>
                        </a:spcAft>
                        <a:buClr>
                          <a:schemeClr val="tx1"/>
                        </a:buClr>
                        <a:buSzTx/>
                        <a:buFont typeface="Wingdings" panose="05000000000000000000" pitchFamily="2" charset="2"/>
                        <a:buNone/>
                        <a:tabLst/>
                      </a:pPr>
                      <a:r>
                        <a:rPr kumimoji="1" lang="zh-CN" altLang="en-US" sz="1800" b="1" i="0" u="none" strike="noStrike" cap="none" normalizeH="0" baseline="0">
                          <a:ln>
                            <a:noFill/>
                          </a:ln>
                          <a:solidFill>
                            <a:schemeClr val="tx1"/>
                          </a:solidFill>
                          <a:effectLst/>
                          <a:latin typeface="宋体" panose="02010600030101010101" pitchFamily="2" charset="-122"/>
                          <a:ea typeface="宋体" panose="02010600030101010101" pitchFamily="2" charset="-122"/>
                        </a:rPr>
                        <a:t>等待</a:t>
                      </a:r>
                      <a:r>
                        <a:rPr kumimoji="1" lang="en-US" altLang="zh-CN" sz="1800" b="1" i="0" u="none" strike="noStrike" cap="none" normalizeH="0" baseline="0">
                          <a:ln>
                            <a:noFill/>
                          </a:ln>
                          <a:solidFill>
                            <a:schemeClr val="tx1"/>
                          </a:solidFill>
                          <a:effectLst/>
                          <a:latin typeface="宋体" panose="02010600030101010101" pitchFamily="2" charset="-122"/>
                          <a:ea typeface="宋体" panose="02010600030101010101" pitchFamily="2" charset="-122"/>
                        </a:rPr>
                        <a:t>L.D</a:t>
                      </a:r>
                      <a:r>
                        <a:rPr kumimoji="1" lang="zh-CN" altLang="en-US" sz="1800" b="1" i="0" u="none" strike="noStrike" cap="none" normalizeH="0" baseline="0">
                          <a:ln>
                            <a:noFill/>
                          </a:ln>
                          <a:solidFill>
                            <a:schemeClr val="tx1"/>
                          </a:solidFill>
                          <a:effectLst/>
                          <a:latin typeface="宋体" panose="02010600030101010101" pitchFamily="2" charset="-122"/>
                          <a:ea typeface="宋体" panose="02010600030101010101" pitchFamily="2" charset="-122"/>
                        </a:rPr>
                        <a:t>的结果 </a:t>
                      </a:r>
                    </a:p>
                  </a:txBody>
                  <a:tcPr marL="90000" marR="90000" marT="28800" marB="28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86783">
                <a:tc>
                  <a:txBody>
                    <a:bodyPr/>
                    <a:lstStyle>
                      <a:lvl1pPr eaLnBrk="0" hangingPunct="0">
                        <a:lnSpc>
                          <a:spcPct val="120000"/>
                        </a:lnSpc>
                        <a:spcBef>
                          <a:spcPct val="20000"/>
                        </a:spcBef>
                        <a:buClr>
                          <a:schemeClr val="tx1"/>
                        </a:buClr>
                        <a:buFont typeface="Wingdings" panose="05000000000000000000" pitchFamily="2" charset="2"/>
                        <a:defRPr kumimoji="1" sz="2000">
                          <a:solidFill>
                            <a:srgbClr val="E24C05"/>
                          </a:solidFill>
                          <a:latin typeface="Tahoma" panose="020B0604030504040204" pitchFamily="34" charset="0"/>
                          <a:ea typeface="黑体" panose="02010609060101010101" pitchFamily="49" charset="-122"/>
                        </a:defRPr>
                      </a:lvl1pPr>
                      <a:lvl2pPr marL="742950" indent="-285750" eaLnBrk="0" hangingPunct="0">
                        <a:lnSpc>
                          <a:spcPct val="120000"/>
                        </a:lnSpc>
                        <a:spcBef>
                          <a:spcPct val="20000"/>
                        </a:spcBef>
                        <a:buClr>
                          <a:schemeClr val="tx1"/>
                        </a:buClr>
                        <a:buSzPct val="90000"/>
                        <a:buFont typeface="Wingdings" panose="05000000000000000000" pitchFamily="2" charset="2"/>
                        <a:defRPr kumimoji="1" sz="2000">
                          <a:solidFill>
                            <a:schemeClr val="tx1"/>
                          </a:solidFill>
                          <a:latin typeface="Tahoma" panose="020B0604030504040204" pitchFamily="34" charset="0"/>
                          <a:ea typeface="黑体" panose="02010609060101010101" pitchFamily="49" charset="-122"/>
                        </a:defRPr>
                      </a:lvl2pPr>
                      <a:lvl3pPr marL="1143000" indent="-228600" eaLnBrk="0" hangingPunct="0">
                        <a:lnSpc>
                          <a:spcPct val="120000"/>
                        </a:lnSpc>
                        <a:spcBef>
                          <a:spcPct val="20000"/>
                        </a:spcBef>
                        <a:buClr>
                          <a:schemeClr val="hlink"/>
                        </a:buClr>
                        <a:buSzPct val="60000"/>
                        <a:buFont typeface="Wingdings" panose="05000000000000000000" pitchFamily="2" charset="2"/>
                        <a:defRPr kumimoji="1" b="1">
                          <a:solidFill>
                            <a:srgbClr val="000000"/>
                          </a:solidFill>
                          <a:latin typeface="Tahoma" panose="020B0604030504040204" pitchFamily="34" charset="0"/>
                          <a:ea typeface="宋体" panose="02010600030101010101" pitchFamily="2" charset="-122"/>
                        </a:defRPr>
                      </a:lvl3pPr>
                      <a:lvl4pPr marL="1600200" indent="-228600" eaLnBrk="0" hangingPunct="0">
                        <a:lnSpc>
                          <a:spcPct val="120000"/>
                        </a:lnSpc>
                        <a:spcBef>
                          <a:spcPct val="20000"/>
                        </a:spcBef>
                        <a:buClr>
                          <a:srgbClr val="006600"/>
                        </a:buClr>
                        <a:buSzPct val="65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4pPr>
                      <a:lvl5pPr marL="2057400" indent="-228600" eaLnBrk="0" hangingPunct="0">
                        <a:lnSpc>
                          <a:spcPct val="120000"/>
                        </a:lnSpc>
                        <a:spcBef>
                          <a:spcPct val="20000"/>
                        </a:spcBef>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anose="05000000000000000000" pitchFamily="2" charset="2"/>
                        <a:buNone/>
                        <a:tabLst/>
                      </a:pPr>
                      <a:r>
                        <a:rPr kumimoji="1" lang="en-US" altLang="zh-CN" sz="1800" b="1" i="0" u="none" strike="noStrike" cap="none" normalizeH="0" baseline="0">
                          <a:ln>
                            <a:noFill/>
                          </a:ln>
                          <a:solidFill>
                            <a:srgbClr val="008000"/>
                          </a:solidFill>
                          <a:effectLst/>
                          <a:latin typeface="宋体" panose="02010600030101010101" pitchFamily="2" charset="-122"/>
                          <a:ea typeface="宋体" panose="02010600030101010101" pitchFamily="2" charset="-122"/>
                        </a:rPr>
                        <a:t>1</a:t>
                      </a:r>
                    </a:p>
                  </a:txBody>
                  <a:tcPr marL="90000" marR="90000" marT="28800" marB="28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lnSpc>
                          <a:spcPct val="120000"/>
                        </a:lnSpc>
                        <a:spcBef>
                          <a:spcPct val="20000"/>
                        </a:spcBef>
                        <a:buClr>
                          <a:schemeClr val="tx1"/>
                        </a:buClr>
                        <a:buFont typeface="Wingdings" panose="05000000000000000000" pitchFamily="2" charset="2"/>
                        <a:defRPr kumimoji="1" sz="2000">
                          <a:solidFill>
                            <a:srgbClr val="E24C05"/>
                          </a:solidFill>
                          <a:latin typeface="Tahoma" panose="020B0604030504040204" pitchFamily="34" charset="0"/>
                          <a:ea typeface="黑体" panose="02010609060101010101" pitchFamily="49" charset="-122"/>
                        </a:defRPr>
                      </a:lvl1pPr>
                      <a:lvl2pPr marL="742950" indent="-285750" eaLnBrk="0" hangingPunct="0">
                        <a:lnSpc>
                          <a:spcPct val="120000"/>
                        </a:lnSpc>
                        <a:spcBef>
                          <a:spcPct val="20000"/>
                        </a:spcBef>
                        <a:buClr>
                          <a:schemeClr val="tx1"/>
                        </a:buClr>
                        <a:buSzPct val="90000"/>
                        <a:buFont typeface="Wingdings" panose="05000000000000000000" pitchFamily="2" charset="2"/>
                        <a:defRPr kumimoji="1" sz="2000">
                          <a:solidFill>
                            <a:schemeClr val="tx1"/>
                          </a:solidFill>
                          <a:latin typeface="Tahoma" panose="020B0604030504040204" pitchFamily="34" charset="0"/>
                          <a:ea typeface="黑体" panose="02010609060101010101" pitchFamily="49" charset="-122"/>
                        </a:defRPr>
                      </a:lvl2pPr>
                      <a:lvl3pPr marL="1143000" indent="-228600" eaLnBrk="0" hangingPunct="0">
                        <a:lnSpc>
                          <a:spcPct val="120000"/>
                        </a:lnSpc>
                        <a:spcBef>
                          <a:spcPct val="20000"/>
                        </a:spcBef>
                        <a:buClr>
                          <a:schemeClr val="hlink"/>
                        </a:buClr>
                        <a:buSzPct val="60000"/>
                        <a:buFont typeface="Wingdings" panose="05000000000000000000" pitchFamily="2" charset="2"/>
                        <a:defRPr kumimoji="1" b="1">
                          <a:solidFill>
                            <a:srgbClr val="000000"/>
                          </a:solidFill>
                          <a:latin typeface="Tahoma" panose="020B0604030504040204" pitchFamily="34" charset="0"/>
                          <a:ea typeface="宋体" panose="02010600030101010101" pitchFamily="2" charset="-122"/>
                        </a:defRPr>
                      </a:lvl3pPr>
                      <a:lvl4pPr marL="1600200" indent="-228600" eaLnBrk="0" hangingPunct="0">
                        <a:lnSpc>
                          <a:spcPct val="120000"/>
                        </a:lnSpc>
                        <a:spcBef>
                          <a:spcPct val="20000"/>
                        </a:spcBef>
                        <a:buClr>
                          <a:srgbClr val="006600"/>
                        </a:buClr>
                        <a:buSzPct val="65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4pPr>
                      <a:lvl5pPr marL="2057400" indent="-228600" eaLnBrk="0" hangingPunct="0">
                        <a:lnSpc>
                          <a:spcPct val="120000"/>
                        </a:lnSpc>
                        <a:spcBef>
                          <a:spcPct val="20000"/>
                        </a:spcBef>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20000"/>
                        </a:spcBef>
                        <a:spcAft>
                          <a:spcPct val="0"/>
                        </a:spcAft>
                        <a:buClr>
                          <a:schemeClr val="tx1"/>
                        </a:buClr>
                        <a:buSzTx/>
                        <a:buFont typeface="Wingdings" panose="05000000000000000000" pitchFamily="2" charset="2"/>
                        <a:buNone/>
                        <a:tabLst/>
                      </a:pPr>
                      <a:r>
                        <a:rPr kumimoji="1" lang="en-US" altLang="zh-CN" sz="1800" b="1" i="0" u="none" strike="noStrike" cap="none" normalizeH="0" baseline="0">
                          <a:ln>
                            <a:noFill/>
                          </a:ln>
                          <a:solidFill>
                            <a:schemeClr val="tx2"/>
                          </a:solidFill>
                          <a:effectLst/>
                          <a:latin typeface="宋体" panose="02010600030101010101" pitchFamily="2" charset="-122"/>
                          <a:ea typeface="宋体" panose="02010600030101010101" pitchFamily="2" charset="-122"/>
                        </a:rPr>
                        <a:t>S.D      F4,0</a:t>
                      </a:r>
                      <a:r>
                        <a:rPr kumimoji="1" lang="zh-CN" altLang="en-US" sz="1800" b="1" i="0" u="none" strike="noStrike" cap="none" normalizeH="0" baseline="0">
                          <a:ln>
                            <a:noFill/>
                          </a:ln>
                          <a:solidFill>
                            <a:schemeClr val="tx2"/>
                          </a:solidFill>
                          <a:effectLst/>
                          <a:latin typeface="宋体" panose="02010600030101010101" pitchFamily="2" charset="-122"/>
                          <a:ea typeface="宋体" panose="02010600030101010101" pitchFamily="2" charset="-122"/>
                        </a:rPr>
                        <a:t>（</a:t>
                      </a:r>
                      <a:r>
                        <a:rPr kumimoji="1" lang="en-US" altLang="zh-CN" sz="1800" b="1" i="0" u="none" strike="noStrike" cap="none" normalizeH="0" baseline="0">
                          <a:ln>
                            <a:noFill/>
                          </a:ln>
                          <a:solidFill>
                            <a:schemeClr val="tx2"/>
                          </a:solidFill>
                          <a:effectLst/>
                          <a:latin typeface="宋体" panose="02010600030101010101" pitchFamily="2" charset="-122"/>
                          <a:ea typeface="宋体" panose="02010600030101010101" pitchFamily="2" charset="-122"/>
                        </a:rPr>
                        <a:t>R1</a:t>
                      </a:r>
                      <a:r>
                        <a:rPr kumimoji="1" lang="zh-CN" altLang="en-US" sz="1800" b="1" i="0" u="none" strike="noStrike" cap="none" normalizeH="0" baseline="0">
                          <a:ln>
                            <a:noFill/>
                          </a:ln>
                          <a:solidFill>
                            <a:schemeClr val="tx2"/>
                          </a:solidFill>
                          <a:effectLst/>
                          <a:latin typeface="宋体" panose="02010600030101010101" pitchFamily="2" charset="-122"/>
                          <a:ea typeface="宋体" panose="02010600030101010101" pitchFamily="2" charset="-122"/>
                        </a:rPr>
                        <a:t>） </a:t>
                      </a:r>
                    </a:p>
                  </a:txBody>
                  <a:tcPr marL="90000" marR="90000" marT="28800" marB="28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lnSpc>
                          <a:spcPct val="120000"/>
                        </a:lnSpc>
                        <a:spcBef>
                          <a:spcPct val="20000"/>
                        </a:spcBef>
                        <a:buClr>
                          <a:schemeClr val="tx1"/>
                        </a:buClr>
                        <a:buFont typeface="Wingdings" panose="05000000000000000000" pitchFamily="2" charset="2"/>
                        <a:defRPr kumimoji="1" sz="2000">
                          <a:solidFill>
                            <a:srgbClr val="E24C05"/>
                          </a:solidFill>
                          <a:latin typeface="Tahoma" panose="020B0604030504040204" pitchFamily="34" charset="0"/>
                          <a:ea typeface="黑体" panose="02010609060101010101" pitchFamily="49" charset="-122"/>
                        </a:defRPr>
                      </a:lvl1pPr>
                      <a:lvl2pPr marL="742950" indent="-285750" eaLnBrk="0" hangingPunct="0">
                        <a:lnSpc>
                          <a:spcPct val="120000"/>
                        </a:lnSpc>
                        <a:spcBef>
                          <a:spcPct val="20000"/>
                        </a:spcBef>
                        <a:buClr>
                          <a:schemeClr val="tx1"/>
                        </a:buClr>
                        <a:buSzPct val="90000"/>
                        <a:buFont typeface="Wingdings" panose="05000000000000000000" pitchFamily="2" charset="2"/>
                        <a:defRPr kumimoji="1" sz="2000">
                          <a:solidFill>
                            <a:schemeClr val="tx1"/>
                          </a:solidFill>
                          <a:latin typeface="Tahoma" panose="020B0604030504040204" pitchFamily="34" charset="0"/>
                          <a:ea typeface="黑体" panose="02010609060101010101" pitchFamily="49" charset="-122"/>
                        </a:defRPr>
                      </a:lvl2pPr>
                      <a:lvl3pPr marL="1143000" indent="-228600" eaLnBrk="0" hangingPunct="0">
                        <a:lnSpc>
                          <a:spcPct val="120000"/>
                        </a:lnSpc>
                        <a:spcBef>
                          <a:spcPct val="20000"/>
                        </a:spcBef>
                        <a:buClr>
                          <a:schemeClr val="hlink"/>
                        </a:buClr>
                        <a:buSzPct val="60000"/>
                        <a:buFont typeface="Wingdings" panose="05000000000000000000" pitchFamily="2" charset="2"/>
                        <a:defRPr kumimoji="1" b="1">
                          <a:solidFill>
                            <a:srgbClr val="000000"/>
                          </a:solidFill>
                          <a:latin typeface="Tahoma" panose="020B0604030504040204" pitchFamily="34" charset="0"/>
                          <a:ea typeface="宋体" panose="02010600030101010101" pitchFamily="2" charset="-122"/>
                        </a:defRPr>
                      </a:lvl3pPr>
                      <a:lvl4pPr marL="1600200" indent="-228600" eaLnBrk="0" hangingPunct="0">
                        <a:lnSpc>
                          <a:spcPct val="120000"/>
                        </a:lnSpc>
                        <a:spcBef>
                          <a:spcPct val="20000"/>
                        </a:spcBef>
                        <a:buClr>
                          <a:srgbClr val="006600"/>
                        </a:buClr>
                        <a:buSzPct val="65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4pPr>
                      <a:lvl5pPr marL="2057400" indent="-228600" eaLnBrk="0" hangingPunct="0">
                        <a:lnSpc>
                          <a:spcPct val="120000"/>
                        </a:lnSpc>
                        <a:spcBef>
                          <a:spcPct val="20000"/>
                        </a:spcBef>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anose="05000000000000000000" pitchFamily="2" charset="2"/>
                        <a:buNone/>
                        <a:tabLst/>
                      </a:pPr>
                      <a:r>
                        <a:rPr kumimoji="1" lang="en-US" altLang="zh-CN" sz="1800" b="1" i="0" u="none" strike="noStrike" cap="none" normalizeH="0" baseline="0">
                          <a:ln>
                            <a:noFill/>
                          </a:ln>
                          <a:solidFill>
                            <a:schemeClr val="tx1"/>
                          </a:solidFill>
                          <a:effectLst/>
                          <a:latin typeface="宋体" panose="02010600030101010101" pitchFamily="2" charset="-122"/>
                          <a:ea typeface="宋体" panose="02010600030101010101" pitchFamily="2" charset="-122"/>
                        </a:rPr>
                        <a:t>2</a:t>
                      </a:r>
                    </a:p>
                  </a:txBody>
                  <a:tcPr marL="90000" marR="90000" marT="28800" marB="28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lnSpc>
                          <a:spcPct val="120000"/>
                        </a:lnSpc>
                        <a:spcBef>
                          <a:spcPct val="20000"/>
                        </a:spcBef>
                        <a:buClr>
                          <a:schemeClr val="tx1"/>
                        </a:buClr>
                        <a:buFont typeface="Wingdings" panose="05000000000000000000" pitchFamily="2" charset="2"/>
                        <a:defRPr kumimoji="1" sz="2000">
                          <a:solidFill>
                            <a:srgbClr val="E24C05"/>
                          </a:solidFill>
                          <a:latin typeface="Tahoma" panose="020B0604030504040204" pitchFamily="34" charset="0"/>
                          <a:ea typeface="黑体" panose="02010609060101010101" pitchFamily="49" charset="-122"/>
                        </a:defRPr>
                      </a:lvl1pPr>
                      <a:lvl2pPr marL="742950" indent="-285750" eaLnBrk="0" hangingPunct="0">
                        <a:lnSpc>
                          <a:spcPct val="120000"/>
                        </a:lnSpc>
                        <a:spcBef>
                          <a:spcPct val="20000"/>
                        </a:spcBef>
                        <a:buClr>
                          <a:schemeClr val="tx1"/>
                        </a:buClr>
                        <a:buSzPct val="90000"/>
                        <a:buFont typeface="Wingdings" panose="05000000000000000000" pitchFamily="2" charset="2"/>
                        <a:defRPr kumimoji="1" sz="2000">
                          <a:solidFill>
                            <a:schemeClr val="tx1"/>
                          </a:solidFill>
                          <a:latin typeface="Tahoma" panose="020B0604030504040204" pitchFamily="34" charset="0"/>
                          <a:ea typeface="黑体" panose="02010609060101010101" pitchFamily="49" charset="-122"/>
                        </a:defRPr>
                      </a:lvl2pPr>
                      <a:lvl3pPr marL="1143000" indent="-228600" eaLnBrk="0" hangingPunct="0">
                        <a:lnSpc>
                          <a:spcPct val="120000"/>
                        </a:lnSpc>
                        <a:spcBef>
                          <a:spcPct val="20000"/>
                        </a:spcBef>
                        <a:buClr>
                          <a:schemeClr val="hlink"/>
                        </a:buClr>
                        <a:buSzPct val="60000"/>
                        <a:buFont typeface="Wingdings" panose="05000000000000000000" pitchFamily="2" charset="2"/>
                        <a:defRPr kumimoji="1" b="1">
                          <a:solidFill>
                            <a:srgbClr val="000000"/>
                          </a:solidFill>
                          <a:latin typeface="Tahoma" panose="020B0604030504040204" pitchFamily="34" charset="0"/>
                          <a:ea typeface="宋体" panose="02010600030101010101" pitchFamily="2" charset="-122"/>
                        </a:defRPr>
                      </a:lvl3pPr>
                      <a:lvl4pPr marL="1600200" indent="-228600" eaLnBrk="0" hangingPunct="0">
                        <a:lnSpc>
                          <a:spcPct val="120000"/>
                        </a:lnSpc>
                        <a:spcBef>
                          <a:spcPct val="20000"/>
                        </a:spcBef>
                        <a:buClr>
                          <a:srgbClr val="006600"/>
                        </a:buClr>
                        <a:buSzPct val="65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4pPr>
                      <a:lvl5pPr marL="2057400" indent="-228600" eaLnBrk="0" hangingPunct="0">
                        <a:lnSpc>
                          <a:spcPct val="120000"/>
                        </a:lnSpc>
                        <a:spcBef>
                          <a:spcPct val="20000"/>
                        </a:spcBef>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anose="05000000000000000000" pitchFamily="2" charset="2"/>
                        <a:buNone/>
                        <a:tabLst/>
                      </a:pPr>
                      <a:r>
                        <a:rPr kumimoji="1" lang="en-US" altLang="zh-CN" sz="1800" b="1" i="0" u="none" strike="noStrike" cap="none" normalizeH="0" baseline="0">
                          <a:ln>
                            <a:noFill/>
                          </a:ln>
                          <a:solidFill>
                            <a:schemeClr val="tx1"/>
                          </a:solidFill>
                          <a:effectLst/>
                          <a:latin typeface="宋体" panose="02010600030101010101" pitchFamily="2" charset="-122"/>
                          <a:ea typeface="宋体" panose="02010600030101010101" pitchFamily="2" charset="-122"/>
                        </a:rPr>
                        <a:t>3</a:t>
                      </a:r>
                    </a:p>
                  </a:txBody>
                  <a:tcPr marL="90000" marR="90000" marT="28800" marB="28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lnSpc>
                          <a:spcPct val="120000"/>
                        </a:lnSpc>
                        <a:spcBef>
                          <a:spcPct val="20000"/>
                        </a:spcBef>
                        <a:buClr>
                          <a:schemeClr val="tx1"/>
                        </a:buClr>
                        <a:buFont typeface="Wingdings" panose="05000000000000000000" pitchFamily="2" charset="2"/>
                        <a:defRPr kumimoji="1" sz="2000">
                          <a:solidFill>
                            <a:srgbClr val="E24C05"/>
                          </a:solidFill>
                          <a:latin typeface="Tahoma" panose="020B0604030504040204" pitchFamily="34" charset="0"/>
                          <a:ea typeface="黑体" panose="02010609060101010101" pitchFamily="49" charset="-122"/>
                        </a:defRPr>
                      </a:lvl1pPr>
                      <a:lvl2pPr marL="742950" indent="-285750" eaLnBrk="0" hangingPunct="0">
                        <a:lnSpc>
                          <a:spcPct val="120000"/>
                        </a:lnSpc>
                        <a:spcBef>
                          <a:spcPct val="20000"/>
                        </a:spcBef>
                        <a:buClr>
                          <a:schemeClr val="tx1"/>
                        </a:buClr>
                        <a:buSzPct val="90000"/>
                        <a:buFont typeface="Wingdings" panose="05000000000000000000" pitchFamily="2" charset="2"/>
                        <a:defRPr kumimoji="1" sz="2000">
                          <a:solidFill>
                            <a:schemeClr val="tx1"/>
                          </a:solidFill>
                          <a:latin typeface="Tahoma" panose="020B0604030504040204" pitchFamily="34" charset="0"/>
                          <a:ea typeface="黑体" panose="02010609060101010101" pitchFamily="49" charset="-122"/>
                        </a:defRPr>
                      </a:lvl2pPr>
                      <a:lvl3pPr marL="1143000" indent="-228600" eaLnBrk="0" hangingPunct="0">
                        <a:lnSpc>
                          <a:spcPct val="120000"/>
                        </a:lnSpc>
                        <a:spcBef>
                          <a:spcPct val="20000"/>
                        </a:spcBef>
                        <a:buClr>
                          <a:schemeClr val="hlink"/>
                        </a:buClr>
                        <a:buSzPct val="60000"/>
                        <a:buFont typeface="Wingdings" panose="05000000000000000000" pitchFamily="2" charset="2"/>
                        <a:defRPr kumimoji="1" b="1">
                          <a:solidFill>
                            <a:srgbClr val="000000"/>
                          </a:solidFill>
                          <a:latin typeface="Tahoma" panose="020B0604030504040204" pitchFamily="34" charset="0"/>
                          <a:ea typeface="宋体" panose="02010600030101010101" pitchFamily="2" charset="-122"/>
                        </a:defRPr>
                      </a:lvl3pPr>
                      <a:lvl4pPr marL="1600200" indent="-228600" eaLnBrk="0" hangingPunct="0">
                        <a:lnSpc>
                          <a:spcPct val="120000"/>
                        </a:lnSpc>
                        <a:spcBef>
                          <a:spcPct val="20000"/>
                        </a:spcBef>
                        <a:buClr>
                          <a:srgbClr val="006600"/>
                        </a:buClr>
                        <a:buSzPct val="65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4pPr>
                      <a:lvl5pPr marL="2057400" indent="-228600" eaLnBrk="0" hangingPunct="0">
                        <a:lnSpc>
                          <a:spcPct val="120000"/>
                        </a:lnSpc>
                        <a:spcBef>
                          <a:spcPct val="20000"/>
                        </a:spcBef>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anose="05000000000000000000" pitchFamily="2" charset="2"/>
                        <a:buNone/>
                        <a:tabLst/>
                      </a:pPr>
                      <a:r>
                        <a:rPr kumimoji="1" lang="en-US" altLang="zh-CN" sz="1800" b="1" i="0" u="none" strike="noStrike" cap="none" normalizeH="0" baseline="0">
                          <a:ln>
                            <a:noFill/>
                          </a:ln>
                          <a:solidFill>
                            <a:schemeClr val="tx1"/>
                          </a:solidFill>
                          <a:effectLst/>
                          <a:latin typeface="宋体" panose="02010600030101010101" pitchFamily="2" charset="-122"/>
                          <a:ea typeface="宋体" panose="02010600030101010101" pitchFamily="2" charset="-122"/>
                        </a:rPr>
                        <a:t>9</a:t>
                      </a:r>
                    </a:p>
                  </a:txBody>
                  <a:tcPr marL="90000" marR="90000" marT="28800" marB="28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lnSpc>
                          <a:spcPct val="120000"/>
                        </a:lnSpc>
                        <a:spcBef>
                          <a:spcPct val="20000"/>
                        </a:spcBef>
                        <a:buClr>
                          <a:schemeClr val="tx1"/>
                        </a:buClr>
                        <a:buFont typeface="Wingdings" panose="05000000000000000000" pitchFamily="2" charset="2"/>
                        <a:defRPr kumimoji="1" sz="2000">
                          <a:solidFill>
                            <a:srgbClr val="E24C05"/>
                          </a:solidFill>
                          <a:latin typeface="Tahoma" panose="020B0604030504040204" pitchFamily="34" charset="0"/>
                          <a:ea typeface="黑体" panose="02010609060101010101" pitchFamily="49" charset="-122"/>
                        </a:defRPr>
                      </a:lvl1pPr>
                      <a:lvl2pPr marL="742950" indent="-285750" eaLnBrk="0" hangingPunct="0">
                        <a:lnSpc>
                          <a:spcPct val="120000"/>
                        </a:lnSpc>
                        <a:spcBef>
                          <a:spcPct val="20000"/>
                        </a:spcBef>
                        <a:buClr>
                          <a:schemeClr val="tx1"/>
                        </a:buClr>
                        <a:buSzPct val="90000"/>
                        <a:buFont typeface="Wingdings" panose="05000000000000000000" pitchFamily="2" charset="2"/>
                        <a:defRPr kumimoji="1" sz="2000">
                          <a:solidFill>
                            <a:schemeClr val="tx1"/>
                          </a:solidFill>
                          <a:latin typeface="Tahoma" panose="020B0604030504040204" pitchFamily="34" charset="0"/>
                          <a:ea typeface="黑体" panose="02010609060101010101" pitchFamily="49" charset="-122"/>
                        </a:defRPr>
                      </a:lvl2pPr>
                      <a:lvl3pPr marL="1143000" indent="-228600" eaLnBrk="0" hangingPunct="0">
                        <a:lnSpc>
                          <a:spcPct val="120000"/>
                        </a:lnSpc>
                        <a:spcBef>
                          <a:spcPct val="20000"/>
                        </a:spcBef>
                        <a:buClr>
                          <a:schemeClr val="hlink"/>
                        </a:buClr>
                        <a:buSzPct val="60000"/>
                        <a:buFont typeface="Wingdings" panose="05000000000000000000" pitchFamily="2" charset="2"/>
                        <a:defRPr kumimoji="1" b="1">
                          <a:solidFill>
                            <a:srgbClr val="000000"/>
                          </a:solidFill>
                          <a:latin typeface="Tahoma" panose="020B0604030504040204" pitchFamily="34" charset="0"/>
                          <a:ea typeface="宋体" panose="02010600030101010101" pitchFamily="2" charset="-122"/>
                        </a:defRPr>
                      </a:lvl3pPr>
                      <a:lvl4pPr marL="1600200" indent="-228600" eaLnBrk="0" hangingPunct="0">
                        <a:lnSpc>
                          <a:spcPct val="120000"/>
                        </a:lnSpc>
                        <a:spcBef>
                          <a:spcPct val="20000"/>
                        </a:spcBef>
                        <a:buClr>
                          <a:srgbClr val="006600"/>
                        </a:buClr>
                        <a:buSzPct val="65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4pPr>
                      <a:lvl5pPr marL="2057400" indent="-228600" eaLnBrk="0" hangingPunct="0">
                        <a:lnSpc>
                          <a:spcPct val="120000"/>
                        </a:lnSpc>
                        <a:spcBef>
                          <a:spcPct val="20000"/>
                        </a:spcBef>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anose="05000000000000000000" pitchFamily="2" charset="2"/>
                        <a:buNone/>
                        <a:tabLst/>
                      </a:pPr>
                      <a:endParaRPr kumimoji="1" lang="zh-CN" altLang="zh-CN" sz="1800" b="1" i="0" u="none" strike="noStrike" cap="none" normalizeH="0" baseline="0">
                        <a:ln>
                          <a:noFill/>
                        </a:ln>
                        <a:solidFill>
                          <a:schemeClr val="tx1"/>
                        </a:solidFill>
                        <a:effectLst/>
                        <a:latin typeface="宋体" panose="02010600030101010101" pitchFamily="2" charset="-122"/>
                        <a:ea typeface="宋体" panose="02010600030101010101" pitchFamily="2" charset="-122"/>
                      </a:endParaRPr>
                    </a:p>
                  </a:txBody>
                  <a:tcPr marL="90000" marR="90000" marT="28800" marB="28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lnSpc>
                          <a:spcPct val="120000"/>
                        </a:lnSpc>
                        <a:spcBef>
                          <a:spcPct val="20000"/>
                        </a:spcBef>
                        <a:buClr>
                          <a:schemeClr val="tx1"/>
                        </a:buClr>
                        <a:buFont typeface="Wingdings" panose="05000000000000000000" pitchFamily="2" charset="2"/>
                        <a:defRPr kumimoji="1" sz="2000">
                          <a:solidFill>
                            <a:srgbClr val="E24C05"/>
                          </a:solidFill>
                          <a:latin typeface="Tahoma" panose="020B0604030504040204" pitchFamily="34" charset="0"/>
                          <a:ea typeface="黑体" panose="02010609060101010101" pitchFamily="49" charset="-122"/>
                        </a:defRPr>
                      </a:lvl1pPr>
                      <a:lvl2pPr marL="742950" indent="-285750" eaLnBrk="0" hangingPunct="0">
                        <a:lnSpc>
                          <a:spcPct val="120000"/>
                        </a:lnSpc>
                        <a:spcBef>
                          <a:spcPct val="20000"/>
                        </a:spcBef>
                        <a:buClr>
                          <a:schemeClr val="tx1"/>
                        </a:buClr>
                        <a:buSzPct val="90000"/>
                        <a:buFont typeface="Wingdings" panose="05000000000000000000" pitchFamily="2" charset="2"/>
                        <a:defRPr kumimoji="1" sz="2000">
                          <a:solidFill>
                            <a:schemeClr val="tx1"/>
                          </a:solidFill>
                          <a:latin typeface="Tahoma" panose="020B0604030504040204" pitchFamily="34" charset="0"/>
                          <a:ea typeface="黑体" panose="02010609060101010101" pitchFamily="49" charset="-122"/>
                        </a:defRPr>
                      </a:lvl2pPr>
                      <a:lvl3pPr marL="1143000" indent="-228600" eaLnBrk="0" hangingPunct="0">
                        <a:lnSpc>
                          <a:spcPct val="120000"/>
                        </a:lnSpc>
                        <a:spcBef>
                          <a:spcPct val="20000"/>
                        </a:spcBef>
                        <a:buClr>
                          <a:schemeClr val="hlink"/>
                        </a:buClr>
                        <a:buSzPct val="60000"/>
                        <a:buFont typeface="Wingdings" panose="05000000000000000000" pitchFamily="2" charset="2"/>
                        <a:defRPr kumimoji="1" b="1">
                          <a:solidFill>
                            <a:srgbClr val="000000"/>
                          </a:solidFill>
                          <a:latin typeface="Tahoma" panose="020B0604030504040204" pitchFamily="34" charset="0"/>
                          <a:ea typeface="宋体" panose="02010600030101010101" pitchFamily="2" charset="-122"/>
                        </a:defRPr>
                      </a:lvl3pPr>
                      <a:lvl4pPr marL="1600200" indent="-228600" eaLnBrk="0" hangingPunct="0">
                        <a:lnSpc>
                          <a:spcPct val="120000"/>
                        </a:lnSpc>
                        <a:spcBef>
                          <a:spcPct val="20000"/>
                        </a:spcBef>
                        <a:buClr>
                          <a:srgbClr val="006600"/>
                        </a:buClr>
                        <a:buSzPct val="65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4pPr>
                      <a:lvl5pPr marL="2057400" indent="-228600" eaLnBrk="0" hangingPunct="0">
                        <a:lnSpc>
                          <a:spcPct val="120000"/>
                        </a:lnSpc>
                        <a:spcBef>
                          <a:spcPct val="20000"/>
                        </a:spcBef>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20000"/>
                        </a:spcBef>
                        <a:spcAft>
                          <a:spcPct val="0"/>
                        </a:spcAft>
                        <a:buClr>
                          <a:schemeClr val="tx1"/>
                        </a:buClr>
                        <a:buSzTx/>
                        <a:buFont typeface="Wingdings" panose="05000000000000000000" pitchFamily="2" charset="2"/>
                        <a:buNone/>
                        <a:tabLst/>
                      </a:pPr>
                      <a:r>
                        <a:rPr kumimoji="1" lang="zh-CN" altLang="en-US" sz="1800" b="1" i="0" u="none" strike="noStrike" cap="none" normalizeH="0" baseline="0">
                          <a:ln>
                            <a:noFill/>
                          </a:ln>
                          <a:solidFill>
                            <a:schemeClr val="tx1"/>
                          </a:solidFill>
                          <a:effectLst/>
                          <a:latin typeface="宋体" panose="02010600030101010101" pitchFamily="2" charset="-122"/>
                          <a:ea typeface="宋体" panose="02010600030101010101" pitchFamily="2" charset="-122"/>
                        </a:rPr>
                        <a:t>等待</a:t>
                      </a:r>
                      <a:r>
                        <a:rPr kumimoji="1" lang="en-US" altLang="zh-CN" sz="1800" b="1" i="0" u="none" strike="noStrike" cap="none" normalizeH="0" baseline="0">
                          <a:ln>
                            <a:noFill/>
                          </a:ln>
                          <a:solidFill>
                            <a:schemeClr val="tx1"/>
                          </a:solidFill>
                          <a:effectLst/>
                          <a:latin typeface="宋体" panose="02010600030101010101" pitchFamily="2" charset="-122"/>
                          <a:ea typeface="宋体" panose="02010600030101010101" pitchFamily="2" charset="-122"/>
                        </a:rPr>
                        <a:t>ADD.D</a:t>
                      </a:r>
                      <a:r>
                        <a:rPr kumimoji="1" lang="zh-CN" altLang="en-US" sz="1800" b="1" i="0" u="none" strike="noStrike" cap="none" normalizeH="0" baseline="0">
                          <a:ln>
                            <a:noFill/>
                          </a:ln>
                          <a:solidFill>
                            <a:schemeClr val="tx1"/>
                          </a:solidFill>
                          <a:effectLst/>
                          <a:latin typeface="宋体" panose="02010600030101010101" pitchFamily="2" charset="-122"/>
                          <a:ea typeface="宋体" panose="02010600030101010101" pitchFamily="2" charset="-122"/>
                        </a:rPr>
                        <a:t>的结果 </a:t>
                      </a:r>
                    </a:p>
                  </a:txBody>
                  <a:tcPr marL="90000" marR="90000" marT="28800" marB="28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86783">
                <a:tc>
                  <a:txBody>
                    <a:bodyPr/>
                    <a:lstStyle>
                      <a:lvl1pPr eaLnBrk="0" hangingPunct="0">
                        <a:lnSpc>
                          <a:spcPct val="120000"/>
                        </a:lnSpc>
                        <a:spcBef>
                          <a:spcPct val="20000"/>
                        </a:spcBef>
                        <a:buClr>
                          <a:schemeClr val="tx1"/>
                        </a:buClr>
                        <a:buFont typeface="Wingdings" panose="05000000000000000000" pitchFamily="2" charset="2"/>
                        <a:defRPr kumimoji="1" sz="2000">
                          <a:solidFill>
                            <a:srgbClr val="E24C05"/>
                          </a:solidFill>
                          <a:latin typeface="Tahoma" panose="020B0604030504040204" pitchFamily="34" charset="0"/>
                          <a:ea typeface="黑体" panose="02010609060101010101" pitchFamily="49" charset="-122"/>
                        </a:defRPr>
                      </a:lvl1pPr>
                      <a:lvl2pPr marL="742950" indent="-285750" eaLnBrk="0" hangingPunct="0">
                        <a:lnSpc>
                          <a:spcPct val="120000"/>
                        </a:lnSpc>
                        <a:spcBef>
                          <a:spcPct val="20000"/>
                        </a:spcBef>
                        <a:buClr>
                          <a:schemeClr val="tx1"/>
                        </a:buClr>
                        <a:buSzPct val="90000"/>
                        <a:buFont typeface="Wingdings" panose="05000000000000000000" pitchFamily="2" charset="2"/>
                        <a:defRPr kumimoji="1" sz="2000">
                          <a:solidFill>
                            <a:schemeClr val="tx1"/>
                          </a:solidFill>
                          <a:latin typeface="Tahoma" panose="020B0604030504040204" pitchFamily="34" charset="0"/>
                          <a:ea typeface="黑体" panose="02010609060101010101" pitchFamily="49" charset="-122"/>
                        </a:defRPr>
                      </a:lvl2pPr>
                      <a:lvl3pPr marL="1143000" indent="-228600" eaLnBrk="0" hangingPunct="0">
                        <a:lnSpc>
                          <a:spcPct val="120000"/>
                        </a:lnSpc>
                        <a:spcBef>
                          <a:spcPct val="20000"/>
                        </a:spcBef>
                        <a:buClr>
                          <a:schemeClr val="hlink"/>
                        </a:buClr>
                        <a:buSzPct val="60000"/>
                        <a:buFont typeface="Wingdings" panose="05000000000000000000" pitchFamily="2" charset="2"/>
                        <a:defRPr kumimoji="1" b="1">
                          <a:solidFill>
                            <a:srgbClr val="000000"/>
                          </a:solidFill>
                          <a:latin typeface="Tahoma" panose="020B0604030504040204" pitchFamily="34" charset="0"/>
                          <a:ea typeface="宋体" panose="02010600030101010101" pitchFamily="2" charset="-122"/>
                        </a:defRPr>
                      </a:lvl3pPr>
                      <a:lvl4pPr marL="1600200" indent="-228600" eaLnBrk="0" hangingPunct="0">
                        <a:lnSpc>
                          <a:spcPct val="120000"/>
                        </a:lnSpc>
                        <a:spcBef>
                          <a:spcPct val="20000"/>
                        </a:spcBef>
                        <a:buClr>
                          <a:srgbClr val="006600"/>
                        </a:buClr>
                        <a:buSzPct val="65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4pPr>
                      <a:lvl5pPr marL="2057400" indent="-228600" eaLnBrk="0" hangingPunct="0">
                        <a:lnSpc>
                          <a:spcPct val="120000"/>
                        </a:lnSpc>
                        <a:spcBef>
                          <a:spcPct val="20000"/>
                        </a:spcBef>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anose="05000000000000000000" pitchFamily="2" charset="2"/>
                        <a:buNone/>
                        <a:tabLst/>
                      </a:pPr>
                      <a:r>
                        <a:rPr kumimoji="1" lang="en-US" altLang="zh-CN" sz="1800" b="1" i="0" u="none" strike="noStrike" cap="none" normalizeH="0" baseline="0">
                          <a:ln>
                            <a:noFill/>
                          </a:ln>
                          <a:solidFill>
                            <a:srgbClr val="008000"/>
                          </a:solidFill>
                          <a:effectLst/>
                          <a:latin typeface="宋体" panose="02010600030101010101" pitchFamily="2" charset="-122"/>
                          <a:ea typeface="宋体" panose="02010600030101010101" pitchFamily="2" charset="-122"/>
                        </a:rPr>
                        <a:t>1</a:t>
                      </a:r>
                    </a:p>
                  </a:txBody>
                  <a:tcPr marL="90000" marR="90000" marT="28800" marB="28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lnSpc>
                          <a:spcPct val="120000"/>
                        </a:lnSpc>
                        <a:spcBef>
                          <a:spcPct val="20000"/>
                        </a:spcBef>
                        <a:buClr>
                          <a:schemeClr val="tx1"/>
                        </a:buClr>
                        <a:buFont typeface="Wingdings" panose="05000000000000000000" pitchFamily="2" charset="2"/>
                        <a:defRPr kumimoji="1" sz="2000">
                          <a:solidFill>
                            <a:srgbClr val="E24C05"/>
                          </a:solidFill>
                          <a:latin typeface="Tahoma" panose="020B0604030504040204" pitchFamily="34" charset="0"/>
                          <a:ea typeface="黑体" panose="02010609060101010101" pitchFamily="49" charset="-122"/>
                        </a:defRPr>
                      </a:lvl1pPr>
                      <a:lvl2pPr marL="742950" indent="-285750" eaLnBrk="0" hangingPunct="0">
                        <a:lnSpc>
                          <a:spcPct val="120000"/>
                        </a:lnSpc>
                        <a:spcBef>
                          <a:spcPct val="20000"/>
                        </a:spcBef>
                        <a:buClr>
                          <a:schemeClr val="tx1"/>
                        </a:buClr>
                        <a:buSzPct val="90000"/>
                        <a:buFont typeface="Wingdings" panose="05000000000000000000" pitchFamily="2" charset="2"/>
                        <a:defRPr kumimoji="1" sz="2000">
                          <a:solidFill>
                            <a:schemeClr val="tx1"/>
                          </a:solidFill>
                          <a:latin typeface="Tahoma" panose="020B0604030504040204" pitchFamily="34" charset="0"/>
                          <a:ea typeface="黑体" panose="02010609060101010101" pitchFamily="49" charset="-122"/>
                        </a:defRPr>
                      </a:lvl2pPr>
                      <a:lvl3pPr marL="1143000" indent="-228600" eaLnBrk="0" hangingPunct="0">
                        <a:lnSpc>
                          <a:spcPct val="120000"/>
                        </a:lnSpc>
                        <a:spcBef>
                          <a:spcPct val="20000"/>
                        </a:spcBef>
                        <a:buClr>
                          <a:schemeClr val="hlink"/>
                        </a:buClr>
                        <a:buSzPct val="60000"/>
                        <a:buFont typeface="Wingdings" panose="05000000000000000000" pitchFamily="2" charset="2"/>
                        <a:defRPr kumimoji="1" b="1">
                          <a:solidFill>
                            <a:srgbClr val="000000"/>
                          </a:solidFill>
                          <a:latin typeface="Tahoma" panose="020B0604030504040204" pitchFamily="34" charset="0"/>
                          <a:ea typeface="宋体" panose="02010600030101010101" pitchFamily="2" charset="-122"/>
                        </a:defRPr>
                      </a:lvl3pPr>
                      <a:lvl4pPr marL="1600200" indent="-228600" eaLnBrk="0" hangingPunct="0">
                        <a:lnSpc>
                          <a:spcPct val="120000"/>
                        </a:lnSpc>
                        <a:spcBef>
                          <a:spcPct val="20000"/>
                        </a:spcBef>
                        <a:buClr>
                          <a:srgbClr val="006600"/>
                        </a:buClr>
                        <a:buSzPct val="65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4pPr>
                      <a:lvl5pPr marL="2057400" indent="-228600" eaLnBrk="0" hangingPunct="0">
                        <a:lnSpc>
                          <a:spcPct val="120000"/>
                        </a:lnSpc>
                        <a:spcBef>
                          <a:spcPct val="20000"/>
                        </a:spcBef>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20000"/>
                        </a:spcBef>
                        <a:spcAft>
                          <a:spcPct val="0"/>
                        </a:spcAft>
                        <a:buClr>
                          <a:schemeClr val="tx1"/>
                        </a:buClr>
                        <a:buSzTx/>
                        <a:buFont typeface="Wingdings" panose="05000000000000000000" pitchFamily="2" charset="2"/>
                        <a:buNone/>
                        <a:tabLst/>
                      </a:pPr>
                      <a:r>
                        <a:rPr kumimoji="1" lang="en-US" altLang="zh-CN" sz="1800" b="1" i="0" u="none" strike="noStrike" cap="none" normalizeH="0" baseline="0">
                          <a:ln>
                            <a:noFill/>
                          </a:ln>
                          <a:solidFill>
                            <a:schemeClr val="tx2"/>
                          </a:solidFill>
                          <a:effectLst/>
                          <a:latin typeface="宋体" panose="02010600030101010101" pitchFamily="2" charset="-122"/>
                          <a:ea typeface="宋体" panose="02010600030101010101" pitchFamily="2" charset="-122"/>
                        </a:rPr>
                        <a:t>DADDIU   R1,R1,#-8  </a:t>
                      </a:r>
                    </a:p>
                  </a:txBody>
                  <a:tcPr marL="90000" marR="90000" marT="28800" marB="28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lnSpc>
                          <a:spcPct val="120000"/>
                        </a:lnSpc>
                        <a:spcBef>
                          <a:spcPct val="20000"/>
                        </a:spcBef>
                        <a:buClr>
                          <a:schemeClr val="tx1"/>
                        </a:buClr>
                        <a:buFont typeface="Wingdings" panose="05000000000000000000" pitchFamily="2" charset="2"/>
                        <a:defRPr kumimoji="1" sz="2000">
                          <a:solidFill>
                            <a:srgbClr val="E24C05"/>
                          </a:solidFill>
                          <a:latin typeface="Tahoma" panose="020B0604030504040204" pitchFamily="34" charset="0"/>
                          <a:ea typeface="黑体" panose="02010609060101010101" pitchFamily="49" charset="-122"/>
                        </a:defRPr>
                      </a:lvl1pPr>
                      <a:lvl2pPr marL="742950" indent="-285750" eaLnBrk="0" hangingPunct="0">
                        <a:lnSpc>
                          <a:spcPct val="120000"/>
                        </a:lnSpc>
                        <a:spcBef>
                          <a:spcPct val="20000"/>
                        </a:spcBef>
                        <a:buClr>
                          <a:schemeClr val="tx1"/>
                        </a:buClr>
                        <a:buSzPct val="90000"/>
                        <a:buFont typeface="Wingdings" panose="05000000000000000000" pitchFamily="2" charset="2"/>
                        <a:defRPr kumimoji="1" sz="2000">
                          <a:solidFill>
                            <a:schemeClr val="tx1"/>
                          </a:solidFill>
                          <a:latin typeface="Tahoma" panose="020B0604030504040204" pitchFamily="34" charset="0"/>
                          <a:ea typeface="黑体" panose="02010609060101010101" pitchFamily="49" charset="-122"/>
                        </a:defRPr>
                      </a:lvl2pPr>
                      <a:lvl3pPr marL="1143000" indent="-228600" eaLnBrk="0" hangingPunct="0">
                        <a:lnSpc>
                          <a:spcPct val="120000"/>
                        </a:lnSpc>
                        <a:spcBef>
                          <a:spcPct val="20000"/>
                        </a:spcBef>
                        <a:buClr>
                          <a:schemeClr val="hlink"/>
                        </a:buClr>
                        <a:buSzPct val="60000"/>
                        <a:buFont typeface="Wingdings" panose="05000000000000000000" pitchFamily="2" charset="2"/>
                        <a:defRPr kumimoji="1" b="1">
                          <a:solidFill>
                            <a:srgbClr val="000000"/>
                          </a:solidFill>
                          <a:latin typeface="Tahoma" panose="020B0604030504040204" pitchFamily="34" charset="0"/>
                          <a:ea typeface="宋体" panose="02010600030101010101" pitchFamily="2" charset="-122"/>
                        </a:defRPr>
                      </a:lvl3pPr>
                      <a:lvl4pPr marL="1600200" indent="-228600" eaLnBrk="0" hangingPunct="0">
                        <a:lnSpc>
                          <a:spcPct val="120000"/>
                        </a:lnSpc>
                        <a:spcBef>
                          <a:spcPct val="20000"/>
                        </a:spcBef>
                        <a:buClr>
                          <a:srgbClr val="006600"/>
                        </a:buClr>
                        <a:buSzPct val="65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4pPr>
                      <a:lvl5pPr marL="2057400" indent="-228600" eaLnBrk="0" hangingPunct="0">
                        <a:lnSpc>
                          <a:spcPct val="120000"/>
                        </a:lnSpc>
                        <a:spcBef>
                          <a:spcPct val="20000"/>
                        </a:spcBef>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anose="05000000000000000000" pitchFamily="2" charset="2"/>
                        <a:buNone/>
                        <a:tabLst/>
                      </a:pPr>
                      <a:r>
                        <a:rPr kumimoji="1" lang="en-US" altLang="zh-CN" sz="1800" b="1" i="0" u="none" strike="noStrike" cap="none" normalizeH="0" baseline="0">
                          <a:ln>
                            <a:noFill/>
                          </a:ln>
                          <a:solidFill>
                            <a:schemeClr val="tx1"/>
                          </a:solidFill>
                          <a:effectLst/>
                          <a:latin typeface="宋体" panose="02010600030101010101" pitchFamily="2" charset="-122"/>
                          <a:ea typeface="宋体" panose="02010600030101010101" pitchFamily="2" charset="-122"/>
                        </a:rPr>
                        <a:t>2</a:t>
                      </a:r>
                    </a:p>
                  </a:txBody>
                  <a:tcPr marL="90000" marR="90000" marT="28800" marB="28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lnSpc>
                          <a:spcPct val="120000"/>
                        </a:lnSpc>
                        <a:spcBef>
                          <a:spcPct val="20000"/>
                        </a:spcBef>
                        <a:buClr>
                          <a:schemeClr val="tx1"/>
                        </a:buClr>
                        <a:buFont typeface="Wingdings" panose="05000000000000000000" pitchFamily="2" charset="2"/>
                        <a:defRPr kumimoji="1" sz="2000">
                          <a:solidFill>
                            <a:srgbClr val="E24C05"/>
                          </a:solidFill>
                          <a:latin typeface="Tahoma" panose="020B0604030504040204" pitchFamily="34" charset="0"/>
                          <a:ea typeface="黑体" panose="02010609060101010101" pitchFamily="49" charset="-122"/>
                        </a:defRPr>
                      </a:lvl1pPr>
                      <a:lvl2pPr marL="742950" indent="-285750" eaLnBrk="0" hangingPunct="0">
                        <a:lnSpc>
                          <a:spcPct val="120000"/>
                        </a:lnSpc>
                        <a:spcBef>
                          <a:spcPct val="20000"/>
                        </a:spcBef>
                        <a:buClr>
                          <a:schemeClr val="tx1"/>
                        </a:buClr>
                        <a:buSzPct val="90000"/>
                        <a:buFont typeface="Wingdings" panose="05000000000000000000" pitchFamily="2" charset="2"/>
                        <a:defRPr kumimoji="1" sz="2000">
                          <a:solidFill>
                            <a:schemeClr val="tx1"/>
                          </a:solidFill>
                          <a:latin typeface="Tahoma" panose="020B0604030504040204" pitchFamily="34" charset="0"/>
                          <a:ea typeface="黑体" panose="02010609060101010101" pitchFamily="49" charset="-122"/>
                        </a:defRPr>
                      </a:lvl2pPr>
                      <a:lvl3pPr marL="1143000" indent="-228600" eaLnBrk="0" hangingPunct="0">
                        <a:lnSpc>
                          <a:spcPct val="120000"/>
                        </a:lnSpc>
                        <a:spcBef>
                          <a:spcPct val="20000"/>
                        </a:spcBef>
                        <a:buClr>
                          <a:schemeClr val="hlink"/>
                        </a:buClr>
                        <a:buSzPct val="60000"/>
                        <a:buFont typeface="Wingdings" panose="05000000000000000000" pitchFamily="2" charset="2"/>
                        <a:defRPr kumimoji="1" b="1">
                          <a:solidFill>
                            <a:srgbClr val="000000"/>
                          </a:solidFill>
                          <a:latin typeface="Tahoma" panose="020B0604030504040204" pitchFamily="34" charset="0"/>
                          <a:ea typeface="宋体" panose="02010600030101010101" pitchFamily="2" charset="-122"/>
                        </a:defRPr>
                      </a:lvl3pPr>
                      <a:lvl4pPr marL="1600200" indent="-228600" eaLnBrk="0" hangingPunct="0">
                        <a:lnSpc>
                          <a:spcPct val="120000"/>
                        </a:lnSpc>
                        <a:spcBef>
                          <a:spcPct val="20000"/>
                        </a:spcBef>
                        <a:buClr>
                          <a:srgbClr val="006600"/>
                        </a:buClr>
                        <a:buSzPct val="65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4pPr>
                      <a:lvl5pPr marL="2057400" indent="-228600" eaLnBrk="0" hangingPunct="0">
                        <a:lnSpc>
                          <a:spcPct val="120000"/>
                        </a:lnSpc>
                        <a:spcBef>
                          <a:spcPct val="20000"/>
                        </a:spcBef>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anose="05000000000000000000" pitchFamily="2" charset="2"/>
                        <a:buNone/>
                        <a:tabLst/>
                      </a:pPr>
                      <a:r>
                        <a:rPr kumimoji="1" lang="en-US" altLang="zh-CN" sz="1800" b="1" i="0" u="none" strike="noStrike" cap="none" normalizeH="0" baseline="0">
                          <a:ln>
                            <a:noFill/>
                          </a:ln>
                          <a:solidFill>
                            <a:schemeClr val="tx1"/>
                          </a:solidFill>
                          <a:effectLst/>
                          <a:latin typeface="宋体" panose="02010600030101010101" pitchFamily="2" charset="-122"/>
                          <a:ea typeface="宋体" panose="02010600030101010101" pitchFamily="2" charset="-122"/>
                        </a:rPr>
                        <a:t>4</a:t>
                      </a:r>
                    </a:p>
                  </a:txBody>
                  <a:tcPr marL="90000" marR="90000" marT="28800" marB="28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lnSpc>
                          <a:spcPct val="120000"/>
                        </a:lnSpc>
                        <a:spcBef>
                          <a:spcPct val="20000"/>
                        </a:spcBef>
                        <a:buClr>
                          <a:schemeClr val="tx1"/>
                        </a:buClr>
                        <a:buFont typeface="Wingdings" panose="05000000000000000000" pitchFamily="2" charset="2"/>
                        <a:defRPr kumimoji="1" sz="2000">
                          <a:solidFill>
                            <a:srgbClr val="E24C05"/>
                          </a:solidFill>
                          <a:latin typeface="Tahoma" panose="020B0604030504040204" pitchFamily="34" charset="0"/>
                          <a:ea typeface="黑体" panose="02010609060101010101" pitchFamily="49" charset="-122"/>
                        </a:defRPr>
                      </a:lvl1pPr>
                      <a:lvl2pPr marL="742950" indent="-285750" eaLnBrk="0" hangingPunct="0">
                        <a:lnSpc>
                          <a:spcPct val="120000"/>
                        </a:lnSpc>
                        <a:spcBef>
                          <a:spcPct val="20000"/>
                        </a:spcBef>
                        <a:buClr>
                          <a:schemeClr val="tx1"/>
                        </a:buClr>
                        <a:buSzPct val="90000"/>
                        <a:buFont typeface="Wingdings" panose="05000000000000000000" pitchFamily="2" charset="2"/>
                        <a:defRPr kumimoji="1" sz="2000">
                          <a:solidFill>
                            <a:schemeClr val="tx1"/>
                          </a:solidFill>
                          <a:latin typeface="Tahoma" panose="020B0604030504040204" pitchFamily="34" charset="0"/>
                          <a:ea typeface="黑体" panose="02010609060101010101" pitchFamily="49" charset="-122"/>
                        </a:defRPr>
                      </a:lvl2pPr>
                      <a:lvl3pPr marL="1143000" indent="-228600" eaLnBrk="0" hangingPunct="0">
                        <a:lnSpc>
                          <a:spcPct val="120000"/>
                        </a:lnSpc>
                        <a:spcBef>
                          <a:spcPct val="20000"/>
                        </a:spcBef>
                        <a:buClr>
                          <a:schemeClr val="hlink"/>
                        </a:buClr>
                        <a:buSzPct val="60000"/>
                        <a:buFont typeface="Wingdings" panose="05000000000000000000" pitchFamily="2" charset="2"/>
                        <a:defRPr kumimoji="1" b="1">
                          <a:solidFill>
                            <a:srgbClr val="000000"/>
                          </a:solidFill>
                          <a:latin typeface="Tahoma" panose="020B0604030504040204" pitchFamily="34" charset="0"/>
                          <a:ea typeface="宋体" panose="02010600030101010101" pitchFamily="2" charset="-122"/>
                        </a:defRPr>
                      </a:lvl3pPr>
                      <a:lvl4pPr marL="1600200" indent="-228600" eaLnBrk="0" hangingPunct="0">
                        <a:lnSpc>
                          <a:spcPct val="120000"/>
                        </a:lnSpc>
                        <a:spcBef>
                          <a:spcPct val="20000"/>
                        </a:spcBef>
                        <a:buClr>
                          <a:srgbClr val="006600"/>
                        </a:buClr>
                        <a:buSzPct val="65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4pPr>
                      <a:lvl5pPr marL="2057400" indent="-228600" eaLnBrk="0" hangingPunct="0">
                        <a:lnSpc>
                          <a:spcPct val="120000"/>
                        </a:lnSpc>
                        <a:spcBef>
                          <a:spcPct val="20000"/>
                        </a:spcBef>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anose="05000000000000000000" pitchFamily="2" charset="2"/>
                        <a:buNone/>
                        <a:tabLst/>
                      </a:pPr>
                      <a:endParaRPr kumimoji="1" lang="zh-CN" altLang="zh-CN" sz="1800" b="1" i="0" u="none" strike="noStrike" cap="none" normalizeH="0" baseline="0">
                        <a:ln>
                          <a:noFill/>
                        </a:ln>
                        <a:solidFill>
                          <a:schemeClr val="tx1"/>
                        </a:solidFill>
                        <a:effectLst/>
                        <a:latin typeface="宋体" panose="02010600030101010101" pitchFamily="2" charset="-122"/>
                        <a:ea typeface="宋体" panose="02010600030101010101" pitchFamily="2" charset="-122"/>
                      </a:endParaRPr>
                    </a:p>
                  </a:txBody>
                  <a:tcPr marL="90000" marR="90000" marT="28800" marB="28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lnSpc>
                          <a:spcPct val="120000"/>
                        </a:lnSpc>
                        <a:spcBef>
                          <a:spcPct val="20000"/>
                        </a:spcBef>
                        <a:buClr>
                          <a:schemeClr val="tx1"/>
                        </a:buClr>
                        <a:buFont typeface="Wingdings" panose="05000000000000000000" pitchFamily="2" charset="2"/>
                        <a:defRPr kumimoji="1" sz="2000">
                          <a:solidFill>
                            <a:srgbClr val="E24C05"/>
                          </a:solidFill>
                          <a:latin typeface="Tahoma" panose="020B0604030504040204" pitchFamily="34" charset="0"/>
                          <a:ea typeface="黑体" panose="02010609060101010101" pitchFamily="49" charset="-122"/>
                        </a:defRPr>
                      </a:lvl1pPr>
                      <a:lvl2pPr marL="742950" indent="-285750" eaLnBrk="0" hangingPunct="0">
                        <a:lnSpc>
                          <a:spcPct val="120000"/>
                        </a:lnSpc>
                        <a:spcBef>
                          <a:spcPct val="20000"/>
                        </a:spcBef>
                        <a:buClr>
                          <a:schemeClr val="tx1"/>
                        </a:buClr>
                        <a:buSzPct val="90000"/>
                        <a:buFont typeface="Wingdings" panose="05000000000000000000" pitchFamily="2" charset="2"/>
                        <a:defRPr kumimoji="1" sz="2000">
                          <a:solidFill>
                            <a:schemeClr val="tx1"/>
                          </a:solidFill>
                          <a:latin typeface="Tahoma" panose="020B0604030504040204" pitchFamily="34" charset="0"/>
                          <a:ea typeface="黑体" panose="02010609060101010101" pitchFamily="49" charset="-122"/>
                        </a:defRPr>
                      </a:lvl2pPr>
                      <a:lvl3pPr marL="1143000" indent="-228600" eaLnBrk="0" hangingPunct="0">
                        <a:lnSpc>
                          <a:spcPct val="120000"/>
                        </a:lnSpc>
                        <a:spcBef>
                          <a:spcPct val="20000"/>
                        </a:spcBef>
                        <a:buClr>
                          <a:schemeClr val="hlink"/>
                        </a:buClr>
                        <a:buSzPct val="60000"/>
                        <a:buFont typeface="Wingdings" panose="05000000000000000000" pitchFamily="2" charset="2"/>
                        <a:defRPr kumimoji="1" b="1">
                          <a:solidFill>
                            <a:srgbClr val="000000"/>
                          </a:solidFill>
                          <a:latin typeface="Tahoma" panose="020B0604030504040204" pitchFamily="34" charset="0"/>
                          <a:ea typeface="宋体" panose="02010600030101010101" pitchFamily="2" charset="-122"/>
                        </a:defRPr>
                      </a:lvl3pPr>
                      <a:lvl4pPr marL="1600200" indent="-228600" eaLnBrk="0" hangingPunct="0">
                        <a:lnSpc>
                          <a:spcPct val="120000"/>
                        </a:lnSpc>
                        <a:spcBef>
                          <a:spcPct val="20000"/>
                        </a:spcBef>
                        <a:buClr>
                          <a:srgbClr val="006600"/>
                        </a:buClr>
                        <a:buSzPct val="65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4pPr>
                      <a:lvl5pPr marL="2057400" indent="-228600" eaLnBrk="0" hangingPunct="0">
                        <a:lnSpc>
                          <a:spcPct val="120000"/>
                        </a:lnSpc>
                        <a:spcBef>
                          <a:spcPct val="20000"/>
                        </a:spcBef>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anose="05000000000000000000" pitchFamily="2" charset="2"/>
                        <a:buNone/>
                        <a:tabLst/>
                      </a:pPr>
                      <a:r>
                        <a:rPr kumimoji="1" lang="en-US" altLang="zh-CN" sz="1800" b="1" i="0" u="none" strike="noStrike" cap="none" normalizeH="0" baseline="0">
                          <a:ln>
                            <a:noFill/>
                          </a:ln>
                          <a:solidFill>
                            <a:schemeClr val="tx1"/>
                          </a:solidFill>
                          <a:effectLst/>
                          <a:latin typeface="宋体" panose="02010600030101010101" pitchFamily="2" charset="-122"/>
                          <a:ea typeface="宋体" panose="02010600030101010101" pitchFamily="2" charset="-122"/>
                        </a:rPr>
                        <a:t>5</a:t>
                      </a:r>
                    </a:p>
                  </a:txBody>
                  <a:tcPr marL="90000" marR="90000" marT="28800" marB="28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lnSpc>
                          <a:spcPct val="120000"/>
                        </a:lnSpc>
                        <a:spcBef>
                          <a:spcPct val="20000"/>
                        </a:spcBef>
                        <a:buClr>
                          <a:schemeClr val="tx1"/>
                        </a:buClr>
                        <a:buFont typeface="Wingdings" panose="05000000000000000000" pitchFamily="2" charset="2"/>
                        <a:defRPr kumimoji="1" sz="2000">
                          <a:solidFill>
                            <a:srgbClr val="E24C05"/>
                          </a:solidFill>
                          <a:latin typeface="Tahoma" panose="020B0604030504040204" pitchFamily="34" charset="0"/>
                          <a:ea typeface="黑体" panose="02010609060101010101" pitchFamily="49" charset="-122"/>
                        </a:defRPr>
                      </a:lvl1pPr>
                      <a:lvl2pPr marL="742950" indent="-285750" eaLnBrk="0" hangingPunct="0">
                        <a:lnSpc>
                          <a:spcPct val="120000"/>
                        </a:lnSpc>
                        <a:spcBef>
                          <a:spcPct val="20000"/>
                        </a:spcBef>
                        <a:buClr>
                          <a:schemeClr val="tx1"/>
                        </a:buClr>
                        <a:buSzPct val="90000"/>
                        <a:buFont typeface="Wingdings" panose="05000000000000000000" pitchFamily="2" charset="2"/>
                        <a:defRPr kumimoji="1" sz="2000">
                          <a:solidFill>
                            <a:schemeClr val="tx1"/>
                          </a:solidFill>
                          <a:latin typeface="Tahoma" panose="020B0604030504040204" pitchFamily="34" charset="0"/>
                          <a:ea typeface="黑体" panose="02010609060101010101" pitchFamily="49" charset="-122"/>
                        </a:defRPr>
                      </a:lvl2pPr>
                      <a:lvl3pPr marL="1143000" indent="-228600" eaLnBrk="0" hangingPunct="0">
                        <a:lnSpc>
                          <a:spcPct val="120000"/>
                        </a:lnSpc>
                        <a:spcBef>
                          <a:spcPct val="20000"/>
                        </a:spcBef>
                        <a:buClr>
                          <a:schemeClr val="hlink"/>
                        </a:buClr>
                        <a:buSzPct val="60000"/>
                        <a:buFont typeface="Wingdings" panose="05000000000000000000" pitchFamily="2" charset="2"/>
                        <a:defRPr kumimoji="1" b="1">
                          <a:solidFill>
                            <a:srgbClr val="000000"/>
                          </a:solidFill>
                          <a:latin typeface="Tahoma" panose="020B0604030504040204" pitchFamily="34" charset="0"/>
                          <a:ea typeface="宋体" panose="02010600030101010101" pitchFamily="2" charset="-122"/>
                        </a:defRPr>
                      </a:lvl3pPr>
                      <a:lvl4pPr marL="1600200" indent="-228600" eaLnBrk="0" hangingPunct="0">
                        <a:lnSpc>
                          <a:spcPct val="120000"/>
                        </a:lnSpc>
                        <a:spcBef>
                          <a:spcPct val="20000"/>
                        </a:spcBef>
                        <a:buClr>
                          <a:srgbClr val="006600"/>
                        </a:buClr>
                        <a:buSzPct val="65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4pPr>
                      <a:lvl5pPr marL="2057400" indent="-228600" eaLnBrk="0" hangingPunct="0">
                        <a:lnSpc>
                          <a:spcPct val="120000"/>
                        </a:lnSpc>
                        <a:spcBef>
                          <a:spcPct val="20000"/>
                        </a:spcBef>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20000"/>
                        </a:spcBef>
                        <a:spcAft>
                          <a:spcPct val="0"/>
                        </a:spcAft>
                        <a:buClr>
                          <a:schemeClr val="tx1"/>
                        </a:buClr>
                        <a:buSzTx/>
                        <a:buFont typeface="Wingdings" panose="05000000000000000000" pitchFamily="2" charset="2"/>
                        <a:buNone/>
                        <a:tabLst/>
                      </a:pPr>
                      <a:r>
                        <a:rPr kumimoji="1" lang="zh-CN" altLang="en-US" sz="1800" b="1" i="0" u="none" strike="noStrike" cap="none" normalizeH="0" baseline="0">
                          <a:ln>
                            <a:noFill/>
                          </a:ln>
                          <a:solidFill>
                            <a:schemeClr val="tx1"/>
                          </a:solidFill>
                          <a:effectLst/>
                          <a:latin typeface="宋体" panose="02010600030101010101" pitchFamily="2" charset="-122"/>
                          <a:ea typeface="宋体" panose="02010600030101010101" pitchFamily="2" charset="-122"/>
                        </a:rPr>
                        <a:t>等待</a:t>
                      </a:r>
                      <a:r>
                        <a:rPr kumimoji="1" lang="en-US" altLang="zh-CN" sz="1800" b="1" i="0" u="none" strike="noStrike" cap="none" normalizeH="0" baseline="0">
                          <a:ln>
                            <a:noFill/>
                          </a:ln>
                          <a:solidFill>
                            <a:schemeClr val="tx1"/>
                          </a:solidFill>
                          <a:effectLst/>
                          <a:latin typeface="宋体" panose="02010600030101010101" pitchFamily="2" charset="-122"/>
                          <a:ea typeface="宋体" panose="02010600030101010101" pitchFamily="2" charset="-122"/>
                        </a:rPr>
                        <a:t>ALU</a:t>
                      </a:r>
                    </a:p>
                  </a:txBody>
                  <a:tcPr marL="90000" marR="90000" marT="28800" marB="28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86783">
                <a:tc>
                  <a:txBody>
                    <a:bodyPr/>
                    <a:lstStyle>
                      <a:lvl1pPr eaLnBrk="0" hangingPunct="0">
                        <a:lnSpc>
                          <a:spcPct val="120000"/>
                        </a:lnSpc>
                        <a:spcBef>
                          <a:spcPct val="20000"/>
                        </a:spcBef>
                        <a:buClr>
                          <a:schemeClr val="tx1"/>
                        </a:buClr>
                        <a:buFont typeface="Wingdings" panose="05000000000000000000" pitchFamily="2" charset="2"/>
                        <a:defRPr kumimoji="1" sz="2000">
                          <a:solidFill>
                            <a:srgbClr val="E24C05"/>
                          </a:solidFill>
                          <a:latin typeface="Tahoma" panose="020B0604030504040204" pitchFamily="34" charset="0"/>
                          <a:ea typeface="黑体" panose="02010609060101010101" pitchFamily="49" charset="-122"/>
                        </a:defRPr>
                      </a:lvl1pPr>
                      <a:lvl2pPr marL="742950" indent="-285750" eaLnBrk="0" hangingPunct="0">
                        <a:lnSpc>
                          <a:spcPct val="120000"/>
                        </a:lnSpc>
                        <a:spcBef>
                          <a:spcPct val="20000"/>
                        </a:spcBef>
                        <a:buClr>
                          <a:schemeClr val="tx1"/>
                        </a:buClr>
                        <a:buSzPct val="90000"/>
                        <a:buFont typeface="Wingdings" panose="05000000000000000000" pitchFamily="2" charset="2"/>
                        <a:defRPr kumimoji="1" sz="2000">
                          <a:solidFill>
                            <a:schemeClr val="tx1"/>
                          </a:solidFill>
                          <a:latin typeface="Tahoma" panose="020B0604030504040204" pitchFamily="34" charset="0"/>
                          <a:ea typeface="黑体" panose="02010609060101010101" pitchFamily="49" charset="-122"/>
                        </a:defRPr>
                      </a:lvl2pPr>
                      <a:lvl3pPr marL="1143000" indent="-228600" eaLnBrk="0" hangingPunct="0">
                        <a:lnSpc>
                          <a:spcPct val="120000"/>
                        </a:lnSpc>
                        <a:spcBef>
                          <a:spcPct val="20000"/>
                        </a:spcBef>
                        <a:buClr>
                          <a:schemeClr val="hlink"/>
                        </a:buClr>
                        <a:buSzPct val="60000"/>
                        <a:buFont typeface="Wingdings" panose="05000000000000000000" pitchFamily="2" charset="2"/>
                        <a:defRPr kumimoji="1" b="1">
                          <a:solidFill>
                            <a:srgbClr val="000000"/>
                          </a:solidFill>
                          <a:latin typeface="Tahoma" panose="020B0604030504040204" pitchFamily="34" charset="0"/>
                          <a:ea typeface="宋体" panose="02010600030101010101" pitchFamily="2" charset="-122"/>
                        </a:defRPr>
                      </a:lvl3pPr>
                      <a:lvl4pPr marL="1600200" indent="-228600" eaLnBrk="0" hangingPunct="0">
                        <a:lnSpc>
                          <a:spcPct val="120000"/>
                        </a:lnSpc>
                        <a:spcBef>
                          <a:spcPct val="20000"/>
                        </a:spcBef>
                        <a:buClr>
                          <a:srgbClr val="006600"/>
                        </a:buClr>
                        <a:buSzPct val="65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4pPr>
                      <a:lvl5pPr marL="2057400" indent="-228600" eaLnBrk="0" hangingPunct="0">
                        <a:lnSpc>
                          <a:spcPct val="120000"/>
                        </a:lnSpc>
                        <a:spcBef>
                          <a:spcPct val="20000"/>
                        </a:spcBef>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anose="05000000000000000000" pitchFamily="2" charset="2"/>
                        <a:buNone/>
                        <a:tabLst/>
                      </a:pPr>
                      <a:r>
                        <a:rPr kumimoji="1" lang="en-US" altLang="zh-CN" sz="1800" b="1" i="0" u="none" strike="noStrike" cap="none" normalizeH="0" baseline="0">
                          <a:ln>
                            <a:noFill/>
                          </a:ln>
                          <a:solidFill>
                            <a:srgbClr val="008000"/>
                          </a:solidFill>
                          <a:effectLst/>
                          <a:latin typeface="宋体" panose="02010600030101010101" pitchFamily="2" charset="-122"/>
                          <a:ea typeface="宋体" panose="02010600030101010101" pitchFamily="2" charset="-122"/>
                        </a:rPr>
                        <a:t>1</a:t>
                      </a:r>
                    </a:p>
                  </a:txBody>
                  <a:tcPr marL="90000" marR="90000" marT="28800" marB="28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lnSpc>
                          <a:spcPct val="120000"/>
                        </a:lnSpc>
                        <a:spcBef>
                          <a:spcPct val="20000"/>
                        </a:spcBef>
                        <a:buClr>
                          <a:schemeClr val="tx1"/>
                        </a:buClr>
                        <a:buFont typeface="Wingdings" panose="05000000000000000000" pitchFamily="2" charset="2"/>
                        <a:defRPr kumimoji="1" sz="2000">
                          <a:solidFill>
                            <a:srgbClr val="E24C05"/>
                          </a:solidFill>
                          <a:latin typeface="Tahoma" panose="020B0604030504040204" pitchFamily="34" charset="0"/>
                          <a:ea typeface="黑体" panose="02010609060101010101" pitchFamily="49" charset="-122"/>
                        </a:defRPr>
                      </a:lvl1pPr>
                      <a:lvl2pPr marL="742950" indent="-285750" eaLnBrk="0" hangingPunct="0">
                        <a:lnSpc>
                          <a:spcPct val="120000"/>
                        </a:lnSpc>
                        <a:spcBef>
                          <a:spcPct val="20000"/>
                        </a:spcBef>
                        <a:buClr>
                          <a:schemeClr val="tx1"/>
                        </a:buClr>
                        <a:buSzPct val="90000"/>
                        <a:buFont typeface="Wingdings" panose="05000000000000000000" pitchFamily="2" charset="2"/>
                        <a:defRPr kumimoji="1" sz="2000">
                          <a:solidFill>
                            <a:schemeClr val="tx1"/>
                          </a:solidFill>
                          <a:latin typeface="Tahoma" panose="020B0604030504040204" pitchFamily="34" charset="0"/>
                          <a:ea typeface="黑体" panose="02010609060101010101" pitchFamily="49" charset="-122"/>
                        </a:defRPr>
                      </a:lvl2pPr>
                      <a:lvl3pPr marL="1143000" indent="-228600" eaLnBrk="0" hangingPunct="0">
                        <a:lnSpc>
                          <a:spcPct val="120000"/>
                        </a:lnSpc>
                        <a:spcBef>
                          <a:spcPct val="20000"/>
                        </a:spcBef>
                        <a:buClr>
                          <a:schemeClr val="hlink"/>
                        </a:buClr>
                        <a:buSzPct val="60000"/>
                        <a:buFont typeface="Wingdings" panose="05000000000000000000" pitchFamily="2" charset="2"/>
                        <a:defRPr kumimoji="1" b="1">
                          <a:solidFill>
                            <a:srgbClr val="000000"/>
                          </a:solidFill>
                          <a:latin typeface="Tahoma" panose="020B0604030504040204" pitchFamily="34" charset="0"/>
                          <a:ea typeface="宋体" panose="02010600030101010101" pitchFamily="2" charset="-122"/>
                        </a:defRPr>
                      </a:lvl3pPr>
                      <a:lvl4pPr marL="1600200" indent="-228600" eaLnBrk="0" hangingPunct="0">
                        <a:lnSpc>
                          <a:spcPct val="120000"/>
                        </a:lnSpc>
                        <a:spcBef>
                          <a:spcPct val="20000"/>
                        </a:spcBef>
                        <a:buClr>
                          <a:srgbClr val="006600"/>
                        </a:buClr>
                        <a:buSzPct val="65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4pPr>
                      <a:lvl5pPr marL="2057400" indent="-228600" eaLnBrk="0" hangingPunct="0">
                        <a:lnSpc>
                          <a:spcPct val="120000"/>
                        </a:lnSpc>
                        <a:spcBef>
                          <a:spcPct val="20000"/>
                        </a:spcBef>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20000"/>
                        </a:spcBef>
                        <a:spcAft>
                          <a:spcPct val="0"/>
                        </a:spcAft>
                        <a:buClr>
                          <a:schemeClr val="tx1"/>
                        </a:buClr>
                        <a:buSzTx/>
                        <a:buFont typeface="Wingdings" panose="05000000000000000000" pitchFamily="2" charset="2"/>
                        <a:buNone/>
                        <a:tabLst/>
                      </a:pPr>
                      <a:r>
                        <a:rPr kumimoji="1" lang="en-US" altLang="zh-CN" sz="1800" b="1" i="0" u="none" strike="noStrike" cap="none" normalizeH="0" baseline="0">
                          <a:ln>
                            <a:noFill/>
                          </a:ln>
                          <a:solidFill>
                            <a:schemeClr val="tx2"/>
                          </a:solidFill>
                          <a:effectLst/>
                          <a:latin typeface="宋体" panose="02010600030101010101" pitchFamily="2" charset="-122"/>
                          <a:ea typeface="宋体" panose="02010600030101010101" pitchFamily="2" charset="-122"/>
                        </a:rPr>
                        <a:t>BNE      R1,R2,Loop  </a:t>
                      </a:r>
                    </a:p>
                  </a:txBody>
                  <a:tcPr marL="90000" marR="90000" marT="28800" marB="28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lnSpc>
                          <a:spcPct val="120000"/>
                        </a:lnSpc>
                        <a:spcBef>
                          <a:spcPct val="20000"/>
                        </a:spcBef>
                        <a:buClr>
                          <a:schemeClr val="tx1"/>
                        </a:buClr>
                        <a:buFont typeface="Wingdings" panose="05000000000000000000" pitchFamily="2" charset="2"/>
                        <a:defRPr kumimoji="1" sz="2000">
                          <a:solidFill>
                            <a:srgbClr val="E24C05"/>
                          </a:solidFill>
                          <a:latin typeface="Tahoma" panose="020B0604030504040204" pitchFamily="34" charset="0"/>
                          <a:ea typeface="黑体" panose="02010609060101010101" pitchFamily="49" charset="-122"/>
                        </a:defRPr>
                      </a:lvl1pPr>
                      <a:lvl2pPr marL="742950" indent="-285750" eaLnBrk="0" hangingPunct="0">
                        <a:lnSpc>
                          <a:spcPct val="120000"/>
                        </a:lnSpc>
                        <a:spcBef>
                          <a:spcPct val="20000"/>
                        </a:spcBef>
                        <a:buClr>
                          <a:schemeClr val="tx1"/>
                        </a:buClr>
                        <a:buSzPct val="90000"/>
                        <a:buFont typeface="Wingdings" panose="05000000000000000000" pitchFamily="2" charset="2"/>
                        <a:defRPr kumimoji="1" sz="2000">
                          <a:solidFill>
                            <a:schemeClr val="tx1"/>
                          </a:solidFill>
                          <a:latin typeface="Tahoma" panose="020B0604030504040204" pitchFamily="34" charset="0"/>
                          <a:ea typeface="黑体" panose="02010609060101010101" pitchFamily="49" charset="-122"/>
                        </a:defRPr>
                      </a:lvl2pPr>
                      <a:lvl3pPr marL="1143000" indent="-228600" eaLnBrk="0" hangingPunct="0">
                        <a:lnSpc>
                          <a:spcPct val="120000"/>
                        </a:lnSpc>
                        <a:spcBef>
                          <a:spcPct val="20000"/>
                        </a:spcBef>
                        <a:buClr>
                          <a:schemeClr val="hlink"/>
                        </a:buClr>
                        <a:buSzPct val="60000"/>
                        <a:buFont typeface="Wingdings" panose="05000000000000000000" pitchFamily="2" charset="2"/>
                        <a:defRPr kumimoji="1" b="1">
                          <a:solidFill>
                            <a:srgbClr val="000000"/>
                          </a:solidFill>
                          <a:latin typeface="Tahoma" panose="020B0604030504040204" pitchFamily="34" charset="0"/>
                          <a:ea typeface="宋体" panose="02010600030101010101" pitchFamily="2" charset="-122"/>
                        </a:defRPr>
                      </a:lvl3pPr>
                      <a:lvl4pPr marL="1600200" indent="-228600" eaLnBrk="0" hangingPunct="0">
                        <a:lnSpc>
                          <a:spcPct val="120000"/>
                        </a:lnSpc>
                        <a:spcBef>
                          <a:spcPct val="20000"/>
                        </a:spcBef>
                        <a:buClr>
                          <a:srgbClr val="006600"/>
                        </a:buClr>
                        <a:buSzPct val="65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4pPr>
                      <a:lvl5pPr marL="2057400" indent="-228600" eaLnBrk="0" hangingPunct="0">
                        <a:lnSpc>
                          <a:spcPct val="120000"/>
                        </a:lnSpc>
                        <a:spcBef>
                          <a:spcPct val="20000"/>
                        </a:spcBef>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anose="05000000000000000000" pitchFamily="2" charset="2"/>
                        <a:buNone/>
                        <a:tabLst/>
                      </a:pPr>
                      <a:r>
                        <a:rPr kumimoji="1" lang="en-US" altLang="zh-CN" sz="1800" b="1" i="0" u="none" strike="noStrike" cap="none" normalizeH="0" baseline="0">
                          <a:ln>
                            <a:noFill/>
                          </a:ln>
                          <a:solidFill>
                            <a:schemeClr val="tx1"/>
                          </a:solidFill>
                          <a:effectLst/>
                          <a:latin typeface="宋体" panose="02010600030101010101" pitchFamily="2" charset="-122"/>
                          <a:ea typeface="宋体" panose="02010600030101010101" pitchFamily="2" charset="-122"/>
                        </a:rPr>
                        <a:t>3</a:t>
                      </a:r>
                    </a:p>
                  </a:txBody>
                  <a:tcPr marL="90000" marR="90000" marT="28800" marB="28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lnSpc>
                          <a:spcPct val="120000"/>
                        </a:lnSpc>
                        <a:spcBef>
                          <a:spcPct val="20000"/>
                        </a:spcBef>
                        <a:buClr>
                          <a:schemeClr val="tx1"/>
                        </a:buClr>
                        <a:buFont typeface="Wingdings" panose="05000000000000000000" pitchFamily="2" charset="2"/>
                        <a:defRPr kumimoji="1" sz="2000">
                          <a:solidFill>
                            <a:srgbClr val="E24C05"/>
                          </a:solidFill>
                          <a:latin typeface="Tahoma" panose="020B0604030504040204" pitchFamily="34" charset="0"/>
                          <a:ea typeface="黑体" panose="02010609060101010101" pitchFamily="49" charset="-122"/>
                        </a:defRPr>
                      </a:lvl1pPr>
                      <a:lvl2pPr marL="742950" indent="-285750" eaLnBrk="0" hangingPunct="0">
                        <a:lnSpc>
                          <a:spcPct val="120000"/>
                        </a:lnSpc>
                        <a:spcBef>
                          <a:spcPct val="20000"/>
                        </a:spcBef>
                        <a:buClr>
                          <a:schemeClr val="tx1"/>
                        </a:buClr>
                        <a:buSzPct val="90000"/>
                        <a:buFont typeface="Wingdings" panose="05000000000000000000" pitchFamily="2" charset="2"/>
                        <a:defRPr kumimoji="1" sz="2000">
                          <a:solidFill>
                            <a:schemeClr val="tx1"/>
                          </a:solidFill>
                          <a:latin typeface="Tahoma" panose="020B0604030504040204" pitchFamily="34" charset="0"/>
                          <a:ea typeface="黑体" panose="02010609060101010101" pitchFamily="49" charset="-122"/>
                        </a:defRPr>
                      </a:lvl2pPr>
                      <a:lvl3pPr marL="1143000" indent="-228600" eaLnBrk="0" hangingPunct="0">
                        <a:lnSpc>
                          <a:spcPct val="120000"/>
                        </a:lnSpc>
                        <a:spcBef>
                          <a:spcPct val="20000"/>
                        </a:spcBef>
                        <a:buClr>
                          <a:schemeClr val="hlink"/>
                        </a:buClr>
                        <a:buSzPct val="60000"/>
                        <a:buFont typeface="Wingdings" panose="05000000000000000000" pitchFamily="2" charset="2"/>
                        <a:defRPr kumimoji="1" b="1">
                          <a:solidFill>
                            <a:srgbClr val="000000"/>
                          </a:solidFill>
                          <a:latin typeface="Tahoma" panose="020B0604030504040204" pitchFamily="34" charset="0"/>
                          <a:ea typeface="宋体" panose="02010600030101010101" pitchFamily="2" charset="-122"/>
                        </a:defRPr>
                      </a:lvl3pPr>
                      <a:lvl4pPr marL="1600200" indent="-228600" eaLnBrk="0" hangingPunct="0">
                        <a:lnSpc>
                          <a:spcPct val="120000"/>
                        </a:lnSpc>
                        <a:spcBef>
                          <a:spcPct val="20000"/>
                        </a:spcBef>
                        <a:buClr>
                          <a:srgbClr val="006600"/>
                        </a:buClr>
                        <a:buSzPct val="65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4pPr>
                      <a:lvl5pPr marL="2057400" indent="-228600" eaLnBrk="0" hangingPunct="0">
                        <a:lnSpc>
                          <a:spcPct val="120000"/>
                        </a:lnSpc>
                        <a:spcBef>
                          <a:spcPct val="20000"/>
                        </a:spcBef>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anose="05000000000000000000" pitchFamily="2" charset="2"/>
                        <a:buNone/>
                        <a:tabLst/>
                      </a:pPr>
                      <a:r>
                        <a:rPr kumimoji="1" lang="en-US" altLang="zh-CN" sz="1800" b="1" i="0" u="none" strike="noStrike" cap="none" normalizeH="0" baseline="0">
                          <a:ln>
                            <a:noFill/>
                          </a:ln>
                          <a:solidFill>
                            <a:schemeClr val="tx1"/>
                          </a:solidFill>
                          <a:effectLst/>
                          <a:latin typeface="宋体" panose="02010600030101010101" pitchFamily="2" charset="-122"/>
                          <a:ea typeface="宋体" panose="02010600030101010101" pitchFamily="2" charset="-122"/>
                        </a:rPr>
                        <a:t>6</a:t>
                      </a:r>
                    </a:p>
                  </a:txBody>
                  <a:tcPr marL="90000" marR="90000" marT="28800" marB="28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lnSpc>
                          <a:spcPct val="120000"/>
                        </a:lnSpc>
                        <a:spcBef>
                          <a:spcPct val="20000"/>
                        </a:spcBef>
                        <a:buClr>
                          <a:schemeClr val="tx1"/>
                        </a:buClr>
                        <a:buFont typeface="Wingdings" panose="05000000000000000000" pitchFamily="2" charset="2"/>
                        <a:defRPr kumimoji="1" sz="2000">
                          <a:solidFill>
                            <a:srgbClr val="E24C05"/>
                          </a:solidFill>
                          <a:latin typeface="Tahoma" panose="020B0604030504040204" pitchFamily="34" charset="0"/>
                          <a:ea typeface="黑体" panose="02010609060101010101" pitchFamily="49" charset="-122"/>
                        </a:defRPr>
                      </a:lvl1pPr>
                      <a:lvl2pPr marL="742950" indent="-285750" eaLnBrk="0" hangingPunct="0">
                        <a:lnSpc>
                          <a:spcPct val="120000"/>
                        </a:lnSpc>
                        <a:spcBef>
                          <a:spcPct val="20000"/>
                        </a:spcBef>
                        <a:buClr>
                          <a:schemeClr val="tx1"/>
                        </a:buClr>
                        <a:buSzPct val="90000"/>
                        <a:buFont typeface="Wingdings" panose="05000000000000000000" pitchFamily="2" charset="2"/>
                        <a:defRPr kumimoji="1" sz="2000">
                          <a:solidFill>
                            <a:schemeClr val="tx1"/>
                          </a:solidFill>
                          <a:latin typeface="Tahoma" panose="020B0604030504040204" pitchFamily="34" charset="0"/>
                          <a:ea typeface="黑体" panose="02010609060101010101" pitchFamily="49" charset="-122"/>
                        </a:defRPr>
                      </a:lvl2pPr>
                      <a:lvl3pPr marL="1143000" indent="-228600" eaLnBrk="0" hangingPunct="0">
                        <a:lnSpc>
                          <a:spcPct val="120000"/>
                        </a:lnSpc>
                        <a:spcBef>
                          <a:spcPct val="20000"/>
                        </a:spcBef>
                        <a:buClr>
                          <a:schemeClr val="hlink"/>
                        </a:buClr>
                        <a:buSzPct val="60000"/>
                        <a:buFont typeface="Wingdings" panose="05000000000000000000" pitchFamily="2" charset="2"/>
                        <a:defRPr kumimoji="1" b="1">
                          <a:solidFill>
                            <a:srgbClr val="000000"/>
                          </a:solidFill>
                          <a:latin typeface="Tahoma" panose="020B0604030504040204" pitchFamily="34" charset="0"/>
                          <a:ea typeface="宋体" panose="02010600030101010101" pitchFamily="2" charset="-122"/>
                        </a:defRPr>
                      </a:lvl3pPr>
                      <a:lvl4pPr marL="1600200" indent="-228600" eaLnBrk="0" hangingPunct="0">
                        <a:lnSpc>
                          <a:spcPct val="120000"/>
                        </a:lnSpc>
                        <a:spcBef>
                          <a:spcPct val="20000"/>
                        </a:spcBef>
                        <a:buClr>
                          <a:srgbClr val="006600"/>
                        </a:buClr>
                        <a:buSzPct val="65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4pPr>
                      <a:lvl5pPr marL="2057400" indent="-228600" eaLnBrk="0" hangingPunct="0">
                        <a:lnSpc>
                          <a:spcPct val="120000"/>
                        </a:lnSpc>
                        <a:spcBef>
                          <a:spcPct val="20000"/>
                        </a:spcBef>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anose="05000000000000000000" pitchFamily="2" charset="2"/>
                        <a:buNone/>
                        <a:tabLst/>
                      </a:pPr>
                      <a:endParaRPr kumimoji="1" lang="zh-CN" altLang="zh-CN" sz="1800" b="1" i="0" u="none" strike="noStrike" cap="none" normalizeH="0" baseline="0">
                        <a:ln>
                          <a:noFill/>
                        </a:ln>
                        <a:solidFill>
                          <a:schemeClr val="tx1"/>
                        </a:solidFill>
                        <a:effectLst/>
                        <a:latin typeface="宋体" panose="02010600030101010101" pitchFamily="2" charset="-122"/>
                        <a:ea typeface="宋体" panose="02010600030101010101" pitchFamily="2" charset="-122"/>
                      </a:endParaRPr>
                    </a:p>
                  </a:txBody>
                  <a:tcPr marL="90000" marR="90000" marT="28800" marB="28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lnSpc>
                          <a:spcPct val="120000"/>
                        </a:lnSpc>
                        <a:spcBef>
                          <a:spcPct val="20000"/>
                        </a:spcBef>
                        <a:buClr>
                          <a:schemeClr val="tx1"/>
                        </a:buClr>
                        <a:buFont typeface="Wingdings" panose="05000000000000000000" pitchFamily="2" charset="2"/>
                        <a:defRPr kumimoji="1" sz="2000">
                          <a:solidFill>
                            <a:srgbClr val="E24C05"/>
                          </a:solidFill>
                          <a:latin typeface="Tahoma" panose="020B0604030504040204" pitchFamily="34" charset="0"/>
                          <a:ea typeface="黑体" panose="02010609060101010101" pitchFamily="49" charset="-122"/>
                        </a:defRPr>
                      </a:lvl1pPr>
                      <a:lvl2pPr marL="742950" indent="-285750" eaLnBrk="0" hangingPunct="0">
                        <a:lnSpc>
                          <a:spcPct val="120000"/>
                        </a:lnSpc>
                        <a:spcBef>
                          <a:spcPct val="20000"/>
                        </a:spcBef>
                        <a:buClr>
                          <a:schemeClr val="tx1"/>
                        </a:buClr>
                        <a:buSzPct val="90000"/>
                        <a:buFont typeface="Wingdings" panose="05000000000000000000" pitchFamily="2" charset="2"/>
                        <a:defRPr kumimoji="1" sz="2000">
                          <a:solidFill>
                            <a:schemeClr val="tx1"/>
                          </a:solidFill>
                          <a:latin typeface="Tahoma" panose="020B0604030504040204" pitchFamily="34" charset="0"/>
                          <a:ea typeface="黑体" panose="02010609060101010101" pitchFamily="49" charset="-122"/>
                        </a:defRPr>
                      </a:lvl2pPr>
                      <a:lvl3pPr marL="1143000" indent="-228600" eaLnBrk="0" hangingPunct="0">
                        <a:lnSpc>
                          <a:spcPct val="120000"/>
                        </a:lnSpc>
                        <a:spcBef>
                          <a:spcPct val="20000"/>
                        </a:spcBef>
                        <a:buClr>
                          <a:schemeClr val="hlink"/>
                        </a:buClr>
                        <a:buSzPct val="60000"/>
                        <a:buFont typeface="Wingdings" panose="05000000000000000000" pitchFamily="2" charset="2"/>
                        <a:defRPr kumimoji="1" b="1">
                          <a:solidFill>
                            <a:srgbClr val="000000"/>
                          </a:solidFill>
                          <a:latin typeface="Tahoma" panose="020B0604030504040204" pitchFamily="34" charset="0"/>
                          <a:ea typeface="宋体" panose="02010600030101010101" pitchFamily="2" charset="-122"/>
                        </a:defRPr>
                      </a:lvl3pPr>
                      <a:lvl4pPr marL="1600200" indent="-228600" eaLnBrk="0" hangingPunct="0">
                        <a:lnSpc>
                          <a:spcPct val="120000"/>
                        </a:lnSpc>
                        <a:spcBef>
                          <a:spcPct val="20000"/>
                        </a:spcBef>
                        <a:buClr>
                          <a:srgbClr val="006600"/>
                        </a:buClr>
                        <a:buSzPct val="65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4pPr>
                      <a:lvl5pPr marL="2057400" indent="-228600" eaLnBrk="0" hangingPunct="0">
                        <a:lnSpc>
                          <a:spcPct val="120000"/>
                        </a:lnSpc>
                        <a:spcBef>
                          <a:spcPct val="20000"/>
                        </a:spcBef>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anose="05000000000000000000" pitchFamily="2" charset="2"/>
                        <a:buNone/>
                        <a:tabLst/>
                      </a:pPr>
                      <a:endParaRPr kumimoji="1" lang="zh-CN" altLang="zh-CN" sz="1800" b="1" i="0" u="none" strike="noStrike" cap="none" normalizeH="0" baseline="0">
                        <a:ln>
                          <a:noFill/>
                        </a:ln>
                        <a:solidFill>
                          <a:schemeClr val="tx1"/>
                        </a:solidFill>
                        <a:effectLst/>
                        <a:latin typeface="宋体" panose="02010600030101010101" pitchFamily="2" charset="-122"/>
                        <a:ea typeface="宋体" panose="02010600030101010101" pitchFamily="2" charset="-122"/>
                      </a:endParaRPr>
                    </a:p>
                  </a:txBody>
                  <a:tcPr marL="90000" marR="90000" marT="28800" marB="28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lnSpc>
                          <a:spcPct val="120000"/>
                        </a:lnSpc>
                        <a:spcBef>
                          <a:spcPct val="20000"/>
                        </a:spcBef>
                        <a:buClr>
                          <a:schemeClr val="tx1"/>
                        </a:buClr>
                        <a:buFont typeface="Wingdings" panose="05000000000000000000" pitchFamily="2" charset="2"/>
                        <a:defRPr kumimoji="1" sz="2000">
                          <a:solidFill>
                            <a:srgbClr val="E24C05"/>
                          </a:solidFill>
                          <a:latin typeface="Tahoma" panose="020B0604030504040204" pitchFamily="34" charset="0"/>
                          <a:ea typeface="黑体" panose="02010609060101010101" pitchFamily="49" charset="-122"/>
                        </a:defRPr>
                      </a:lvl1pPr>
                      <a:lvl2pPr marL="742950" indent="-285750" eaLnBrk="0" hangingPunct="0">
                        <a:lnSpc>
                          <a:spcPct val="120000"/>
                        </a:lnSpc>
                        <a:spcBef>
                          <a:spcPct val="20000"/>
                        </a:spcBef>
                        <a:buClr>
                          <a:schemeClr val="tx1"/>
                        </a:buClr>
                        <a:buSzPct val="90000"/>
                        <a:buFont typeface="Wingdings" panose="05000000000000000000" pitchFamily="2" charset="2"/>
                        <a:defRPr kumimoji="1" sz="2000">
                          <a:solidFill>
                            <a:schemeClr val="tx1"/>
                          </a:solidFill>
                          <a:latin typeface="Tahoma" panose="020B0604030504040204" pitchFamily="34" charset="0"/>
                          <a:ea typeface="黑体" panose="02010609060101010101" pitchFamily="49" charset="-122"/>
                        </a:defRPr>
                      </a:lvl2pPr>
                      <a:lvl3pPr marL="1143000" indent="-228600" eaLnBrk="0" hangingPunct="0">
                        <a:lnSpc>
                          <a:spcPct val="120000"/>
                        </a:lnSpc>
                        <a:spcBef>
                          <a:spcPct val="20000"/>
                        </a:spcBef>
                        <a:buClr>
                          <a:schemeClr val="hlink"/>
                        </a:buClr>
                        <a:buSzPct val="60000"/>
                        <a:buFont typeface="Wingdings" panose="05000000000000000000" pitchFamily="2" charset="2"/>
                        <a:defRPr kumimoji="1" b="1">
                          <a:solidFill>
                            <a:srgbClr val="000000"/>
                          </a:solidFill>
                          <a:latin typeface="Tahoma" panose="020B0604030504040204" pitchFamily="34" charset="0"/>
                          <a:ea typeface="宋体" panose="02010600030101010101" pitchFamily="2" charset="-122"/>
                        </a:defRPr>
                      </a:lvl3pPr>
                      <a:lvl4pPr marL="1600200" indent="-228600" eaLnBrk="0" hangingPunct="0">
                        <a:lnSpc>
                          <a:spcPct val="120000"/>
                        </a:lnSpc>
                        <a:spcBef>
                          <a:spcPct val="20000"/>
                        </a:spcBef>
                        <a:buClr>
                          <a:srgbClr val="006600"/>
                        </a:buClr>
                        <a:buSzPct val="65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4pPr>
                      <a:lvl5pPr marL="2057400" indent="-228600" eaLnBrk="0" hangingPunct="0">
                        <a:lnSpc>
                          <a:spcPct val="120000"/>
                        </a:lnSpc>
                        <a:spcBef>
                          <a:spcPct val="20000"/>
                        </a:spcBef>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20000"/>
                        </a:spcBef>
                        <a:spcAft>
                          <a:spcPct val="0"/>
                        </a:spcAft>
                        <a:buClr>
                          <a:schemeClr val="tx1"/>
                        </a:buClr>
                        <a:buSzTx/>
                        <a:buFont typeface="Wingdings" panose="05000000000000000000" pitchFamily="2" charset="2"/>
                        <a:buNone/>
                        <a:tabLst/>
                      </a:pPr>
                      <a:r>
                        <a:rPr kumimoji="1" lang="zh-CN" altLang="en-US" sz="1800" b="1" i="0" u="none" strike="noStrike" cap="none" normalizeH="0" baseline="0">
                          <a:ln>
                            <a:noFill/>
                          </a:ln>
                          <a:solidFill>
                            <a:schemeClr val="tx1"/>
                          </a:solidFill>
                          <a:effectLst/>
                          <a:latin typeface="宋体" panose="02010600030101010101" pitchFamily="2" charset="-122"/>
                          <a:ea typeface="宋体" panose="02010600030101010101" pitchFamily="2" charset="-122"/>
                        </a:rPr>
                        <a:t>等待</a:t>
                      </a:r>
                      <a:r>
                        <a:rPr kumimoji="1" lang="en-US" altLang="zh-CN" sz="1800" b="1" i="0" u="none" strike="noStrike" cap="none" normalizeH="0" baseline="0">
                          <a:ln>
                            <a:noFill/>
                          </a:ln>
                          <a:solidFill>
                            <a:schemeClr val="tx1"/>
                          </a:solidFill>
                          <a:effectLst/>
                          <a:latin typeface="宋体" panose="02010600030101010101" pitchFamily="2" charset="-122"/>
                          <a:ea typeface="宋体" panose="02010600030101010101" pitchFamily="2" charset="-122"/>
                        </a:rPr>
                        <a:t>DADDIU</a:t>
                      </a:r>
                      <a:r>
                        <a:rPr kumimoji="1" lang="zh-CN" altLang="en-US" sz="1800" b="1" i="0" u="none" strike="noStrike" cap="none" normalizeH="0" baseline="0">
                          <a:ln>
                            <a:noFill/>
                          </a:ln>
                          <a:solidFill>
                            <a:schemeClr val="tx1"/>
                          </a:solidFill>
                          <a:effectLst/>
                          <a:latin typeface="宋体" panose="02010600030101010101" pitchFamily="2" charset="-122"/>
                          <a:ea typeface="宋体" panose="02010600030101010101" pitchFamily="2" charset="-122"/>
                        </a:rPr>
                        <a:t>的结果 </a:t>
                      </a:r>
                    </a:p>
                  </a:txBody>
                  <a:tcPr marL="90000" marR="90000" marT="28800" marB="28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86783">
                <a:tc>
                  <a:txBody>
                    <a:bodyPr/>
                    <a:lstStyle>
                      <a:lvl1pPr eaLnBrk="0" hangingPunct="0">
                        <a:lnSpc>
                          <a:spcPct val="120000"/>
                        </a:lnSpc>
                        <a:spcBef>
                          <a:spcPct val="20000"/>
                        </a:spcBef>
                        <a:buClr>
                          <a:schemeClr val="tx1"/>
                        </a:buClr>
                        <a:buFont typeface="Wingdings" panose="05000000000000000000" pitchFamily="2" charset="2"/>
                        <a:defRPr kumimoji="1" sz="2000">
                          <a:solidFill>
                            <a:srgbClr val="E24C05"/>
                          </a:solidFill>
                          <a:latin typeface="Tahoma" panose="020B0604030504040204" pitchFamily="34" charset="0"/>
                          <a:ea typeface="黑体" panose="02010609060101010101" pitchFamily="49" charset="-122"/>
                        </a:defRPr>
                      </a:lvl1pPr>
                      <a:lvl2pPr marL="742950" indent="-285750" eaLnBrk="0" hangingPunct="0">
                        <a:lnSpc>
                          <a:spcPct val="120000"/>
                        </a:lnSpc>
                        <a:spcBef>
                          <a:spcPct val="20000"/>
                        </a:spcBef>
                        <a:buClr>
                          <a:schemeClr val="tx1"/>
                        </a:buClr>
                        <a:buSzPct val="90000"/>
                        <a:buFont typeface="Wingdings" panose="05000000000000000000" pitchFamily="2" charset="2"/>
                        <a:defRPr kumimoji="1" sz="2000">
                          <a:solidFill>
                            <a:schemeClr val="tx1"/>
                          </a:solidFill>
                          <a:latin typeface="Tahoma" panose="020B0604030504040204" pitchFamily="34" charset="0"/>
                          <a:ea typeface="黑体" panose="02010609060101010101" pitchFamily="49" charset="-122"/>
                        </a:defRPr>
                      </a:lvl2pPr>
                      <a:lvl3pPr marL="1143000" indent="-228600" eaLnBrk="0" hangingPunct="0">
                        <a:lnSpc>
                          <a:spcPct val="120000"/>
                        </a:lnSpc>
                        <a:spcBef>
                          <a:spcPct val="20000"/>
                        </a:spcBef>
                        <a:buClr>
                          <a:schemeClr val="hlink"/>
                        </a:buClr>
                        <a:buSzPct val="60000"/>
                        <a:buFont typeface="Wingdings" panose="05000000000000000000" pitchFamily="2" charset="2"/>
                        <a:defRPr kumimoji="1" b="1">
                          <a:solidFill>
                            <a:srgbClr val="000000"/>
                          </a:solidFill>
                          <a:latin typeface="Tahoma" panose="020B0604030504040204" pitchFamily="34" charset="0"/>
                          <a:ea typeface="宋体" panose="02010600030101010101" pitchFamily="2" charset="-122"/>
                        </a:defRPr>
                      </a:lvl3pPr>
                      <a:lvl4pPr marL="1600200" indent="-228600" eaLnBrk="0" hangingPunct="0">
                        <a:lnSpc>
                          <a:spcPct val="120000"/>
                        </a:lnSpc>
                        <a:spcBef>
                          <a:spcPct val="20000"/>
                        </a:spcBef>
                        <a:buClr>
                          <a:srgbClr val="006600"/>
                        </a:buClr>
                        <a:buSzPct val="65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4pPr>
                      <a:lvl5pPr marL="2057400" indent="-228600" eaLnBrk="0" hangingPunct="0">
                        <a:lnSpc>
                          <a:spcPct val="120000"/>
                        </a:lnSpc>
                        <a:spcBef>
                          <a:spcPct val="20000"/>
                        </a:spcBef>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anose="05000000000000000000" pitchFamily="2" charset="2"/>
                        <a:buNone/>
                        <a:tabLst/>
                      </a:pPr>
                      <a:r>
                        <a:rPr kumimoji="1" lang="en-US" altLang="zh-CN" sz="1800" b="1" i="0" u="none" strike="noStrike" cap="none" normalizeH="0" baseline="0">
                          <a:ln>
                            <a:noFill/>
                          </a:ln>
                          <a:solidFill>
                            <a:srgbClr val="008000"/>
                          </a:solidFill>
                          <a:effectLst/>
                          <a:latin typeface="宋体" panose="02010600030101010101" pitchFamily="2" charset="-122"/>
                          <a:ea typeface="宋体" panose="02010600030101010101" pitchFamily="2" charset="-122"/>
                        </a:rPr>
                        <a:t>2</a:t>
                      </a:r>
                    </a:p>
                  </a:txBody>
                  <a:tcPr marL="90000" marR="90000" marT="28800" marB="28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lnSpc>
                          <a:spcPct val="120000"/>
                        </a:lnSpc>
                        <a:spcBef>
                          <a:spcPct val="20000"/>
                        </a:spcBef>
                        <a:buClr>
                          <a:schemeClr val="tx1"/>
                        </a:buClr>
                        <a:buFont typeface="Wingdings" panose="05000000000000000000" pitchFamily="2" charset="2"/>
                        <a:defRPr kumimoji="1" sz="2000">
                          <a:solidFill>
                            <a:srgbClr val="E24C05"/>
                          </a:solidFill>
                          <a:latin typeface="Tahoma" panose="020B0604030504040204" pitchFamily="34" charset="0"/>
                          <a:ea typeface="黑体" panose="02010609060101010101" pitchFamily="49" charset="-122"/>
                        </a:defRPr>
                      </a:lvl1pPr>
                      <a:lvl2pPr marL="742950" indent="-285750" eaLnBrk="0" hangingPunct="0">
                        <a:lnSpc>
                          <a:spcPct val="120000"/>
                        </a:lnSpc>
                        <a:spcBef>
                          <a:spcPct val="20000"/>
                        </a:spcBef>
                        <a:buClr>
                          <a:schemeClr val="tx1"/>
                        </a:buClr>
                        <a:buSzPct val="90000"/>
                        <a:buFont typeface="Wingdings" panose="05000000000000000000" pitchFamily="2" charset="2"/>
                        <a:defRPr kumimoji="1" sz="2000">
                          <a:solidFill>
                            <a:schemeClr val="tx1"/>
                          </a:solidFill>
                          <a:latin typeface="Tahoma" panose="020B0604030504040204" pitchFamily="34" charset="0"/>
                          <a:ea typeface="黑体" panose="02010609060101010101" pitchFamily="49" charset="-122"/>
                        </a:defRPr>
                      </a:lvl2pPr>
                      <a:lvl3pPr marL="1143000" indent="-228600" eaLnBrk="0" hangingPunct="0">
                        <a:lnSpc>
                          <a:spcPct val="120000"/>
                        </a:lnSpc>
                        <a:spcBef>
                          <a:spcPct val="20000"/>
                        </a:spcBef>
                        <a:buClr>
                          <a:schemeClr val="hlink"/>
                        </a:buClr>
                        <a:buSzPct val="60000"/>
                        <a:buFont typeface="Wingdings" panose="05000000000000000000" pitchFamily="2" charset="2"/>
                        <a:defRPr kumimoji="1" b="1">
                          <a:solidFill>
                            <a:srgbClr val="000000"/>
                          </a:solidFill>
                          <a:latin typeface="Tahoma" panose="020B0604030504040204" pitchFamily="34" charset="0"/>
                          <a:ea typeface="宋体" panose="02010600030101010101" pitchFamily="2" charset="-122"/>
                        </a:defRPr>
                      </a:lvl3pPr>
                      <a:lvl4pPr marL="1600200" indent="-228600" eaLnBrk="0" hangingPunct="0">
                        <a:lnSpc>
                          <a:spcPct val="120000"/>
                        </a:lnSpc>
                        <a:spcBef>
                          <a:spcPct val="20000"/>
                        </a:spcBef>
                        <a:buClr>
                          <a:srgbClr val="006600"/>
                        </a:buClr>
                        <a:buSzPct val="65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4pPr>
                      <a:lvl5pPr marL="2057400" indent="-228600" eaLnBrk="0" hangingPunct="0">
                        <a:lnSpc>
                          <a:spcPct val="120000"/>
                        </a:lnSpc>
                        <a:spcBef>
                          <a:spcPct val="20000"/>
                        </a:spcBef>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20000"/>
                        </a:spcBef>
                        <a:spcAft>
                          <a:spcPct val="0"/>
                        </a:spcAft>
                        <a:buClr>
                          <a:schemeClr val="tx1"/>
                        </a:buClr>
                        <a:buSzTx/>
                        <a:buFont typeface="Wingdings" panose="05000000000000000000" pitchFamily="2" charset="2"/>
                        <a:buNone/>
                        <a:tabLst/>
                      </a:pPr>
                      <a:r>
                        <a:rPr kumimoji="1" lang="en-US" altLang="zh-CN" sz="1800" b="1" i="0" u="none" strike="noStrike" cap="none" normalizeH="0" baseline="0">
                          <a:ln>
                            <a:noFill/>
                          </a:ln>
                          <a:solidFill>
                            <a:schemeClr val="tx2"/>
                          </a:solidFill>
                          <a:effectLst/>
                          <a:latin typeface="宋体" panose="02010600030101010101" pitchFamily="2" charset="-122"/>
                          <a:ea typeface="宋体" panose="02010600030101010101" pitchFamily="2" charset="-122"/>
                        </a:rPr>
                        <a:t>L.D      F0,0</a:t>
                      </a:r>
                      <a:r>
                        <a:rPr kumimoji="1" lang="zh-CN" altLang="en-US" sz="1800" b="1" i="0" u="none" strike="noStrike" cap="none" normalizeH="0" baseline="0">
                          <a:ln>
                            <a:noFill/>
                          </a:ln>
                          <a:solidFill>
                            <a:schemeClr val="tx2"/>
                          </a:solidFill>
                          <a:effectLst/>
                          <a:latin typeface="宋体" panose="02010600030101010101" pitchFamily="2" charset="-122"/>
                          <a:ea typeface="宋体" panose="02010600030101010101" pitchFamily="2" charset="-122"/>
                        </a:rPr>
                        <a:t>（</a:t>
                      </a:r>
                      <a:r>
                        <a:rPr kumimoji="1" lang="en-US" altLang="zh-CN" sz="1800" b="1" i="0" u="none" strike="noStrike" cap="none" normalizeH="0" baseline="0">
                          <a:ln>
                            <a:noFill/>
                          </a:ln>
                          <a:solidFill>
                            <a:schemeClr val="tx2"/>
                          </a:solidFill>
                          <a:effectLst/>
                          <a:latin typeface="宋体" panose="02010600030101010101" pitchFamily="2" charset="-122"/>
                          <a:ea typeface="宋体" panose="02010600030101010101" pitchFamily="2" charset="-122"/>
                        </a:rPr>
                        <a:t>R1</a:t>
                      </a:r>
                      <a:r>
                        <a:rPr kumimoji="1" lang="zh-CN" altLang="en-US" sz="1800" b="1" i="0" u="none" strike="noStrike" cap="none" normalizeH="0" baseline="0">
                          <a:ln>
                            <a:noFill/>
                          </a:ln>
                          <a:solidFill>
                            <a:schemeClr val="tx2"/>
                          </a:solidFill>
                          <a:effectLst/>
                          <a:latin typeface="宋体" panose="02010600030101010101" pitchFamily="2" charset="-122"/>
                          <a:ea typeface="宋体" panose="02010600030101010101" pitchFamily="2" charset="-122"/>
                        </a:rPr>
                        <a:t>） </a:t>
                      </a:r>
                    </a:p>
                  </a:txBody>
                  <a:tcPr marL="90000" marR="90000" marT="28800" marB="28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lnSpc>
                          <a:spcPct val="120000"/>
                        </a:lnSpc>
                        <a:spcBef>
                          <a:spcPct val="20000"/>
                        </a:spcBef>
                        <a:buClr>
                          <a:schemeClr val="tx1"/>
                        </a:buClr>
                        <a:buFont typeface="Wingdings" panose="05000000000000000000" pitchFamily="2" charset="2"/>
                        <a:defRPr kumimoji="1" sz="2000">
                          <a:solidFill>
                            <a:srgbClr val="E24C05"/>
                          </a:solidFill>
                          <a:latin typeface="Tahoma" panose="020B0604030504040204" pitchFamily="34" charset="0"/>
                          <a:ea typeface="黑体" panose="02010609060101010101" pitchFamily="49" charset="-122"/>
                        </a:defRPr>
                      </a:lvl1pPr>
                      <a:lvl2pPr marL="742950" indent="-285750" eaLnBrk="0" hangingPunct="0">
                        <a:lnSpc>
                          <a:spcPct val="120000"/>
                        </a:lnSpc>
                        <a:spcBef>
                          <a:spcPct val="20000"/>
                        </a:spcBef>
                        <a:buClr>
                          <a:schemeClr val="tx1"/>
                        </a:buClr>
                        <a:buSzPct val="90000"/>
                        <a:buFont typeface="Wingdings" panose="05000000000000000000" pitchFamily="2" charset="2"/>
                        <a:defRPr kumimoji="1" sz="2000">
                          <a:solidFill>
                            <a:schemeClr val="tx1"/>
                          </a:solidFill>
                          <a:latin typeface="Tahoma" panose="020B0604030504040204" pitchFamily="34" charset="0"/>
                          <a:ea typeface="黑体" panose="02010609060101010101" pitchFamily="49" charset="-122"/>
                        </a:defRPr>
                      </a:lvl2pPr>
                      <a:lvl3pPr marL="1143000" indent="-228600" eaLnBrk="0" hangingPunct="0">
                        <a:lnSpc>
                          <a:spcPct val="120000"/>
                        </a:lnSpc>
                        <a:spcBef>
                          <a:spcPct val="20000"/>
                        </a:spcBef>
                        <a:buClr>
                          <a:schemeClr val="hlink"/>
                        </a:buClr>
                        <a:buSzPct val="60000"/>
                        <a:buFont typeface="Wingdings" panose="05000000000000000000" pitchFamily="2" charset="2"/>
                        <a:defRPr kumimoji="1" b="1">
                          <a:solidFill>
                            <a:srgbClr val="000000"/>
                          </a:solidFill>
                          <a:latin typeface="Tahoma" panose="020B0604030504040204" pitchFamily="34" charset="0"/>
                          <a:ea typeface="宋体" panose="02010600030101010101" pitchFamily="2" charset="-122"/>
                        </a:defRPr>
                      </a:lvl3pPr>
                      <a:lvl4pPr marL="1600200" indent="-228600" eaLnBrk="0" hangingPunct="0">
                        <a:lnSpc>
                          <a:spcPct val="120000"/>
                        </a:lnSpc>
                        <a:spcBef>
                          <a:spcPct val="20000"/>
                        </a:spcBef>
                        <a:buClr>
                          <a:srgbClr val="006600"/>
                        </a:buClr>
                        <a:buSzPct val="65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4pPr>
                      <a:lvl5pPr marL="2057400" indent="-228600" eaLnBrk="0" hangingPunct="0">
                        <a:lnSpc>
                          <a:spcPct val="120000"/>
                        </a:lnSpc>
                        <a:spcBef>
                          <a:spcPct val="20000"/>
                        </a:spcBef>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anose="05000000000000000000" pitchFamily="2" charset="2"/>
                        <a:buNone/>
                        <a:tabLst/>
                      </a:pPr>
                      <a:r>
                        <a:rPr kumimoji="1" lang="en-US" altLang="zh-CN" sz="1800" b="1" i="0" u="none" strike="noStrike" cap="none" normalizeH="0" baseline="0">
                          <a:ln>
                            <a:noFill/>
                          </a:ln>
                          <a:solidFill>
                            <a:schemeClr val="tx1"/>
                          </a:solidFill>
                          <a:effectLst/>
                          <a:latin typeface="宋体" panose="02010600030101010101" pitchFamily="2" charset="-122"/>
                          <a:ea typeface="宋体" panose="02010600030101010101" pitchFamily="2" charset="-122"/>
                        </a:rPr>
                        <a:t>4</a:t>
                      </a:r>
                    </a:p>
                  </a:txBody>
                  <a:tcPr marL="90000" marR="90000" marT="28800" marB="28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lnSpc>
                          <a:spcPct val="120000"/>
                        </a:lnSpc>
                        <a:spcBef>
                          <a:spcPct val="20000"/>
                        </a:spcBef>
                        <a:buClr>
                          <a:schemeClr val="tx1"/>
                        </a:buClr>
                        <a:buFont typeface="Wingdings" panose="05000000000000000000" pitchFamily="2" charset="2"/>
                        <a:defRPr kumimoji="1" sz="2000">
                          <a:solidFill>
                            <a:srgbClr val="E24C05"/>
                          </a:solidFill>
                          <a:latin typeface="Tahoma" panose="020B0604030504040204" pitchFamily="34" charset="0"/>
                          <a:ea typeface="黑体" panose="02010609060101010101" pitchFamily="49" charset="-122"/>
                        </a:defRPr>
                      </a:lvl1pPr>
                      <a:lvl2pPr marL="742950" indent="-285750" eaLnBrk="0" hangingPunct="0">
                        <a:lnSpc>
                          <a:spcPct val="120000"/>
                        </a:lnSpc>
                        <a:spcBef>
                          <a:spcPct val="20000"/>
                        </a:spcBef>
                        <a:buClr>
                          <a:schemeClr val="tx1"/>
                        </a:buClr>
                        <a:buSzPct val="90000"/>
                        <a:buFont typeface="Wingdings" panose="05000000000000000000" pitchFamily="2" charset="2"/>
                        <a:defRPr kumimoji="1" sz="2000">
                          <a:solidFill>
                            <a:schemeClr val="tx1"/>
                          </a:solidFill>
                          <a:latin typeface="Tahoma" panose="020B0604030504040204" pitchFamily="34" charset="0"/>
                          <a:ea typeface="黑体" panose="02010609060101010101" pitchFamily="49" charset="-122"/>
                        </a:defRPr>
                      </a:lvl2pPr>
                      <a:lvl3pPr marL="1143000" indent="-228600" eaLnBrk="0" hangingPunct="0">
                        <a:lnSpc>
                          <a:spcPct val="120000"/>
                        </a:lnSpc>
                        <a:spcBef>
                          <a:spcPct val="20000"/>
                        </a:spcBef>
                        <a:buClr>
                          <a:schemeClr val="hlink"/>
                        </a:buClr>
                        <a:buSzPct val="60000"/>
                        <a:buFont typeface="Wingdings" panose="05000000000000000000" pitchFamily="2" charset="2"/>
                        <a:defRPr kumimoji="1" b="1">
                          <a:solidFill>
                            <a:srgbClr val="000000"/>
                          </a:solidFill>
                          <a:latin typeface="Tahoma" panose="020B0604030504040204" pitchFamily="34" charset="0"/>
                          <a:ea typeface="宋体" panose="02010600030101010101" pitchFamily="2" charset="-122"/>
                        </a:defRPr>
                      </a:lvl3pPr>
                      <a:lvl4pPr marL="1600200" indent="-228600" eaLnBrk="0" hangingPunct="0">
                        <a:lnSpc>
                          <a:spcPct val="120000"/>
                        </a:lnSpc>
                        <a:spcBef>
                          <a:spcPct val="20000"/>
                        </a:spcBef>
                        <a:buClr>
                          <a:srgbClr val="006600"/>
                        </a:buClr>
                        <a:buSzPct val="65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4pPr>
                      <a:lvl5pPr marL="2057400" indent="-228600" eaLnBrk="0" hangingPunct="0">
                        <a:lnSpc>
                          <a:spcPct val="120000"/>
                        </a:lnSpc>
                        <a:spcBef>
                          <a:spcPct val="20000"/>
                        </a:spcBef>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anose="05000000000000000000" pitchFamily="2" charset="2"/>
                        <a:buNone/>
                        <a:tabLst/>
                      </a:pPr>
                      <a:r>
                        <a:rPr kumimoji="1" lang="en-US" altLang="zh-CN" sz="1800" b="1" i="0" u="none" strike="noStrike" cap="none" normalizeH="0" baseline="0">
                          <a:ln>
                            <a:noFill/>
                          </a:ln>
                          <a:solidFill>
                            <a:schemeClr val="tx1"/>
                          </a:solidFill>
                          <a:effectLst/>
                          <a:latin typeface="宋体" panose="02010600030101010101" pitchFamily="2" charset="-122"/>
                          <a:ea typeface="宋体" panose="02010600030101010101" pitchFamily="2" charset="-122"/>
                        </a:rPr>
                        <a:t>7</a:t>
                      </a:r>
                    </a:p>
                  </a:txBody>
                  <a:tcPr marL="90000" marR="90000" marT="28800" marB="28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lnSpc>
                          <a:spcPct val="120000"/>
                        </a:lnSpc>
                        <a:spcBef>
                          <a:spcPct val="20000"/>
                        </a:spcBef>
                        <a:buClr>
                          <a:schemeClr val="tx1"/>
                        </a:buClr>
                        <a:buFont typeface="Wingdings" panose="05000000000000000000" pitchFamily="2" charset="2"/>
                        <a:defRPr kumimoji="1" sz="2000">
                          <a:solidFill>
                            <a:srgbClr val="E24C05"/>
                          </a:solidFill>
                          <a:latin typeface="Tahoma" panose="020B0604030504040204" pitchFamily="34" charset="0"/>
                          <a:ea typeface="黑体" panose="02010609060101010101" pitchFamily="49" charset="-122"/>
                        </a:defRPr>
                      </a:lvl1pPr>
                      <a:lvl2pPr marL="742950" indent="-285750" eaLnBrk="0" hangingPunct="0">
                        <a:lnSpc>
                          <a:spcPct val="120000"/>
                        </a:lnSpc>
                        <a:spcBef>
                          <a:spcPct val="20000"/>
                        </a:spcBef>
                        <a:buClr>
                          <a:schemeClr val="tx1"/>
                        </a:buClr>
                        <a:buSzPct val="90000"/>
                        <a:buFont typeface="Wingdings" panose="05000000000000000000" pitchFamily="2" charset="2"/>
                        <a:defRPr kumimoji="1" sz="2000">
                          <a:solidFill>
                            <a:schemeClr val="tx1"/>
                          </a:solidFill>
                          <a:latin typeface="Tahoma" panose="020B0604030504040204" pitchFamily="34" charset="0"/>
                          <a:ea typeface="黑体" panose="02010609060101010101" pitchFamily="49" charset="-122"/>
                        </a:defRPr>
                      </a:lvl2pPr>
                      <a:lvl3pPr marL="1143000" indent="-228600" eaLnBrk="0" hangingPunct="0">
                        <a:lnSpc>
                          <a:spcPct val="120000"/>
                        </a:lnSpc>
                        <a:spcBef>
                          <a:spcPct val="20000"/>
                        </a:spcBef>
                        <a:buClr>
                          <a:schemeClr val="hlink"/>
                        </a:buClr>
                        <a:buSzPct val="60000"/>
                        <a:buFont typeface="Wingdings" panose="05000000000000000000" pitchFamily="2" charset="2"/>
                        <a:defRPr kumimoji="1" b="1">
                          <a:solidFill>
                            <a:srgbClr val="000000"/>
                          </a:solidFill>
                          <a:latin typeface="Tahoma" panose="020B0604030504040204" pitchFamily="34" charset="0"/>
                          <a:ea typeface="宋体" panose="02010600030101010101" pitchFamily="2" charset="-122"/>
                        </a:defRPr>
                      </a:lvl3pPr>
                      <a:lvl4pPr marL="1600200" indent="-228600" eaLnBrk="0" hangingPunct="0">
                        <a:lnSpc>
                          <a:spcPct val="120000"/>
                        </a:lnSpc>
                        <a:spcBef>
                          <a:spcPct val="20000"/>
                        </a:spcBef>
                        <a:buClr>
                          <a:srgbClr val="006600"/>
                        </a:buClr>
                        <a:buSzPct val="65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4pPr>
                      <a:lvl5pPr marL="2057400" indent="-228600" eaLnBrk="0" hangingPunct="0">
                        <a:lnSpc>
                          <a:spcPct val="120000"/>
                        </a:lnSpc>
                        <a:spcBef>
                          <a:spcPct val="20000"/>
                        </a:spcBef>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anose="05000000000000000000" pitchFamily="2" charset="2"/>
                        <a:buNone/>
                        <a:tabLst/>
                      </a:pPr>
                      <a:r>
                        <a:rPr kumimoji="1" lang="en-US" altLang="zh-CN" sz="1800" b="1" i="0" u="none" strike="noStrike" cap="none" normalizeH="0" baseline="0">
                          <a:ln>
                            <a:noFill/>
                          </a:ln>
                          <a:solidFill>
                            <a:schemeClr val="tx1"/>
                          </a:solidFill>
                          <a:effectLst/>
                          <a:latin typeface="宋体" panose="02010600030101010101" pitchFamily="2" charset="-122"/>
                          <a:ea typeface="宋体" panose="02010600030101010101" pitchFamily="2" charset="-122"/>
                        </a:rPr>
                        <a:t>8</a:t>
                      </a:r>
                    </a:p>
                  </a:txBody>
                  <a:tcPr marL="90000" marR="90000" marT="28800" marB="28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lnSpc>
                          <a:spcPct val="120000"/>
                        </a:lnSpc>
                        <a:spcBef>
                          <a:spcPct val="20000"/>
                        </a:spcBef>
                        <a:buClr>
                          <a:schemeClr val="tx1"/>
                        </a:buClr>
                        <a:buFont typeface="Wingdings" panose="05000000000000000000" pitchFamily="2" charset="2"/>
                        <a:defRPr kumimoji="1" sz="2000">
                          <a:solidFill>
                            <a:srgbClr val="E24C05"/>
                          </a:solidFill>
                          <a:latin typeface="Tahoma" panose="020B0604030504040204" pitchFamily="34" charset="0"/>
                          <a:ea typeface="黑体" panose="02010609060101010101" pitchFamily="49" charset="-122"/>
                        </a:defRPr>
                      </a:lvl1pPr>
                      <a:lvl2pPr marL="742950" indent="-285750" eaLnBrk="0" hangingPunct="0">
                        <a:lnSpc>
                          <a:spcPct val="120000"/>
                        </a:lnSpc>
                        <a:spcBef>
                          <a:spcPct val="20000"/>
                        </a:spcBef>
                        <a:buClr>
                          <a:schemeClr val="tx1"/>
                        </a:buClr>
                        <a:buSzPct val="90000"/>
                        <a:buFont typeface="Wingdings" panose="05000000000000000000" pitchFamily="2" charset="2"/>
                        <a:defRPr kumimoji="1" sz="2000">
                          <a:solidFill>
                            <a:schemeClr val="tx1"/>
                          </a:solidFill>
                          <a:latin typeface="Tahoma" panose="020B0604030504040204" pitchFamily="34" charset="0"/>
                          <a:ea typeface="黑体" panose="02010609060101010101" pitchFamily="49" charset="-122"/>
                        </a:defRPr>
                      </a:lvl2pPr>
                      <a:lvl3pPr marL="1143000" indent="-228600" eaLnBrk="0" hangingPunct="0">
                        <a:lnSpc>
                          <a:spcPct val="120000"/>
                        </a:lnSpc>
                        <a:spcBef>
                          <a:spcPct val="20000"/>
                        </a:spcBef>
                        <a:buClr>
                          <a:schemeClr val="hlink"/>
                        </a:buClr>
                        <a:buSzPct val="60000"/>
                        <a:buFont typeface="Wingdings" panose="05000000000000000000" pitchFamily="2" charset="2"/>
                        <a:defRPr kumimoji="1" b="1">
                          <a:solidFill>
                            <a:srgbClr val="000000"/>
                          </a:solidFill>
                          <a:latin typeface="Tahoma" panose="020B0604030504040204" pitchFamily="34" charset="0"/>
                          <a:ea typeface="宋体" panose="02010600030101010101" pitchFamily="2" charset="-122"/>
                        </a:defRPr>
                      </a:lvl3pPr>
                      <a:lvl4pPr marL="1600200" indent="-228600" eaLnBrk="0" hangingPunct="0">
                        <a:lnSpc>
                          <a:spcPct val="120000"/>
                        </a:lnSpc>
                        <a:spcBef>
                          <a:spcPct val="20000"/>
                        </a:spcBef>
                        <a:buClr>
                          <a:srgbClr val="006600"/>
                        </a:buClr>
                        <a:buSzPct val="65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4pPr>
                      <a:lvl5pPr marL="2057400" indent="-228600" eaLnBrk="0" hangingPunct="0">
                        <a:lnSpc>
                          <a:spcPct val="120000"/>
                        </a:lnSpc>
                        <a:spcBef>
                          <a:spcPct val="20000"/>
                        </a:spcBef>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anose="05000000000000000000" pitchFamily="2" charset="2"/>
                        <a:buNone/>
                        <a:tabLst/>
                      </a:pPr>
                      <a:r>
                        <a:rPr kumimoji="1" lang="en-US" altLang="zh-CN" sz="1800" b="1" i="0" u="none" strike="noStrike" cap="none" normalizeH="0" baseline="0">
                          <a:ln>
                            <a:noFill/>
                          </a:ln>
                          <a:solidFill>
                            <a:schemeClr val="tx1"/>
                          </a:solidFill>
                          <a:effectLst/>
                          <a:latin typeface="宋体" panose="02010600030101010101" pitchFamily="2" charset="-122"/>
                          <a:ea typeface="宋体" panose="02010600030101010101" pitchFamily="2" charset="-122"/>
                        </a:rPr>
                        <a:t>9</a:t>
                      </a:r>
                    </a:p>
                  </a:txBody>
                  <a:tcPr marL="90000" marR="90000" marT="28800" marB="28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lnSpc>
                          <a:spcPct val="120000"/>
                        </a:lnSpc>
                        <a:spcBef>
                          <a:spcPct val="20000"/>
                        </a:spcBef>
                        <a:buClr>
                          <a:schemeClr val="tx1"/>
                        </a:buClr>
                        <a:buFont typeface="Wingdings" panose="05000000000000000000" pitchFamily="2" charset="2"/>
                        <a:defRPr kumimoji="1" sz="2000">
                          <a:solidFill>
                            <a:srgbClr val="E24C05"/>
                          </a:solidFill>
                          <a:latin typeface="Tahoma" panose="020B0604030504040204" pitchFamily="34" charset="0"/>
                          <a:ea typeface="黑体" panose="02010609060101010101" pitchFamily="49" charset="-122"/>
                        </a:defRPr>
                      </a:lvl1pPr>
                      <a:lvl2pPr marL="742950" indent="-285750" eaLnBrk="0" hangingPunct="0">
                        <a:lnSpc>
                          <a:spcPct val="120000"/>
                        </a:lnSpc>
                        <a:spcBef>
                          <a:spcPct val="20000"/>
                        </a:spcBef>
                        <a:buClr>
                          <a:schemeClr val="tx1"/>
                        </a:buClr>
                        <a:buSzPct val="90000"/>
                        <a:buFont typeface="Wingdings" panose="05000000000000000000" pitchFamily="2" charset="2"/>
                        <a:defRPr kumimoji="1" sz="2000">
                          <a:solidFill>
                            <a:schemeClr val="tx1"/>
                          </a:solidFill>
                          <a:latin typeface="Tahoma" panose="020B0604030504040204" pitchFamily="34" charset="0"/>
                          <a:ea typeface="黑体" panose="02010609060101010101" pitchFamily="49" charset="-122"/>
                        </a:defRPr>
                      </a:lvl2pPr>
                      <a:lvl3pPr marL="1143000" indent="-228600" eaLnBrk="0" hangingPunct="0">
                        <a:lnSpc>
                          <a:spcPct val="120000"/>
                        </a:lnSpc>
                        <a:spcBef>
                          <a:spcPct val="20000"/>
                        </a:spcBef>
                        <a:buClr>
                          <a:schemeClr val="hlink"/>
                        </a:buClr>
                        <a:buSzPct val="60000"/>
                        <a:buFont typeface="Wingdings" panose="05000000000000000000" pitchFamily="2" charset="2"/>
                        <a:defRPr kumimoji="1" b="1">
                          <a:solidFill>
                            <a:srgbClr val="000000"/>
                          </a:solidFill>
                          <a:latin typeface="Tahoma" panose="020B0604030504040204" pitchFamily="34" charset="0"/>
                          <a:ea typeface="宋体" panose="02010600030101010101" pitchFamily="2" charset="-122"/>
                        </a:defRPr>
                      </a:lvl3pPr>
                      <a:lvl4pPr marL="1600200" indent="-228600" eaLnBrk="0" hangingPunct="0">
                        <a:lnSpc>
                          <a:spcPct val="120000"/>
                        </a:lnSpc>
                        <a:spcBef>
                          <a:spcPct val="20000"/>
                        </a:spcBef>
                        <a:buClr>
                          <a:srgbClr val="006600"/>
                        </a:buClr>
                        <a:buSzPct val="65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4pPr>
                      <a:lvl5pPr marL="2057400" indent="-228600" eaLnBrk="0" hangingPunct="0">
                        <a:lnSpc>
                          <a:spcPct val="120000"/>
                        </a:lnSpc>
                        <a:spcBef>
                          <a:spcPct val="20000"/>
                        </a:spcBef>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20000"/>
                        </a:spcBef>
                        <a:spcAft>
                          <a:spcPct val="0"/>
                        </a:spcAft>
                        <a:buClr>
                          <a:schemeClr val="tx1"/>
                        </a:buClr>
                        <a:buSzTx/>
                        <a:buFont typeface="Wingdings" panose="05000000000000000000" pitchFamily="2" charset="2"/>
                        <a:buNone/>
                        <a:tabLst/>
                      </a:pPr>
                      <a:r>
                        <a:rPr kumimoji="1" lang="zh-CN" altLang="en-US" sz="1800" b="1" i="0" u="none" strike="noStrike" cap="none" normalizeH="0" baseline="0">
                          <a:ln>
                            <a:noFill/>
                          </a:ln>
                          <a:solidFill>
                            <a:schemeClr val="tx1"/>
                          </a:solidFill>
                          <a:effectLst/>
                          <a:latin typeface="宋体" panose="02010600030101010101" pitchFamily="2" charset="-122"/>
                          <a:ea typeface="宋体" panose="02010600030101010101" pitchFamily="2" charset="-122"/>
                        </a:rPr>
                        <a:t>等待</a:t>
                      </a:r>
                      <a:r>
                        <a:rPr kumimoji="1" lang="en-US" altLang="zh-CN" sz="1800" b="1" i="0" u="none" strike="noStrike" cap="none" normalizeH="0" baseline="0">
                          <a:ln>
                            <a:noFill/>
                          </a:ln>
                          <a:solidFill>
                            <a:schemeClr val="tx1"/>
                          </a:solidFill>
                          <a:effectLst/>
                          <a:latin typeface="宋体" panose="02010600030101010101" pitchFamily="2" charset="-122"/>
                          <a:ea typeface="宋体" panose="02010600030101010101" pitchFamily="2" charset="-122"/>
                        </a:rPr>
                        <a:t>BNE</a:t>
                      </a:r>
                      <a:r>
                        <a:rPr kumimoji="1" lang="zh-CN" altLang="en-US" sz="1800" b="1" i="0" u="none" strike="noStrike" cap="none" normalizeH="0" baseline="0">
                          <a:ln>
                            <a:noFill/>
                          </a:ln>
                          <a:solidFill>
                            <a:schemeClr val="tx1"/>
                          </a:solidFill>
                          <a:effectLst/>
                          <a:latin typeface="宋体" panose="02010600030101010101" pitchFamily="2" charset="-122"/>
                          <a:ea typeface="宋体" panose="02010600030101010101" pitchFamily="2" charset="-122"/>
                        </a:rPr>
                        <a:t>完成 </a:t>
                      </a:r>
                    </a:p>
                  </a:txBody>
                  <a:tcPr marL="90000" marR="90000" marT="28800" marB="28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92112">
                <a:tc>
                  <a:txBody>
                    <a:bodyPr/>
                    <a:lstStyle>
                      <a:lvl1pPr eaLnBrk="0" hangingPunct="0">
                        <a:lnSpc>
                          <a:spcPct val="120000"/>
                        </a:lnSpc>
                        <a:spcBef>
                          <a:spcPct val="20000"/>
                        </a:spcBef>
                        <a:buClr>
                          <a:schemeClr val="tx1"/>
                        </a:buClr>
                        <a:buFont typeface="Wingdings" panose="05000000000000000000" pitchFamily="2" charset="2"/>
                        <a:defRPr kumimoji="1" sz="2000">
                          <a:solidFill>
                            <a:srgbClr val="E24C05"/>
                          </a:solidFill>
                          <a:latin typeface="Tahoma" panose="020B0604030504040204" pitchFamily="34" charset="0"/>
                          <a:ea typeface="黑体" panose="02010609060101010101" pitchFamily="49" charset="-122"/>
                        </a:defRPr>
                      </a:lvl1pPr>
                      <a:lvl2pPr marL="742950" indent="-285750" eaLnBrk="0" hangingPunct="0">
                        <a:lnSpc>
                          <a:spcPct val="120000"/>
                        </a:lnSpc>
                        <a:spcBef>
                          <a:spcPct val="20000"/>
                        </a:spcBef>
                        <a:buClr>
                          <a:schemeClr val="tx1"/>
                        </a:buClr>
                        <a:buSzPct val="90000"/>
                        <a:buFont typeface="Wingdings" panose="05000000000000000000" pitchFamily="2" charset="2"/>
                        <a:defRPr kumimoji="1" sz="2000">
                          <a:solidFill>
                            <a:schemeClr val="tx1"/>
                          </a:solidFill>
                          <a:latin typeface="Tahoma" panose="020B0604030504040204" pitchFamily="34" charset="0"/>
                          <a:ea typeface="黑体" panose="02010609060101010101" pitchFamily="49" charset="-122"/>
                        </a:defRPr>
                      </a:lvl2pPr>
                      <a:lvl3pPr marL="1143000" indent="-228600" eaLnBrk="0" hangingPunct="0">
                        <a:lnSpc>
                          <a:spcPct val="120000"/>
                        </a:lnSpc>
                        <a:spcBef>
                          <a:spcPct val="20000"/>
                        </a:spcBef>
                        <a:buClr>
                          <a:schemeClr val="hlink"/>
                        </a:buClr>
                        <a:buSzPct val="60000"/>
                        <a:buFont typeface="Wingdings" panose="05000000000000000000" pitchFamily="2" charset="2"/>
                        <a:defRPr kumimoji="1" b="1">
                          <a:solidFill>
                            <a:srgbClr val="000000"/>
                          </a:solidFill>
                          <a:latin typeface="Tahoma" panose="020B0604030504040204" pitchFamily="34" charset="0"/>
                          <a:ea typeface="宋体" panose="02010600030101010101" pitchFamily="2" charset="-122"/>
                        </a:defRPr>
                      </a:lvl3pPr>
                      <a:lvl4pPr marL="1600200" indent="-228600" eaLnBrk="0" hangingPunct="0">
                        <a:lnSpc>
                          <a:spcPct val="120000"/>
                        </a:lnSpc>
                        <a:spcBef>
                          <a:spcPct val="20000"/>
                        </a:spcBef>
                        <a:buClr>
                          <a:srgbClr val="006600"/>
                        </a:buClr>
                        <a:buSzPct val="65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4pPr>
                      <a:lvl5pPr marL="2057400" indent="-228600" eaLnBrk="0" hangingPunct="0">
                        <a:lnSpc>
                          <a:spcPct val="120000"/>
                        </a:lnSpc>
                        <a:spcBef>
                          <a:spcPct val="20000"/>
                        </a:spcBef>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anose="05000000000000000000" pitchFamily="2" charset="2"/>
                        <a:buNone/>
                        <a:tabLst/>
                      </a:pPr>
                      <a:r>
                        <a:rPr kumimoji="1" lang="en-US" altLang="zh-CN" sz="1800" b="1" i="0" u="none" strike="noStrike" cap="none" normalizeH="0" baseline="0">
                          <a:ln>
                            <a:noFill/>
                          </a:ln>
                          <a:solidFill>
                            <a:srgbClr val="008000"/>
                          </a:solidFill>
                          <a:effectLst/>
                          <a:latin typeface="宋体" panose="02010600030101010101" pitchFamily="2" charset="-122"/>
                          <a:ea typeface="宋体" panose="02010600030101010101" pitchFamily="2" charset="-122"/>
                        </a:rPr>
                        <a:t>2</a:t>
                      </a:r>
                    </a:p>
                  </a:txBody>
                  <a:tcPr marL="90000" marR="90000" marT="28800" marB="28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lnSpc>
                          <a:spcPct val="120000"/>
                        </a:lnSpc>
                        <a:spcBef>
                          <a:spcPct val="20000"/>
                        </a:spcBef>
                        <a:buClr>
                          <a:schemeClr val="tx1"/>
                        </a:buClr>
                        <a:buFont typeface="Wingdings" panose="05000000000000000000" pitchFamily="2" charset="2"/>
                        <a:defRPr kumimoji="1" sz="2000">
                          <a:solidFill>
                            <a:srgbClr val="E24C05"/>
                          </a:solidFill>
                          <a:latin typeface="Tahoma" panose="020B0604030504040204" pitchFamily="34" charset="0"/>
                          <a:ea typeface="黑体" panose="02010609060101010101" pitchFamily="49" charset="-122"/>
                        </a:defRPr>
                      </a:lvl1pPr>
                      <a:lvl2pPr marL="742950" indent="-285750" eaLnBrk="0" hangingPunct="0">
                        <a:lnSpc>
                          <a:spcPct val="120000"/>
                        </a:lnSpc>
                        <a:spcBef>
                          <a:spcPct val="20000"/>
                        </a:spcBef>
                        <a:buClr>
                          <a:schemeClr val="tx1"/>
                        </a:buClr>
                        <a:buSzPct val="90000"/>
                        <a:buFont typeface="Wingdings" panose="05000000000000000000" pitchFamily="2" charset="2"/>
                        <a:defRPr kumimoji="1" sz="2000">
                          <a:solidFill>
                            <a:schemeClr val="tx1"/>
                          </a:solidFill>
                          <a:latin typeface="Tahoma" panose="020B0604030504040204" pitchFamily="34" charset="0"/>
                          <a:ea typeface="黑体" panose="02010609060101010101" pitchFamily="49" charset="-122"/>
                        </a:defRPr>
                      </a:lvl2pPr>
                      <a:lvl3pPr marL="1143000" indent="-228600" eaLnBrk="0" hangingPunct="0">
                        <a:lnSpc>
                          <a:spcPct val="120000"/>
                        </a:lnSpc>
                        <a:spcBef>
                          <a:spcPct val="20000"/>
                        </a:spcBef>
                        <a:buClr>
                          <a:schemeClr val="hlink"/>
                        </a:buClr>
                        <a:buSzPct val="60000"/>
                        <a:buFont typeface="Wingdings" panose="05000000000000000000" pitchFamily="2" charset="2"/>
                        <a:defRPr kumimoji="1" b="1">
                          <a:solidFill>
                            <a:srgbClr val="000000"/>
                          </a:solidFill>
                          <a:latin typeface="Tahoma" panose="020B0604030504040204" pitchFamily="34" charset="0"/>
                          <a:ea typeface="宋体" panose="02010600030101010101" pitchFamily="2" charset="-122"/>
                        </a:defRPr>
                      </a:lvl3pPr>
                      <a:lvl4pPr marL="1600200" indent="-228600" eaLnBrk="0" hangingPunct="0">
                        <a:lnSpc>
                          <a:spcPct val="120000"/>
                        </a:lnSpc>
                        <a:spcBef>
                          <a:spcPct val="20000"/>
                        </a:spcBef>
                        <a:buClr>
                          <a:srgbClr val="006600"/>
                        </a:buClr>
                        <a:buSzPct val="65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4pPr>
                      <a:lvl5pPr marL="2057400" indent="-228600" eaLnBrk="0" hangingPunct="0">
                        <a:lnSpc>
                          <a:spcPct val="120000"/>
                        </a:lnSpc>
                        <a:spcBef>
                          <a:spcPct val="20000"/>
                        </a:spcBef>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20000"/>
                        </a:spcBef>
                        <a:spcAft>
                          <a:spcPct val="0"/>
                        </a:spcAft>
                        <a:buClr>
                          <a:schemeClr val="tx1"/>
                        </a:buClr>
                        <a:buSzTx/>
                        <a:buFont typeface="Wingdings" panose="05000000000000000000" pitchFamily="2" charset="2"/>
                        <a:buNone/>
                        <a:tabLst/>
                      </a:pPr>
                      <a:r>
                        <a:rPr kumimoji="1" lang="en-US" altLang="zh-CN" sz="1800" b="1" i="0" u="none" strike="noStrike" cap="none" normalizeH="0" baseline="0">
                          <a:ln>
                            <a:noFill/>
                          </a:ln>
                          <a:solidFill>
                            <a:schemeClr val="tx2"/>
                          </a:solidFill>
                          <a:effectLst/>
                          <a:latin typeface="宋体" panose="02010600030101010101" pitchFamily="2" charset="-122"/>
                          <a:ea typeface="宋体" panose="02010600030101010101" pitchFamily="2" charset="-122"/>
                        </a:rPr>
                        <a:t>ADD.D    F4,F0,F2 </a:t>
                      </a:r>
                    </a:p>
                  </a:txBody>
                  <a:tcPr marL="90000" marR="90000" marT="28800" marB="28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lnSpc>
                          <a:spcPct val="120000"/>
                        </a:lnSpc>
                        <a:spcBef>
                          <a:spcPct val="20000"/>
                        </a:spcBef>
                        <a:buClr>
                          <a:schemeClr val="tx1"/>
                        </a:buClr>
                        <a:buFont typeface="Wingdings" panose="05000000000000000000" pitchFamily="2" charset="2"/>
                        <a:defRPr kumimoji="1" sz="2000">
                          <a:solidFill>
                            <a:srgbClr val="E24C05"/>
                          </a:solidFill>
                          <a:latin typeface="Tahoma" panose="020B0604030504040204" pitchFamily="34" charset="0"/>
                          <a:ea typeface="黑体" panose="02010609060101010101" pitchFamily="49" charset="-122"/>
                        </a:defRPr>
                      </a:lvl1pPr>
                      <a:lvl2pPr marL="742950" indent="-285750" eaLnBrk="0" hangingPunct="0">
                        <a:lnSpc>
                          <a:spcPct val="120000"/>
                        </a:lnSpc>
                        <a:spcBef>
                          <a:spcPct val="20000"/>
                        </a:spcBef>
                        <a:buClr>
                          <a:schemeClr val="tx1"/>
                        </a:buClr>
                        <a:buSzPct val="90000"/>
                        <a:buFont typeface="Wingdings" panose="05000000000000000000" pitchFamily="2" charset="2"/>
                        <a:defRPr kumimoji="1" sz="2000">
                          <a:solidFill>
                            <a:schemeClr val="tx1"/>
                          </a:solidFill>
                          <a:latin typeface="Tahoma" panose="020B0604030504040204" pitchFamily="34" charset="0"/>
                          <a:ea typeface="黑体" panose="02010609060101010101" pitchFamily="49" charset="-122"/>
                        </a:defRPr>
                      </a:lvl2pPr>
                      <a:lvl3pPr marL="1143000" indent="-228600" eaLnBrk="0" hangingPunct="0">
                        <a:lnSpc>
                          <a:spcPct val="120000"/>
                        </a:lnSpc>
                        <a:spcBef>
                          <a:spcPct val="20000"/>
                        </a:spcBef>
                        <a:buClr>
                          <a:schemeClr val="hlink"/>
                        </a:buClr>
                        <a:buSzPct val="60000"/>
                        <a:buFont typeface="Wingdings" panose="05000000000000000000" pitchFamily="2" charset="2"/>
                        <a:defRPr kumimoji="1" b="1">
                          <a:solidFill>
                            <a:srgbClr val="000000"/>
                          </a:solidFill>
                          <a:latin typeface="Tahoma" panose="020B0604030504040204" pitchFamily="34" charset="0"/>
                          <a:ea typeface="宋体" panose="02010600030101010101" pitchFamily="2" charset="-122"/>
                        </a:defRPr>
                      </a:lvl3pPr>
                      <a:lvl4pPr marL="1600200" indent="-228600" eaLnBrk="0" hangingPunct="0">
                        <a:lnSpc>
                          <a:spcPct val="120000"/>
                        </a:lnSpc>
                        <a:spcBef>
                          <a:spcPct val="20000"/>
                        </a:spcBef>
                        <a:buClr>
                          <a:srgbClr val="006600"/>
                        </a:buClr>
                        <a:buSzPct val="65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4pPr>
                      <a:lvl5pPr marL="2057400" indent="-228600" eaLnBrk="0" hangingPunct="0">
                        <a:lnSpc>
                          <a:spcPct val="120000"/>
                        </a:lnSpc>
                        <a:spcBef>
                          <a:spcPct val="20000"/>
                        </a:spcBef>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anose="05000000000000000000" pitchFamily="2" charset="2"/>
                        <a:buNone/>
                        <a:tabLst/>
                      </a:pPr>
                      <a:r>
                        <a:rPr kumimoji="1" lang="en-US" altLang="zh-CN" sz="1800" b="1" i="0" u="none" strike="noStrike" cap="none" normalizeH="0" baseline="0">
                          <a:ln>
                            <a:noFill/>
                          </a:ln>
                          <a:solidFill>
                            <a:schemeClr val="tx1"/>
                          </a:solidFill>
                          <a:effectLst/>
                          <a:latin typeface="宋体" panose="02010600030101010101" pitchFamily="2" charset="-122"/>
                          <a:ea typeface="宋体" panose="02010600030101010101" pitchFamily="2" charset="-122"/>
                        </a:rPr>
                        <a:t>4</a:t>
                      </a:r>
                    </a:p>
                  </a:txBody>
                  <a:tcPr marL="90000" marR="90000" marT="28800" marB="28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lnSpc>
                          <a:spcPct val="120000"/>
                        </a:lnSpc>
                        <a:spcBef>
                          <a:spcPct val="20000"/>
                        </a:spcBef>
                        <a:buClr>
                          <a:schemeClr val="tx1"/>
                        </a:buClr>
                        <a:buFont typeface="Wingdings" panose="05000000000000000000" pitchFamily="2" charset="2"/>
                        <a:defRPr kumimoji="1" sz="2000">
                          <a:solidFill>
                            <a:srgbClr val="E24C05"/>
                          </a:solidFill>
                          <a:latin typeface="Tahoma" panose="020B0604030504040204" pitchFamily="34" charset="0"/>
                          <a:ea typeface="黑体" panose="02010609060101010101" pitchFamily="49" charset="-122"/>
                        </a:defRPr>
                      </a:lvl1pPr>
                      <a:lvl2pPr marL="742950" indent="-285750" eaLnBrk="0" hangingPunct="0">
                        <a:lnSpc>
                          <a:spcPct val="120000"/>
                        </a:lnSpc>
                        <a:spcBef>
                          <a:spcPct val="20000"/>
                        </a:spcBef>
                        <a:buClr>
                          <a:schemeClr val="tx1"/>
                        </a:buClr>
                        <a:buSzPct val="90000"/>
                        <a:buFont typeface="Wingdings" panose="05000000000000000000" pitchFamily="2" charset="2"/>
                        <a:defRPr kumimoji="1" sz="2000">
                          <a:solidFill>
                            <a:schemeClr val="tx1"/>
                          </a:solidFill>
                          <a:latin typeface="Tahoma" panose="020B0604030504040204" pitchFamily="34" charset="0"/>
                          <a:ea typeface="黑体" panose="02010609060101010101" pitchFamily="49" charset="-122"/>
                        </a:defRPr>
                      </a:lvl2pPr>
                      <a:lvl3pPr marL="1143000" indent="-228600" eaLnBrk="0" hangingPunct="0">
                        <a:lnSpc>
                          <a:spcPct val="120000"/>
                        </a:lnSpc>
                        <a:spcBef>
                          <a:spcPct val="20000"/>
                        </a:spcBef>
                        <a:buClr>
                          <a:schemeClr val="hlink"/>
                        </a:buClr>
                        <a:buSzPct val="60000"/>
                        <a:buFont typeface="Wingdings" panose="05000000000000000000" pitchFamily="2" charset="2"/>
                        <a:defRPr kumimoji="1" b="1">
                          <a:solidFill>
                            <a:srgbClr val="000000"/>
                          </a:solidFill>
                          <a:latin typeface="Tahoma" panose="020B0604030504040204" pitchFamily="34" charset="0"/>
                          <a:ea typeface="宋体" panose="02010600030101010101" pitchFamily="2" charset="-122"/>
                        </a:defRPr>
                      </a:lvl3pPr>
                      <a:lvl4pPr marL="1600200" indent="-228600" eaLnBrk="0" hangingPunct="0">
                        <a:lnSpc>
                          <a:spcPct val="120000"/>
                        </a:lnSpc>
                        <a:spcBef>
                          <a:spcPct val="20000"/>
                        </a:spcBef>
                        <a:buClr>
                          <a:srgbClr val="006600"/>
                        </a:buClr>
                        <a:buSzPct val="65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4pPr>
                      <a:lvl5pPr marL="2057400" indent="-228600" eaLnBrk="0" hangingPunct="0">
                        <a:lnSpc>
                          <a:spcPct val="120000"/>
                        </a:lnSpc>
                        <a:spcBef>
                          <a:spcPct val="20000"/>
                        </a:spcBef>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anose="05000000000000000000" pitchFamily="2" charset="2"/>
                        <a:buNone/>
                        <a:tabLst/>
                      </a:pPr>
                      <a:r>
                        <a:rPr kumimoji="1" lang="en-US" altLang="zh-CN" sz="1800" b="1" i="0" u="none" strike="noStrike" cap="none" normalizeH="0" baseline="0">
                          <a:ln>
                            <a:noFill/>
                          </a:ln>
                          <a:solidFill>
                            <a:schemeClr val="tx1"/>
                          </a:solidFill>
                          <a:effectLst/>
                          <a:latin typeface="宋体" panose="02010600030101010101" pitchFamily="2" charset="-122"/>
                          <a:ea typeface="宋体" panose="02010600030101010101" pitchFamily="2" charset="-122"/>
                        </a:rPr>
                        <a:t>10</a:t>
                      </a:r>
                    </a:p>
                  </a:txBody>
                  <a:tcPr marL="90000" marR="90000" marT="28800" marB="28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lnSpc>
                          <a:spcPct val="120000"/>
                        </a:lnSpc>
                        <a:spcBef>
                          <a:spcPct val="20000"/>
                        </a:spcBef>
                        <a:buClr>
                          <a:schemeClr val="tx1"/>
                        </a:buClr>
                        <a:buFont typeface="Wingdings" panose="05000000000000000000" pitchFamily="2" charset="2"/>
                        <a:defRPr kumimoji="1" sz="2000">
                          <a:solidFill>
                            <a:srgbClr val="E24C05"/>
                          </a:solidFill>
                          <a:latin typeface="Tahoma" panose="020B0604030504040204" pitchFamily="34" charset="0"/>
                          <a:ea typeface="黑体" panose="02010609060101010101" pitchFamily="49" charset="-122"/>
                        </a:defRPr>
                      </a:lvl1pPr>
                      <a:lvl2pPr marL="742950" indent="-285750" eaLnBrk="0" hangingPunct="0">
                        <a:lnSpc>
                          <a:spcPct val="120000"/>
                        </a:lnSpc>
                        <a:spcBef>
                          <a:spcPct val="20000"/>
                        </a:spcBef>
                        <a:buClr>
                          <a:schemeClr val="tx1"/>
                        </a:buClr>
                        <a:buSzPct val="90000"/>
                        <a:buFont typeface="Wingdings" panose="05000000000000000000" pitchFamily="2" charset="2"/>
                        <a:defRPr kumimoji="1" sz="2000">
                          <a:solidFill>
                            <a:schemeClr val="tx1"/>
                          </a:solidFill>
                          <a:latin typeface="Tahoma" panose="020B0604030504040204" pitchFamily="34" charset="0"/>
                          <a:ea typeface="黑体" panose="02010609060101010101" pitchFamily="49" charset="-122"/>
                        </a:defRPr>
                      </a:lvl2pPr>
                      <a:lvl3pPr marL="1143000" indent="-228600" eaLnBrk="0" hangingPunct="0">
                        <a:lnSpc>
                          <a:spcPct val="120000"/>
                        </a:lnSpc>
                        <a:spcBef>
                          <a:spcPct val="20000"/>
                        </a:spcBef>
                        <a:buClr>
                          <a:schemeClr val="hlink"/>
                        </a:buClr>
                        <a:buSzPct val="60000"/>
                        <a:buFont typeface="Wingdings" panose="05000000000000000000" pitchFamily="2" charset="2"/>
                        <a:defRPr kumimoji="1" b="1">
                          <a:solidFill>
                            <a:srgbClr val="000000"/>
                          </a:solidFill>
                          <a:latin typeface="Tahoma" panose="020B0604030504040204" pitchFamily="34" charset="0"/>
                          <a:ea typeface="宋体" panose="02010600030101010101" pitchFamily="2" charset="-122"/>
                        </a:defRPr>
                      </a:lvl3pPr>
                      <a:lvl4pPr marL="1600200" indent="-228600" eaLnBrk="0" hangingPunct="0">
                        <a:lnSpc>
                          <a:spcPct val="120000"/>
                        </a:lnSpc>
                        <a:spcBef>
                          <a:spcPct val="20000"/>
                        </a:spcBef>
                        <a:buClr>
                          <a:srgbClr val="006600"/>
                        </a:buClr>
                        <a:buSzPct val="65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4pPr>
                      <a:lvl5pPr marL="2057400" indent="-228600" eaLnBrk="0" hangingPunct="0">
                        <a:lnSpc>
                          <a:spcPct val="120000"/>
                        </a:lnSpc>
                        <a:spcBef>
                          <a:spcPct val="20000"/>
                        </a:spcBef>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anose="05000000000000000000" pitchFamily="2" charset="2"/>
                        <a:buNone/>
                        <a:tabLst/>
                      </a:pPr>
                      <a:endParaRPr kumimoji="1" lang="zh-CN" altLang="zh-CN" sz="1800" b="1" i="0" u="none" strike="noStrike" cap="none" normalizeH="0" baseline="0">
                        <a:ln>
                          <a:noFill/>
                        </a:ln>
                        <a:solidFill>
                          <a:schemeClr val="tx1"/>
                        </a:solidFill>
                        <a:effectLst/>
                        <a:latin typeface="宋体" panose="02010600030101010101" pitchFamily="2" charset="-122"/>
                        <a:ea typeface="宋体" panose="02010600030101010101" pitchFamily="2" charset="-122"/>
                      </a:endParaRPr>
                    </a:p>
                  </a:txBody>
                  <a:tcPr marL="90000" marR="90000" marT="28800" marB="28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lnSpc>
                          <a:spcPct val="120000"/>
                        </a:lnSpc>
                        <a:spcBef>
                          <a:spcPct val="20000"/>
                        </a:spcBef>
                        <a:buClr>
                          <a:schemeClr val="tx1"/>
                        </a:buClr>
                        <a:buFont typeface="Wingdings" panose="05000000000000000000" pitchFamily="2" charset="2"/>
                        <a:defRPr kumimoji="1" sz="2000">
                          <a:solidFill>
                            <a:srgbClr val="E24C05"/>
                          </a:solidFill>
                          <a:latin typeface="Tahoma" panose="020B0604030504040204" pitchFamily="34" charset="0"/>
                          <a:ea typeface="黑体" panose="02010609060101010101" pitchFamily="49" charset="-122"/>
                        </a:defRPr>
                      </a:lvl1pPr>
                      <a:lvl2pPr marL="742950" indent="-285750" eaLnBrk="0" hangingPunct="0">
                        <a:lnSpc>
                          <a:spcPct val="120000"/>
                        </a:lnSpc>
                        <a:spcBef>
                          <a:spcPct val="20000"/>
                        </a:spcBef>
                        <a:buClr>
                          <a:schemeClr val="tx1"/>
                        </a:buClr>
                        <a:buSzPct val="90000"/>
                        <a:buFont typeface="Wingdings" panose="05000000000000000000" pitchFamily="2" charset="2"/>
                        <a:defRPr kumimoji="1" sz="2000">
                          <a:solidFill>
                            <a:schemeClr val="tx1"/>
                          </a:solidFill>
                          <a:latin typeface="Tahoma" panose="020B0604030504040204" pitchFamily="34" charset="0"/>
                          <a:ea typeface="黑体" panose="02010609060101010101" pitchFamily="49" charset="-122"/>
                        </a:defRPr>
                      </a:lvl2pPr>
                      <a:lvl3pPr marL="1143000" indent="-228600" eaLnBrk="0" hangingPunct="0">
                        <a:lnSpc>
                          <a:spcPct val="120000"/>
                        </a:lnSpc>
                        <a:spcBef>
                          <a:spcPct val="20000"/>
                        </a:spcBef>
                        <a:buClr>
                          <a:schemeClr val="hlink"/>
                        </a:buClr>
                        <a:buSzPct val="60000"/>
                        <a:buFont typeface="Wingdings" panose="05000000000000000000" pitchFamily="2" charset="2"/>
                        <a:defRPr kumimoji="1" b="1">
                          <a:solidFill>
                            <a:srgbClr val="000000"/>
                          </a:solidFill>
                          <a:latin typeface="Tahoma" panose="020B0604030504040204" pitchFamily="34" charset="0"/>
                          <a:ea typeface="宋体" panose="02010600030101010101" pitchFamily="2" charset="-122"/>
                        </a:defRPr>
                      </a:lvl3pPr>
                      <a:lvl4pPr marL="1600200" indent="-228600" eaLnBrk="0" hangingPunct="0">
                        <a:lnSpc>
                          <a:spcPct val="120000"/>
                        </a:lnSpc>
                        <a:spcBef>
                          <a:spcPct val="20000"/>
                        </a:spcBef>
                        <a:buClr>
                          <a:srgbClr val="006600"/>
                        </a:buClr>
                        <a:buSzPct val="65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4pPr>
                      <a:lvl5pPr marL="2057400" indent="-228600" eaLnBrk="0" hangingPunct="0">
                        <a:lnSpc>
                          <a:spcPct val="120000"/>
                        </a:lnSpc>
                        <a:spcBef>
                          <a:spcPct val="20000"/>
                        </a:spcBef>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anose="05000000000000000000" pitchFamily="2" charset="2"/>
                        <a:buNone/>
                        <a:tabLst/>
                      </a:pPr>
                      <a:r>
                        <a:rPr kumimoji="1" lang="en-US" altLang="zh-CN" sz="1800" b="1" i="0" u="none" strike="noStrike" cap="none" normalizeH="0" baseline="0">
                          <a:ln>
                            <a:noFill/>
                          </a:ln>
                          <a:solidFill>
                            <a:schemeClr val="tx1"/>
                          </a:solidFill>
                          <a:effectLst/>
                          <a:latin typeface="宋体" panose="02010600030101010101" pitchFamily="2" charset="-122"/>
                          <a:ea typeface="宋体" panose="02010600030101010101" pitchFamily="2" charset="-122"/>
                        </a:rPr>
                        <a:t>13</a:t>
                      </a:r>
                    </a:p>
                  </a:txBody>
                  <a:tcPr marL="90000" marR="90000" marT="28800" marB="28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lnSpc>
                          <a:spcPct val="120000"/>
                        </a:lnSpc>
                        <a:spcBef>
                          <a:spcPct val="20000"/>
                        </a:spcBef>
                        <a:buClr>
                          <a:schemeClr val="tx1"/>
                        </a:buClr>
                        <a:buFont typeface="Wingdings" panose="05000000000000000000" pitchFamily="2" charset="2"/>
                        <a:defRPr kumimoji="1" sz="2000">
                          <a:solidFill>
                            <a:srgbClr val="E24C05"/>
                          </a:solidFill>
                          <a:latin typeface="Tahoma" panose="020B0604030504040204" pitchFamily="34" charset="0"/>
                          <a:ea typeface="黑体" panose="02010609060101010101" pitchFamily="49" charset="-122"/>
                        </a:defRPr>
                      </a:lvl1pPr>
                      <a:lvl2pPr marL="742950" indent="-285750" eaLnBrk="0" hangingPunct="0">
                        <a:lnSpc>
                          <a:spcPct val="120000"/>
                        </a:lnSpc>
                        <a:spcBef>
                          <a:spcPct val="20000"/>
                        </a:spcBef>
                        <a:buClr>
                          <a:schemeClr val="tx1"/>
                        </a:buClr>
                        <a:buSzPct val="90000"/>
                        <a:buFont typeface="Wingdings" panose="05000000000000000000" pitchFamily="2" charset="2"/>
                        <a:defRPr kumimoji="1" sz="2000">
                          <a:solidFill>
                            <a:schemeClr val="tx1"/>
                          </a:solidFill>
                          <a:latin typeface="Tahoma" panose="020B0604030504040204" pitchFamily="34" charset="0"/>
                          <a:ea typeface="黑体" panose="02010609060101010101" pitchFamily="49" charset="-122"/>
                        </a:defRPr>
                      </a:lvl2pPr>
                      <a:lvl3pPr marL="1143000" indent="-228600" eaLnBrk="0" hangingPunct="0">
                        <a:lnSpc>
                          <a:spcPct val="120000"/>
                        </a:lnSpc>
                        <a:spcBef>
                          <a:spcPct val="20000"/>
                        </a:spcBef>
                        <a:buClr>
                          <a:schemeClr val="hlink"/>
                        </a:buClr>
                        <a:buSzPct val="60000"/>
                        <a:buFont typeface="Wingdings" panose="05000000000000000000" pitchFamily="2" charset="2"/>
                        <a:defRPr kumimoji="1" b="1">
                          <a:solidFill>
                            <a:srgbClr val="000000"/>
                          </a:solidFill>
                          <a:latin typeface="Tahoma" panose="020B0604030504040204" pitchFamily="34" charset="0"/>
                          <a:ea typeface="宋体" panose="02010600030101010101" pitchFamily="2" charset="-122"/>
                        </a:defRPr>
                      </a:lvl3pPr>
                      <a:lvl4pPr marL="1600200" indent="-228600" eaLnBrk="0" hangingPunct="0">
                        <a:lnSpc>
                          <a:spcPct val="120000"/>
                        </a:lnSpc>
                        <a:spcBef>
                          <a:spcPct val="20000"/>
                        </a:spcBef>
                        <a:buClr>
                          <a:srgbClr val="006600"/>
                        </a:buClr>
                        <a:buSzPct val="65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4pPr>
                      <a:lvl5pPr marL="2057400" indent="-228600" eaLnBrk="0" hangingPunct="0">
                        <a:lnSpc>
                          <a:spcPct val="120000"/>
                        </a:lnSpc>
                        <a:spcBef>
                          <a:spcPct val="20000"/>
                        </a:spcBef>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20000"/>
                        </a:spcBef>
                        <a:spcAft>
                          <a:spcPct val="0"/>
                        </a:spcAft>
                        <a:buClr>
                          <a:schemeClr val="tx1"/>
                        </a:buClr>
                        <a:buSzTx/>
                        <a:buFont typeface="Wingdings" panose="05000000000000000000" pitchFamily="2" charset="2"/>
                        <a:buNone/>
                        <a:tabLst/>
                      </a:pPr>
                      <a:r>
                        <a:rPr kumimoji="1" lang="zh-CN" altLang="en-US" sz="1800" b="1" i="0" u="none" strike="noStrike" cap="none" normalizeH="0" baseline="0">
                          <a:ln>
                            <a:noFill/>
                          </a:ln>
                          <a:solidFill>
                            <a:schemeClr val="tx1"/>
                          </a:solidFill>
                          <a:effectLst/>
                          <a:latin typeface="宋体" panose="02010600030101010101" pitchFamily="2" charset="-122"/>
                          <a:ea typeface="宋体" panose="02010600030101010101" pitchFamily="2" charset="-122"/>
                        </a:rPr>
                        <a:t>等待</a:t>
                      </a:r>
                      <a:r>
                        <a:rPr kumimoji="1" lang="en-US" altLang="zh-CN" sz="1800" b="1" i="0" u="none" strike="noStrike" cap="none" normalizeH="0" baseline="0">
                          <a:ln>
                            <a:noFill/>
                          </a:ln>
                          <a:solidFill>
                            <a:schemeClr val="tx1"/>
                          </a:solidFill>
                          <a:effectLst/>
                          <a:latin typeface="宋体" panose="02010600030101010101" pitchFamily="2" charset="-122"/>
                          <a:ea typeface="宋体" panose="02010600030101010101" pitchFamily="2" charset="-122"/>
                        </a:rPr>
                        <a:t>L.D</a:t>
                      </a:r>
                      <a:r>
                        <a:rPr kumimoji="1" lang="zh-CN" altLang="en-US" sz="1800" b="1" i="0" u="none" strike="noStrike" cap="none" normalizeH="0" baseline="0">
                          <a:ln>
                            <a:noFill/>
                          </a:ln>
                          <a:solidFill>
                            <a:schemeClr val="tx1"/>
                          </a:solidFill>
                          <a:effectLst/>
                          <a:latin typeface="宋体" panose="02010600030101010101" pitchFamily="2" charset="-122"/>
                          <a:ea typeface="宋体" panose="02010600030101010101" pitchFamily="2" charset="-122"/>
                        </a:rPr>
                        <a:t>的结果 </a:t>
                      </a:r>
                    </a:p>
                  </a:txBody>
                  <a:tcPr marL="90000" marR="90000" marT="28800" marB="28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86783">
                <a:tc>
                  <a:txBody>
                    <a:bodyPr/>
                    <a:lstStyle>
                      <a:lvl1pPr eaLnBrk="0" hangingPunct="0">
                        <a:lnSpc>
                          <a:spcPct val="120000"/>
                        </a:lnSpc>
                        <a:spcBef>
                          <a:spcPct val="20000"/>
                        </a:spcBef>
                        <a:buClr>
                          <a:schemeClr val="tx1"/>
                        </a:buClr>
                        <a:buFont typeface="Wingdings" panose="05000000000000000000" pitchFamily="2" charset="2"/>
                        <a:defRPr kumimoji="1" sz="2000">
                          <a:solidFill>
                            <a:srgbClr val="E24C05"/>
                          </a:solidFill>
                          <a:latin typeface="Tahoma" panose="020B0604030504040204" pitchFamily="34" charset="0"/>
                          <a:ea typeface="黑体" panose="02010609060101010101" pitchFamily="49" charset="-122"/>
                        </a:defRPr>
                      </a:lvl1pPr>
                      <a:lvl2pPr marL="742950" indent="-285750" eaLnBrk="0" hangingPunct="0">
                        <a:lnSpc>
                          <a:spcPct val="120000"/>
                        </a:lnSpc>
                        <a:spcBef>
                          <a:spcPct val="20000"/>
                        </a:spcBef>
                        <a:buClr>
                          <a:schemeClr val="tx1"/>
                        </a:buClr>
                        <a:buSzPct val="90000"/>
                        <a:buFont typeface="Wingdings" panose="05000000000000000000" pitchFamily="2" charset="2"/>
                        <a:defRPr kumimoji="1" sz="2000">
                          <a:solidFill>
                            <a:schemeClr val="tx1"/>
                          </a:solidFill>
                          <a:latin typeface="Tahoma" panose="020B0604030504040204" pitchFamily="34" charset="0"/>
                          <a:ea typeface="黑体" panose="02010609060101010101" pitchFamily="49" charset="-122"/>
                        </a:defRPr>
                      </a:lvl2pPr>
                      <a:lvl3pPr marL="1143000" indent="-228600" eaLnBrk="0" hangingPunct="0">
                        <a:lnSpc>
                          <a:spcPct val="120000"/>
                        </a:lnSpc>
                        <a:spcBef>
                          <a:spcPct val="20000"/>
                        </a:spcBef>
                        <a:buClr>
                          <a:schemeClr val="hlink"/>
                        </a:buClr>
                        <a:buSzPct val="60000"/>
                        <a:buFont typeface="Wingdings" panose="05000000000000000000" pitchFamily="2" charset="2"/>
                        <a:defRPr kumimoji="1" b="1">
                          <a:solidFill>
                            <a:srgbClr val="000000"/>
                          </a:solidFill>
                          <a:latin typeface="Tahoma" panose="020B0604030504040204" pitchFamily="34" charset="0"/>
                          <a:ea typeface="宋体" panose="02010600030101010101" pitchFamily="2" charset="-122"/>
                        </a:defRPr>
                      </a:lvl3pPr>
                      <a:lvl4pPr marL="1600200" indent="-228600" eaLnBrk="0" hangingPunct="0">
                        <a:lnSpc>
                          <a:spcPct val="120000"/>
                        </a:lnSpc>
                        <a:spcBef>
                          <a:spcPct val="20000"/>
                        </a:spcBef>
                        <a:buClr>
                          <a:srgbClr val="006600"/>
                        </a:buClr>
                        <a:buSzPct val="65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4pPr>
                      <a:lvl5pPr marL="2057400" indent="-228600" eaLnBrk="0" hangingPunct="0">
                        <a:lnSpc>
                          <a:spcPct val="120000"/>
                        </a:lnSpc>
                        <a:spcBef>
                          <a:spcPct val="20000"/>
                        </a:spcBef>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anose="05000000000000000000" pitchFamily="2" charset="2"/>
                        <a:buNone/>
                        <a:tabLst/>
                      </a:pPr>
                      <a:r>
                        <a:rPr kumimoji="1" lang="en-US" altLang="zh-CN" sz="1800" b="1" i="0" u="none" strike="noStrike" cap="none" normalizeH="0" baseline="0">
                          <a:ln>
                            <a:noFill/>
                          </a:ln>
                          <a:solidFill>
                            <a:srgbClr val="008000"/>
                          </a:solidFill>
                          <a:effectLst/>
                          <a:latin typeface="宋体" panose="02010600030101010101" pitchFamily="2" charset="-122"/>
                          <a:ea typeface="宋体" panose="02010600030101010101" pitchFamily="2" charset="-122"/>
                        </a:rPr>
                        <a:t>2</a:t>
                      </a:r>
                    </a:p>
                  </a:txBody>
                  <a:tcPr marL="90000" marR="90000" marT="28800" marB="28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lnSpc>
                          <a:spcPct val="120000"/>
                        </a:lnSpc>
                        <a:spcBef>
                          <a:spcPct val="20000"/>
                        </a:spcBef>
                        <a:buClr>
                          <a:schemeClr val="tx1"/>
                        </a:buClr>
                        <a:buFont typeface="Wingdings" panose="05000000000000000000" pitchFamily="2" charset="2"/>
                        <a:defRPr kumimoji="1" sz="2000">
                          <a:solidFill>
                            <a:srgbClr val="E24C05"/>
                          </a:solidFill>
                          <a:latin typeface="Tahoma" panose="020B0604030504040204" pitchFamily="34" charset="0"/>
                          <a:ea typeface="黑体" panose="02010609060101010101" pitchFamily="49" charset="-122"/>
                        </a:defRPr>
                      </a:lvl1pPr>
                      <a:lvl2pPr marL="742950" indent="-285750" eaLnBrk="0" hangingPunct="0">
                        <a:lnSpc>
                          <a:spcPct val="120000"/>
                        </a:lnSpc>
                        <a:spcBef>
                          <a:spcPct val="20000"/>
                        </a:spcBef>
                        <a:buClr>
                          <a:schemeClr val="tx1"/>
                        </a:buClr>
                        <a:buSzPct val="90000"/>
                        <a:buFont typeface="Wingdings" panose="05000000000000000000" pitchFamily="2" charset="2"/>
                        <a:defRPr kumimoji="1" sz="2000">
                          <a:solidFill>
                            <a:schemeClr val="tx1"/>
                          </a:solidFill>
                          <a:latin typeface="Tahoma" panose="020B0604030504040204" pitchFamily="34" charset="0"/>
                          <a:ea typeface="黑体" panose="02010609060101010101" pitchFamily="49" charset="-122"/>
                        </a:defRPr>
                      </a:lvl2pPr>
                      <a:lvl3pPr marL="1143000" indent="-228600" eaLnBrk="0" hangingPunct="0">
                        <a:lnSpc>
                          <a:spcPct val="120000"/>
                        </a:lnSpc>
                        <a:spcBef>
                          <a:spcPct val="20000"/>
                        </a:spcBef>
                        <a:buClr>
                          <a:schemeClr val="hlink"/>
                        </a:buClr>
                        <a:buSzPct val="60000"/>
                        <a:buFont typeface="Wingdings" panose="05000000000000000000" pitchFamily="2" charset="2"/>
                        <a:defRPr kumimoji="1" b="1">
                          <a:solidFill>
                            <a:srgbClr val="000000"/>
                          </a:solidFill>
                          <a:latin typeface="Tahoma" panose="020B0604030504040204" pitchFamily="34" charset="0"/>
                          <a:ea typeface="宋体" panose="02010600030101010101" pitchFamily="2" charset="-122"/>
                        </a:defRPr>
                      </a:lvl3pPr>
                      <a:lvl4pPr marL="1600200" indent="-228600" eaLnBrk="0" hangingPunct="0">
                        <a:lnSpc>
                          <a:spcPct val="120000"/>
                        </a:lnSpc>
                        <a:spcBef>
                          <a:spcPct val="20000"/>
                        </a:spcBef>
                        <a:buClr>
                          <a:srgbClr val="006600"/>
                        </a:buClr>
                        <a:buSzPct val="65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4pPr>
                      <a:lvl5pPr marL="2057400" indent="-228600" eaLnBrk="0" hangingPunct="0">
                        <a:lnSpc>
                          <a:spcPct val="120000"/>
                        </a:lnSpc>
                        <a:spcBef>
                          <a:spcPct val="20000"/>
                        </a:spcBef>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20000"/>
                        </a:spcBef>
                        <a:spcAft>
                          <a:spcPct val="0"/>
                        </a:spcAft>
                        <a:buClr>
                          <a:schemeClr val="tx1"/>
                        </a:buClr>
                        <a:buSzTx/>
                        <a:buFont typeface="Wingdings" panose="05000000000000000000" pitchFamily="2" charset="2"/>
                        <a:buNone/>
                        <a:tabLst/>
                      </a:pPr>
                      <a:r>
                        <a:rPr kumimoji="1" lang="en-US" altLang="zh-CN" sz="1800" b="1" i="0" u="none" strike="noStrike" cap="none" normalizeH="0" baseline="0">
                          <a:ln>
                            <a:noFill/>
                          </a:ln>
                          <a:solidFill>
                            <a:schemeClr val="tx2"/>
                          </a:solidFill>
                          <a:effectLst/>
                          <a:latin typeface="宋体" panose="02010600030101010101" pitchFamily="2" charset="-122"/>
                          <a:ea typeface="宋体" panose="02010600030101010101" pitchFamily="2" charset="-122"/>
                        </a:rPr>
                        <a:t>S.D      F4,0</a:t>
                      </a:r>
                      <a:r>
                        <a:rPr kumimoji="1" lang="zh-CN" altLang="en-US" sz="1800" b="1" i="0" u="none" strike="noStrike" cap="none" normalizeH="0" baseline="0">
                          <a:ln>
                            <a:noFill/>
                          </a:ln>
                          <a:solidFill>
                            <a:schemeClr val="tx2"/>
                          </a:solidFill>
                          <a:effectLst/>
                          <a:latin typeface="宋体" panose="02010600030101010101" pitchFamily="2" charset="-122"/>
                          <a:ea typeface="宋体" panose="02010600030101010101" pitchFamily="2" charset="-122"/>
                        </a:rPr>
                        <a:t>（</a:t>
                      </a:r>
                      <a:r>
                        <a:rPr kumimoji="1" lang="en-US" altLang="zh-CN" sz="1800" b="1" i="0" u="none" strike="noStrike" cap="none" normalizeH="0" baseline="0">
                          <a:ln>
                            <a:noFill/>
                          </a:ln>
                          <a:solidFill>
                            <a:schemeClr val="tx2"/>
                          </a:solidFill>
                          <a:effectLst/>
                          <a:latin typeface="宋体" panose="02010600030101010101" pitchFamily="2" charset="-122"/>
                          <a:ea typeface="宋体" panose="02010600030101010101" pitchFamily="2" charset="-122"/>
                        </a:rPr>
                        <a:t>R1</a:t>
                      </a:r>
                      <a:r>
                        <a:rPr kumimoji="1" lang="zh-CN" altLang="en-US" sz="1800" b="1" i="0" u="none" strike="noStrike" cap="none" normalizeH="0" baseline="0">
                          <a:ln>
                            <a:noFill/>
                          </a:ln>
                          <a:solidFill>
                            <a:schemeClr val="tx2"/>
                          </a:solidFill>
                          <a:effectLst/>
                          <a:latin typeface="宋体" panose="02010600030101010101" pitchFamily="2" charset="-122"/>
                          <a:ea typeface="宋体" panose="02010600030101010101" pitchFamily="2" charset="-122"/>
                        </a:rPr>
                        <a:t>） </a:t>
                      </a:r>
                    </a:p>
                  </a:txBody>
                  <a:tcPr marL="90000" marR="90000" marT="28800" marB="28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lnSpc>
                          <a:spcPct val="120000"/>
                        </a:lnSpc>
                        <a:spcBef>
                          <a:spcPct val="20000"/>
                        </a:spcBef>
                        <a:buClr>
                          <a:schemeClr val="tx1"/>
                        </a:buClr>
                        <a:buFont typeface="Wingdings" panose="05000000000000000000" pitchFamily="2" charset="2"/>
                        <a:defRPr kumimoji="1" sz="2000">
                          <a:solidFill>
                            <a:srgbClr val="E24C05"/>
                          </a:solidFill>
                          <a:latin typeface="Tahoma" panose="020B0604030504040204" pitchFamily="34" charset="0"/>
                          <a:ea typeface="黑体" panose="02010609060101010101" pitchFamily="49" charset="-122"/>
                        </a:defRPr>
                      </a:lvl1pPr>
                      <a:lvl2pPr marL="742950" indent="-285750" eaLnBrk="0" hangingPunct="0">
                        <a:lnSpc>
                          <a:spcPct val="120000"/>
                        </a:lnSpc>
                        <a:spcBef>
                          <a:spcPct val="20000"/>
                        </a:spcBef>
                        <a:buClr>
                          <a:schemeClr val="tx1"/>
                        </a:buClr>
                        <a:buSzPct val="90000"/>
                        <a:buFont typeface="Wingdings" panose="05000000000000000000" pitchFamily="2" charset="2"/>
                        <a:defRPr kumimoji="1" sz="2000">
                          <a:solidFill>
                            <a:schemeClr val="tx1"/>
                          </a:solidFill>
                          <a:latin typeface="Tahoma" panose="020B0604030504040204" pitchFamily="34" charset="0"/>
                          <a:ea typeface="黑体" panose="02010609060101010101" pitchFamily="49" charset="-122"/>
                        </a:defRPr>
                      </a:lvl2pPr>
                      <a:lvl3pPr marL="1143000" indent="-228600" eaLnBrk="0" hangingPunct="0">
                        <a:lnSpc>
                          <a:spcPct val="120000"/>
                        </a:lnSpc>
                        <a:spcBef>
                          <a:spcPct val="20000"/>
                        </a:spcBef>
                        <a:buClr>
                          <a:schemeClr val="hlink"/>
                        </a:buClr>
                        <a:buSzPct val="60000"/>
                        <a:buFont typeface="Wingdings" panose="05000000000000000000" pitchFamily="2" charset="2"/>
                        <a:defRPr kumimoji="1" b="1">
                          <a:solidFill>
                            <a:srgbClr val="000000"/>
                          </a:solidFill>
                          <a:latin typeface="Tahoma" panose="020B0604030504040204" pitchFamily="34" charset="0"/>
                          <a:ea typeface="宋体" panose="02010600030101010101" pitchFamily="2" charset="-122"/>
                        </a:defRPr>
                      </a:lvl3pPr>
                      <a:lvl4pPr marL="1600200" indent="-228600" eaLnBrk="0" hangingPunct="0">
                        <a:lnSpc>
                          <a:spcPct val="120000"/>
                        </a:lnSpc>
                        <a:spcBef>
                          <a:spcPct val="20000"/>
                        </a:spcBef>
                        <a:buClr>
                          <a:srgbClr val="006600"/>
                        </a:buClr>
                        <a:buSzPct val="65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4pPr>
                      <a:lvl5pPr marL="2057400" indent="-228600" eaLnBrk="0" hangingPunct="0">
                        <a:lnSpc>
                          <a:spcPct val="120000"/>
                        </a:lnSpc>
                        <a:spcBef>
                          <a:spcPct val="20000"/>
                        </a:spcBef>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anose="05000000000000000000" pitchFamily="2" charset="2"/>
                        <a:buNone/>
                        <a:tabLst/>
                      </a:pPr>
                      <a:r>
                        <a:rPr kumimoji="1" lang="en-US" altLang="zh-CN" sz="1800" b="1" i="0" u="none" strike="noStrike" cap="none" normalizeH="0" baseline="0">
                          <a:ln>
                            <a:noFill/>
                          </a:ln>
                          <a:solidFill>
                            <a:schemeClr val="tx1"/>
                          </a:solidFill>
                          <a:effectLst/>
                          <a:latin typeface="宋体" panose="02010600030101010101" pitchFamily="2" charset="-122"/>
                          <a:ea typeface="宋体" panose="02010600030101010101" pitchFamily="2" charset="-122"/>
                        </a:rPr>
                        <a:t>5</a:t>
                      </a:r>
                    </a:p>
                  </a:txBody>
                  <a:tcPr marL="90000" marR="90000" marT="28800" marB="28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lnSpc>
                          <a:spcPct val="120000"/>
                        </a:lnSpc>
                        <a:spcBef>
                          <a:spcPct val="20000"/>
                        </a:spcBef>
                        <a:buClr>
                          <a:schemeClr val="tx1"/>
                        </a:buClr>
                        <a:buFont typeface="Wingdings" panose="05000000000000000000" pitchFamily="2" charset="2"/>
                        <a:defRPr kumimoji="1" sz="2000">
                          <a:solidFill>
                            <a:srgbClr val="E24C05"/>
                          </a:solidFill>
                          <a:latin typeface="Tahoma" panose="020B0604030504040204" pitchFamily="34" charset="0"/>
                          <a:ea typeface="黑体" panose="02010609060101010101" pitchFamily="49" charset="-122"/>
                        </a:defRPr>
                      </a:lvl1pPr>
                      <a:lvl2pPr marL="742950" indent="-285750" eaLnBrk="0" hangingPunct="0">
                        <a:lnSpc>
                          <a:spcPct val="120000"/>
                        </a:lnSpc>
                        <a:spcBef>
                          <a:spcPct val="20000"/>
                        </a:spcBef>
                        <a:buClr>
                          <a:schemeClr val="tx1"/>
                        </a:buClr>
                        <a:buSzPct val="90000"/>
                        <a:buFont typeface="Wingdings" panose="05000000000000000000" pitchFamily="2" charset="2"/>
                        <a:defRPr kumimoji="1" sz="2000">
                          <a:solidFill>
                            <a:schemeClr val="tx1"/>
                          </a:solidFill>
                          <a:latin typeface="Tahoma" panose="020B0604030504040204" pitchFamily="34" charset="0"/>
                          <a:ea typeface="黑体" panose="02010609060101010101" pitchFamily="49" charset="-122"/>
                        </a:defRPr>
                      </a:lvl2pPr>
                      <a:lvl3pPr marL="1143000" indent="-228600" eaLnBrk="0" hangingPunct="0">
                        <a:lnSpc>
                          <a:spcPct val="120000"/>
                        </a:lnSpc>
                        <a:spcBef>
                          <a:spcPct val="20000"/>
                        </a:spcBef>
                        <a:buClr>
                          <a:schemeClr val="hlink"/>
                        </a:buClr>
                        <a:buSzPct val="60000"/>
                        <a:buFont typeface="Wingdings" panose="05000000000000000000" pitchFamily="2" charset="2"/>
                        <a:defRPr kumimoji="1" b="1">
                          <a:solidFill>
                            <a:srgbClr val="000000"/>
                          </a:solidFill>
                          <a:latin typeface="Tahoma" panose="020B0604030504040204" pitchFamily="34" charset="0"/>
                          <a:ea typeface="宋体" panose="02010600030101010101" pitchFamily="2" charset="-122"/>
                        </a:defRPr>
                      </a:lvl3pPr>
                      <a:lvl4pPr marL="1600200" indent="-228600" eaLnBrk="0" hangingPunct="0">
                        <a:lnSpc>
                          <a:spcPct val="120000"/>
                        </a:lnSpc>
                        <a:spcBef>
                          <a:spcPct val="20000"/>
                        </a:spcBef>
                        <a:buClr>
                          <a:srgbClr val="006600"/>
                        </a:buClr>
                        <a:buSzPct val="65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4pPr>
                      <a:lvl5pPr marL="2057400" indent="-228600" eaLnBrk="0" hangingPunct="0">
                        <a:lnSpc>
                          <a:spcPct val="120000"/>
                        </a:lnSpc>
                        <a:spcBef>
                          <a:spcPct val="20000"/>
                        </a:spcBef>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anose="05000000000000000000" pitchFamily="2" charset="2"/>
                        <a:buNone/>
                        <a:tabLst/>
                      </a:pPr>
                      <a:r>
                        <a:rPr kumimoji="1" lang="en-US" altLang="zh-CN" sz="1800" b="1" i="0" u="none" strike="noStrike" cap="none" normalizeH="0" baseline="0">
                          <a:ln>
                            <a:noFill/>
                          </a:ln>
                          <a:solidFill>
                            <a:schemeClr val="tx1"/>
                          </a:solidFill>
                          <a:effectLst/>
                          <a:latin typeface="宋体" panose="02010600030101010101" pitchFamily="2" charset="-122"/>
                          <a:ea typeface="宋体" panose="02010600030101010101" pitchFamily="2" charset="-122"/>
                        </a:rPr>
                        <a:t>8</a:t>
                      </a:r>
                    </a:p>
                  </a:txBody>
                  <a:tcPr marL="90000" marR="90000" marT="28800" marB="28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lnSpc>
                          <a:spcPct val="120000"/>
                        </a:lnSpc>
                        <a:spcBef>
                          <a:spcPct val="20000"/>
                        </a:spcBef>
                        <a:buClr>
                          <a:schemeClr val="tx1"/>
                        </a:buClr>
                        <a:buFont typeface="Wingdings" panose="05000000000000000000" pitchFamily="2" charset="2"/>
                        <a:defRPr kumimoji="1" sz="2000">
                          <a:solidFill>
                            <a:srgbClr val="E24C05"/>
                          </a:solidFill>
                          <a:latin typeface="Tahoma" panose="020B0604030504040204" pitchFamily="34" charset="0"/>
                          <a:ea typeface="黑体" panose="02010609060101010101" pitchFamily="49" charset="-122"/>
                        </a:defRPr>
                      </a:lvl1pPr>
                      <a:lvl2pPr marL="742950" indent="-285750" eaLnBrk="0" hangingPunct="0">
                        <a:lnSpc>
                          <a:spcPct val="120000"/>
                        </a:lnSpc>
                        <a:spcBef>
                          <a:spcPct val="20000"/>
                        </a:spcBef>
                        <a:buClr>
                          <a:schemeClr val="tx1"/>
                        </a:buClr>
                        <a:buSzPct val="90000"/>
                        <a:buFont typeface="Wingdings" panose="05000000000000000000" pitchFamily="2" charset="2"/>
                        <a:defRPr kumimoji="1" sz="2000">
                          <a:solidFill>
                            <a:schemeClr val="tx1"/>
                          </a:solidFill>
                          <a:latin typeface="Tahoma" panose="020B0604030504040204" pitchFamily="34" charset="0"/>
                          <a:ea typeface="黑体" panose="02010609060101010101" pitchFamily="49" charset="-122"/>
                        </a:defRPr>
                      </a:lvl2pPr>
                      <a:lvl3pPr marL="1143000" indent="-228600" eaLnBrk="0" hangingPunct="0">
                        <a:lnSpc>
                          <a:spcPct val="120000"/>
                        </a:lnSpc>
                        <a:spcBef>
                          <a:spcPct val="20000"/>
                        </a:spcBef>
                        <a:buClr>
                          <a:schemeClr val="hlink"/>
                        </a:buClr>
                        <a:buSzPct val="60000"/>
                        <a:buFont typeface="Wingdings" panose="05000000000000000000" pitchFamily="2" charset="2"/>
                        <a:defRPr kumimoji="1" b="1">
                          <a:solidFill>
                            <a:srgbClr val="000000"/>
                          </a:solidFill>
                          <a:latin typeface="Tahoma" panose="020B0604030504040204" pitchFamily="34" charset="0"/>
                          <a:ea typeface="宋体" panose="02010600030101010101" pitchFamily="2" charset="-122"/>
                        </a:defRPr>
                      </a:lvl3pPr>
                      <a:lvl4pPr marL="1600200" indent="-228600" eaLnBrk="0" hangingPunct="0">
                        <a:lnSpc>
                          <a:spcPct val="120000"/>
                        </a:lnSpc>
                        <a:spcBef>
                          <a:spcPct val="20000"/>
                        </a:spcBef>
                        <a:buClr>
                          <a:srgbClr val="006600"/>
                        </a:buClr>
                        <a:buSzPct val="65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4pPr>
                      <a:lvl5pPr marL="2057400" indent="-228600" eaLnBrk="0" hangingPunct="0">
                        <a:lnSpc>
                          <a:spcPct val="120000"/>
                        </a:lnSpc>
                        <a:spcBef>
                          <a:spcPct val="20000"/>
                        </a:spcBef>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anose="05000000000000000000" pitchFamily="2" charset="2"/>
                        <a:buNone/>
                        <a:tabLst/>
                      </a:pPr>
                      <a:r>
                        <a:rPr kumimoji="1" lang="en-US" altLang="zh-CN" sz="1800" b="1" i="0" u="none" strike="noStrike" cap="none" normalizeH="0" baseline="0">
                          <a:ln>
                            <a:noFill/>
                          </a:ln>
                          <a:solidFill>
                            <a:schemeClr val="tx1"/>
                          </a:solidFill>
                          <a:effectLst/>
                          <a:latin typeface="宋体" panose="02010600030101010101" pitchFamily="2" charset="-122"/>
                          <a:ea typeface="宋体" panose="02010600030101010101" pitchFamily="2" charset="-122"/>
                        </a:rPr>
                        <a:t>14</a:t>
                      </a:r>
                    </a:p>
                  </a:txBody>
                  <a:tcPr marL="90000" marR="90000" marT="28800" marB="28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lnSpc>
                          <a:spcPct val="120000"/>
                        </a:lnSpc>
                        <a:spcBef>
                          <a:spcPct val="20000"/>
                        </a:spcBef>
                        <a:buClr>
                          <a:schemeClr val="tx1"/>
                        </a:buClr>
                        <a:buFont typeface="Wingdings" panose="05000000000000000000" pitchFamily="2" charset="2"/>
                        <a:defRPr kumimoji="1" sz="2000">
                          <a:solidFill>
                            <a:srgbClr val="E24C05"/>
                          </a:solidFill>
                          <a:latin typeface="Tahoma" panose="020B0604030504040204" pitchFamily="34" charset="0"/>
                          <a:ea typeface="黑体" panose="02010609060101010101" pitchFamily="49" charset="-122"/>
                        </a:defRPr>
                      </a:lvl1pPr>
                      <a:lvl2pPr marL="742950" indent="-285750" eaLnBrk="0" hangingPunct="0">
                        <a:lnSpc>
                          <a:spcPct val="120000"/>
                        </a:lnSpc>
                        <a:spcBef>
                          <a:spcPct val="20000"/>
                        </a:spcBef>
                        <a:buClr>
                          <a:schemeClr val="tx1"/>
                        </a:buClr>
                        <a:buSzPct val="90000"/>
                        <a:buFont typeface="Wingdings" panose="05000000000000000000" pitchFamily="2" charset="2"/>
                        <a:defRPr kumimoji="1" sz="2000">
                          <a:solidFill>
                            <a:schemeClr val="tx1"/>
                          </a:solidFill>
                          <a:latin typeface="Tahoma" panose="020B0604030504040204" pitchFamily="34" charset="0"/>
                          <a:ea typeface="黑体" panose="02010609060101010101" pitchFamily="49" charset="-122"/>
                        </a:defRPr>
                      </a:lvl2pPr>
                      <a:lvl3pPr marL="1143000" indent="-228600" eaLnBrk="0" hangingPunct="0">
                        <a:lnSpc>
                          <a:spcPct val="120000"/>
                        </a:lnSpc>
                        <a:spcBef>
                          <a:spcPct val="20000"/>
                        </a:spcBef>
                        <a:buClr>
                          <a:schemeClr val="hlink"/>
                        </a:buClr>
                        <a:buSzPct val="60000"/>
                        <a:buFont typeface="Wingdings" panose="05000000000000000000" pitchFamily="2" charset="2"/>
                        <a:defRPr kumimoji="1" b="1">
                          <a:solidFill>
                            <a:srgbClr val="000000"/>
                          </a:solidFill>
                          <a:latin typeface="Tahoma" panose="020B0604030504040204" pitchFamily="34" charset="0"/>
                          <a:ea typeface="宋体" panose="02010600030101010101" pitchFamily="2" charset="-122"/>
                        </a:defRPr>
                      </a:lvl3pPr>
                      <a:lvl4pPr marL="1600200" indent="-228600" eaLnBrk="0" hangingPunct="0">
                        <a:lnSpc>
                          <a:spcPct val="120000"/>
                        </a:lnSpc>
                        <a:spcBef>
                          <a:spcPct val="20000"/>
                        </a:spcBef>
                        <a:buClr>
                          <a:srgbClr val="006600"/>
                        </a:buClr>
                        <a:buSzPct val="65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4pPr>
                      <a:lvl5pPr marL="2057400" indent="-228600" eaLnBrk="0" hangingPunct="0">
                        <a:lnSpc>
                          <a:spcPct val="120000"/>
                        </a:lnSpc>
                        <a:spcBef>
                          <a:spcPct val="20000"/>
                        </a:spcBef>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anose="05000000000000000000" pitchFamily="2" charset="2"/>
                        <a:buNone/>
                        <a:tabLst/>
                      </a:pPr>
                      <a:endParaRPr kumimoji="1" lang="zh-CN" altLang="zh-CN" sz="1800" b="1" i="0" u="none" strike="noStrike" cap="none" normalizeH="0" baseline="0">
                        <a:ln>
                          <a:noFill/>
                        </a:ln>
                        <a:solidFill>
                          <a:schemeClr val="tx1"/>
                        </a:solidFill>
                        <a:effectLst/>
                        <a:latin typeface="宋体" panose="02010600030101010101" pitchFamily="2" charset="-122"/>
                        <a:ea typeface="宋体" panose="02010600030101010101" pitchFamily="2" charset="-122"/>
                      </a:endParaRPr>
                    </a:p>
                  </a:txBody>
                  <a:tcPr marL="90000" marR="90000" marT="28800" marB="28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lnSpc>
                          <a:spcPct val="120000"/>
                        </a:lnSpc>
                        <a:spcBef>
                          <a:spcPct val="20000"/>
                        </a:spcBef>
                        <a:buClr>
                          <a:schemeClr val="tx1"/>
                        </a:buClr>
                        <a:buFont typeface="Wingdings" panose="05000000000000000000" pitchFamily="2" charset="2"/>
                        <a:defRPr kumimoji="1" sz="2000">
                          <a:solidFill>
                            <a:srgbClr val="E24C05"/>
                          </a:solidFill>
                          <a:latin typeface="Tahoma" panose="020B0604030504040204" pitchFamily="34" charset="0"/>
                          <a:ea typeface="黑体" panose="02010609060101010101" pitchFamily="49" charset="-122"/>
                        </a:defRPr>
                      </a:lvl1pPr>
                      <a:lvl2pPr marL="742950" indent="-285750" eaLnBrk="0" hangingPunct="0">
                        <a:lnSpc>
                          <a:spcPct val="120000"/>
                        </a:lnSpc>
                        <a:spcBef>
                          <a:spcPct val="20000"/>
                        </a:spcBef>
                        <a:buClr>
                          <a:schemeClr val="tx1"/>
                        </a:buClr>
                        <a:buSzPct val="90000"/>
                        <a:buFont typeface="Wingdings" panose="05000000000000000000" pitchFamily="2" charset="2"/>
                        <a:defRPr kumimoji="1" sz="2000">
                          <a:solidFill>
                            <a:schemeClr val="tx1"/>
                          </a:solidFill>
                          <a:latin typeface="Tahoma" panose="020B0604030504040204" pitchFamily="34" charset="0"/>
                          <a:ea typeface="黑体" panose="02010609060101010101" pitchFamily="49" charset="-122"/>
                        </a:defRPr>
                      </a:lvl2pPr>
                      <a:lvl3pPr marL="1143000" indent="-228600" eaLnBrk="0" hangingPunct="0">
                        <a:lnSpc>
                          <a:spcPct val="120000"/>
                        </a:lnSpc>
                        <a:spcBef>
                          <a:spcPct val="20000"/>
                        </a:spcBef>
                        <a:buClr>
                          <a:schemeClr val="hlink"/>
                        </a:buClr>
                        <a:buSzPct val="60000"/>
                        <a:buFont typeface="Wingdings" panose="05000000000000000000" pitchFamily="2" charset="2"/>
                        <a:defRPr kumimoji="1" b="1">
                          <a:solidFill>
                            <a:srgbClr val="000000"/>
                          </a:solidFill>
                          <a:latin typeface="Tahoma" panose="020B0604030504040204" pitchFamily="34" charset="0"/>
                          <a:ea typeface="宋体" panose="02010600030101010101" pitchFamily="2" charset="-122"/>
                        </a:defRPr>
                      </a:lvl3pPr>
                      <a:lvl4pPr marL="1600200" indent="-228600" eaLnBrk="0" hangingPunct="0">
                        <a:lnSpc>
                          <a:spcPct val="120000"/>
                        </a:lnSpc>
                        <a:spcBef>
                          <a:spcPct val="20000"/>
                        </a:spcBef>
                        <a:buClr>
                          <a:srgbClr val="006600"/>
                        </a:buClr>
                        <a:buSzPct val="65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4pPr>
                      <a:lvl5pPr marL="2057400" indent="-228600" eaLnBrk="0" hangingPunct="0">
                        <a:lnSpc>
                          <a:spcPct val="120000"/>
                        </a:lnSpc>
                        <a:spcBef>
                          <a:spcPct val="20000"/>
                        </a:spcBef>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20000"/>
                        </a:spcBef>
                        <a:spcAft>
                          <a:spcPct val="0"/>
                        </a:spcAft>
                        <a:buClr>
                          <a:schemeClr val="tx1"/>
                        </a:buClr>
                        <a:buSzTx/>
                        <a:buFont typeface="Wingdings" panose="05000000000000000000" pitchFamily="2" charset="2"/>
                        <a:buNone/>
                        <a:tabLst/>
                      </a:pPr>
                      <a:r>
                        <a:rPr kumimoji="1" lang="zh-CN" altLang="en-US" sz="1800" b="1" i="0" u="none" strike="noStrike" cap="none" normalizeH="0" baseline="0">
                          <a:ln>
                            <a:noFill/>
                          </a:ln>
                          <a:solidFill>
                            <a:schemeClr val="tx1"/>
                          </a:solidFill>
                          <a:effectLst/>
                          <a:latin typeface="宋体" panose="02010600030101010101" pitchFamily="2" charset="-122"/>
                          <a:ea typeface="宋体" panose="02010600030101010101" pitchFamily="2" charset="-122"/>
                        </a:rPr>
                        <a:t>等待</a:t>
                      </a:r>
                      <a:r>
                        <a:rPr kumimoji="1" lang="en-US" altLang="zh-CN" sz="1800" b="1" i="0" u="none" strike="noStrike" cap="none" normalizeH="0" baseline="0">
                          <a:ln>
                            <a:noFill/>
                          </a:ln>
                          <a:solidFill>
                            <a:schemeClr val="tx1"/>
                          </a:solidFill>
                          <a:effectLst/>
                          <a:latin typeface="宋体" panose="02010600030101010101" pitchFamily="2" charset="-122"/>
                          <a:ea typeface="宋体" panose="02010600030101010101" pitchFamily="2" charset="-122"/>
                        </a:rPr>
                        <a:t>ADD.D</a:t>
                      </a:r>
                      <a:r>
                        <a:rPr kumimoji="1" lang="zh-CN" altLang="en-US" sz="1800" b="1" i="0" u="none" strike="noStrike" cap="none" normalizeH="0" baseline="0">
                          <a:ln>
                            <a:noFill/>
                          </a:ln>
                          <a:solidFill>
                            <a:schemeClr val="tx1"/>
                          </a:solidFill>
                          <a:effectLst/>
                          <a:latin typeface="宋体" panose="02010600030101010101" pitchFamily="2" charset="-122"/>
                          <a:ea typeface="宋体" panose="02010600030101010101" pitchFamily="2" charset="-122"/>
                        </a:rPr>
                        <a:t>的结果 </a:t>
                      </a:r>
                    </a:p>
                  </a:txBody>
                  <a:tcPr marL="90000" marR="90000" marT="28800" marB="28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86783">
                <a:tc>
                  <a:txBody>
                    <a:bodyPr/>
                    <a:lstStyle>
                      <a:lvl1pPr eaLnBrk="0" hangingPunct="0">
                        <a:lnSpc>
                          <a:spcPct val="120000"/>
                        </a:lnSpc>
                        <a:spcBef>
                          <a:spcPct val="20000"/>
                        </a:spcBef>
                        <a:buClr>
                          <a:schemeClr val="tx1"/>
                        </a:buClr>
                        <a:buFont typeface="Wingdings" panose="05000000000000000000" pitchFamily="2" charset="2"/>
                        <a:defRPr kumimoji="1" sz="2000">
                          <a:solidFill>
                            <a:srgbClr val="E24C05"/>
                          </a:solidFill>
                          <a:latin typeface="Tahoma" panose="020B0604030504040204" pitchFamily="34" charset="0"/>
                          <a:ea typeface="黑体" panose="02010609060101010101" pitchFamily="49" charset="-122"/>
                        </a:defRPr>
                      </a:lvl1pPr>
                      <a:lvl2pPr marL="742950" indent="-285750" eaLnBrk="0" hangingPunct="0">
                        <a:lnSpc>
                          <a:spcPct val="120000"/>
                        </a:lnSpc>
                        <a:spcBef>
                          <a:spcPct val="20000"/>
                        </a:spcBef>
                        <a:buClr>
                          <a:schemeClr val="tx1"/>
                        </a:buClr>
                        <a:buSzPct val="90000"/>
                        <a:buFont typeface="Wingdings" panose="05000000000000000000" pitchFamily="2" charset="2"/>
                        <a:defRPr kumimoji="1" sz="2000">
                          <a:solidFill>
                            <a:schemeClr val="tx1"/>
                          </a:solidFill>
                          <a:latin typeface="Tahoma" panose="020B0604030504040204" pitchFamily="34" charset="0"/>
                          <a:ea typeface="黑体" panose="02010609060101010101" pitchFamily="49" charset="-122"/>
                        </a:defRPr>
                      </a:lvl2pPr>
                      <a:lvl3pPr marL="1143000" indent="-228600" eaLnBrk="0" hangingPunct="0">
                        <a:lnSpc>
                          <a:spcPct val="120000"/>
                        </a:lnSpc>
                        <a:spcBef>
                          <a:spcPct val="20000"/>
                        </a:spcBef>
                        <a:buClr>
                          <a:schemeClr val="hlink"/>
                        </a:buClr>
                        <a:buSzPct val="60000"/>
                        <a:buFont typeface="Wingdings" panose="05000000000000000000" pitchFamily="2" charset="2"/>
                        <a:defRPr kumimoji="1" b="1">
                          <a:solidFill>
                            <a:srgbClr val="000000"/>
                          </a:solidFill>
                          <a:latin typeface="Tahoma" panose="020B0604030504040204" pitchFamily="34" charset="0"/>
                          <a:ea typeface="宋体" panose="02010600030101010101" pitchFamily="2" charset="-122"/>
                        </a:defRPr>
                      </a:lvl3pPr>
                      <a:lvl4pPr marL="1600200" indent="-228600" eaLnBrk="0" hangingPunct="0">
                        <a:lnSpc>
                          <a:spcPct val="120000"/>
                        </a:lnSpc>
                        <a:spcBef>
                          <a:spcPct val="20000"/>
                        </a:spcBef>
                        <a:buClr>
                          <a:srgbClr val="006600"/>
                        </a:buClr>
                        <a:buSzPct val="65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4pPr>
                      <a:lvl5pPr marL="2057400" indent="-228600" eaLnBrk="0" hangingPunct="0">
                        <a:lnSpc>
                          <a:spcPct val="120000"/>
                        </a:lnSpc>
                        <a:spcBef>
                          <a:spcPct val="20000"/>
                        </a:spcBef>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anose="05000000000000000000" pitchFamily="2" charset="2"/>
                        <a:buNone/>
                        <a:tabLst/>
                      </a:pPr>
                      <a:r>
                        <a:rPr kumimoji="1" lang="en-US" altLang="zh-CN" sz="1800" b="1" i="0" u="none" strike="noStrike" cap="none" normalizeH="0" baseline="0">
                          <a:ln>
                            <a:noFill/>
                          </a:ln>
                          <a:solidFill>
                            <a:srgbClr val="008000"/>
                          </a:solidFill>
                          <a:effectLst/>
                          <a:latin typeface="宋体" panose="02010600030101010101" pitchFamily="2" charset="-122"/>
                          <a:ea typeface="宋体" panose="02010600030101010101" pitchFamily="2" charset="-122"/>
                        </a:rPr>
                        <a:t>2</a:t>
                      </a:r>
                    </a:p>
                  </a:txBody>
                  <a:tcPr marL="90000" marR="90000" marT="28800" marB="28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lnSpc>
                          <a:spcPct val="120000"/>
                        </a:lnSpc>
                        <a:spcBef>
                          <a:spcPct val="20000"/>
                        </a:spcBef>
                        <a:buClr>
                          <a:schemeClr val="tx1"/>
                        </a:buClr>
                        <a:buFont typeface="Wingdings" panose="05000000000000000000" pitchFamily="2" charset="2"/>
                        <a:defRPr kumimoji="1" sz="2000">
                          <a:solidFill>
                            <a:srgbClr val="E24C05"/>
                          </a:solidFill>
                          <a:latin typeface="Tahoma" panose="020B0604030504040204" pitchFamily="34" charset="0"/>
                          <a:ea typeface="黑体" panose="02010609060101010101" pitchFamily="49" charset="-122"/>
                        </a:defRPr>
                      </a:lvl1pPr>
                      <a:lvl2pPr marL="742950" indent="-285750" eaLnBrk="0" hangingPunct="0">
                        <a:lnSpc>
                          <a:spcPct val="120000"/>
                        </a:lnSpc>
                        <a:spcBef>
                          <a:spcPct val="20000"/>
                        </a:spcBef>
                        <a:buClr>
                          <a:schemeClr val="tx1"/>
                        </a:buClr>
                        <a:buSzPct val="90000"/>
                        <a:buFont typeface="Wingdings" panose="05000000000000000000" pitchFamily="2" charset="2"/>
                        <a:defRPr kumimoji="1" sz="2000">
                          <a:solidFill>
                            <a:schemeClr val="tx1"/>
                          </a:solidFill>
                          <a:latin typeface="Tahoma" panose="020B0604030504040204" pitchFamily="34" charset="0"/>
                          <a:ea typeface="黑体" panose="02010609060101010101" pitchFamily="49" charset="-122"/>
                        </a:defRPr>
                      </a:lvl2pPr>
                      <a:lvl3pPr marL="1143000" indent="-228600" eaLnBrk="0" hangingPunct="0">
                        <a:lnSpc>
                          <a:spcPct val="120000"/>
                        </a:lnSpc>
                        <a:spcBef>
                          <a:spcPct val="20000"/>
                        </a:spcBef>
                        <a:buClr>
                          <a:schemeClr val="hlink"/>
                        </a:buClr>
                        <a:buSzPct val="60000"/>
                        <a:buFont typeface="Wingdings" panose="05000000000000000000" pitchFamily="2" charset="2"/>
                        <a:defRPr kumimoji="1" b="1">
                          <a:solidFill>
                            <a:srgbClr val="000000"/>
                          </a:solidFill>
                          <a:latin typeface="Tahoma" panose="020B0604030504040204" pitchFamily="34" charset="0"/>
                          <a:ea typeface="宋体" panose="02010600030101010101" pitchFamily="2" charset="-122"/>
                        </a:defRPr>
                      </a:lvl3pPr>
                      <a:lvl4pPr marL="1600200" indent="-228600" eaLnBrk="0" hangingPunct="0">
                        <a:lnSpc>
                          <a:spcPct val="120000"/>
                        </a:lnSpc>
                        <a:spcBef>
                          <a:spcPct val="20000"/>
                        </a:spcBef>
                        <a:buClr>
                          <a:srgbClr val="006600"/>
                        </a:buClr>
                        <a:buSzPct val="65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4pPr>
                      <a:lvl5pPr marL="2057400" indent="-228600" eaLnBrk="0" hangingPunct="0">
                        <a:lnSpc>
                          <a:spcPct val="120000"/>
                        </a:lnSpc>
                        <a:spcBef>
                          <a:spcPct val="20000"/>
                        </a:spcBef>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20000"/>
                        </a:spcBef>
                        <a:spcAft>
                          <a:spcPct val="0"/>
                        </a:spcAft>
                        <a:buClr>
                          <a:schemeClr val="tx1"/>
                        </a:buClr>
                        <a:buSzTx/>
                        <a:buFont typeface="Wingdings" panose="05000000000000000000" pitchFamily="2" charset="2"/>
                        <a:buNone/>
                        <a:tabLst/>
                      </a:pPr>
                      <a:r>
                        <a:rPr kumimoji="1" lang="en-US" altLang="zh-CN" sz="1800" b="1" i="0" u="none" strike="noStrike" cap="none" normalizeH="0" baseline="0">
                          <a:ln>
                            <a:noFill/>
                          </a:ln>
                          <a:solidFill>
                            <a:schemeClr val="tx2"/>
                          </a:solidFill>
                          <a:effectLst/>
                          <a:latin typeface="宋体" panose="02010600030101010101" pitchFamily="2" charset="-122"/>
                          <a:ea typeface="宋体" panose="02010600030101010101" pitchFamily="2" charset="-122"/>
                        </a:rPr>
                        <a:t>DADDIU   R1,R1,#-8 </a:t>
                      </a:r>
                    </a:p>
                  </a:txBody>
                  <a:tcPr marL="90000" marR="90000" marT="28800" marB="28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lnSpc>
                          <a:spcPct val="120000"/>
                        </a:lnSpc>
                        <a:spcBef>
                          <a:spcPct val="20000"/>
                        </a:spcBef>
                        <a:buClr>
                          <a:schemeClr val="tx1"/>
                        </a:buClr>
                        <a:buFont typeface="Wingdings" panose="05000000000000000000" pitchFamily="2" charset="2"/>
                        <a:defRPr kumimoji="1" sz="2000">
                          <a:solidFill>
                            <a:srgbClr val="E24C05"/>
                          </a:solidFill>
                          <a:latin typeface="Tahoma" panose="020B0604030504040204" pitchFamily="34" charset="0"/>
                          <a:ea typeface="黑体" panose="02010609060101010101" pitchFamily="49" charset="-122"/>
                        </a:defRPr>
                      </a:lvl1pPr>
                      <a:lvl2pPr marL="742950" indent="-285750" eaLnBrk="0" hangingPunct="0">
                        <a:lnSpc>
                          <a:spcPct val="120000"/>
                        </a:lnSpc>
                        <a:spcBef>
                          <a:spcPct val="20000"/>
                        </a:spcBef>
                        <a:buClr>
                          <a:schemeClr val="tx1"/>
                        </a:buClr>
                        <a:buSzPct val="90000"/>
                        <a:buFont typeface="Wingdings" panose="05000000000000000000" pitchFamily="2" charset="2"/>
                        <a:defRPr kumimoji="1" sz="2000">
                          <a:solidFill>
                            <a:schemeClr val="tx1"/>
                          </a:solidFill>
                          <a:latin typeface="Tahoma" panose="020B0604030504040204" pitchFamily="34" charset="0"/>
                          <a:ea typeface="黑体" panose="02010609060101010101" pitchFamily="49" charset="-122"/>
                        </a:defRPr>
                      </a:lvl2pPr>
                      <a:lvl3pPr marL="1143000" indent="-228600" eaLnBrk="0" hangingPunct="0">
                        <a:lnSpc>
                          <a:spcPct val="120000"/>
                        </a:lnSpc>
                        <a:spcBef>
                          <a:spcPct val="20000"/>
                        </a:spcBef>
                        <a:buClr>
                          <a:schemeClr val="hlink"/>
                        </a:buClr>
                        <a:buSzPct val="60000"/>
                        <a:buFont typeface="Wingdings" panose="05000000000000000000" pitchFamily="2" charset="2"/>
                        <a:defRPr kumimoji="1" b="1">
                          <a:solidFill>
                            <a:srgbClr val="000000"/>
                          </a:solidFill>
                          <a:latin typeface="Tahoma" panose="020B0604030504040204" pitchFamily="34" charset="0"/>
                          <a:ea typeface="宋体" panose="02010600030101010101" pitchFamily="2" charset="-122"/>
                        </a:defRPr>
                      </a:lvl3pPr>
                      <a:lvl4pPr marL="1600200" indent="-228600" eaLnBrk="0" hangingPunct="0">
                        <a:lnSpc>
                          <a:spcPct val="120000"/>
                        </a:lnSpc>
                        <a:spcBef>
                          <a:spcPct val="20000"/>
                        </a:spcBef>
                        <a:buClr>
                          <a:srgbClr val="006600"/>
                        </a:buClr>
                        <a:buSzPct val="65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4pPr>
                      <a:lvl5pPr marL="2057400" indent="-228600" eaLnBrk="0" hangingPunct="0">
                        <a:lnSpc>
                          <a:spcPct val="120000"/>
                        </a:lnSpc>
                        <a:spcBef>
                          <a:spcPct val="20000"/>
                        </a:spcBef>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anose="05000000000000000000" pitchFamily="2" charset="2"/>
                        <a:buNone/>
                        <a:tabLst/>
                      </a:pPr>
                      <a:r>
                        <a:rPr kumimoji="1" lang="en-US" altLang="zh-CN" sz="1800" b="1" i="0" u="none" strike="noStrike" cap="none" normalizeH="0" baseline="0">
                          <a:ln>
                            <a:noFill/>
                          </a:ln>
                          <a:solidFill>
                            <a:schemeClr val="tx1"/>
                          </a:solidFill>
                          <a:effectLst/>
                          <a:latin typeface="宋体" panose="02010600030101010101" pitchFamily="2" charset="-122"/>
                          <a:ea typeface="宋体" panose="02010600030101010101" pitchFamily="2" charset="-122"/>
                        </a:rPr>
                        <a:t>5</a:t>
                      </a:r>
                    </a:p>
                  </a:txBody>
                  <a:tcPr marL="90000" marR="90000" marT="28800" marB="28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lnSpc>
                          <a:spcPct val="120000"/>
                        </a:lnSpc>
                        <a:spcBef>
                          <a:spcPct val="20000"/>
                        </a:spcBef>
                        <a:buClr>
                          <a:schemeClr val="tx1"/>
                        </a:buClr>
                        <a:buFont typeface="Wingdings" panose="05000000000000000000" pitchFamily="2" charset="2"/>
                        <a:defRPr kumimoji="1" sz="2000">
                          <a:solidFill>
                            <a:srgbClr val="E24C05"/>
                          </a:solidFill>
                          <a:latin typeface="Tahoma" panose="020B0604030504040204" pitchFamily="34" charset="0"/>
                          <a:ea typeface="黑体" panose="02010609060101010101" pitchFamily="49" charset="-122"/>
                        </a:defRPr>
                      </a:lvl1pPr>
                      <a:lvl2pPr marL="742950" indent="-285750" eaLnBrk="0" hangingPunct="0">
                        <a:lnSpc>
                          <a:spcPct val="120000"/>
                        </a:lnSpc>
                        <a:spcBef>
                          <a:spcPct val="20000"/>
                        </a:spcBef>
                        <a:buClr>
                          <a:schemeClr val="tx1"/>
                        </a:buClr>
                        <a:buSzPct val="90000"/>
                        <a:buFont typeface="Wingdings" panose="05000000000000000000" pitchFamily="2" charset="2"/>
                        <a:defRPr kumimoji="1" sz="2000">
                          <a:solidFill>
                            <a:schemeClr val="tx1"/>
                          </a:solidFill>
                          <a:latin typeface="Tahoma" panose="020B0604030504040204" pitchFamily="34" charset="0"/>
                          <a:ea typeface="黑体" panose="02010609060101010101" pitchFamily="49" charset="-122"/>
                        </a:defRPr>
                      </a:lvl2pPr>
                      <a:lvl3pPr marL="1143000" indent="-228600" eaLnBrk="0" hangingPunct="0">
                        <a:lnSpc>
                          <a:spcPct val="120000"/>
                        </a:lnSpc>
                        <a:spcBef>
                          <a:spcPct val="20000"/>
                        </a:spcBef>
                        <a:buClr>
                          <a:schemeClr val="hlink"/>
                        </a:buClr>
                        <a:buSzPct val="60000"/>
                        <a:buFont typeface="Wingdings" panose="05000000000000000000" pitchFamily="2" charset="2"/>
                        <a:defRPr kumimoji="1" b="1">
                          <a:solidFill>
                            <a:srgbClr val="000000"/>
                          </a:solidFill>
                          <a:latin typeface="Tahoma" panose="020B0604030504040204" pitchFamily="34" charset="0"/>
                          <a:ea typeface="宋体" panose="02010600030101010101" pitchFamily="2" charset="-122"/>
                        </a:defRPr>
                      </a:lvl3pPr>
                      <a:lvl4pPr marL="1600200" indent="-228600" eaLnBrk="0" hangingPunct="0">
                        <a:lnSpc>
                          <a:spcPct val="120000"/>
                        </a:lnSpc>
                        <a:spcBef>
                          <a:spcPct val="20000"/>
                        </a:spcBef>
                        <a:buClr>
                          <a:srgbClr val="006600"/>
                        </a:buClr>
                        <a:buSzPct val="65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4pPr>
                      <a:lvl5pPr marL="2057400" indent="-228600" eaLnBrk="0" hangingPunct="0">
                        <a:lnSpc>
                          <a:spcPct val="120000"/>
                        </a:lnSpc>
                        <a:spcBef>
                          <a:spcPct val="20000"/>
                        </a:spcBef>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anose="05000000000000000000" pitchFamily="2" charset="2"/>
                        <a:buNone/>
                        <a:tabLst/>
                      </a:pPr>
                      <a:r>
                        <a:rPr kumimoji="1" lang="en-US" altLang="zh-CN" sz="1800" b="1" i="0" u="none" strike="noStrike" cap="none" normalizeH="0" baseline="0">
                          <a:ln>
                            <a:noFill/>
                          </a:ln>
                          <a:solidFill>
                            <a:schemeClr val="tx1"/>
                          </a:solidFill>
                          <a:effectLst/>
                          <a:latin typeface="宋体" panose="02010600030101010101" pitchFamily="2" charset="-122"/>
                          <a:ea typeface="宋体" panose="02010600030101010101" pitchFamily="2" charset="-122"/>
                        </a:rPr>
                        <a:t>9</a:t>
                      </a:r>
                    </a:p>
                  </a:txBody>
                  <a:tcPr marL="90000" marR="90000" marT="28800" marB="28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lnSpc>
                          <a:spcPct val="120000"/>
                        </a:lnSpc>
                        <a:spcBef>
                          <a:spcPct val="20000"/>
                        </a:spcBef>
                        <a:buClr>
                          <a:schemeClr val="tx1"/>
                        </a:buClr>
                        <a:buFont typeface="Wingdings" panose="05000000000000000000" pitchFamily="2" charset="2"/>
                        <a:defRPr kumimoji="1" sz="2000">
                          <a:solidFill>
                            <a:srgbClr val="E24C05"/>
                          </a:solidFill>
                          <a:latin typeface="Tahoma" panose="020B0604030504040204" pitchFamily="34" charset="0"/>
                          <a:ea typeface="黑体" panose="02010609060101010101" pitchFamily="49" charset="-122"/>
                        </a:defRPr>
                      </a:lvl1pPr>
                      <a:lvl2pPr marL="742950" indent="-285750" eaLnBrk="0" hangingPunct="0">
                        <a:lnSpc>
                          <a:spcPct val="120000"/>
                        </a:lnSpc>
                        <a:spcBef>
                          <a:spcPct val="20000"/>
                        </a:spcBef>
                        <a:buClr>
                          <a:schemeClr val="tx1"/>
                        </a:buClr>
                        <a:buSzPct val="90000"/>
                        <a:buFont typeface="Wingdings" panose="05000000000000000000" pitchFamily="2" charset="2"/>
                        <a:defRPr kumimoji="1" sz="2000">
                          <a:solidFill>
                            <a:schemeClr val="tx1"/>
                          </a:solidFill>
                          <a:latin typeface="Tahoma" panose="020B0604030504040204" pitchFamily="34" charset="0"/>
                          <a:ea typeface="黑体" panose="02010609060101010101" pitchFamily="49" charset="-122"/>
                        </a:defRPr>
                      </a:lvl2pPr>
                      <a:lvl3pPr marL="1143000" indent="-228600" eaLnBrk="0" hangingPunct="0">
                        <a:lnSpc>
                          <a:spcPct val="120000"/>
                        </a:lnSpc>
                        <a:spcBef>
                          <a:spcPct val="20000"/>
                        </a:spcBef>
                        <a:buClr>
                          <a:schemeClr val="hlink"/>
                        </a:buClr>
                        <a:buSzPct val="60000"/>
                        <a:buFont typeface="Wingdings" panose="05000000000000000000" pitchFamily="2" charset="2"/>
                        <a:defRPr kumimoji="1" b="1">
                          <a:solidFill>
                            <a:srgbClr val="000000"/>
                          </a:solidFill>
                          <a:latin typeface="Tahoma" panose="020B0604030504040204" pitchFamily="34" charset="0"/>
                          <a:ea typeface="宋体" panose="02010600030101010101" pitchFamily="2" charset="-122"/>
                        </a:defRPr>
                      </a:lvl3pPr>
                      <a:lvl4pPr marL="1600200" indent="-228600" eaLnBrk="0" hangingPunct="0">
                        <a:lnSpc>
                          <a:spcPct val="120000"/>
                        </a:lnSpc>
                        <a:spcBef>
                          <a:spcPct val="20000"/>
                        </a:spcBef>
                        <a:buClr>
                          <a:srgbClr val="006600"/>
                        </a:buClr>
                        <a:buSzPct val="65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4pPr>
                      <a:lvl5pPr marL="2057400" indent="-228600" eaLnBrk="0" hangingPunct="0">
                        <a:lnSpc>
                          <a:spcPct val="120000"/>
                        </a:lnSpc>
                        <a:spcBef>
                          <a:spcPct val="20000"/>
                        </a:spcBef>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anose="05000000000000000000" pitchFamily="2" charset="2"/>
                        <a:buNone/>
                        <a:tabLst/>
                      </a:pPr>
                      <a:endParaRPr kumimoji="1" lang="zh-CN" altLang="zh-CN" sz="1800" b="1" i="0" u="none" strike="noStrike" cap="none" normalizeH="0" baseline="0">
                        <a:ln>
                          <a:noFill/>
                        </a:ln>
                        <a:solidFill>
                          <a:schemeClr val="tx1"/>
                        </a:solidFill>
                        <a:effectLst/>
                        <a:latin typeface="宋体" panose="02010600030101010101" pitchFamily="2" charset="-122"/>
                        <a:ea typeface="宋体" panose="02010600030101010101" pitchFamily="2" charset="-122"/>
                      </a:endParaRPr>
                    </a:p>
                  </a:txBody>
                  <a:tcPr marL="90000" marR="90000" marT="28800" marB="28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lnSpc>
                          <a:spcPct val="120000"/>
                        </a:lnSpc>
                        <a:spcBef>
                          <a:spcPct val="20000"/>
                        </a:spcBef>
                        <a:buClr>
                          <a:schemeClr val="tx1"/>
                        </a:buClr>
                        <a:buFont typeface="Wingdings" panose="05000000000000000000" pitchFamily="2" charset="2"/>
                        <a:defRPr kumimoji="1" sz="2000">
                          <a:solidFill>
                            <a:srgbClr val="E24C05"/>
                          </a:solidFill>
                          <a:latin typeface="Tahoma" panose="020B0604030504040204" pitchFamily="34" charset="0"/>
                          <a:ea typeface="黑体" panose="02010609060101010101" pitchFamily="49" charset="-122"/>
                        </a:defRPr>
                      </a:lvl1pPr>
                      <a:lvl2pPr marL="742950" indent="-285750" eaLnBrk="0" hangingPunct="0">
                        <a:lnSpc>
                          <a:spcPct val="120000"/>
                        </a:lnSpc>
                        <a:spcBef>
                          <a:spcPct val="20000"/>
                        </a:spcBef>
                        <a:buClr>
                          <a:schemeClr val="tx1"/>
                        </a:buClr>
                        <a:buSzPct val="90000"/>
                        <a:buFont typeface="Wingdings" panose="05000000000000000000" pitchFamily="2" charset="2"/>
                        <a:defRPr kumimoji="1" sz="2000">
                          <a:solidFill>
                            <a:schemeClr val="tx1"/>
                          </a:solidFill>
                          <a:latin typeface="Tahoma" panose="020B0604030504040204" pitchFamily="34" charset="0"/>
                          <a:ea typeface="黑体" panose="02010609060101010101" pitchFamily="49" charset="-122"/>
                        </a:defRPr>
                      </a:lvl2pPr>
                      <a:lvl3pPr marL="1143000" indent="-228600" eaLnBrk="0" hangingPunct="0">
                        <a:lnSpc>
                          <a:spcPct val="120000"/>
                        </a:lnSpc>
                        <a:spcBef>
                          <a:spcPct val="20000"/>
                        </a:spcBef>
                        <a:buClr>
                          <a:schemeClr val="hlink"/>
                        </a:buClr>
                        <a:buSzPct val="60000"/>
                        <a:buFont typeface="Wingdings" panose="05000000000000000000" pitchFamily="2" charset="2"/>
                        <a:defRPr kumimoji="1" b="1">
                          <a:solidFill>
                            <a:srgbClr val="000000"/>
                          </a:solidFill>
                          <a:latin typeface="Tahoma" panose="020B0604030504040204" pitchFamily="34" charset="0"/>
                          <a:ea typeface="宋体" panose="02010600030101010101" pitchFamily="2" charset="-122"/>
                        </a:defRPr>
                      </a:lvl3pPr>
                      <a:lvl4pPr marL="1600200" indent="-228600" eaLnBrk="0" hangingPunct="0">
                        <a:lnSpc>
                          <a:spcPct val="120000"/>
                        </a:lnSpc>
                        <a:spcBef>
                          <a:spcPct val="20000"/>
                        </a:spcBef>
                        <a:buClr>
                          <a:srgbClr val="006600"/>
                        </a:buClr>
                        <a:buSzPct val="65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4pPr>
                      <a:lvl5pPr marL="2057400" indent="-228600" eaLnBrk="0" hangingPunct="0">
                        <a:lnSpc>
                          <a:spcPct val="120000"/>
                        </a:lnSpc>
                        <a:spcBef>
                          <a:spcPct val="20000"/>
                        </a:spcBef>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anose="05000000000000000000" pitchFamily="2" charset="2"/>
                        <a:buNone/>
                        <a:tabLst/>
                      </a:pPr>
                      <a:r>
                        <a:rPr kumimoji="1" lang="en-US" altLang="zh-CN" sz="1800" b="1" i="0" u="none" strike="noStrike" cap="none" normalizeH="0" baseline="0">
                          <a:ln>
                            <a:noFill/>
                          </a:ln>
                          <a:solidFill>
                            <a:schemeClr val="tx1"/>
                          </a:solidFill>
                          <a:effectLst/>
                          <a:latin typeface="宋体" panose="02010600030101010101" pitchFamily="2" charset="-122"/>
                          <a:ea typeface="宋体" panose="02010600030101010101" pitchFamily="2" charset="-122"/>
                        </a:rPr>
                        <a:t>10</a:t>
                      </a:r>
                    </a:p>
                  </a:txBody>
                  <a:tcPr marL="90000" marR="90000" marT="28800" marB="28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lnSpc>
                          <a:spcPct val="120000"/>
                        </a:lnSpc>
                        <a:spcBef>
                          <a:spcPct val="20000"/>
                        </a:spcBef>
                        <a:buClr>
                          <a:schemeClr val="tx1"/>
                        </a:buClr>
                        <a:buFont typeface="Wingdings" panose="05000000000000000000" pitchFamily="2" charset="2"/>
                        <a:defRPr kumimoji="1" sz="2000">
                          <a:solidFill>
                            <a:srgbClr val="E24C05"/>
                          </a:solidFill>
                          <a:latin typeface="Tahoma" panose="020B0604030504040204" pitchFamily="34" charset="0"/>
                          <a:ea typeface="黑体" panose="02010609060101010101" pitchFamily="49" charset="-122"/>
                        </a:defRPr>
                      </a:lvl1pPr>
                      <a:lvl2pPr marL="742950" indent="-285750" eaLnBrk="0" hangingPunct="0">
                        <a:lnSpc>
                          <a:spcPct val="120000"/>
                        </a:lnSpc>
                        <a:spcBef>
                          <a:spcPct val="20000"/>
                        </a:spcBef>
                        <a:buClr>
                          <a:schemeClr val="tx1"/>
                        </a:buClr>
                        <a:buSzPct val="90000"/>
                        <a:buFont typeface="Wingdings" panose="05000000000000000000" pitchFamily="2" charset="2"/>
                        <a:defRPr kumimoji="1" sz="2000">
                          <a:solidFill>
                            <a:schemeClr val="tx1"/>
                          </a:solidFill>
                          <a:latin typeface="Tahoma" panose="020B0604030504040204" pitchFamily="34" charset="0"/>
                          <a:ea typeface="黑体" panose="02010609060101010101" pitchFamily="49" charset="-122"/>
                        </a:defRPr>
                      </a:lvl2pPr>
                      <a:lvl3pPr marL="1143000" indent="-228600" eaLnBrk="0" hangingPunct="0">
                        <a:lnSpc>
                          <a:spcPct val="120000"/>
                        </a:lnSpc>
                        <a:spcBef>
                          <a:spcPct val="20000"/>
                        </a:spcBef>
                        <a:buClr>
                          <a:schemeClr val="hlink"/>
                        </a:buClr>
                        <a:buSzPct val="60000"/>
                        <a:buFont typeface="Wingdings" panose="05000000000000000000" pitchFamily="2" charset="2"/>
                        <a:defRPr kumimoji="1" b="1">
                          <a:solidFill>
                            <a:srgbClr val="000000"/>
                          </a:solidFill>
                          <a:latin typeface="Tahoma" panose="020B0604030504040204" pitchFamily="34" charset="0"/>
                          <a:ea typeface="宋体" panose="02010600030101010101" pitchFamily="2" charset="-122"/>
                        </a:defRPr>
                      </a:lvl3pPr>
                      <a:lvl4pPr marL="1600200" indent="-228600" eaLnBrk="0" hangingPunct="0">
                        <a:lnSpc>
                          <a:spcPct val="120000"/>
                        </a:lnSpc>
                        <a:spcBef>
                          <a:spcPct val="20000"/>
                        </a:spcBef>
                        <a:buClr>
                          <a:srgbClr val="006600"/>
                        </a:buClr>
                        <a:buSzPct val="65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4pPr>
                      <a:lvl5pPr marL="2057400" indent="-228600" eaLnBrk="0" hangingPunct="0">
                        <a:lnSpc>
                          <a:spcPct val="120000"/>
                        </a:lnSpc>
                        <a:spcBef>
                          <a:spcPct val="20000"/>
                        </a:spcBef>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20000"/>
                        </a:spcBef>
                        <a:spcAft>
                          <a:spcPct val="0"/>
                        </a:spcAft>
                        <a:buClr>
                          <a:schemeClr val="tx1"/>
                        </a:buClr>
                        <a:buSzTx/>
                        <a:buFont typeface="Wingdings" panose="05000000000000000000" pitchFamily="2" charset="2"/>
                        <a:buNone/>
                        <a:tabLst/>
                      </a:pPr>
                      <a:r>
                        <a:rPr kumimoji="1" lang="zh-CN" altLang="en-US" sz="1800" b="1" i="0" u="none" strike="noStrike" cap="none" normalizeH="0" baseline="0">
                          <a:ln>
                            <a:noFill/>
                          </a:ln>
                          <a:solidFill>
                            <a:schemeClr val="tx1"/>
                          </a:solidFill>
                          <a:effectLst/>
                          <a:latin typeface="宋体" panose="02010600030101010101" pitchFamily="2" charset="-122"/>
                          <a:ea typeface="宋体" panose="02010600030101010101" pitchFamily="2" charset="-122"/>
                        </a:rPr>
                        <a:t>等待</a:t>
                      </a:r>
                      <a:r>
                        <a:rPr kumimoji="1" lang="en-US" altLang="zh-CN" sz="1800" b="1" i="0" u="none" strike="noStrike" cap="none" normalizeH="0" baseline="0">
                          <a:ln>
                            <a:noFill/>
                          </a:ln>
                          <a:solidFill>
                            <a:schemeClr val="tx1"/>
                          </a:solidFill>
                          <a:effectLst/>
                          <a:latin typeface="宋体" panose="02010600030101010101" pitchFamily="2" charset="-122"/>
                          <a:ea typeface="宋体" panose="02010600030101010101" pitchFamily="2" charset="-122"/>
                        </a:rPr>
                        <a:t>ALU </a:t>
                      </a:r>
                    </a:p>
                  </a:txBody>
                  <a:tcPr marL="90000" marR="90000" marT="28800" marB="28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386783">
                <a:tc>
                  <a:txBody>
                    <a:bodyPr/>
                    <a:lstStyle>
                      <a:lvl1pPr eaLnBrk="0" hangingPunct="0">
                        <a:lnSpc>
                          <a:spcPct val="120000"/>
                        </a:lnSpc>
                        <a:spcBef>
                          <a:spcPct val="20000"/>
                        </a:spcBef>
                        <a:buClr>
                          <a:schemeClr val="tx1"/>
                        </a:buClr>
                        <a:buFont typeface="Wingdings" panose="05000000000000000000" pitchFamily="2" charset="2"/>
                        <a:defRPr kumimoji="1" sz="2000">
                          <a:solidFill>
                            <a:srgbClr val="E24C05"/>
                          </a:solidFill>
                          <a:latin typeface="Tahoma" panose="020B0604030504040204" pitchFamily="34" charset="0"/>
                          <a:ea typeface="黑体" panose="02010609060101010101" pitchFamily="49" charset="-122"/>
                        </a:defRPr>
                      </a:lvl1pPr>
                      <a:lvl2pPr marL="742950" indent="-285750" eaLnBrk="0" hangingPunct="0">
                        <a:lnSpc>
                          <a:spcPct val="120000"/>
                        </a:lnSpc>
                        <a:spcBef>
                          <a:spcPct val="20000"/>
                        </a:spcBef>
                        <a:buClr>
                          <a:schemeClr val="tx1"/>
                        </a:buClr>
                        <a:buSzPct val="90000"/>
                        <a:buFont typeface="Wingdings" panose="05000000000000000000" pitchFamily="2" charset="2"/>
                        <a:defRPr kumimoji="1" sz="2000">
                          <a:solidFill>
                            <a:schemeClr val="tx1"/>
                          </a:solidFill>
                          <a:latin typeface="Tahoma" panose="020B0604030504040204" pitchFamily="34" charset="0"/>
                          <a:ea typeface="黑体" panose="02010609060101010101" pitchFamily="49" charset="-122"/>
                        </a:defRPr>
                      </a:lvl2pPr>
                      <a:lvl3pPr marL="1143000" indent="-228600" eaLnBrk="0" hangingPunct="0">
                        <a:lnSpc>
                          <a:spcPct val="120000"/>
                        </a:lnSpc>
                        <a:spcBef>
                          <a:spcPct val="20000"/>
                        </a:spcBef>
                        <a:buClr>
                          <a:schemeClr val="hlink"/>
                        </a:buClr>
                        <a:buSzPct val="60000"/>
                        <a:buFont typeface="Wingdings" panose="05000000000000000000" pitchFamily="2" charset="2"/>
                        <a:defRPr kumimoji="1" b="1">
                          <a:solidFill>
                            <a:srgbClr val="000000"/>
                          </a:solidFill>
                          <a:latin typeface="Tahoma" panose="020B0604030504040204" pitchFamily="34" charset="0"/>
                          <a:ea typeface="宋体" panose="02010600030101010101" pitchFamily="2" charset="-122"/>
                        </a:defRPr>
                      </a:lvl3pPr>
                      <a:lvl4pPr marL="1600200" indent="-228600" eaLnBrk="0" hangingPunct="0">
                        <a:lnSpc>
                          <a:spcPct val="120000"/>
                        </a:lnSpc>
                        <a:spcBef>
                          <a:spcPct val="20000"/>
                        </a:spcBef>
                        <a:buClr>
                          <a:srgbClr val="006600"/>
                        </a:buClr>
                        <a:buSzPct val="65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4pPr>
                      <a:lvl5pPr marL="2057400" indent="-228600" eaLnBrk="0" hangingPunct="0">
                        <a:lnSpc>
                          <a:spcPct val="120000"/>
                        </a:lnSpc>
                        <a:spcBef>
                          <a:spcPct val="20000"/>
                        </a:spcBef>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anose="05000000000000000000" pitchFamily="2" charset="2"/>
                        <a:buNone/>
                        <a:tabLst/>
                      </a:pPr>
                      <a:r>
                        <a:rPr kumimoji="1" lang="en-US" altLang="zh-CN" sz="1800" b="1" i="0" u="none" strike="noStrike" cap="none" normalizeH="0" baseline="0">
                          <a:ln>
                            <a:noFill/>
                          </a:ln>
                          <a:solidFill>
                            <a:srgbClr val="008000"/>
                          </a:solidFill>
                          <a:effectLst/>
                          <a:latin typeface="宋体" panose="02010600030101010101" pitchFamily="2" charset="-122"/>
                          <a:ea typeface="宋体" panose="02010600030101010101" pitchFamily="2" charset="-122"/>
                        </a:rPr>
                        <a:t>2</a:t>
                      </a:r>
                    </a:p>
                  </a:txBody>
                  <a:tcPr marL="90000" marR="90000" marT="28800" marB="28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lnSpc>
                          <a:spcPct val="120000"/>
                        </a:lnSpc>
                        <a:spcBef>
                          <a:spcPct val="20000"/>
                        </a:spcBef>
                        <a:buClr>
                          <a:schemeClr val="tx1"/>
                        </a:buClr>
                        <a:buFont typeface="Wingdings" panose="05000000000000000000" pitchFamily="2" charset="2"/>
                        <a:defRPr kumimoji="1" sz="2000">
                          <a:solidFill>
                            <a:srgbClr val="E24C05"/>
                          </a:solidFill>
                          <a:latin typeface="Tahoma" panose="020B0604030504040204" pitchFamily="34" charset="0"/>
                          <a:ea typeface="黑体" panose="02010609060101010101" pitchFamily="49" charset="-122"/>
                        </a:defRPr>
                      </a:lvl1pPr>
                      <a:lvl2pPr marL="742950" indent="-285750" eaLnBrk="0" hangingPunct="0">
                        <a:lnSpc>
                          <a:spcPct val="120000"/>
                        </a:lnSpc>
                        <a:spcBef>
                          <a:spcPct val="20000"/>
                        </a:spcBef>
                        <a:buClr>
                          <a:schemeClr val="tx1"/>
                        </a:buClr>
                        <a:buSzPct val="90000"/>
                        <a:buFont typeface="Wingdings" panose="05000000000000000000" pitchFamily="2" charset="2"/>
                        <a:defRPr kumimoji="1" sz="2000">
                          <a:solidFill>
                            <a:schemeClr val="tx1"/>
                          </a:solidFill>
                          <a:latin typeface="Tahoma" panose="020B0604030504040204" pitchFamily="34" charset="0"/>
                          <a:ea typeface="黑体" panose="02010609060101010101" pitchFamily="49" charset="-122"/>
                        </a:defRPr>
                      </a:lvl2pPr>
                      <a:lvl3pPr marL="1143000" indent="-228600" eaLnBrk="0" hangingPunct="0">
                        <a:lnSpc>
                          <a:spcPct val="120000"/>
                        </a:lnSpc>
                        <a:spcBef>
                          <a:spcPct val="20000"/>
                        </a:spcBef>
                        <a:buClr>
                          <a:schemeClr val="hlink"/>
                        </a:buClr>
                        <a:buSzPct val="60000"/>
                        <a:buFont typeface="Wingdings" panose="05000000000000000000" pitchFamily="2" charset="2"/>
                        <a:defRPr kumimoji="1" b="1">
                          <a:solidFill>
                            <a:srgbClr val="000000"/>
                          </a:solidFill>
                          <a:latin typeface="Tahoma" panose="020B0604030504040204" pitchFamily="34" charset="0"/>
                          <a:ea typeface="宋体" panose="02010600030101010101" pitchFamily="2" charset="-122"/>
                        </a:defRPr>
                      </a:lvl3pPr>
                      <a:lvl4pPr marL="1600200" indent="-228600" eaLnBrk="0" hangingPunct="0">
                        <a:lnSpc>
                          <a:spcPct val="120000"/>
                        </a:lnSpc>
                        <a:spcBef>
                          <a:spcPct val="20000"/>
                        </a:spcBef>
                        <a:buClr>
                          <a:srgbClr val="006600"/>
                        </a:buClr>
                        <a:buSzPct val="65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4pPr>
                      <a:lvl5pPr marL="2057400" indent="-228600" eaLnBrk="0" hangingPunct="0">
                        <a:lnSpc>
                          <a:spcPct val="120000"/>
                        </a:lnSpc>
                        <a:spcBef>
                          <a:spcPct val="20000"/>
                        </a:spcBef>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20000"/>
                        </a:spcBef>
                        <a:spcAft>
                          <a:spcPct val="0"/>
                        </a:spcAft>
                        <a:buClr>
                          <a:schemeClr val="tx1"/>
                        </a:buClr>
                        <a:buSzTx/>
                        <a:buFont typeface="Wingdings" panose="05000000000000000000" pitchFamily="2" charset="2"/>
                        <a:buNone/>
                        <a:tabLst/>
                      </a:pPr>
                      <a:r>
                        <a:rPr kumimoji="1" lang="en-US" altLang="zh-CN" sz="1800" b="1" i="0" u="none" strike="noStrike" cap="none" normalizeH="0" baseline="0">
                          <a:ln>
                            <a:noFill/>
                          </a:ln>
                          <a:solidFill>
                            <a:schemeClr val="tx2"/>
                          </a:solidFill>
                          <a:effectLst/>
                          <a:latin typeface="宋体" panose="02010600030101010101" pitchFamily="2" charset="-122"/>
                          <a:ea typeface="宋体" panose="02010600030101010101" pitchFamily="2" charset="-122"/>
                        </a:rPr>
                        <a:t>BNE      R1,R2,Loop</a:t>
                      </a:r>
                    </a:p>
                  </a:txBody>
                  <a:tcPr marL="90000" marR="90000" marT="28800" marB="28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lnSpc>
                          <a:spcPct val="120000"/>
                        </a:lnSpc>
                        <a:spcBef>
                          <a:spcPct val="20000"/>
                        </a:spcBef>
                        <a:buClr>
                          <a:schemeClr val="tx1"/>
                        </a:buClr>
                        <a:buFont typeface="Wingdings" panose="05000000000000000000" pitchFamily="2" charset="2"/>
                        <a:defRPr kumimoji="1" sz="2000">
                          <a:solidFill>
                            <a:srgbClr val="E24C05"/>
                          </a:solidFill>
                          <a:latin typeface="Tahoma" panose="020B0604030504040204" pitchFamily="34" charset="0"/>
                          <a:ea typeface="黑体" panose="02010609060101010101" pitchFamily="49" charset="-122"/>
                        </a:defRPr>
                      </a:lvl1pPr>
                      <a:lvl2pPr marL="742950" indent="-285750" eaLnBrk="0" hangingPunct="0">
                        <a:lnSpc>
                          <a:spcPct val="120000"/>
                        </a:lnSpc>
                        <a:spcBef>
                          <a:spcPct val="20000"/>
                        </a:spcBef>
                        <a:buClr>
                          <a:schemeClr val="tx1"/>
                        </a:buClr>
                        <a:buSzPct val="90000"/>
                        <a:buFont typeface="Wingdings" panose="05000000000000000000" pitchFamily="2" charset="2"/>
                        <a:defRPr kumimoji="1" sz="2000">
                          <a:solidFill>
                            <a:schemeClr val="tx1"/>
                          </a:solidFill>
                          <a:latin typeface="Tahoma" panose="020B0604030504040204" pitchFamily="34" charset="0"/>
                          <a:ea typeface="黑体" panose="02010609060101010101" pitchFamily="49" charset="-122"/>
                        </a:defRPr>
                      </a:lvl2pPr>
                      <a:lvl3pPr marL="1143000" indent="-228600" eaLnBrk="0" hangingPunct="0">
                        <a:lnSpc>
                          <a:spcPct val="120000"/>
                        </a:lnSpc>
                        <a:spcBef>
                          <a:spcPct val="20000"/>
                        </a:spcBef>
                        <a:buClr>
                          <a:schemeClr val="hlink"/>
                        </a:buClr>
                        <a:buSzPct val="60000"/>
                        <a:buFont typeface="Wingdings" panose="05000000000000000000" pitchFamily="2" charset="2"/>
                        <a:defRPr kumimoji="1" b="1">
                          <a:solidFill>
                            <a:srgbClr val="000000"/>
                          </a:solidFill>
                          <a:latin typeface="Tahoma" panose="020B0604030504040204" pitchFamily="34" charset="0"/>
                          <a:ea typeface="宋体" panose="02010600030101010101" pitchFamily="2" charset="-122"/>
                        </a:defRPr>
                      </a:lvl3pPr>
                      <a:lvl4pPr marL="1600200" indent="-228600" eaLnBrk="0" hangingPunct="0">
                        <a:lnSpc>
                          <a:spcPct val="120000"/>
                        </a:lnSpc>
                        <a:spcBef>
                          <a:spcPct val="20000"/>
                        </a:spcBef>
                        <a:buClr>
                          <a:srgbClr val="006600"/>
                        </a:buClr>
                        <a:buSzPct val="65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4pPr>
                      <a:lvl5pPr marL="2057400" indent="-228600" eaLnBrk="0" hangingPunct="0">
                        <a:lnSpc>
                          <a:spcPct val="120000"/>
                        </a:lnSpc>
                        <a:spcBef>
                          <a:spcPct val="20000"/>
                        </a:spcBef>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anose="05000000000000000000" pitchFamily="2" charset="2"/>
                        <a:buNone/>
                        <a:tabLst/>
                      </a:pPr>
                      <a:r>
                        <a:rPr kumimoji="1" lang="en-US" altLang="zh-CN" sz="1800" b="1" i="0" u="none" strike="noStrike" cap="none" normalizeH="0" baseline="0">
                          <a:ln>
                            <a:noFill/>
                          </a:ln>
                          <a:solidFill>
                            <a:schemeClr val="tx1"/>
                          </a:solidFill>
                          <a:effectLst/>
                          <a:latin typeface="宋体" panose="02010600030101010101" pitchFamily="2" charset="-122"/>
                          <a:ea typeface="宋体" panose="02010600030101010101" pitchFamily="2" charset="-122"/>
                        </a:rPr>
                        <a:t>6</a:t>
                      </a:r>
                    </a:p>
                  </a:txBody>
                  <a:tcPr marL="90000" marR="90000" marT="28800" marB="28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lnSpc>
                          <a:spcPct val="120000"/>
                        </a:lnSpc>
                        <a:spcBef>
                          <a:spcPct val="20000"/>
                        </a:spcBef>
                        <a:buClr>
                          <a:schemeClr val="tx1"/>
                        </a:buClr>
                        <a:buFont typeface="Wingdings" panose="05000000000000000000" pitchFamily="2" charset="2"/>
                        <a:defRPr kumimoji="1" sz="2000">
                          <a:solidFill>
                            <a:srgbClr val="E24C05"/>
                          </a:solidFill>
                          <a:latin typeface="Tahoma" panose="020B0604030504040204" pitchFamily="34" charset="0"/>
                          <a:ea typeface="黑体" panose="02010609060101010101" pitchFamily="49" charset="-122"/>
                        </a:defRPr>
                      </a:lvl1pPr>
                      <a:lvl2pPr marL="742950" indent="-285750" eaLnBrk="0" hangingPunct="0">
                        <a:lnSpc>
                          <a:spcPct val="120000"/>
                        </a:lnSpc>
                        <a:spcBef>
                          <a:spcPct val="20000"/>
                        </a:spcBef>
                        <a:buClr>
                          <a:schemeClr val="tx1"/>
                        </a:buClr>
                        <a:buSzPct val="90000"/>
                        <a:buFont typeface="Wingdings" panose="05000000000000000000" pitchFamily="2" charset="2"/>
                        <a:defRPr kumimoji="1" sz="2000">
                          <a:solidFill>
                            <a:schemeClr val="tx1"/>
                          </a:solidFill>
                          <a:latin typeface="Tahoma" panose="020B0604030504040204" pitchFamily="34" charset="0"/>
                          <a:ea typeface="黑体" panose="02010609060101010101" pitchFamily="49" charset="-122"/>
                        </a:defRPr>
                      </a:lvl2pPr>
                      <a:lvl3pPr marL="1143000" indent="-228600" eaLnBrk="0" hangingPunct="0">
                        <a:lnSpc>
                          <a:spcPct val="120000"/>
                        </a:lnSpc>
                        <a:spcBef>
                          <a:spcPct val="20000"/>
                        </a:spcBef>
                        <a:buClr>
                          <a:schemeClr val="hlink"/>
                        </a:buClr>
                        <a:buSzPct val="60000"/>
                        <a:buFont typeface="Wingdings" panose="05000000000000000000" pitchFamily="2" charset="2"/>
                        <a:defRPr kumimoji="1" b="1">
                          <a:solidFill>
                            <a:srgbClr val="000000"/>
                          </a:solidFill>
                          <a:latin typeface="Tahoma" panose="020B0604030504040204" pitchFamily="34" charset="0"/>
                          <a:ea typeface="宋体" panose="02010600030101010101" pitchFamily="2" charset="-122"/>
                        </a:defRPr>
                      </a:lvl3pPr>
                      <a:lvl4pPr marL="1600200" indent="-228600" eaLnBrk="0" hangingPunct="0">
                        <a:lnSpc>
                          <a:spcPct val="120000"/>
                        </a:lnSpc>
                        <a:spcBef>
                          <a:spcPct val="20000"/>
                        </a:spcBef>
                        <a:buClr>
                          <a:srgbClr val="006600"/>
                        </a:buClr>
                        <a:buSzPct val="65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4pPr>
                      <a:lvl5pPr marL="2057400" indent="-228600" eaLnBrk="0" hangingPunct="0">
                        <a:lnSpc>
                          <a:spcPct val="120000"/>
                        </a:lnSpc>
                        <a:spcBef>
                          <a:spcPct val="20000"/>
                        </a:spcBef>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anose="05000000000000000000" pitchFamily="2" charset="2"/>
                        <a:buNone/>
                        <a:tabLst/>
                      </a:pPr>
                      <a:r>
                        <a:rPr kumimoji="1" lang="en-US" altLang="zh-CN" sz="1800" b="1" i="0" u="none" strike="noStrike" cap="none" normalizeH="0" baseline="0">
                          <a:ln>
                            <a:noFill/>
                          </a:ln>
                          <a:solidFill>
                            <a:schemeClr val="tx1"/>
                          </a:solidFill>
                          <a:effectLst/>
                          <a:latin typeface="宋体" panose="02010600030101010101" pitchFamily="2" charset="-122"/>
                          <a:ea typeface="宋体" panose="02010600030101010101" pitchFamily="2" charset="-122"/>
                        </a:rPr>
                        <a:t>11</a:t>
                      </a:r>
                    </a:p>
                  </a:txBody>
                  <a:tcPr marL="90000" marR="90000" marT="28800" marB="28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lnSpc>
                          <a:spcPct val="120000"/>
                        </a:lnSpc>
                        <a:spcBef>
                          <a:spcPct val="20000"/>
                        </a:spcBef>
                        <a:buClr>
                          <a:schemeClr val="tx1"/>
                        </a:buClr>
                        <a:buFont typeface="Wingdings" panose="05000000000000000000" pitchFamily="2" charset="2"/>
                        <a:defRPr kumimoji="1" sz="2000">
                          <a:solidFill>
                            <a:srgbClr val="E24C05"/>
                          </a:solidFill>
                          <a:latin typeface="Tahoma" panose="020B0604030504040204" pitchFamily="34" charset="0"/>
                          <a:ea typeface="黑体" panose="02010609060101010101" pitchFamily="49" charset="-122"/>
                        </a:defRPr>
                      </a:lvl1pPr>
                      <a:lvl2pPr marL="742950" indent="-285750" eaLnBrk="0" hangingPunct="0">
                        <a:lnSpc>
                          <a:spcPct val="120000"/>
                        </a:lnSpc>
                        <a:spcBef>
                          <a:spcPct val="20000"/>
                        </a:spcBef>
                        <a:buClr>
                          <a:schemeClr val="tx1"/>
                        </a:buClr>
                        <a:buSzPct val="90000"/>
                        <a:buFont typeface="Wingdings" panose="05000000000000000000" pitchFamily="2" charset="2"/>
                        <a:defRPr kumimoji="1" sz="2000">
                          <a:solidFill>
                            <a:schemeClr val="tx1"/>
                          </a:solidFill>
                          <a:latin typeface="Tahoma" panose="020B0604030504040204" pitchFamily="34" charset="0"/>
                          <a:ea typeface="黑体" panose="02010609060101010101" pitchFamily="49" charset="-122"/>
                        </a:defRPr>
                      </a:lvl2pPr>
                      <a:lvl3pPr marL="1143000" indent="-228600" eaLnBrk="0" hangingPunct="0">
                        <a:lnSpc>
                          <a:spcPct val="120000"/>
                        </a:lnSpc>
                        <a:spcBef>
                          <a:spcPct val="20000"/>
                        </a:spcBef>
                        <a:buClr>
                          <a:schemeClr val="hlink"/>
                        </a:buClr>
                        <a:buSzPct val="60000"/>
                        <a:buFont typeface="Wingdings" panose="05000000000000000000" pitchFamily="2" charset="2"/>
                        <a:defRPr kumimoji="1" b="1">
                          <a:solidFill>
                            <a:srgbClr val="000000"/>
                          </a:solidFill>
                          <a:latin typeface="Tahoma" panose="020B0604030504040204" pitchFamily="34" charset="0"/>
                          <a:ea typeface="宋体" panose="02010600030101010101" pitchFamily="2" charset="-122"/>
                        </a:defRPr>
                      </a:lvl3pPr>
                      <a:lvl4pPr marL="1600200" indent="-228600" eaLnBrk="0" hangingPunct="0">
                        <a:lnSpc>
                          <a:spcPct val="120000"/>
                        </a:lnSpc>
                        <a:spcBef>
                          <a:spcPct val="20000"/>
                        </a:spcBef>
                        <a:buClr>
                          <a:srgbClr val="006600"/>
                        </a:buClr>
                        <a:buSzPct val="65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4pPr>
                      <a:lvl5pPr marL="2057400" indent="-228600" eaLnBrk="0" hangingPunct="0">
                        <a:lnSpc>
                          <a:spcPct val="120000"/>
                        </a:lnSpc>
                        <a:spcBef>
                          <a:spcPct val="20000"/>
                        </a:spcBef>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anose="05000000000000000000" pitchFamily="2" charset="2"/>
                        <a:buNone/>
                        <a:tabLst/>
                      </a:pPr>
                      <a:endParaRPr kumimoji="1" lang="zh-CN" altLang="zh-CN" sz="1800" b="1" i="0" u="none" strike="noStrike" cap="none" normalizeH="0" baseline="0">
                        <a:ln>
                          <a:noFill/>
                        </a:ln>
                        <a:solidFill>
                          <a:schemeClr val="tx1"/>
                        </a:solidFill>
                        <a:effectLst/>
                        <a:latin typeface="宋体" panose="02010600030101010101" pitchFamily="2" charset="-122"/>
                        <a:ea typeface="宋体" panose="02010600030101010101" pitchFamily="2" charset="-122"/>
                      </a:endParaRPr>
                    </a:p>
                  </a:txBody>
                  <a:tcPr marL="90000" marR="90000" marT="28800" marB="28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lnSpc>
                          <a:spcPct val="120000"/>
                        </a:lnSpc>
                        <a:spcBef>
                          <a:spcPct val="20000"/>
                        </a:spcBef>
                        <a:buClr>
                          <a:schemeClr val="tx1"/>
                        </a:buClr>
                        <a:buFont typeface="Wingdings" panose="05000000000000000000" pitchFamily="2" charset="2"/>
                        <a:defRPr kumimoji="1" sz="2000">
                          <a:solidFill>
                            <a:srgbClr val="E24C05"/>
                          </a:solidFill>
                          <a:latin typeface="Tahoma" panose="020B0604030504040204" pitchFamily="34" charset="0"/>
                          <a:ea typeface="黑体" panose="02010609060101010101" pitchFamily="49" charset="-122"/>
                        </a:defRPr>
                      </a:lvl1pPr>
                      <a:lvl2pPr marL="742950" indent="-285750" eaLnBrk="0" hangingPunct="0">
                        <a:lnSpc>
                          <a:spcPct val="120000"/>
                        </a:lnSpc>
                        <a:spcBef>
                          <a:spcPct val="20000"/>
                        </a:spcBef>
                        <a:buClr>
                          <a:schemeClr val="tx1"/>
                        </a:buClr>
                        <a:buSzPct val="90000"/>
                        <a:buFont typeface="Wingdings" panose="05000000000000000000" pitchFamily="2" charset="2"/>
                        <a:defRPr kumimoji="1" sz="2000">
                          <a:solidFill>
                            <a:schemeClr val="tx1"/>
                          </a:solidFill>
                          <a:latin typeface="Tahoma" panose="020B0604030504040204" pitchFamily="34" charset="0"/>
                          <a:ea typeface="黑体" panose="02010609060101010101" pitchFamily="49" charset="-122"/>
                        </a:defRPr>
                      </a:lvl2pPr>
                      <a:lvl3pPr marL="1143000" indent="-228600" eaLnBrk="0" hangingPunct="0">
                        <a:lnSpc>
                          <a:spcPct val="120000"/>
                        </a:lnSpc>
                        <a:spcBef>
                          <a:spcPct val="20000"/>
                        </a:spcBef>
                        <a:buClr>
                          <a:schemeClr val="hlink"/>
                        </a:buClr>
                        <a:buSzPct val="60000"/>
                        <a:buFont typeface="Wingdings" panose="05000000000000000000" pitchFamily="2" charset="2"/>
                        <a:defRPr kumimoji="1" b="1">
                          <a:solidFill>
                            <a:srgbClr val="000000"/>
                          </a:solidFill>
                          <a:latin typeface="Tahoma" panose="020B0604030504040204" pitchFamily="34" charset="0"/>
                          <a:ea typeface="宋体" panose="02010600030101010101" pitchFamily="2" charset="-122"/>
                        </a:defRPr>
                      </a:lvl3pPr>
                      <a:lvl4pPr marL="1600200" indent="-228600" eaLnBrk="0" hangingPunct="0">
                        <a:lnSpc>
                          <a:spcPct val="120000"/>
                        </a:lnSpc>
                        <a:spcBef>
                          <a:spcPct val="20000"/>
                        </a:spcBef>
                        <a:buClr>
                          <a:srgbClr val="006600"/>
                        </a:buClr>
                        <a:buSzPct val="65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4pPr>
                      <a:lvl5pPr marL="2057400" indent="-228600" eaLnBrk="0" hangingPunct="0">
                        <a:lnSpc>
                          <a:spcPct val="120000"/>
                        </a:lnSpc>
                        <a:spcBef>
                          <a:spcPct val="20000"/>
                        </a:spcBef>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anose="05000000000000000000" pitchFamily="2" charset="2"/>
                        <a:buNone/>
                        <a:tabLst/>
                      </a:pPr>
                      <a:endParaRPr kumimoji="1" lang="zh-CN" altLang="zh-CN" sz="1800" b="1" i="0" u="none" strike="noStrike" cap="none" normalizeH="0" baseline="0">
                        <a:ln>
                          <a:noFill/>
                        </a:ln>
                        <a:solidFill>
                          <a:schemeClr val="tx1"/>
                        </a:solidFill>
                        <a:effectLst/>
                        <a:latin typeface="宋体" panose="02010600030101010101" pitchFamily="2" charset="-122"/>
                        <a:ea typeface="宋体" panose="02010600030101010101" pitchFamily="2" charset="-122"/>
                      </a:endParaRPr>
                    </a:p>
                  </a:txBody>
                  <a:tcPr marL="90000" marR="90000" marT="28800" marB="28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lnSpc>
                          <a:spcPct val="120000"/>
                        </a:lnSpc>
                        <a:spcBef>
                          <a:spcPct val="20000"/>
                        </a:spcBef>
                        <a:buClr>
                          <a:schemeClr val="tx1"/>
                        </a:buClr>
                        <a:buFont typeface="Wingdings" panose="05000000000000000000" pitchFamily="2" charset="2"/>
                        <a:defRPr kumimoji="1" sz="2000">
                          <a:solidFill>
                            <a:srgbClr val="E24C05"/>
                          </a:solidFill>
                          <a:latin typeface="Tahoma" panose="020B0604030504040204" pitchFamily="34" charset="0"/>
                          <a:ea typeface="黑体" panose="02010609060101010101" pitchFamily="49" charset="-122"/>
                        </a:defRPr>
                      </a:lvl1pPr>
                      <a:lvl2pPr marL="742950" indent="-285750" eaLnBrk="0" hangingPunct="0">
                        <a:lnSpc>
                          <a:spcPct val="120000"/>
                        </a:lnSpc>
                        <a:spcBef>
                          <a:spcPct val="20000"/>
                        </a:spcBef>
                        <a:buClr>
                          <a:schemeClr val="tx1"/>
                        </a:buClr>
                        <a:buSzPct val="90000"/>
                        <a:buFont typeface="Wingdings" panose="05000000000000000000" pitchFamily="2" charset="2"/>
                        <a:defRPr kumimoji="1" sz="2000">
                          <a:solidFill>
                            <a:schemeClr val="tx1"/>
                          </a:solidFill>
                          <a:latin typeface="Tahoma" panose="020B0604030504040204" pitchFamily="34" charset="0"/>
                          <a:ea typeface="黑体" panose="02010609060101010101" pitchFamily="49" charset="-122"/>
                        </a:defRPr>
                      </a:lvl2pPr>
                      <a:lvl3pPr marL="1143000" indent="-228600" eaLnBrk="0" hangingPunct="0">
                        <a:lnSpc>
                          <a:spcPct val="120000"/>
                        </a:lnSpc>
                        <a:spcBef>
                          <a:spcPct val="20000"/>
                        </a:spcBef>
                        <a:buClr>
                          <a:schemeClr val="hlink"/>
                        </a:buClr>
                        <a:buSzPct val="60000"/>
                        <a:buFont typeface="Wingdings" panose="05000000000000000000" pitchFamily="2" charset="2"/>
                        <a:defRPr kumimoji="1" b="1">
                          <a:solidFill>
                            <a:srgbClr val="000000"/>
                          </a:solidFill>
                          <a:latin typeface="Tahoma" panose="020B0604030504040204" pitchFamily="34" charset="0"/>
                          <a:ea typeface="宋体" panose="02010600030101010101" pitchFamily="2" charset="-122"/>
                        </a:defRPr>
                      </a:lvl3pPr>
                      <a:lvl4pPr marL="1600200" indent="-228600" eaLnBrk="0" hangingPunct="0">
                        <a:lnSpc>
                          <a:spcPct val="120000"/>
                        </a:lnSpc>
                        <a:spcBef>
                          <a:spcPct val="20000"/>
                        </a:spcBef>
                        <a:buClr>
                          <a:srgbClr val="006600"/>
                        </a:buClr>
                        <a:buSzPct val="65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4pPr>
                      <a:lvl5pPr marL="2057400" indent="-228600" eaLnBrk="0" hangingPunct="0">
                        <a:lnSpc>
                          <a:spcPct val="120000"/>
                        </a:lnSpc>
                        <a:spcBef>
                          <a:spcPct val="20000"/>
                        </a:spcBef>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20000"/>
                        </a:spcBef>
                        <a:spcAft>
                          <a:spcPct val="0"/>
                        </a:spcAft>
                        <a:buClr>
                          <a:schemeClr val="tx1"/>
                        </a:buClr>
                        <a:buSzTx/>
                        <a:buFont typeface="Wingdings" panose="05000000000000000000" pitchFamily="2" charset="2"/>
                        <a:buNone/>
                        <a:tabLst/>
                      </a:pPr>
                      <a:r>
                        <a:rPr kumimoji="1" lang="zh-CN" altLang="en-US" sz="1800" b="1" i="0" u="none" strike="noStrike" cap="none" normalizeH="0" baseline="0">
                          <a:ln>
                            <a:noFill/>
                          </a:ln>
                          <a:solidFill>
                            <a:schemeClr val="tx1"/>
                          </a:solidFill>
                          <a:effectLst/>
                          <a:latin typeface="宋体" panose="02010600030101010101" pitchFamily="2" charset="-122"/>
                          <a:ea typeface="宋体" panose="02010600030101010101" pitchFamily="2" charset="-122"/>
                        </a:rPr>
                        <a:t>等待</a:t>
                      </a:r>
                      <a:r>
                        <a:rPr kumimoji="1" lang="en-US" altLang="zh-CN" sz="1800" b="1" i="0" u="none" strike="noStrike" cap="none" normalizeH="0" baseline="0">
                          <a:ln>
                            <a:noFill/>
                          </a:ln>
                          <a:solidFill>
                            <a:schemeClr val="tx1"/>
                          </a:solidFill>
                          <a:effectLst/>
                          <a:latin typeface="宋体" panose="02010600030101010101" pitchFamily="2" charset="-122"/>
                          <a:ea typeface="宋体" panose="02010600030101010101" pitchFamily="2" charset="-122"/>
                        </a:rPr>
                        <a:t>DADDIU</a:t>
                      </a:r>
                      <a:r>
                        <a:rPr kumimoji="1" lang="zh-CN" altLang="en-US" sz="1800" b="1" i="0" u="none" strike="noStrike" cap="none" normalizeH="0" baseline="0">
                          <a:ln>
                            <a:noFill/>
                          </a:ln>
                          <a:solidFill>
                            <a:schemeClr val="tx1"/>
                          </a:solidFill>
                          <a:effectLst/>
                          <a:latin typeface="宋体" panose="02010600030101010101" pitchFamily="2" charset="-122"/>
                          <a:ea typeface="宋体" panose="02010600030101010101" pitchFamily="2" charset="-122"/>
                        </a:rPr>
                        <a:t>的结果 </a:t>
                      </a:r>
                    </a:p>
                  </a:txBody>
                  <a:tcPr marL="90000" marR="90000" marT="28800" marB="28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386783">
                <a:tc>
                  <a:txBody>
                    <a:bodyPr/>
                    <a:lstStyle>
                      <a:lvl1pPr eaLnBrk="0" hangingPunct="0">
                        <a:lnSpc>
                          <a:spcPct val="120000"/>
                        </a:lnSpc>
                        <a:spcBef>
                          <a:spcPct val="20000"/>
                        </a:spcBef>
                        <a:buClr>
                          <a:schemeClr val="tx1"/>
                        </a:buClr>
                        <a:buFont typeface="Wingdings" panose="05000000000000000000" pitchFamily="2" charset="2"/>
                        <a:defRPr kumimoji="1" sz="2000">
                          <a:solidFill>
                            <a:srgbClr val="E24C05"/>
                          </a:solidFill>
                          <a:latin typeface="Tahoma" panose="020B0604030504040204" pitchFamily="34" charset="0"/>
                          <a:ea typeface="黑体" panose="02010609060101010101" pitchFamily="49" charset="-122"/>
                        </a:defRPr>
                      </a:lvl1pPr>
                      <a:lvl2pPr marL="742950" indent="-285750" eaLnBrk="0" hangingPunct="0">
                        <a:lnSpc>
                          <a:spcPct val="120000"/>
                        </a:lnSpc>
                        <a:spcBef>
                          <a:spcPct val="20000"/>
                        </a:spcBef>
                        <a:buClr>
                          <a:schemeClr val="tx1"/>
                        </a:buClr>
                        <a:buSzPct val="90000"/>
                        <a:buFont typeface="Wingdings" panose="05000000000000000000" pitchFamily="2" charset="2"/>
                        <a:defRPr kumimoji="1" sz="2000">
                          <a:solidFill>
                            <a:schemeClr val="tx1"/>
                          </a:solidFill>
                          <a:latin typeface="Tahoma" panose="020B0604030504040204" pitchFamily="34" charset="0"/>
                          <a:ea typeface="黑体" panose="02010609060101010101" pitchFamily="49" charset="-122"/>
                        </a:defRPr>
                      </a:lvl2pPr>
                      <a:lvl3pPr marL="1143000" indent="-228600" eaLnBrk="0" hangingPunct="0">
                        <a:lnSpc>
                          <a:spcPct val="120000"/>
                        </a:lnSpc>
                        <a:spcBef>
                          <a:spcPct val="20000"/>
                        </a:spcBef>
                        <a:buClr>
                          <a:schemeClr val="hlink"/>
                        </a:buClr>
                        <a:buSzPct val="60000"/>
                        <a:buFont typeface="Wingdings" panose="05000000000000000000" pitchFamily="2" charset="2"/>
                        <a:defRPr kumimoji="1" b="1">
                          <a:solidFill>
                            <a:srgbClr val="000000"/>
                          </a:solidFill>
                          <a:latin typeface="Tahoma" panose="020B0604030504040204" pitchFamily="34" charset="0"/>
                          <a:ea typeface="宋体" panose="02010600030101010101" pitchFamily="2" charset="-122"/>
                        </a:defRPr>
                      </a:lvl3pPr>
                      <a:lvl4pPr marL="1600200" indent="-228600" eaLnBrk="0" hangingPunct="0">
                        <a:lnSpc>
                          <a:spcPct val="120000"/>
                        </a:lnSpc>
                        <a:spcBef>
                          <a:spcPct val="20000"/>
                        </a:spcBef>
                        <a:buClr>
                          <a:srgbClr val="006600"/>
                        </a:buClr>
                        <a:buSzPct val="65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4pPr>
                      <a:lvl5pPr marL="2057400" indent="-228600" eaLnBrk="0" hangingPunct="0">
                        <a:lnSpc>
                          <a:spcPct val="120000"/>
                        </a:lnSpc>
                        <a:spcBef>
                          <a:spcPct val="20000"/>
                        </a:spcBef>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anose="05000000000000000000" pitchFamily="2" charset="2"/>
                        <a:buNone/>
                        <a:tabLst/>
                      </a:pPr>
                      <a:r>
                        <a:rPr kumimoji="1" lang="en-US" altLang="zh-CN" sz="1800" b="1" i="0" u="none" strike="noStrike" cap="none" normalizeH="0" baseline="0">
                          <a:ln>
                            <a:noFill/>
                          </a:ln>
                          <a:solidFill>
                            <a:srgbClr val="008000"/>
                          </a:solidFill>
                          <a:effectLst/>
                          <a:latin typeface="宋体" panose="02010600030101010101" pitchFamily="2" charset="-122"/>
                          <a:ea typeface="宋体" panose="02010600030101010101" pitchFamily="2" charset="-122"/>
                        </a:rPr>
                        <a:t>3</a:t>
                      </a:r>
                    </a:p>
                  </a:txBody>
                  <a:tcPr marL="90000" marR="90000" marT="28800" marB="28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lnSpc>
                          <a:spcPct val="120000"/>
                        </a:lnSpc>
                        <a:spcBef>
                          <a:spcPct val="20000"/>
                        </a:spcBef>
                        <a:buClr>
                          <a:schemeClr val="tx1"/>
                        </a:buClr>
                        <a:buFont typeface="Wingdings" panose="05000000000000000000" pitchFamily="2" charset="2"/>
                        <a:defRPr kumimoji="1" sz="2000">
                          <a:solidFill>
                            <a:srgbClr val="E24C05"/>
                          </a:solidFill>
                          <a:latin typeface="Tahoma" panose="020B0604030504040204" pitchFamily="34" charset="0"/>
                          <a:ea typeface="黑体" panose="02010609060101010101" pitchFamily="49" charset="-122"/>
                        </a:defRPr>
                      </a:lvl1pPr>
                      <a:lvl2pPr marL="742950" indent="-285750" eaLnBrk="0" hangingPunct="0">
                        <a:lnSpc>
                          <a:spcPct val="120000"/>
                        </a:lnSpc>
                        <a:spcBef>
                          <a:spcPct val="20000"/>
                        </a:spcBef>
                        <a:buClr>
                          <a:schemeClr val="tx1"/>
                        </a:buClr>
                        <a:buSzPct val="90000"/>
                        <a:buFont typeface="Wingdings" panose="05000000000000000000" pitchFamily="2" charset="2"/>
                        <a:defRPr kumimoji="1" sz="2000">
                          <a:solidFill>
                            <a:schemeClr val="tx1"/>
                          </a:solidFill>
                          <a:latin typeface="Tahoma" panose="020B0604030504040204" pitchFamily="34" charset="0"/>
                          <a:ea typeface="黑体" panose="02010609060101010101" pitchFamily="49" charset="-122"/>
                        </a:defRPr>
                      </a:lvl2pPr>
                      <a:lvl3pPr marL="1143000" indent="-228600" eaLnBrk="0" hangingPunct="0">
                        <a:lnSpc>
                          <a:spcPct val="120000"/>
                        </a:lnSpc>
                        <a:spcBef>
                          <a:spcPct val="20000"/>
                        </a:spcBef>
                        <a:buClr>
                          <a:schemeClr val="hlink"/>
                        </a:buClr>
                        <a:buSzPct val="60000"/>
                        <a:buFont typeface="Wingdings" panose="05000000000000000000" pitchFamily="2" charset="2"/>
                        <a:defRPr kumimoji="1" b="1">
                          <a:solidFill>
                            <a:srgbClr val="000000"/>
                          </a:solidFill>
                          <a:latin typeface="Tahoma" panose="020B0604030504040204" pitchFamily="34" charset="0"/>
                          <a:ea typeface="宋体" panose="02010600030101010101" pitchFamily="2" charset="-122"/>
                        </a:defRPr>
                      </a:lvl3pPr>
                      <a:lvl4pPr marL="1600200" indent="-228600" eaLnBrk="0" hangingPunct="0">
                        <a:lnSpc>
                          <a:spcPct val="120000"/>
                        </a:lnSpc>
                        <a:spcBef>
                          <a:spcPct val="20000"/>
                        </a:spcBef>
                        <a:buClr>
                          <a:srgbClr val="006600"/>
                        </a:buClr>
                        <a:buSzPct val="65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4pPr>
                      <a:lvl5pPr marL="2057400" indent="-228600" eaLnBrk="0" hangingPunct="0">
                        <a:lnSpc>
                          <a:spcPct val="120000"/>
                        </a:lnSpc>
                        <a:spcBef>
                          <a:spcPct val="20000"/>
                        </a:spcBef>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20000"/>
                        </a:spcBef>
                        <a:spcAft>
                          <a:spcPct val="0"/>
                        </a:spcAft>
                        <a:buClr>
                          <a:schemeClr val="tx1"/>
                        </a:buClr>
                        <a:buSzTx/>
                        <a:buFont typeface="Wingdings" panose="05000000000000000000" pitchFamily="2" charset="2"/>
                        <a:buNone/>
                        <a:tabLst/>
                      </a:pPr>
                      <a:r>
                        <a:rPr kumimoji="1" lang="en-US" altLang="zh-CN" sz="1800" b="1" i="0" u="none" strike="noStrike" cap="none" normalizeH="0" baseline="0">
                          <a:ln>
                            <a:noFill/>
                          </a:ln>
                          <a:solidFill>
                            <a:schemeClr val="tx2"/>
                          </a:solidFill>
                          <a:effectLst/>
                          <a:latin typeface="宋体" panose="02010600030101010101" pitchFamily="2" charset="-122"/>
                          <a:ea typeface="宋体" panose="02010600030101010101" pitchFamily="2" charset="-122"/>
                        </a:rPr>
                        <a:t>L.D      F0,0</a:t>
                      </a:r>
                      <a:r>
                        <a:rPr kumimoji="1" lang="zh-CN" altLang="en-US" sz="1800" b="1" i="0" u="none" strike="noStrike" cap="none" normalizeH="0" baseline="0">
                          <a:ln>
                            <a:noFill/>
                          </a:ln>
                          <a:solidFill>
                            <a:schemeClr val="tx2"/>
                          </a:solidFill>
                          <a:effectLst/>
                          <a:latin typeface="宋体" panose="02010600030101010101" pitchFamily="2" charset="-122"/>
                          <a:ea typeface="宋体" panose="02010600030101010101" pitchFamily="2" charset="-122"/>
                        </a:rPr>
                        <a:t>（</a:t>
                      </a:r>
                      <a:r>
                        <a:rPr kumimoji="1" lang="en-US" altLang="zh-CN" sz="1800" b="1" i="0" u="none" strike="noStrike" cap="none" normalizeH="0" baseline="0">
                          <a:ln>
                            <a:noFill/>
                          </a:ln>
                          <a:solidFill>
                            <a:schemeClr val="tx2"/>
                          </a:solidFill>
                          <a:effectLst/>
                          <a:latin typeface="宋体" panose="02010600030101010101" pitchFamily="2" charset="-122"/>
                          <a:ea typeface="宋体" panose="02010600030101010101" pitchFamily="2" charset="-122"/>
                        </a:rPr>
                        <a:t>R1</a:t>
                      </a:r>
                      <a:r>
                        <a:rPr kumimoji="1" lang="zh-CN" altLang="en-US" sz="1800" b="1" i="0" u="none" strike="noStrike" cap="none" normalizeH="0" baseline="0">
                          <a:ln>
                            <a:noFill/>
                          </a:ln>
                          <a:solidFill>
                            <a:schemeClr val="tx2"/>
                          </a:solidFill>
                          <a:effectLst/>
                          <a:latin typeface="宋体" panose="02010600030101010101" pitchFamily="2" charset="-122"/>
                          <a:ea typeface="宋体" panose="02010600030101010101" pitchFamily="2" charset="-122"/>
                        </a:rPr>
                        <a:t>） </a:t>
                      </a:r>
                    </a:p>
                  </a:txBody>
                  <a:tcPr marL="90000" marR="90000" marT="28800" marB="28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lnSpc>
                          <a:spcPct val="120000"/>
                        </a:lnSpc>
                        <a:spcBef>
                          <a:spcPct val="20000"/>
                        </a:spcBef>
                        <a:buClr>
                          <a:schemeClr val="tx1"/>
                        </a:buClr>
                        <a:buFont typeface="Wingdings" panose="05000000000000000000" pitchFamily="2" charset="2"/>
                        <a:defRPr kumimoji="1" sz="2000">
                          <a:solidFill>
                            <a:srgbClr val="E24C05"/>
                          </a:solidFill>
                          <a:latin typeface="Tahoma" panose="020B0604030504040204" pitchFamily="34" charset="0"/>
                          <a:ea typeface="黑体" panose="02010609060101010101" pitchFamily="49" charset="-122"/>
                        </a:defRPr>
                      </a:lvl1pPr>
                      <a:lvl2pPr marL="742950" indent="-285750" eaLnBrk="0" hangingPunct="0">
                        <a:lnSpc>
                          <a:spcPct val="120000"/>
                        </a:lnSpc>
                        <a:spcBef>
                          <a:spcPct val="20000"/>
                        </a:spcBef>
                        <a:buClr>
                          <a:schemeClr val="tx1"/>
                        </a:buClr>
                        <a:buSzPct val="90000"/>
                        <a:buFont typeface="Wingdings" panose="05000000000000000000" pitchFamily="2" charset="2"/>
                        <a:defRPr kumimoji="1" sz="2000">
                          <a:solidFill>
                            <a:schemeClr val="tx1"/>
                          </a:solidFill>
                          <a:latin typeface="Tahoma" panose="020B0604030504040204" pitchFamily="34" charset="0"/>
                          <a:ea typeface="黑体" panose="02010609060101010101" pitchFamily="49" charset="-122"/>
                        </a:defRPr>
                      </a:lvl2pPr>
                      <a:lvl3pPr marL="1143000" indent="-228600" eaLnBrk="0" hangingPunct="0">
                        <a:lnSpc>
                          <a:spcPct val="120000"/>
                        </a:lnSpc>
                        <a:spcBef>
                          <a:spcPct val="20000"/>
                        </a:spcBef>
                        <a:buClr>
                          <a:schemeClr val="hlink"/>
                        </a:buClr>
                        <a:buSzPct val="60000"/>
                        <a:buFont typeface="Wingdings" panose="05000000000000000000" pitchFamily="2" charset="2"/>
                        <a:defRPr kumimoji="1" b="1">
                          <a:solidFill>
                            <a:srgbClr val="000000"/>
                          </a:solidFill>
                          <a:latin typeface="Tahoma" panose="020B0604030504040204" pitchFamily="34" charset="0"/>
                          <a:ea typeface="宋体" panose="02010600030101010101" pitchFamily="2" charset="-122"/>
                        </a:defRPr>
                      </a:lvl3pPr>
                      <a:lvl4pPr marL="1600200" indent="-228600" eaLnBrk="0" hangingPunct="0">
                        <a:lnSpc>
                          <a:spcPct val="120000"/>
                        </a:lnSpc>
                        <a:spcBef>
                          <a:spcPct val="20000"/>
                        </a:spcBef>
                        <a:buClr>
                          <a:srgbClr val="006600"/>
                        </a:buClr>
                        <a:buSzPct val="65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4pPr>
                      <a:lvl5pPr marL="2057400" indent="-228600" eaLnBrk="0" hangingPunct="0">
                        <a:lnSpc>
                          <a:spcPct val="120000"/>
                        </a:lnSpc>
                        <a:spcBef>
                          <a:spcPct val="20000"/>
                        </a:spcBef>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anose="05000000000000000000" pitchFamily="2" charset="2"/>
                        <a:buNone/>
                        <a:tabLst/>
                      </a:pPr>
                      <a:r>
                        <a:rPr kumimoji="1" lang="en-US" altLang="zh-CN" sz="1800" b="1" i="0" u="none" strike="noStrike" cap="none" normalizeH="0" baseline="0">
                          <a:ln>
                            <a:noFill/>
                          </a:ln>
                          <a:solidFill>
                            <a:schemeClr val="tx1"/>
                          </a:solidFill>
                          <a:effectLst/>
                          <a:latin typeface="宋体" panose="02010600030101010101" pitchFamily="2" charset="-122"/>
                          <a:ea typeface="宋体" panose="02010600030101010101" pitchFamily="2" charset="-122"/>
                        </a:rPr>
                        <a:t>7</a:t>
                      </a:r>
                    </a:p>
                  </a:txBody>
                  <a:tcPr marL="90000" marR="90000" marT="28800" marB="28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lnSpc>
                          <a:spcPct val="120000"/>
                        </a:lnSpc>
                        <a:spcBef>
                          <a:spcPct val="20000"/>
                        </a:spcBef>
                        <a:buClr>
                          <a:schemeClr val="tx1"/>
                        </a:buClr>
                        <a:buFont typeface="Wingdings" panose="05000000000000000000" pitchFamily="2" charset="2"/>
                        <a:defRPr kumimoji="1" sz="2000">
                          <a:solidFill>
                            <a:srgbClr val="E24C05"/>
                          </a:solidFill>
                          <a:latin typeface="Tahoma" panose="020B0604030504040204" pitchFamily="34" charset="0"/>
                          <a:ea typeface="黑体" panose="02010609060101010101" pitchFamily="49" charset="-122"/>
                        </a:defRPr>
                      </a:lvl1pPr>
                      <a:lvl2pPr marL="742950" indent="-285750" eaLnBrk="0" hangingPunct="0">
                        <a:lnSpc>
                          <a:spcPct val="120000"/>
                        </a:lnSpc>
                        <a:spcBef>
                          <a:spcPct val="20000"/>
                        </a:spcBef>
                        <a:buClr>
                          <a:schemeClr val="tx1"/>
                        </a:buClr>
                        <a:buSzPct val="90000"/>
                        <a:buFont typeface="Wingdings" panose="05000000000000000000" pitchFamily="2" charset="2"/>
                        <a:defRPr kumimoji="1" sz="2000">
                          <a:solidFill>
                            <a:schemeClr val="tx1"/>
                          </a:solidFill>
                          <a:latin typeface="Tahoma" panose="020B0604030504040204" pitchFamily="34" charset="0"/>
                          <a:ea typeface="黑体" panose="02010609060101010101" pitchFamily="49" charset="-122"/>
                        </a:defRPr>
                      </a:lvl2pPr>
                      <a:lvl3pPr marL="1143000" indent="-228600" eaLnBrk="0" hangingPunct="0">
                        <a:lnSpc>
                          <a:spcPct val="120000"/>
                        </a:lnSpc>
                        <a:spcBef>
                          <a:spcPct val="20000"/>
                        </a:spcBef>
                        <a:buClr>
                          <a:schemeClr val="hlink"/>
                        </a:buClr>
                        <a:buSzPct val="60000"/>
                        <a:buFont typeface="Wingdings" panose="05000000000000000000" pitchFamily="2" charset="2"/>
                        <a:defRPr kumimoji="1" b="1">
                          <a:solidFill>
                            <a:srgbClr val="000000"/>
                          </a:solidFill>
                          <a:latin typeface="Tahoma" panose="020B0604030504040204" pitchFamily="34" charset="0"/>
                          <a:ea typeface="宋体" panose="02010600030101010101" pitchFamily="2" charset="-122"/>
                        </a:defRPr>
                      </a:lvl3pPr>
                      <a:lvl4pPr marL="1600200" indent="-228600" eaLnBrk="0" hangingPunct="0">
                        <a:lnSpc>
                          <a:spcPct val="120000"/>
                        </a:lnSpc>
                        <a:spcBef>
                          <a:spcPct val="20000"/>
                        </a:spcBef>
                        <a:buClr>
                          <a:srgbClr val="006600"/>
                        </a:buClr>
                        <a:buSzPct val="65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4pPr>
                      <a:lvl5pPr marL="2057400" indent="-228600" eaLnBrk="0" hangingPunct="0">
                        <a:lnSpc>
                          <a:spcPct val="120000"/>
                        </a:lnSpc>
                        <a:spcBef>
                          <a:spcPct val="20000"/>
                        </a:spcBef>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anose="05000000000000000000" pitchFamily="2" charset="2"/>
                        <a:buNone/>
                        <a:tabLst/>
                      </a:pPr>
                      <a:r>
                        <a:rPr kumimoji="1" lang="en-US" altLang="zh-CN" sz="1800" b="1" i="0" u="none" strike="noStrike" cap="none" normalizeH="0" baseline="0">
                          <a:ln>
                            <a:noFill/>
                          </a:ln>
                          <a:solidFill>
                            <a:schemeClr val="tx1"/>
                          </a:solidFill>
                          <a:effectLst/>
                          <a:latin typeface="宋体" panose="02010600030101010101" pitchFamily="2" charset="-122"/>
                          <a:ea typeface="宋体" panose="02010600030101010101" pitchFamily="2" charset="-122"/>
                        </a:rPr>
                        <a:t>12</a:t>
                      </a:r>
                    </a:p>
                  </a:txBody>
                  <a:tcPr marL="90000" marR="90000" marT="28800" marB="28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lnSpc>
                          <a:spcPct val="120000"/>
                        </a:lnSpc>
                        <a:spcBef>
                          <a:spcPct val="20000"/>
                        </a:spcBef>
                        <a:buClr>
                          <a:schemeClr val="tx1"/>
                        </a:buClr>
                        <a:buFont typeface="Wingdings" panose="05000000000000000000" pitchFamily="2" charset="2"/>
                        <a:defRPr kumimoji="1" sz="2000">
                          <a:solidFill>
                            <a:srgbClr val="E24C05"/>
                          </a:solidFill>
                          <a:latin typeface="Tahoma" panose="020B0604030504040204" pitchFamily="34" charset="0"/>
                          <a:ea typeface="黑体" panose="02010609060101010101" pitchFamily="49" charset="-122"/>
                        </a:defRPr>
                      </a:lvl1pPr>
                      <a:lvl2pPr marL="742950" indent="-285750" eaLnBrk="0" hangingPunct="0">
                        <a:lnSpc>
                          <a:spcPct val="120000"/>
                        </a:lnSpc>
                        <a:spcBef>
                          <a:spcPct val="20000"/>
                        </a:spcBef>
                        <a:buClr>
                          <a:schemeClr val="tx1"/>
                        </a:buClr>
                        <a:buSzPct val="90000"/>
                        <a:buFont typeface="Wingdings" panose="05000000000000000000" pitchFamily="2" charset="2"/>
                        <a:defRPr kumimoji="1" sz="2000">
                          <a:solidFill>
                            <a:schemeClr val="tx1"/>
                          </a:solidFill>
                          <a:latin typeface="Tahoma" panose="020B0604030504040204" pitchFamily="34" charset="0"/>
                          <a:ea typeface="黑体" panose="02010609060101010101" pitchFamily="49" charset="-122"/>
                        </a:defRPr>
                      </a:lvl2pPr>
                      <a:lvl3pPr marL="1143000" indent="-228600" eaLnBrk="0" hangingPunct="0">
                        <a:lnSpc>
                          <a:spcPct val="120000"/>
                        </a:lnSpc>
                        <a:spcBef>
                          <a:spcPct val="20000"/>
                        </a:spcBef>
                        <a:buClr>
                          <a:schemeClr val="hlink"/>
                        </a:buClr>
                        <a:buSzPct val="60000"/>
                        <a:buFont typeface="Wingdings" panose="05000000000000000000" pitchFamily="2" charset="2"/>
                        <a:defRPr kumimoji="1" b="1">
                          <a:solidFill>
                            <a:srgbClr val="000000"/>
                          </a:solidFill>
                          <a:latin typeface="Tahoma" panose="020B0604030504040204" pitchFamily="34" charset="0"/>
                          <a:ea typeface="宋体" panose="02010600030101010101" pitchFamily="2" charset="-122"/>
                        </a:defRPr>
                      </a:lvl3pPr>
                      <a:lvl4pPr marL="1600200" indent="-228600" eaLnBrk="0" hangingPunct="0">
                        <a:lnSpc>
                          <a:spcPct val="120000"/>
                        </a:lnSpc>
                        <a:spcBef>
                          <a:spcPct val="20000"/>
                        </a:spcBef>
                        <a:buClr>
                          <a:srgbClr val="006600"/>
                        </a:buClr>
                        <a:buSzPct val="65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4pPr>
                      <a:lvl5pPr marL="2057400" indent="-228600" eaLnBrk="0" hangingPunct="0">
                        <a:lnSpc>
                          <a:spcPct val="120000"/>
                        </a:lnSpc>
                        <a:spcBef>
                          <a:spcPct val="20000"/>
                        </a:spcBef>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anose="05000000000000000000" pitchFamily="2" charset="2"/>
                        <a:buNone/>
                        <a:tabLst/>
                      </a:pPr>
                      <a:r>
                        <a:rPr kumimoji="1" lang="en-US" altLang="zh-CN" sz="1800" b="1" i="0" u="none" strike="noStrike" cap="none" normalizeH="0" baseline="0">
                          <a:ln>
                            <a:noFill/>
                          </a:ln>
                          <a:solidFill>
                            <a:schemeClr val="tx1"/>
                          </a:solidFill>
                          <a:effectLst/>
                          <a:latin typeface="宋体" panose="02010600030101010101" pitchFamily="2" charset="-122"/>
                          <a:ea typeface="宋体" panose="02010600030101010101" pitchFamily="2" charset="-122"/>
                        </a:rPr>
                        <a:t>13</a:t>
                      </a:r>
                    </a:p>
                  </a:txBody>
                  <a:tcPr marL="90000" marR="90000" marT="28800" marB="28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lnSpc>
                          <a:spcPct val="120000"/>
                        </a:lnSpc>
                        <a:spcBef>
                          <a:spcPct val="20000"/>
                        </a:spcBef>
                        <a:buClr>
                          <a:schemeClr val="tx1"/>
                        </a:buClr>
                        <a:buFont typeface="Wingdings" panose="05000000000000000000" pitchFamily="2" charset="2"/>
                        <a:defRPr kumimoji="1" sz="2000">
                          <a:solidFill>
                            <a:srgbClr val="E24C05"/>
                          </a:solidFill>
                          <a:latin typeface="Tahoma" panose="020B0604030504040204" pitchFamily="34" charset="0"/>
                          <a:ea typeface="黑体" panose="02010609060101010101" pitchFamily="49" charset="-122"/>
                        </a:defRPr>
                      </a:lvl1pPr>
                      <a:lvl2pPr marL="742950" indent="-285750" eaLnBrk="0" hangingPunct="0">
                        <a:lnSpc>
                          <a:spcPct val="120000"/>
                        </a:lnSpc>
                        <a:spcBef>
                          <a:spcPct val="20000"/>
                        </a:spcBef>
                        <a:buClr>
                          <a:schemeClr val="tx1"/>
                        </a:buClr>
                        <a:buSzPct val="90000"/>
                        <a:buFont typeface="Wingdings" panose="05000000000000000000" pitchFamily="2" charset="2"/>
                        <a:defRPr kumimoji="1" sz="2000">
                          <a:solidFill>
                            <a:schemeClr val="tx1"/>
                          </a:solidFill>
                          <a:latin typeface="Tahoma" panose="020B0604030504040204" pitchFamily="34" charset="0"/>
                          <a:ea typeface="黑体" panose="02010609060101010101" pitchFamily="49" charset="-122"/>
                        </a:defRPr>
                      </a:lvl2pPr>
                      <a:lvl3pPr marL="1143000" indent="-228600" eaLnBrk="0" hangingPunct="0">
                        <a:lnSpc>
                          <a:spcPct val="120000"/>
                        </a:lnSpc>
                        <a:spcBef>
                          <a:spcPct val="20000"/>
                        </a:spcBef>
                        <a:buClr>
                          <a:schemeClr val="hlink"/>
                        </a:buClr>
                        <a:buSzPct val="60000"/>
                        <a:buFont typeface="Wingdings" panose="05000000000000000000" pitchFamily="2" charset="2"/>
                        <a:defRPr kumimoji="1" b="1">
                          <a:solidFill>
                            <a:srgbClr val="000000"/>
                          </a:solidFill>
                          <a:latin typeface="Tahoma" panose="020B0604030504040204" pitchFamily="34" charset="0"/>
                          <a:ea typeface="宋体" panose="02010600030101010101" pitchFamily="2" charset="-122"/>
                        </a:defRPr>
                      </a:lvl3pPr>
                      <a:lvl4pPr marL="1600200" indent="-228600" eaLnBrk="0" hangingPunct="0">
                        <a:lnSpc>
                          <a:spcPct val="120000"/>
                        </a:lnSpc>
                        <a:spcBef>
                          <a:spcPct val="20000"/>
                        </a:spcBef>
                        <a:buClr>
                          <a:srgbClr val="006600"/>
                        </a:buClr>
                        <a:buSzPct val="65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4pPr>
                      <a:lvl5pPr marL="2057400" indent="-228600" eaLnBrk="0" hangingPunct="0">
                        <a:lnSpc>
                          <a:spcPct val="120000"/>
                        </a:lnSpc>
                        <a:spcBef>
                          <a:spcPct val="20000"/>
                        </a:spcBef>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anose="05000000000000000000" pitchFamily="2" charset="2"/>
                        <a:buNone/>
                        <a:tabLst/>
                      </a:pPr>
                      <a:r>
                        <a:rPr kumimoji="1" lang="en-US" altLang="zh-CN" sz="1800" b="1" i="0" u="none" strike="noStrike" cap="none" normalizeH="0" baseline="0">
                          <a:ln>
                            <a:noFill/>
                          </a:ln>
                          <a:solidFill>
                            <a:schemeClr val="tx1"/>
                          </a:solidFill>
                          <a:effectLst/>
                          <a:latin typeface="宋体" panose="02010600030101010101" pitchFamily="2" charset="-122"/>
                          <a:ea typeface="宋体" panose="02010600030101010101" pitchFamily="2" charset="-122"/>
                        </a:rPr>
                        <a:t>14</a:t>
                      </a:r>
                    </a:p>
                  </a:txBody>
                  <a:tcPr marL="90000" marR="90000" marT="28800" marB="28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lnSpc>
                          <a:spcPct val="120000"/>
                        </a:lnSpc>
                        <a:spcBef>
                          <a:spcPct val="20000"/>
                        </a:spcBef>
                        <a:buClr>
                          <a:schemeClr val="tx1"/>
                        </a:buClr>
                        <a:buFont typeface="Wingdings" panose="05000000000000000000" pitchFamily="2" charset="2"/>
                        <a:defRPr kumimoji="1" sz="2000">
                          <a:solidFill>
                            <a:srgbClr val="E24C05"/>
                          </a:solidFill>
                          <a:latin typeface="Tahoma" panose="020B0604030504040204" pitchFamily="34" charset="0"/>
                          <a:ea typeface="黑体" panose="02010609060101010101" pitchFamily="49" charset="-122"/>
                        </a:defRPr>
                      </a:lvl1pPr>
                      <a:lvl2pPr marL="742950" indent="-285750" eaLnBrk="0" hangingPunct="0">
                        <a:lnSpc>
                          <a:spcPct val="120000"/>
                        </a:lnSpc>
                        <a:spcBef>
                          <a:spcPct val="20000"/>
                        </a:spcBef>
                        <a:buClr>
                          <a:schemeClr val="tx1"/>
                        </a:buClr>
                        <a:buSzPct val="90000"/>
                        <a:buFont typeface="Wingdings" panose="05000000000000000000" pitchFamily="2" charset="2"/>
                        <a:defRPr kumimoji="1" sz="2000">
                          <a:solidFill>
                            <a:schemeClr val="tx1"/>
                          </a:solidFill>
                          <a:latin typeface="Tahoma" panose="020B0604030504040204" pitchFamily="34" charset="0"/>
                          <a:ea typeface="黑体" panose="02010609060101010101" pitchFamily="49" charset="-122"/>
                        </a:defRPr>
                      </a:lvl2pPr>
                      <a:lvl3pPr marL="1143000" indent="-228600" eaLnBrk="0" hangingPunct="0">
                        <a:lnSpc>
                          <a:spcPct val="120000"/>
                        </a:lnSpc>
                        <a:spcBef>
                          <a:spcPct val="20000"/>
                        </a:spcBef>
                        <a:buClr>
                          <a:schemeClr val="hlink"/>
                        </a:buClr>
                        <a:buSzPct val="60000"/>
                        <a:buFont typeface="Wingdings" panose="05000000000000000000" pitchFamily="2" charset="2"/>
                        <a:defRPr kumimoji="1" b="1">
                          <a:solidFill>
                            <a:srgbClr val="000000"/>
                          </a:solidFill>
                          <a:latin typeface="Tahoma" panose="020B0604030504040204" pitchFamily="34" charset="0"/>
                          <a:ea typeface="宋体" panose="02010600030101010101" pitchFamily="2" charset="-122"/>
                        </a:defRPr>
                      </a:lvl3pPr>
                      <a:lvl4pPr marL="1600200" indent="-228600" eaLnBrk="0" hangingPunct="0">
                        <a:lnSpc>
                          <a:spcPct val="120000"/>
                        </a:lnSpc>
                        <a:spcBef>
                          <a:spcPct val="20000"/>
                        </a:spcBef>
                        <a:buClr>
                          <a:srgbClr val="006600"/>
                        </a:buClr>
                        <a:buSzPct val="65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4pPr>
                      <a:lvl5pPr marL="2057400" indent="-228600" eaLnBrk="0" hangingPunct="0">
                        <a:lnSpc>
                          <a:spcPct val="120000"/>
                        </a:lnSpc>
                        <a:spcBef>
                          <a:spcPct val="20000"/>
                        </a:spcBef>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20000"/>
                        </a:spcBef>
                        <a:spcAft>
                          <a:spcPct val="0"/>
                        </a:spcAft>
                        <a:buClr>
                          <a:schemeClr val="tx1"/>
                        </a:buClr>
                        <a:buSzTx/>
                        <a:buFont typeface="Wingdings" panose="05000000000000000000" pitchFamily="2" charset="2"/>
                        <a:buNone/>
                        <a:tabLst/>
                      </a:pPr>
                      <a:r>
                        <a:rPr kumimoji="1" lang="zh-CN" altLang="en-US" sz="1800" b="1" i="0" u="none" strike="noStrike" cap="none" normalizeH="0" baseline="0">
                          <a:ln>
                            <a:noFill/>
                          </a:ln>
                          <a:solidFill>
                            <a:schemeClr val="tx1"/>
                          </a:solidFill>
                          <a:effectLst/>
                          <a:latin typeface="宋体" panose="02010600030101010101" pitchFamily="2" charset="-122"/>
                          <a:ea typeface="宋体" panose="02010600030101010101" pitchFamily="2" charset="-122"/>
                        </a:rPr>
                        <a:t>等待</a:t>
                      </a:r>
                      <a:r>
                        <a:rPr kumimoji="1" lang="en-US" altLang="zh-CN" sz="1800" b="1" i="0" u="none" strike="noStrike" cap="none" normalizeH="0" baseline="0">
                          <a:ln>
                            <a:noFill/>
                          </a:ln>
                          <a:solidFill>
                            <a:schemeClr val="tx1"/>
                          </a:solidFill>
                          <a:effectLst/>
                          <a:latin typeface="宋体" panose="02010600030101010101" pitchFamily="2" charset="-122"/>
                          <a:ea typeface="宋体" panose="02010600030101010101" pitchFamily="2" charset="-122"/>
                        </a:rPr>
                        <a:t>BNE</a:t>
                      </a:r>
                      <a:r>
                        <a:rPr kumimoji="1" lang="zh-CN" altLang="en-US" sz="1800" b="1" i="0" u="none" strike="noStrike" cap="none" normalizeH="0" baseline="0">
                          <a:ln>
                            <a:noFill/>
                          </a:ln>
                          <a:solidFill>
                            <a:schemeClr val="tx1"/>
                          </a:solidFill>
                          <a:effectLst/>
                          <a:latin typeface="宋体" panose="02010600030101010101" pitchFamily="2" charset="-122"/>
                          <a:ea typeface="宋体" panose="02010600030101010101" pitchFamily="2" charset="-122"/>
                        </a:rPr>
                        <a:t>完成 </a:t>
                      </a:r>
                    </a:p>
                  </a:txBody>
                  <a:tcPr marL="90000" marR="90000" marT="28800" marB="28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r h="386783">
                <a:tc>
                  <a:txBody>
                    <a:bodyPr/>
                    <a:lstStyle>
                      <a:lvl1pPr eaLnBrk="0" hangingPunct="0">
                        <a:lnSpc>
                          <a:spcPct val="120000"/>
                        </a:lnSpc>
                        <a:spcBef>
                          <a:spcPct val="20000"/>
                        </a:spcBef>
                        <a:buClr>
                          <a:schemeClr val="tx1"/>
                        </a:buClr>
                        <a:buFont typeface="Wingdings" panose="05000000000000000000" pitchFamily="2" charset="2"/>
                        <a:defRPr kumimoji="1" sz="2000">
                          <a:solidFill>
                            <a:srgbClr val="E24C05"/>
                          </a:solidFill>
                          <a:latin typeface="Tahoma" panose="020B0604030504040204" pitchFamily="34" charset="0"/>
                          <a:ea typeface="黑体" panose="02010609060101010101" pitchFamily="49" charset="-122"/>
                        </a:defRPr>
                      </a:lvl1pPr>
                      <a:lvl2pPr marL="742950" indent="-285750" eaLnBrk="0" hangingPunct="0">
                        <a:lnSpc>
                          <a:spcPct val="120000"/>
                        </a:lnSpc>
                        <a:spcBef>
                          <a:spcPct val="20000"/>
                        </a:spcBef>
                        <a:buClr>
                          <a:schemeClr val="tx1"/>
                        </a:buClr>
                        <a:buSzPct val="90000"/>
                        <a:buFont typeface="Wingdings" panose="05000000000000000000" pitchFamily="2" charset="2"/>
                        <a:defRPr kumimoji="1" sz="2000">
                          <a:solidFill>
                            <a:schemeClr val="tx1"/>
                          </a:solidFill>
                          <a:latin typeface="Tahoma" panose="020B0604030504040204" pitchFamily="34" charset="0"/>
                          <a:ea typeface="黑体" panose="02010609060101010101" pitchFamily="49" charset="-122"/>
                        </a:defRPr>
                      </a:lvl2pPr>
                      <a:lvl3pPr marL="1143000" indent="-228600" eaLnBrk="0" hangingPunct="0">
                        <a:lnSpc>
                          <a:spcPct val="120000"/>
                        </a:lnSpc>
                        <a:spcBef>
                          <a:spcPct val="20000"/>
                        </a:spcBef>
                        <a:buClr>
                          <a:schemeClr val="hlink"/>
                        </a:buClr>
                        <a:buSzPct val="60000"/>
                        <a:buFont typeface="Wingdings" panose="05000000000000000000" pitchFamily="2" charset="2"/>
                        <a:defRPr kumimoji="1" b="1">
                          <a:solidFill>
                            <a:srgbClr val="000000"/>
                          </a:solidFill>
                          <a:latin typeface="Tahoma" panose="020B0604030504040204" pitchFamily="34" charset="0"/>
                          <a:ea typeface="宋体" panose="02010600030101010101" pitchFamily="2" charset="-122"/>
                        </a:defRPr>
                      </a:lvl3pPr>
                      <a:lvl4pPr marL="1600200" indent="-228600" eaLnBrk="0" hangingPunct="0">
                        <a:lnSpc>
                          <a:spcPct val="120000"/>
                        </a:lnSpc>
                        <a:spcBef>
                          <a:spcPct val="20000"/>
                        </a:spcBef>
                        <a:buClr>
                          <a:srgbClr val="006600"/>
                        </a:buClr>
                        <a:buSzPct val="65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4pPr>
                      <a:lvl5pPr marL="2057400" indent="-228600" eaLnBrk="0" hangingPunct="0">
                        <a:lnSpc>
                          <a:spcPct val="120000"/>
                        </a:lnSpc>
                        <a:spcBef>
                          <a:spcPct val="20000"/>
                        </a:spcBef>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anose="05000000000000000000" pitchFamily="2" charset="2"/>
                        <a:buNone/>
                        <a:tabLst/>
                      </a:pPr>
                      <a:r>
                        <a:rPr kumimoji="1" lang="en-US" altLang="zh-CN" sz="1800" b="1" i="0" u="none" strike="noStrike" cap="none" normalizeH="0" baseline="0">
                          <a:ln>
                            <a:noFill/>
                          </a:ln>
                          <a:solidFill>
                            <a:srgbClr val="008000"/>
                          </a:solidFill>
                          <a:effectLst/>
                          <a:latin typeface="宋体" panose="02010600030101010101" pitchFamily="2" charset="-122"/>
                          <a:ea typeface="宋体" panose="02010600030101010101" pitchFamily="2" charset="-122"/>
                        </a:rPr>
                        <a:t>3</a:t>
                      </a:r>
                    </a:p>
                  </a:txBody>
                  <a:tcPr marL="90000" marR="90000" marT="28800" marB="28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lnSpc>
                          <a:spcPct val="120000"/>
                        </a:lnSpc>
                        <a:spcBef>
                          <a:spcPct val="20000"/>
                        </a:spcBef>
                        <a:buClr>
                          <a:schemeClr val="tx1"/>
                        </a:buClr>
                        <a:buFont typeface="Wingdings" panose="05000000000000000000" pitchFamily="2" charset="2"/>
                        <a:defRPr kumimoji="1" sz="2000">
                          <a:solidFill>
                            <a:srgbClr val="E24C05"/>
                          </a:solidFill>
                          <a:latin typeface="Tahoma" panose="020B0604030504040204" pitchFamily="34" charset="0"/>
                          <a:ea typeface="黑体" panose="02010609060101010101" pitchFamily="49" charset="-122"/>
                        </a:defRPr>
                      </a:lvl1pPr>
                      <a:lvl2pPr marL="742950" indent="-285750" eaLnBrk="0" hangingPunct="0">
                        <a:lnSpc>
                          <a:spcPct val="120000"/>
                        </a:lnSpc>
                        <a:spcBef>
                          <a:spcPct val="20000"/>
                        </a:spcBef>
                        <a:buClr>
                          <a:schemeClr val="tx1"/>
                        </a:buClr>
                        <a:buSzPct val="90000"/>
                        <a:buFont typeface="Wingdings" panose="05000000000000000000" pitchFamily="2" charset="2"/>
                        <a:defRPr kumimoji="1" sz="2000">
                          <a:solidFill>
                            <a:schemeClr val="tx1"/>
                          </a:solidFill>
                          <a:latin typeface="Tahoma" panose="020B0604030504040204" pitchFamily="34" charset="0"/>
                          <a:ea typeface="黑体" panose="02010609060101010101" pitchFamily="49" charset="-122"/>
                        </a:defRPr>
                      </a:lvl2pPr>
                      <a:lvl3pPr marL="1143000" indent="-228600" eaLnBrk="0" hangingPunct="0">
                        <a:lnSpc>
                          <a:spcPct val="120000"/>
                        </a:lnSpc>
                        <a:spcBef>
                          <a:spcPct val="20000"/>
                        </a:spcBef>
                        <a:buClr>
                          <a:schemeClr val="hlink"/>
                        </a:buClr>
                        <a:buSzPct val="60000"/>
                        <a:buFont typeface="Wingdings" panose="05000000000000000000" pitchFamily="2" charset="2"/>
                        <a:defRPr kumimoji="1" b="1">
                          <a:solidFill>
                            <a:srgbClr val="000000"/>
                          </a:solidFill>
                          <a:latin typeface="Tahoma" panose="020B0604030504040204" pitchFamily="34" charset="0"/>
                          <a:ea typeface="宋体" panose="02010600030101010101" pitchFamily="2" charset="-122"/>
                        </a:defRPr>
                      </a:lvl3pPr>
                      <a:lvl4pPr marL="1600200" indent="-228600" eaLnBrk="0" hangingPunct="0">
                        <a:lnSpc>
                          <a:spcPct val="120000"/>
                        </a:lnSpc>
                        <a:spcBef>
                          <a:spcPct val="20000"/>
                        </a:spcBef>
                        <a:buClr>
                          <a:srgbClr val="006600"/>
                        </a:buClr>
                        <a:buSzPct val="65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4pPr>
                      <a:lvl5pPr marL="2057400" indent="-228600" eaLnBrk="0" hangingPunct="0">
                        <a:lnSpc>
                          <a:spcPct val="120000"/>
                        </a:lnSpc>
                        <a:spcBef>
                          <a:spcPct val="20000"/>
                        </a:spcBef>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20000"/>
                        </a:spcBef>
                        <a:spcAft>
                          <a:spcPct val="0"/>
                        </a:spcAft>
                        <a:buClr>
                          <a:schemeClr val="tx1"/>
                        </a:buClr>
                        <a:buSzTx/>
                        <a:buFont typeface="Wingdings" panose="05000000000000000000" pitchFamily="2" charset="2"/>
                        <a:buNone/>
                        <a:tabLst/>
                      </a:pPr>
                      <a:r>
                        <a:rPr kumimoji="1" lang="en-US" altLang="zh-CN" sz="1800" b="1" i="0" u="none" strike="noStrike" cap="none" normalizeH="0" baseline="0">
                          <a:ln>
                            <a:noFill/>
                          </a:ln>
                          <a:solidFill>
                            <a:schemeClr val="tx2"/>
                          </a:solidFill>
                          <a:effectLst/>
                          <a:latin typeface="宋体" panose="02010600030101010101" pitchFamily="2" charset="-122"/>
                          <a:ea typeface="宋体" panose="02010600030101010101" pitchFamily="2" charset="-122"/>
                        </a:rPr>
                        <a:t>ADD.D    F4,F0,F2 </a:t>
                      </a:r>
                    </a:p>
                  </a:txBody>
                  <a:tcPr marL="90000" marR="90000" marT="28800" marB="28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lnSpc>
                          <a:spcPct val="120000"/>
                        </a:lnSpc>
                        <a:spcBef>
                          <a:spcPct val="20000"/>
                        </a:spcBef>
                        <a:buClr>
                          <a:schemeClr val="tx1"/>
                        </a:buClr>
                        <a:buFont typeface="Wingdings" panose="05000000000000000000" pitchFamily="2" charset="2"/>
                        <a:defRPr kumimoji="1" sz="2000">
                          <a:solidFill>
                            <a:srgbClr val="E24C05"/>
                          </a:solidFill>
                          <a:latin typeface="Tahoma" panose="020B0604030504040204" pitchFamily="34" charset="0"/>
                          <a:ea typeface="黑体" panose="02010609060101010101" pitchFamily="49" charset="-122"/>
                        </a:defRPr>
                      </a:lvl1pPr>
                      <a:lvl2pPr marL="742950" indent="-285750" eaLnBrk="0" hangingPunct="0">
                        <a:lnSpc>
                          <a:spcPct val="120000"/>
                        </a:lnSpc>
                        <a:spcBef>
                          <a:spcPct val="20000"/>
                        </a:spcBef>
                        <a:buClr>
                          <a:schemeClr val="tx1"/>
                        </a:buClr>
                        <a:buSzPct val="90000"/>
                        <a:buFont typeface="Wingdings" panose="05000000000000000000" pitchFamily="2" charset="2"/>
                        <a:defRPr kumimoji="1" sz="2000">
                          <a:solidFill>
                            <a:schemeClr val="tx1"/>
                          </a:solidFill>
                          <a:latin typeface="Tahoma" panose="020B0604030504040204" pitchFamily="34" charset="0"/>
                          <a:ea typeface="黑体" panose="02010609060101010101" pitchFamily="49" charset="-122"/>
                        </a:defRPr>
                      </a:lvl2pPr>
                      <a:lvl3pPr marL="1143000" indent="-228600" eaLnBrk="0" hangingPunct="0">
                        <a:lnSpc>
                          <a:spcPct val="120000"/>
                        </a:lnSpc>
                        <a:spcBef>
                          <a:spcPct val="20000"/>
                        </a:spcBef>
                        <a:buClr>
                          <a:schemeClr val="hlink"/>
                        </a:buClr>
                        <a:buSzPct val="60000"/>
                        <a:buFont typeface="Wingdings" panose="05000000000000000000" pitchFamily="2" charset="2"/>
                        <a:defRPr kumimoji="1" b="1">
                          <a:solidFill>
                            <a:srgbClr val="000000"/>
                          </a:solidFill>
                          <a:latin typeface="Tahoma" panose="020B0604030504040204" pitchFamily="34" charset="0"/>
                          <a:ea typeface="宋体" panose="02010600030101010101" pitchFamily="2" charset="-122"/>
                        </a:defRPr>
                      </a:lvl3pPr>
                      <a:lvl4pPr marL="1600200" indent="-228600" eaLnBrk="0" hangingPunct="0">
                        <a:lnSpc>
                          <a:spcPct val="120000"/>
                        </a:lnSpc>
                        <a:spcBef>
                          <a:spcPct val="20000"/>
                        </a:spcBef>
                        <a:buClr>
                          <a:srgbClr val="006600"/>
                        </a:buClr>
                        <a:buSzPct val="65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4pPr>
                      <a:lvl5pPr marL="2057400" indent="-228600" eaLnBrk="0" hangingPunct="0">
                        <a:lnSpc>
                          <a:spcPct val="120000"/>
                        </a:lnSpc>
                        <a:spcBef>
                          <a:spcPct val="20000"/>
                        </a:spcBef>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anose="05000000000000000000" pitchFamily="2" charset="2"/>
                        <a:buNone/>
                        <a:tabLst/>
                      </a:pPr>
                      <a:r>
                        <a:rPr kumimoji="1" lang="en-US" altLang="zh-CN" sz="1800" b="1" i="0" u="none" strike="noStrike" cap="none" normalizeH="0" baseline="0">
                          <a:ln>
                            <a:noFill/>
                          </a:ln>
                          <a:solidFill>
                            <a:schemeClr val="tx1"/>
                          </a:solidFill>
                          <a:effectLst/>
                          <a:latin typeface="宋体" panose="02010600030101010101" pitchFamily="2" charset="-122"/>
                          <a:ea typeface="宋体" panose="02010600030101010101" pitchFamily="2" charset="-122"/>
                        </a:rPr>
                        <a:t>7</a:t>
                      </a:r>
                    </a:p>
                  </a:txBody>
                  <a:tcPr marL="90000" marR="90000" marT="28800" marB="28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lnSpc>
                          <a:spcPct val="120000"/>
                        </a:lnSpc>
                        <a:spcBef>
                          <a:spcPct val="20000"/>
                        </a:spcBef>
                        <a:buClr>
                          <a:schemeClr val="tx1"/>
                        </a:buClr>
                        <a:buFont typeface="Wingdings" panose="05000000000000000000" pitchFamily="2" charset="2"/>
                        <a:defRPr kumimoji="1" sz="2000">
                          <a:solidFill>
                            <a:srgbClr val="E24C05"/>
                          </a:solidFill>
                          <a:latin typeface="Tahoma" panose="020B0604030504040204" pitchFamily="34" charset="0"/>
                          <a:ea typeface="黑体" panose="02010609060101010101" pitchFamily="49" charset="-122"/>
                        </a:defRPr>
                      </a:lvl1pPr>
                      <a:lvl2pPr marL="742950" indent="-285750" eaLnBrk="0" hangingPunct="0">
                        <a:lnSpc>
                          <a:spcPct val="120000"/>
                        </a:lnSpc>
                        <a:spcBef>
                          <a:spcPct val="20000"/>
                        </a:spcBef>
                        <a:buClr>
                          <a:schemeClr val="tx1"/>
                        </a:buClr>
                        <a:buSzPct val="90000"/>
                        <a:buFont typeface="Wingdings" panose="05000000000000000000" pitchFamily="2" charset="2"/>
                        <a:defRPr kumimoji="1" sz="2000">
                          <a:solidFill>
                            <a:schemeClr val="tx1"/>
                          </a:solidFill>
                          <a:latin typeface="Tahoma" panose="020B0604030504040204" pitchFamily="34" charset="0"/>
                          <a:ea typeface="黑体" panose="02010609060101010101" pitchFamily="49" charset="-122"/>
                        </a:defRPr>
                      </a:lvl2pPr>
                      <a:lvl3pPr marL="1143000" indent="-228600" eaLnBrk="0" hangingPunct="0">
                        <a:lnSpc>
                          <a:spcPct val="120000"/>
                        </a:lnSpc>
                        <a:spcBef>
                          <a:spcPct val="20000"/>
                        </a:spcBef>
                        <a:buClr>
                          <a:schemeClr val="hlink"/>
                        </a:buClr>
                        <a:buSzPct val="60000"/>
                        <a:buFont typeface="Wingdings" panose="05000000000000000000" pitchFamily="2" charset="2"/>
                        <a:defRPr kumimoji="1" b="1">
                          <a:solidFill>
                            <a:srgbClr val="000000"/>
                          </a:solidFill>
                          <a:latin typeface="Tahoma" panose="020B0604030504040204" pitchFamily="34" charset="0"/>
                          <a:ea typeface="宋体" panose="02010600030101010101" pitchFamily="2" charset="-122"/>
                        </a:defRPr>
                      </a:lvl3pPr>
                      <a:lvl4pPr marL="1600200" indent="-228600" eaLnBrk="0" hangingPunct="0">
                        <a:lnSpc>
                          <a:spcPct val="120000"/>
                        </a:lnSpc>
                        <a:spcBef>
                          <a:spcPct val="20000"/>
                        </a:spcBef>
                        <a:buClr>
                          <a:srgbClr val="006600"/>
                        </a:buClr>
                        <a:buSzPct val="65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4pPr>
                      <a:lvl5pPr marL="2057400" indent="-228600" eaLnBrk="0" hangingPunct="0">
                        <a:lnSpc>
                          <a:spcPct val="120000"/>
                        </a:lnSpc>
                        <a:spcBef>
                          <a:spcPct val="20000"/>
                        </a:spcBef>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anose="05000000000000000000" pitchFamily="2" charset="2"/>
                        <a:buNone/>
                        <a:tabLst/>
                      </a:pPr>
                      <a:r>
                        <a:rPr kumimoji="1" lang="en-US" altLang="zh-CN" sz="1800" b="1" i="0" u="none" strike="noStrike" cap="none" normalizeH="0" baseline="0">
                          <a:ln>
                            <a:noFill/>
                          </a:ln>
                          <a:solidFill>
                            <a:schemeClr val="tx1"/>
                          </a:solidFill>
                          <a:effectLst/>
                          <a:latin typeface="宋体" panose="02010600030101010101" pitchFamily="2" charset="-122"/>
                          <a:ea typeface="宋体" panose="02010600030101010101" pitchFamily="2" charset="-122"/>
                        </a:rPr>
                        <a:t>15</a:t>
                      </a:r>
                    </a:p>
                  </a:txBody>
                  <a:tcPr marL="90000" marR="90000" marT="28800" marB="28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lnSpc>
                          <a:spcPct val="120000"/>
                        </a:lnSpc>
                        <a:spcBef>
                          <a:spcPct val="20000"/>
                        </a:spcBef>
                        <a:buClr>
                          <a:schemeClr val="tx1"/>
                        </a:buClr>
                        <a:buFont typeface="Wingdings" panose="05000000000000000000" pitchFamily="2" charset="2"/>
                        <a:defRPr kumimoji="1" sz="2000">
                          <a:solidFill>
                            <a:srgbClr val="E24C05"/>
                          </a:solidFill>
                          <a:latin typeface="Tahoma" panose="020B0604030504040204" pitchFamily="34" charset="0"/>
                          <a:ea typeface="黑体" panose="02010609060101010101" pitchFamily="49" charset="-122"/>
                        </a:defRPr>
                      </a:lvl1pPr>
                      <a:lvl2pPr marL="742950" indent="-285750" eaLnBrk="0" hangingPunct="0">
                        <a:lnSpc>
                          <a:spcPct val="120000"/>
                        </a:lnSpc>
                        <a:spcBef>
                          <a:spcPct val="20000"/>
                        </a:spcBef>
                        <a:buClr>
                          <a:schemeClr val="tx1"/>
                        </a:buClr>
                        <a:buSzPct val="90000"/>
                        <a:buFont typeface="Wingdings" panose="05000000000000000000" pitchFamily="2" charset="2"/>
                        <a:defRPr kumimoji="1" sz="2000">
                          <a:solidFill>
                            <a:schemeClr val="tx1"/>
                          </a:solidFill>
                          <a:latin typeface="Tahoma" panose="020B0604030504040204" pitchFamily="34" charset="0"/>
                          <a:ea typeface="黑体" panose="02010609060101010101" pitchFamily="49" charset="-122"/>
                        </a:defRPr>
                      </a:lvl2pPr>
                      <a:lvl3pPr marL="1143000" indent="-228600" eaLnBrk="0" hangingPunct="0">
                        <a:lnSpc>
                          <a:spcPct val="120000"/>
                        </a:lnSpc>
                        <a:spcBef>
                          <a:spcPct val="20000"/>
                        </a:spcBef>
                        <a:buClr>
                          <a:schemeClr val="hlink"/>
                        </a:buClr>
                        <a:buSzPct val="60000"/>
                        <a:buFont typeface="Wingdings" panose="05000000000000000000" pitchFamily="2" charset="2"/>
                        <a:defRPr kumimoji="1" b="1">
                          <a:solidFill>
                            <a:srgbClr val="000000"/>
                          </a:solidFill>
                          <a:latin typeface="Tahoma" panose="020B0604030504040204" pitchFamily="34" charset="0"/>
                          <a:ea typeface="宋体" panose="02010600030101010101" pitchFamily="2" charset="-122"/>
                        </a:defRPr>
                      </a:lvl3pPr>
                      <a:lvl4pPr marL="1600200" indent="-228600" eaLnBrk="0" hangingPunct="0">
                        <a:lnSpc>
                          <a:spcPct val="120000"/>
                        </a:lnSpc>
                        <a:spcBef>
                          <a:spcPct val="20000"/>
                        </a:spcBef>
                        <a:buClr>
                          <a:srgbClr val="006600"/>
                        </a:buClr>
                        <a:buSzPct val="65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4pPr>
                      <a:lvl5pPr marL="2057400" indent="-228600" eaLnBrk="0" hangingPunct="0">
                        <a:lnSpc>
                          <a:spcPct val="120000"/>
                        </a:lnSpc>
                        <a:spcBef>
                          <a:spcPct val="20000"/>
                        </a:spcBef>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anose="05000000000000000000" pitchFamily="2" charset="2"/>
                        <a:buNone/>
                        <a:tabLst/>
                      </a:pPr>
                      <a:endParaRPr kumimoji="1" lang="zh-CN" altLang="zh-CN" sz="1800" b="1" i="0" u="none" strike="noStrike" cap="none" normalizeH="0" baseline="0">
                        <a:ln>
                          <a:noFill/>
                        </a:ln>
                        <a:solidFill>
                          <a:schemeClr val="tx1"/>
                        </a:solidFill>
                        <a:effectLst/>
                        <a:latin typeface="宋体" panose="02010600030101010101" pitchFamily="2" charset="-122"/>
                        <a:ea typeface="宋体" panose="02010600030101010101" pitchFamily="2" charset="-122"/>
                      </a:endParaRPr>
                    </a:p>
                  </a:txBody>
                  <a:tcPr marL="90000" marR="90000" marT="28800" marB="28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lnSpc>
                          <a:spcPct val="120000"/>
                        </a:lnSpc>
                        <a:spcBef>
                          <a:spcPct val="20000"/>
                        </a:spcBef>
                        <a:buClr>
                          <a:schemeClr val="tx1"/>
                        </a:buClr>
                        <a:buFont typeface="Wingdings" panose="05000000000000000000" pitchFamily="2" charset="2"/>
                        <a:defRPr kumimoji="1" sz="2000">
                          <a:solidFill>
                            <a:srgbClr val="E24C05"/>
                          </a:solidFill>
                          <a:latin typeface="Tahoma" panose="020B0604030504040204" pitchFamily="34" charset="0"/>
                          <a:ea typeface="黑体" panose="02010609060101010101" pitchFamily="49" charset="-122"/>
                        </a:defRPr>
                      </a:lvl1pPr>
                      <a:lvl2pPr marL="742950" indent="-285750" eaLnBrk="0" hangingPunct="0">
                        <a:lnSpc>
                          <a:spcPct val="120000"/>
                        </a:lnSpc>
                        <a:spcBef>
                          <a:spcPct val="20000"/>
                        </a:spcBef>
                        <a:buClr>
                          <a:schemeClr val="tx1"/>
                        </a:buClr>
                        <a:buSzPct val="90000"/>
                        <a:buFont typeface="Wingdings" panose="05000000000000000000" pitchFamily="2" charset="2"/>
                        <a:defRPr kumimoji="1" sz="2000">
                          <a:solidFill>
                            <a:schemeClr val="tx1"/>
                          </a:solidFill>
                          <a:latin typeface="Tahoma" panose="020B0604030504040204" pitchFamily="34" charset="0"/>
                          <a:ea typeface="黑体" panose="02010609060101010101" pitchFamily="49" charset="-122"/>
                        </a:defRPr>
                      </a:lvl2pPr>
                      <a:lvl3pPr marL="1143000" indent="-228600" eaLnBrk="0" hangingPunct="0">
                        <a:lnSpc>
                          <a:spcPct val="120000"/>
                        </a:lnSpc>
                        <a:spcBef>
                          <a:spcPct val="20000"/>
                        </a:spcBef>
                        <a:buClr>
                          <a:schemeClr val="hlink"/>
                        </a:buClr>
                        <a:buSzPct val="60000"/>
                        <a:buFont typeface="Wingdings" panose="05000000000000000000" pitchFamily="2" charset="2"/>
                        <a:defRPr kumimoji="1" b="1">
                          <a:solidFill>
                            <a:srgbClr val="000000"/>
                          </a:solidFill>
                          <a:latin typeface="Tahoma" panose="020B0604030504040204" pitchFamily="34" charset="0"/>
                          <a:ea typeface="宋体" panose="02010600030101010101" pitchFamily="2" charset="-122"/>
                        </a:defRPr>
                      </a:lvl3pPr>
                      <a:lvl4pPr marL="1600200" indent="-228600" eaLnBrk="0" hangingPunct="0">
                        <a:lnSpc>
                          <a:spcPct val="120000"/>
                        </a:lnSpc>
                        <a:spcBef>
                          <a:spcPct val="20000"/>
                        </a:spcBef>
                        <a:buClr>
                          <a:srgbClr val="006600"/>
                        </a:buClr>
                        <a:buSzPct val="65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4pPr>
                      <a:lvl5pPr marL="2057400" indent="-228600" eaLnBrk="0" hangingPunct="0">
                        <a:lnSpc>
                          <a:spcPct val="120000"/>
                        </a:lnSpc>
                        <a:spcBef>
                          <a:spcPct val="20000"/>
                        </a:spcBef>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anose="05000000000000000000" pitchFamily="2" charset="2"/>
                        <a:buNone/>
                        <a:tabLst/>
                      </a:pPr>
                      <a:r>
                        <a:rPr kumimoji="1" lang="en-US" altLang="zh-CN" sz="1800" b="1" i="0" u="none" strike="noStrike" cap="none" normalizeH="0" baseline="0">
                          <a:ln>
                            <a:noFill/>
                          </a:ln>
                          <a:solidFill>
                            <a:schemeClr val="tx1"/>
                          </a:solidFill>
                          <a:effectLst/>
                          <a:latin typeface="宋体" panose="02010600030101010101" pitchFamily="2" charset="-122"/>
                          <a:ea typeface="宋体" panose="02010600030101010101" pitchFamily="2" charset="-122"/>
                        </a:rPr>
                        <a:t>18</a:t>
                      </a:r>
                    </a:p>
                  </a:txBody>
                  <a:tcPr marL="90000" marR="90000" marT="28800" marB="28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lnSpc>
                          <a:spcPct val="120000"/>
                        </a:lnSpc>
                        <a:spcBef>
                          <a:spcPct val="20000"/>
                        </a:spcBef>
                        <a:buClr>
                          <a:schemeClr val="tx1"/>
                        </a:buClr>
                        <a:buFont typeface="Wingdings" panose="05000000000000000000" pitchFamily="2" charset="2"/>
                        <a:defRPr kumimoji="1" sz="2000">
                          <a:solidFill>
                            <a:srgbClr val="E24C05"/>
                          </a:solidFill>
                          <a:latin typeface="Tahoma" panose="020B0604030504040204" pitchFamily="34" charset="0"/>
                          <a:ea typeface="黑体" panose="02010609060101010101" pitchFamily="49" charset="-122"/>
                        </a:defRPr>
                      </a:lvl1pPr>
                      <a:lvl2pPr marL="742950" indent="-285750" eaLnBrk="0" hangingPunct="0">
                        <a:lnSpc>
                          <a:spcPct val="120000"/>
                        </a:lnSpc>
                        <a:spcBef>
                          <a:spcPct val="20000"/>
                        </a:spcBef>
                        <a:buClr>
                          <a:schemeClr val="tx1"/>
                        </a:buClr>
                        <a:buSzPct val="90000"/>
                        <a:buFont typeface="Wingdings" panose="05000000000000000000" pitchFamily="2" charset="2"/>
                        <a:defRPr kumimoji="1" sz="2000">
                          <a:solidFill>
                            <a:schemeClr val="tx1"/>
                          </a:solidFill>
                          <a:latin typeface="Tahoma" panose="020B0604030504040204" pitchFamily="34" charset="0"/>
                          <a:ea typeface="黑体" panose="02010609060101010101" pitchFamily="49" charset="-122"/>
                        </a:defRPr>
                      </a:lvl2pPr>
                      <a:lvl3pPr marL="1143000" indent="-228600" eaLnBrk="0" hangingPunct="0">
                        <a:lnSpc>
                          <a:spcPct val="120000"/>
                        </a:lnSpc>
                        <a:spcBef>
                          <a:spcPct val="20000"/>
                        </a:spcBef>
                        <a:buClr>
                          <a:schemeClr val="hlink"/>
                        </a:buClr>
                        <a:buSzPct val="60000"/>
                        <a:buFont typeface="Wingdings" panose="05000000000000000000" pitchFamily="2" charset="2"/>
                        <a:defRPr kumimoji="1" b="1">
                          <a:solidFill>
                            <a:srgbClr val="000000"/>
                          </a:solidFill>
                          <a:latin typeface="Tahoma" panose="020B0604030504040204" pitchFamily="34" charset="0"/>
                          <a:ea typeface="宋体" panose="02010600030101010101" pitchFamily="2" charset="-122"/>
                        </a:defRPr>
                      </a:lvl3pPr>
                      <a:lvl4pPr marL="1600200" indent="-228600" eaLnBrk="0" hangingPunct="0">
                        <a:lnSpc>
                          <a:spcPct val="120000"/>
                        </a:lnSpc>
                        <a:spcBef>
                          <a:spcPct val="20000"/>
                        </a:spcBef>
                        <a:buClr>
                          <a:srgbClr val="006600"/>
                        </a:buClr>
                        <a:buSzPct val="65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4pPr>
                      <a:lvl5pPr marL="2057400" indent="-228600" eaLnBrk="0" hangingPunct="0">
                        <a:lnSpc>
                          <a:spcPct val="120000"/>
                        </a:lnSpc>
                        <a:spcBef>
                          <a:spcPct val="20000"/>
                        </a:spcBef>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20000"/>
                        </a:spcBef>
                        <a:spcAft>
                          <a:spcPct val="0"/>
                        </a:spcAft>
                        <a:buClr>
                          <a:schemeClr val="tx1"/>
                        </a:buClr>
                        <a:buSzTx/>
                        <a:buFont typeface="Wingdings" panose="05000000000000000000" pitchFamily="2" charset="2"/>
                        <a:buNone/>
                        <a:tabLst/>
                      </a:pPr>
                      <a:r>
                        <a:rPr kumimoji="1" lang="zh-CN" altLang="en-US" sz="1800" b="1" i="0" u="none" strike="noStrike" cap="none" normalizeH="0" baseline="0">
                          <a:ln>
                            <a:noFill/>
                          </a:ln>
                          <a:solidFill>
                            <a:schemeClr val="tx1"/>
                          </a:solidFill>
                          <a:effectLst/>
                          <a:latin typeface="宋体" panose="02010600030101010101" pitchFamily="2" charset="-122"/>
                          <a:ea typeface="宋体" panose="02010600030101010101" pitchFamily="2" charset="-122"/>
                        </a:rPr>
                        <a:t>等待</a:t>
                      </a:r>
                      <a:r>
                        <a:rPr kumimoji="1" lang="en-US" altLang="zh-CN" sz="1800" b="1" i="0" u="none" strike="noStrike" cap="none" normalizeH="0" baseline="0">
                          <a:ln>
                            <a:noFill/>
                          </a:ln>
                          <a:solidFill>
                            <a:schemeClr val="tx1"/>
                          </a:solidFill>
                          <a:effectLst/>
                          <a:latin typeface="宋体" panose="02010600030101010101" pitchFamily="2" charset="-122"/>
                          <a:ea typeface="宋体" panose="02010600030101010101" pitchFamily="2" charset="-122"/>
                        </a:rPr>
                        <a:t>L.D</a:t>
                      </a:r>
                      <a:r>
                        <a:rPr kumimoji="1" lang="zh-CN" altLang="en-US" sz="1800" b="1" i="0" u="none" strike="noStrike" cap="none" normalizeH="0" baseline="0">
                          <a:ln>
                            <a:noFill/>
                          </a:ln>
                          <a:solidFill>
                            <a:schemeClr val="tx1"/>
                          </a:solidFill>
                          <a:effectLst/>
                          <a:latin typeface="宋体" panose="02010600030101010101" pitchFamily="2" charset="-122"/>
                          <a:ea typeface="宋体" panose="02010600030101010101" pitchFamily="2" charset="-122"/>
                        </a:rPr>
                        <a:t>的结果 </a:t>
                      </a:r>
                    </a:p>
                  </a:txBody>
                  <a:tcPr marL="90000" marR="90000" marT="28800" marB="28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2"/>
                  </a:ext>
                </a:extLst>
              </a:tr>
              <a:tr h="386783">
                <a:tc>
                  <a:txBody>
                    <a:bodyPr/>
                    <a:lstStyle>
                      <a:lvl1pPr eaLnBrk="0" hangingPunct="0">
                        <a:lnSpc>
                          <a:spcPct val="120000"/>
                        </a:lnSpc>
                        <a:spcBef>
                          <a:spcPct val="20000"/>
                        </a:spcBef>
                        <a:buClr>
                          <a:schemeClr val="tx1"/>
                        </a:buClr>
                        <a:buFont typeface="Wingdings" panose="05000000000000000000" pitchFamily="2" charset="2"/>
                        <a:defRPr kumimoji="1" sz="2000">
                          <a:solidFill>
                            <a:srgbClr val="E24C05"/>
                          </a:solidFill>
                          <a:latin typeface="Tahoma" panose="020B0604030504040204" pitchFamily="34" charset="0"/>
                          <a:ea typeface="黑体" panose="02010609060101010101" pitchFamily="49" charset="-122"/>
                        </a:defRPr>
                      </a:lvl1pPr>
                      <a:lvl2pPr marL="742950" indent="-285750" eaLnBrk="0" hangingPunct="0">
                        <a:lnSpc>
                          <a:spcPct val="120000"/>
                        </a:lnSpc>
                        <a:spcBef>
                          <a:spcPct val="20000"/>
                        </a:spcBef>
                        <a:buClr>
                          <a:schemeClr val="tx1"/>
                        </a:buClr>
                        <a:buSzPct val="90000"/>
                        <a:buFont typeface="Wingdings" panose="05000000000000000000" pitchFamily="2" charset="2"/>
                        <a:defRPr kumimoji="1" sz="2000">
                          <a:solidFill>
                            <a:schemeClr val="tx1"/>
                          </a:solidFill>
                          <a:latin typeface="Tahoma" panose="020B0604030504040204" pitchFamily="34" charset="0"/>
                          <a:ea typeface="黑体" panose="02010609060101010101" pitchFamily="49" charset="-122"/>
                        </a:defRPr>
                      </a:lvl2pPr>
                      <a:lvl3pPr marL="1143000" indent="-228600" eaLnBrk="0" hangingPunct="0">
                        <a:lnSpc>
                          <a:spcPct val="120000"/>
                        </a:lnSpc>
                        <a:spcBef>
                          <a:spcPct val="20000"/>
                        </a:spcBef>
                        <a:buClr>
                          <a:schemeClr val="hlink"/>
                        </a:buClr>
                        <a:buSzPct val="60000"/>
                        <a:buFont typeface="Wingdings" panose="05000000000000000000" pitchFamily="2" charset="2"/>
                        <a:defRPr kumimoji="1" b="1">
                          <a:solidFill>
                            <a:srgbClr val="000000"/>
                          </a:solidFill>
                          <a:latin typeface="Tahoma" panose="020B0604030504040204" pitchFamily="34" charset="0"/>
                          <a:ea typeface="宋体" panose="02010600030101010101" pitchFamily="2" charset="-122"/>
                        </a:defRPr>
                      </a:lvl3pPr>
                      <a:lvl4pPr marL="1600200" indent="-228600" eaLnBrk="0" hangingPunct="0">
                        <a:lnSpc>
                          <a:spcPct val="120000"/>
                        </a:lnSpc>
                        <a:spcBef>
                          <a:spcPct val="20000"/>
                        </a:spcBef>
                        <a:buClr>
                          <a:srgbClr val="006600"/>
                        </a:buClr>
                        <a:buSzPct val="65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4pPr>
                      <a:lvl5pPr marL="2057400" indent="-228600" eaLnBrk="0" hangingPunct="0">
                        <a:lnSpc>
                          <a:spcPct val="120000"/>
                        </a:lnSpc>
                        <a:spcBef>
                          <a:spcPct val="20000"/>
                        </a:spcBef>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anose="05000000000000000000" pitchFamily="2" charset="2"/>
                        <a:buNone/>
                        <a:tabLst/>
                      </a:pPr>
                      <a:r>
                        <a:rPr kumimoji="1" lang="en-US" altLang="zh-CN" sz="1800" b="1" i="0" u="none" strike="noStrike" cap="none" normalizeH="0" baseline="0">
                          <a:ln>
                            <a:noFill/>
                          </a:ln>
                          <a:solidFill>
                            <a:srgbClr val="008000"/>
                          </a:solidFill>
                          <a:effectLst/>
                          <a:latin typeface="宋体" panose="02010600030101010101" pitchFamily="2" charset="-122"/>
                          <a:ea typeface="宋体" panose="02010600030101010101" pitchFamily="2" charset="-122"/>
                        </a:rPr>
                        <a:t>3</a:t>
                      </a:r>
                    </a:p>
                  </a:txBody>
                  <a:tcPr marL="90000" marR="90000" marT="28800" marB="28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lnSpc>
                          <a:spcPct val="120000"/>
                        </a:lnSpc>
                        <a:spcBef>
                          <a:spcPct val="20000"/>
                        </a:spcBef>
                        <a:buClr>
                          <a:schemeClr val="tx1"/>
                        </a:buClr>
                        <a:buFont typeface="Wingdings" panose="05000000000000000000" pitchFamily="2" charset="2"/>
                        <a:defRPr kumimoji="1" sz="2000">
                          <a:solidFill>
                            <a:srgbClr val="E24C05"/>
                          </a:solidFill>
                          <a:latin typeface="Tahoma" panose="020B0604030504040204" pitchFamily="34" charset="0"/>
                          <a:ea typeface="黑体" panose="02010609060101010101" pitchFamily="49" charset="-122"/>
                        </a:defRPr>
                      </a:lvl1pPr>
                      <a:lvl2pPr marL="742950" indent="-285750" eaLnBrk="0" hangingPunct="0">
                        <a:lnSpc>
                          <a:spcPct val="120000"/>
                        </a:lnSpc>
                        <a:spcBef>
                          <a:spcPct val="20000"/>
                        </a:spcBef>
                        <a:buClr>
                          <a:schemeClr val="tx1"/>
                        </a:buClr>
                        <a:buSzPct val="90000"/>
                        <a:buFont typeface="Wingdings" panose="05000000000000000000" pitchFamily="2" charset="2"/>
                        <a:defRPr kumimoji="1" sz="2000">
                          <a:solidFill>
                            <a:schemeClr val="tx1"/>
                          </a:solidFill>
                          <a:latin typeface="Tahoma" panose="020B0604030504040204" pitchFamily="34" charset="0"/>
                          <a:ea typeface="黑体" panose="02010609060101010101" pitchFamily="49" charset="-122"/>
                        </a:defRPr>
                      </a:lvl2pPr>
                      <a:lvl3pPr marL="1143000" indent="-228600" eaLnBrk="0" hangingPunct="0">
                        <a:lnSpc>
                          <a:spcPct val="120000"/>
                        </a:lnSpc>
                        <a:spcBef>
                          <a:spcPct val="20000"/>
                        </a:spcBef>
                        <a:buClr>
                          <a:schemeClr val="hlink"/>
                        </a:buClr>
                        <a:buSzPct val="60000"/>
                        <a:buFont typeface="Wingdings" panose="05000000000000000000" pitchFamily="2" charset="2"/>
                        <a:defRPr kumimoji="1" b="1">
                          <a:solidFill>
                            <a:srgbClr val="000000"/>
                          </a:solidFill>
                          <a:latin typeface="Tahoma" panose="020B0604030504040204" pitchFamily="34" charset="0"/>
                          <a:ea typeface="宋体" panose="02010600030101010101" pitchFamily="2" charset="-122"/>
                        </a:defRPr>
                      </a:lvl3pPr>
                      <a:lvl4pPr marL="1600200" indent="-228600" eaLnBrk="0" hangingPunct="0">
                        <a:lnSpc>
                          <a:spcPct val="120000"/>
                        </a:lnSpc>
                        <a:spcBef>
                          <a:spcPct val="20000"/>
                        </a:spcBef>
                        <a:buClr>
                          <a:srgbClr val="006600"/>
                        </a:buClr>
                        <a:buSzPct val="65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4pPr>
                      <a:lvl5pPr marL="2057400" indent="-228600" eaLnBrk="0" hangingPunct="0">
                        <a:lnSpc>
                          <a:spcPct val="120000"/>
                        </a:lnSpc>
                        <a:spcBef>
                          <a:spcPct val="20000"/>
                        </a:spcBef>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20000"/>
                        </a:spcBef>
                        <a:spcAft>
                          <a:spcPct val="0"/>
                        </a:spcAft>
                        <a:buClr>
                          <a:schemeClr val="tx1"/>
                        </a:buClr>
                        <a:buSzTx/>
                        <a:buFont typeface="Wingdings" panose="05000000000000000000" pitchFamily="2" charset="2"/>
                        <a:buNone/>
                        <a:tabLst/>
                      </a:pPr>
                      <a:r>
                        <a:rPr kumimoji="1" lang="en-US" altLang="zh-CN" sz="1800" b="1" i="0" u="none" strike="noStrike" cap="none" normalizeH="0" baseline="0">
                          <a:ln>
                            <a:noFill/>
                          </a:ln>
                          <a:solidFill>
                            <a:schemeClr val="tx2"/>
                          </a:solidFill>
                          <a:effectLst/>
                          <a:latin typeface="宋体" panose="02010600030101010101" pitchFamily="2" charset="-122"/>
                          <a:ea typeface="宋体" panose="02010600030101010101" pitchFamily="2" charset="-122"/>
                        </a:rPr>
                        <a:t>S.D      F4,0</a:t>
                      </a:r>
                      <a:r>
                        <a:rPr kumimoji="1" lang="zh-CN" altLang="en-US" sz="1800" b="1" i="0" u="none" strike="noStrike" cap="none" normalizeH="0" baseline="0">
                          <a:ln>
                            <a:noFill/>
                          </a:ln>
                          <a:solidFill>
                            <a:schemeClr val="tx2"/>
                          </a:solidFill>
                          <a:effectLst/>
                          <a:latin typeface="宋体" panose="02010600030101010101" pitchFamily="2" charset="-122"/>
                          <a:ea typeface="宋体" panose="02010600030101010101" pitchFamily="2" charset="-122"/>
                        </a:rPr>
                        <a:t>（</a:t>
                      </a:r>
                      <a:r>
                        <a:rPr kumimoji="1" lang="en-US" altLang="zh-CN" sz="1800" b="1" i="0" u="none" strike="noStrike" cap="none" normalizeH="0" baseline="0">
                          <a:ln>
                            <a:noFill/>
                          </a:ln>
                          <a:solidFill>
                            <a:schemeClr val="tx2"/>
                          </a:solidFill>
                          <a:effectLst/>
                          <a:latin typeface="宋体" panose="02010600030101010101" pitchFamily="2" charset="-122"/>
                          <a:ea typeface="宋体" panose="02010600030101010101" pitchFamily="2" charset="-122"/>
                        </a:rPr>
                        <a:t>R1</a:t>
                      </a:r>
                      <a:r>
                        <a:rPr kumimoji="1" lang="zh-CN" altLang="en-US" sz="1800" b="1" i="0" u="none" strike="noStrike" cap="none" normalizeH="0" baseline="0">
                          <a:ln>
                            <a:noFill/>
                          </a:ln>
                          <a:solidFill>
                            <a:schemeClr val="tx2"/>
                          </a:solidFill>
                          <a:effectLst/>
                          <a:latin typeface="宋体" panose="02010600030101010101" pitchFamily="2" charset="-122"/>
                          <a:ea typeface="宋体" panose="02010600030101010101" pitchFamily="2" charset="-122"/>
                        </a:rPr>
                        <a:t>） </a:t>
                      </a:r>
                    </a:p>
                  </a:txBody>
                  <a:tcPr marL="90000" marR="90000" marT="28800" marB="28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lnSpc>
                          <a:spcPct val="120000"/>
                        </a:lnSpc>
                        <a:spcBef>
                          <a:spcPct val="20000"/>
                        </a:spcBef>
                        <a:buClr>
                          <a:schemeClr val="tx1"/>
                        </a:buClr>
                        <a:buFont typeface="Wingdings" panose="05000000000000000000" pitchFamily="2" charset="2"/>
                        <a:defRPr kumimoji="1" sz="2000">
                          <a:solidFill>
                            <a:srgbClr val="E24C05"/>
                          </a:solidFill>
                          <a:latin typeface="Tahoma" panose="020B0604030504040204" pitchFamily="34" charset="0"/>
                          <a:ea typeface="黑体" panose="02010609060101010101" pitchFamily="49" charset="-122"/>
                        </a:defRPr>
                      </a:lvl1pPr>
                      <a:lvl2pPr marL="742950" indent="-285750" eaLnBrk="0" hangingPunct="0">
                        <a:lnSpc>
                          <a:spcPct val="120000"/>
                        </a:lnSpc>
                        <a:spcBef>
                          <a:spcPct val="20000"/>
                        </a:spcBef>
                        <a:buClr>
                          <a:schemeClr val="tx1"/>
                        </a:buClr>
                        <a:buSzPct val="90000"/>
                        <a:buFont typeface="Wingdings" panose="05000000000000000000" pitchFamily="2" charset="2"/>
                        <a:defRPr kumimoji="1" sz="2000">
                          <a:solidFill>
                            <a:schemeClr val="tx1"/>
                          </a:solidFill>
                          <a:latin typeface="Tahoma" panose="020B0604030504040204" pitchFamily="34" charset="0"/>
                          <a:ea typeface="黑体" panose="02010609060101010101" pitchFamily="49" charset="-122"/>
                        </a:defRPr>
                      </a:lvl2pPr>
                      <a:lvl3pPr marL="1143000" indent="-228600" eaLnBrk="0" hangingPunct="0">
                        <a:lnSpc>
                          <a:spcPct val="120000"/>
                        </a:lnSpc>
                        <a:spcBef>
                          <a:spcPct val="20000"/>
                        </a:spcBef>
                        <a:buClr>
                          <a:schemeClr val="hlink"/>
                        </a:buClr>
                        <a:buSzPct val="60000"/>
                        <a:buFont typeface="Wingdings" panose="05000000000000000000" pitchFamily="2" charset="2"/>
                        <a:defRPr kumimoji="1" b="1">
                          <a:solidFill>
                            <a:srgbClr val="000000"/>
                          </a:solidFill>
                          <a:latin typeface="Tahoma" panose="020B0604030504040204" pitchFamily="34" charset="0"/>
                          <a:ea typeface="宋体" panose="02010600030101010101" pitchFamily="2" charset="-122"/>
                        </a:defRPr>
                      </a:lvl3pPr>
                      <a:lvl4pPr marL="1600200" indent="-228600" eaLnBrk="0" hangingPunct="0">
                        <a:lnSpc>
                          <a:spcPct val="120000"/>
                        </a:lnSpc>
                        <a:spcBef>
                          <a:spcPct val="20000"/>
                        </a:spcBef>
                        <a:buClr>
                          <a:srgbClr val="006600"/>
                        </a:buClr>
                        <a:buSzPct val="65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4pPr>
                      <a:lvl5pPr marL="2057400" indent="-228600" eaLnBrk="0" hangingPunct="0">
                        <a:lnSpc>
                          <a:spcPct val="120000"/>
                        </a:lnSpc>
                        <a:spcBef>
                          <a:spcPct val="20000"/>
                        </a:spcBef>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anose="05000000000000000000" pitchFamily="2" charset="2"/>
                        <a:buNone/>
                        <a:tabLst/>
                      </a:pPr>
                      <a:r>
                        <a:rPr kumimoji="1" lang="en-US" altLang="zh-CN" sz="1800" b="1" i="0" u="none" strike="noStrike" cap="none" normalizeH="0" baseline="0">
                          <a:ln>
                            <a:noFill/>
                          </a:ln>
                          <a:solidFill>
                            <a:schemeClr val="tx1"/>
                          </a:solidFill>
                          <a:effectLst/>
                          <a:latin typeface="宋体" panose="02010600030101010101" pitchFamily="2" charset="-122"/>
                          <a:ea typeface="宋体" panose="02010600030101010101" pitchFamily="2" charset="-122"/>
                        </a:rPr>
                        <a:t>8</a:t>
                      </a:r>
                    </a:p>
                  </a:txBody>
                  <a:tcPr marL="90000" marR="90000" marT="28800" marB="28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lnSpc>
                          <a:spcPct val="120000"/>
                        </a:lnSpc>
                        <a:spcBef>
                          <a:spcPct val="20000"/>
                        </a:spcBef>
                        <a:buClr>
                          <a:schemeClr val="tx1"/>
                        </a:buClr>
                        <a:buFont typeface="Wingdings" panose="05000000000000000000" pitchFamily="2" charset="2"/>
                        <a:defRPr kumimoji="1" sz="2000">
                          <a:solidFill>
                            <a:srgbClr val="E24C05"/>
                          </a:solidFill>
                          <a:latin typeface="Tahoma" panose="020B0604030504040204" pitchFamily="34" charset="0"/>
                          <a:ea typeface="黑体" panose="02010609060101010101" pitchFamily="49" charset="-122"/>
                        </a:defRPr>
                      </a:lvl1pPr>
                      <a:lvl2pPr marL="742950" indent="-285750" eaLnBrk="0" hangingPunct="0">
                        <a:lnSpc>
                          <a:spcPct val="120000"/>
                        </a:lnSpc>
                        <a:spcBef>
                          <a:spcPct val="20000"/>
                        </a:spcBef>
                        <a:buClr>
                          <a:schemeClr val="tx1"/>
                        </a:buClr>
                        <a:buSzPct val="90000"/>
                        <a:buFont typeface="Wingdings" panose="05000000000000000000" pitchFamily="2" charset="2"/>
                        <a:defRPr kumimoji="1" sz="2000">
                          <a:solidFill>
                            <a:schemeClr val="tx1"/>
                          </a:solidFill>
                          <a:latin typeface="Tahoma" panose="020B0604030504040204" pitchFamily="34" charset="0"/>
                          <a:ea typeface="黑体" panose="02010609060101010101" pitchFamily="49" charset="-122"/>
                        </a:defRPr>
                      </a:lvl2pPr>
                      <a:lvl3pPr marL="1143000" indent="-228600" eaLnBrk="0" hangingPunct="0">
                        <a:lnSpc>
                          <a:spcPct val="120000"/>
                        </a:lnSpc>
                        <a:spcBef>
                          <a:spcPct val="20000"/>
                        </a:spcBef>
                        <a:buClr>
                          <a:schemeClr val="hlink"/>
                        </a:buClr>
                        <a:buSzPct val="60000"/>
                        <a:buFont typeface="Wingdings" panose="05000000000000000000" pitchFamily="2" charset="2"/>
                        <a:defRPr kumimoji="1" b="1">
                          <a:solidFill>
                            <a:srgbClr val="000000"/>
                          </a:solidFill>
                          <a:latin typeface="Tahoma" panose="020B0604030504040204" pitchFamily="34" charset="0"/>
                          <a:ea typeface="宋体" panose="02010600030101010101" pitchFamily="2" charset="-122"/>
                        </a:defRPr>
                      </a:lvl3pPr>
                      <a:lvl4pPr marL="1600200" indent="-228600" eaLnBrk="0" hangingPunct="0">
                        <a:lnSpc>
                          <a:spcPct val="120000"/>
                        </a:lnSpc>
                        <a:spcBef>
                          <a:spcPct val="20000"/>
                        </a:spcBef>
                        <a:buClr>
                          <a:srgbClr val="006600"/>
                        </a:buClr>
                        <a:buSzPct val="65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4pPr>
                      <a:lvl5pPr marL="2057400" indent="-228600" eaLnBrk="0" hangingPunct="0">
                        <a:lnSpc>
                          <a:spcPct val="120000"/>
                        </a:lnSpc>
                        <a:spcBef>
                          <a:spcPct val="20000"/>
                        </a:spcBef>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anose="05000000000000000000" pitchFamily="2" charset="2"/>
                        <a:buNone/>
                        <a:tabLst/>
                      </a:pPr>
                      <a:r>
                        <a:rPr kumimoji="1" lang="en-US" altLang="zh-CN" sz="1800" b="1" i="0" u="none" strike="noStrike" cap="none" normalizeH="0" baseline="0">
                          <a:ln>
                            <a:noFill/>
                          </a:ln>
                          <a:solidFill>
                            <a:schemeClr val="tx1"/>
                          </a:solidFill>
                          <a:effectLst/>
                          <a:latin typeface="宋体" panose="02010600030101010101" pitchFamily="2" charset="-122"/>
                          <a:ea typeface="宋体" panose="02010600030101010101" pitchFamily="2" charset="-122"/>
                        </a:rPr>
                        <a:t>13</a:t>
                      </a:r>
                    </a:p>
                  </a:txBody>
                  <a:tcPr marL="90000" marR="90000" marT="28800" marB="28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lnSpc>
                          <a:spcPct val="120000"/>
                        </a:lnSpc>
                        <a:spcBef>
                          <a:spcPct val="20000"/>
                        </a:spcBef>
                        <a:buClr>
                          <a:schemeClr val="tx1"/>
                        </a:buClr>
                        <a:buFont typeface="Wingdings" panose="05000000000000000000" pitchFamily="2" charset="2"/>
                        <a:defRPr kumimoji="1" sz="2000">
                          <a:solidFill>
                            <a:srgbClr val="E24C05"/>
                          </a:solidFill>
                          <a:latin typeface="Tahoma" panose="020B0604030504040204" pitchFamily="34" charset="0"/>
                          <a:ea typeface="黑体" panose="02010609060101010101" pitchFamily="49" charset="-122"/>
                        </a:defRPr>
                      </a:lvl1pPr>
                      <a:lvl2pPr marL="742950" indent="-285750" eaLnBrk="0" hangingPunct="0">
                        <a:lnSpc>
                          <a:spcPct val="120000"/>
                        </a:lnSpc>
                        <a:spcBef>
                          <a:spcPct val="20000"/>
                        </a:spcBef>
                        <a:buClr>
                          <a:schemeClr val="tx1"/>
                        </a:buClr>
                        <a:buSzPct val="90000"/>
                        <a:buFont typeface="Wingdings" panose="05000000000000000000" pitchFamily="2" charset="2"/>
                        <a:defRPr kumimoji="1" sz="2000">
                          <a:solidFill>
                            <a:schemeClr val="tx1"/>
                          </a:solidFill>
                          <a:latin typeface="Tahoma" panose="020B0604030504040204" pitchFamily="34" charset="0"/>
                          <a:ea typeface="黑体" panose="02010609060101010101" pitchFamily="49" charset="-122"/>
                        </a:defRPr>
                      </a:lvl2pPr>
                      <a:lvl3pPr marL="1143000" indent="-228600" eaLnBrk="0" hangingPunct="0">
                        <a:lnSpc>
                          <a:spcPct val="120000"/>
                        </a:lnSpc>
                        <a:spcBef>
                          <a:spcPct val="20000"/>
                        </a:spcBef>
                        <a:buClr>
                          <a:schemeClr val="hlink"/>
                        </a:buClr>
                        <a:buSzPct val="60000"/>
                        <a:buFont typeface="Wingdings" panose="05000000000000000000" pitchFamily="2" charset="2"/>
                        <a:defRPr kumimoji="1" b="1">
                          <a:solidFill>
                            <a:srgbClr val="000000"/>
                          </a:solidFill>
                          <a:latin typeface="Tahoma" panose="020B0604030504040204" pitchFamily="34" charset="0"/>
                          <a:ea typeface="宋体" panose="02010600030101010101" pitchFamily="2" charset="-122"/>
                        </a:defRPr>
                      </a:lvl3pPr>
                      <a:lvl4pPr marL="1600200" indent="-228600" eaLnBrk="0" hangingPunct="0">
                        <a:lnSpc>
                          <a:spcPct val="120000"/>
                        </a:lnSpc>
                        <a:spcBef>
                          <a:spcPct val="20000"/>
                        </a:spcBef>
                        <a:buClr>
                          <a:srgbClr val="006600"/>
                        </a:buClr>
                        <a:buSzPct val="65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4pPr>
                      <a:lvl5pPr marL="2057400" indent="-228600" eaLnBrk="0" hangingPunct="0">
                        <a:lnSpc>
                          <a:spcPct val="120000"/>
                        </a:lnSpc>
                        <a:spcBef>
                          <a:spcPct val="20000"/>
                        </a:spcBef>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anose="05000000000000000000" pitchFamily="2" charset="2"/>
                        <a:buNone/>
                        <a:tabLst/>
                      </a:pPr>
                      <a:r>
                        <a:rPr kumimoji="1" lang="en-US" altLang="zh-CN" sz="1800" b="1" i="0" u="none" strike="noStrike" cap="none" normalizeH="0" baseline="0">
                          <a:ln>
                            <a:noFill/>
                          </a:ln>
                          <a:solidFill>
                            <a:schemeClr val="tx1"/>
                          </a:solidFill>
                          <a:effectLst/>
                          <a:latin typeface="宋体" panose="02010600030101010101" pitchFamily="2" charset="-122"/>
                          <a:ea typeface="宋体" panose="02010600030101010101" pitchFamily="2" charset="-122"/>
                        </a:rPr>
                        <a:t>19</a:t>
                      </a:r>
                    </a:p>
                  </a:txBody>
                  <a:tcPr marL="90000" marR="90000" marT="28800" marB="28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lnSpc>
                          <a:spcPct val="120000"/>
                        </a:lnSpc>
                        <a:spcBef>
                          <a:spcPct val="20000"/>
                        </a:spcBef>
                        <a:buClr>
                          <a:schemeClr val="tx1"/>
                        </a:buClr>
                        <a:buFont typeface="Wingdings" panose="05000000000000000000" pitchFamily="2" charset="2"/>
                        <a:defRPr kumimoji="1" sz="2000">
                          <a:solidFill>
                            <a:srgbClr val="E24C05"/>
                          </a:solidFill>
                          <a:latin typeface="Tahoma" panose="020B0604030504040204" pitchFamily="34" charset="0"/>
                          <a:ea typeface="黑体" panose="02010609060101010101" pitchFamily="49" charset="-122"/>
                        </a:defRPr>
                      </a:lvl1pPr>
                      <a:lvl2pPr marL="742950" indent="-285750" eaLnBrk="0" hangingPunct="0">
                        <a:lnSpc>
                          <a:spcPct val="120000"/>
                        </a:lnSpc>
                        <a:spcBef>
                          <a:spcPct val="20000"/>
                        </a:spcBef>
                        <a:buClr>
                          <a:schemeClr val="tx1"/>
                        </a:buClr>
                        <a:buSzPct val="90000"/>
                        <a:buFont typeface="Wingdings" panose="05000000000000000000" pitchFamily="2" charset="2"/>
                        <a:defRPr kumimoji="1" sz="2000">
                          <a:solidFill>
                            <a:schemeClr val="tx1"/>
                          </a:solidFill>
                          <a:latin typeface="Tahoma" panose="020B0604030504040204" pitchFamily="34" charset="0"/>
                          <a:ea typeface="黑体" panose="02010609060101010101" pitchFamily="49" charset="-122"/>
                        </a:defRPr>
                      </a:lvl2pPr>
                      <a:lvl3pPr marL="1143000" indent="-228600" eaLnBrk="0" hangingPunct="0">
                        <a:lnSpc>
                          <a:spcPct val="120000"/>
                        </a:lnSpc>
                        <a:spcBef>
                          <a:spcPct val="20000"/>
                        </a:spcBef>
                        <a:buClr>
                          <a:schemeClr val="hlink"/>
                        </a:buClr>
                        <a:buSzPct val="60000"/>
                        <a:buFont typeface="Wingdings" panose="05000000000000000000" pitchFamily="2" charset="2"/>
                        <a:defRPr kumimoji="1" b="1">
                          <a:solidFill>
                            <a:srgbClr val="000000"/>
                          </a:solidFill>
                          <a:latin typeface="Tahoma" panose="020B0604030504040204" pitchFamily="34" charset="0"/>
                          <a:ea typeface="宋体" panose="02010600030101010101" pitchFamily="2" charset="-122"/>
                        </a:defRPr>
                      </a:lvl3pPr>
                      <a:lvl4pPr marL="1600200" indent="-228600" eaLnBrk="0" hangingPunct="0">
                        <a:lnSpc>
                          <a:spcPct val="120000"/>
                        </a:lnSpc>
                        <a:spcBef>
                          <a:spcPct val="20000"/>
                        </a:spcBef>
                        <a:buClr>
                          <a:srgbClr val="006600"/>
                        </a:buClr>
                        <a:buSzPct val="65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4pPr>
                      <a:lvl5pPr marL="2057400" indent="-228600" eaLnBrk="0" hangingPunct="0">
                        <a:lnSpc>
                          <a:spcPct val="120000"/>
                        </a:lnSpc>
                        <a:spcBef>
                          <a:spcPct val="20000"/>
                        </a:spcBef>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anose="05000000000000000000" pitchFamily="2" charset="2"/>
                        <a:buNone/>
                        <a:tabLst/>
                      </a:pPr>
                      <a:endParaRPr kumimoji="1" lang="zh-CN" altLang="zh-CN" sz="1800" b="1" i="0" u="none" strike="noStrike" cap="none" normalizeH="0" baseline="0">
                        <a:ln>
                          <a:noFill/>
                        </a:ln>
                        <a:solidFill>
                          <a:schemeClr val="tx1"/>
                        </a:solidFill>
                        <a:effectLst/>
                        <a:latin typeface="宋体" panose="02010600030101010101" pitchFamily="2" charset="-122"/>
                        <a:ea typeface="宋体" panose="02010600030101010101" pitchFamily="2" charset="-122"/>
                      </a:endParaRPr>
                    </a:p>
                  </a:txBody>
                  <a:tcPr marL="90000" marR="90000" marT="28800" marB="28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lnSpc>
                          <a:spcPct val="120000"/>
                        </a:lnSpc>
                        <a:spcBef>
                          <a:spcPct val="20000"/>
                        </a:spcBef>
                        <a:buClr>
                          <a:schemeClr val="tx1"/>
                        </a:buClr>
                        <a:buFont typeface="Wingdings" panose="05000000000000000000" pitchFamily="2" charset="2"/>
                        <a:defRPr kumimoji="1" sz="2000">
                          <a:solidFill>
                            <a:srgbClr val="E24C05"/>
                          </a:solidFill>
                          <a:latin typeface="Tahoma" panose="020B0604030504040204" pitchFamily="34" charset="0"/>
                          <a:ea typeface="黑体" panose="02010609060101010101" pitchFamily="49" charset="-122"/>
                        </a:defRPr>
                      </a:lvl1pPr>
                      <a:lvl2pPr marL="742950" indent="-285750" eaLnBrk="0" hangingPunct="0">
                        <a:lnSpc>
                          <a:spcPct val="120000"/>
                        </a:lnSpc>
                        <a:spcBef>
                          <a:spcPct val="20000"/>
                        </a:spcBef>
                        <a:buClr>
                          <a:schemeClr val="tx1"/>
                        </a:buClr>
                        <a:buSzPct val="90000"/>
                        <a:buFont typeface="Wingdings" panose="05000000000000000000" pitchFamily="2" charset="2"/>
                        <a:defRPr kumimoji="1" sz="2000">
                          <a:solidFill>
                            <a:schemeClr val="tx1"/>
                          </a:solidFill>
                          <a:latin typeface="Tahoma" panose="020B0604030504040204" pitchFamily="34" charset="0"/>
                          <a:ea typeface="黑体" panose="02010609060101010101" pitchFamily="49" charset="-122"/>
                        </a:defRPr>
                      </a:lvl2pPr>
                      <a:lvl3pPr marL="1143000" indent="-228600" eaLnBrk="0" hangingPunct="0">
                        <a:lnSpc>
                          <a:spcPct val="120000"/>
                        </a:lnSpc>
                        <a:spcBef>
                          <a:spcPct val="20000"/>
                        </a:spcBef>
                        <a:buClr>
                          <a:schemeClr val="hlink"/>
                        </a:buClr>
                        <a:buSzPct val="60000"/>
                        <a:buFont typeface="Wingdings" panose="05000000000000000000" pitchFamily="2" charset="2"/>
                        <a:defRPr kumimoji="1" b="1">
                          <a:solidFill>
                            <a:srgbClr val="000000"/>
                          </a:solidFill>
                          <a:latin typeface="Tahoma" panose="020B0604030504040204" pitchFamily="34" charset="0"/>
                          <a:ea typeface="宋体" panose="02010600030101010101" pitchFamily="2" charset="-122"/>
                        </a:defRPr>
                      </a:lvl3pPr>
                      <a:lvl4pPr marL="1600200" indent="-228600" eaLnBrk="0" hangingPunct="0">
                        <a:lnSpc>
                          <a:spcPct val="120000"/>
                        </a:lnSpc>
                        <a:spcBef>
                          <a:spcPct val="20000"/>
                        </a:spcBef>
                        <a:buClr>
                          <a:srgbClr val="006600"/>
                        </a:buClr>
                        <a:buSzPct val="65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4pPr>
                      <a:lvl5pPr marL="2057400" indent="-228600" eaLnBrk="0" hangingPunct="0">
                        <a:lnSpc>
                          <a:spcPct val="120000"/>
                        </a:lnSpc>
                        <a:spcBef>
                          <a:spcPct val="20000"/>
                        </a:spcBef>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20000"/>
                        </a:spcBef>
                        <a:spcAft>
                          <a:spcPct val="0"/>
                        </a:spcAft>
                        <a:buClr>
                          <a:schemeClr val="tx1"/>
                        </a:buClr>
                        <a:buSzTx/>
                        <a:buFont typeface="Wingdings" panose="05000000000000000000" pitchFamily="2" charset="2"/>
                        <a:buNone/>
                        <a:tabLst/>
                      </a:pPr>
                      <a:r>
                        <a:rPr kumimoji="1" lang="zh-CN" altLang="en-US" sz="1800" b="1" i="0" u="none" strike="noStrike" cap="none" normalizeH="0" baseline="0">
                          <a:ln>
                            <a:noFill/>
                          </a:ln>
                          <a:solidFill>
                            <a:schemeClr val="tx1"/>
                          </a:solidFill>
                          <a:effectLst/>
                          <a:latin typeface="宋体" panose="02010600030101010101" pitchFamily="2" charset="-122"/>
                          <a:ea typeface="宋体" panose="02010600030101010101" pitchFamily="2" charset="-122"/>
                        </a:rPr>
                        <a:t>等待</a:t>
                      </a:r>
                      <a:r>
                        <a:rPr kumimoji="1" lang="en-US" altLang="zh-CN" sz="1800" b="1" i="0" u="none" strike="noStrike" cap="none" normalizeH="0" baseline="0">
                          <a:ln>
                            <a:noFill/>
                          </a:ln>
                          <a:solidFill>
                            <a:schemeClr val="tx1"/>
                          </a:solidFill>
                          <a:effectLst/>
                          <a:latin typeface="宋体" panose="02010600030101010101" pitchFamily="2" charset="-122"/>
                          <a:ea typeface="宋体" panose="02010600030101010101" pitchFamily="2" charset="-122"/>
                        </a:rPr>
                        <a:t>ADD.D</a:t>
                      </a:r>
                      <a:r>
                        <a:rPr kumimoji="1" lang="zh-CN" altLang="en-US" sz="1800" b="1" i="0" u="none" strike="noStrike" cap="none" normalizeH="0" baseline="0">
                          <a:ln>
                            <a:noFill/>
                          </a:ln>
                          <a:solidFill>
                            <a:schemeClr val="tx1"/>
                          </a:solidFill>
                          <a:effectLst/>
                          <a:latin typeface="宋体" panose="02010600030101010101" pitchFamily="2" charset="-122"/>
                          <a:ea typeface="宋体" panose="02010600030101010101" pitchFamily="2" charset="-122"/>
                        </a:rPr>
                        <a:t>的结果 </a:t>
                      </a:r>
                    </a:p>
                  </a:txBody>
                  <a:tcPr marL="90000" marR="90000" marT="28800" marB="28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3"/>
                  </a:ext>
                </a:extLst>
              </a:tr>
              <a:tr h="386783">
                <a:tc>
                  <a:txBody>
                    <a:bodyPr/>
                    <a:lstStyle>
                      <a:lvl1pPr eaLnBrk="0" hangingPunct="0">
                        <a:lnSpc>
                          <a:spcPct val="120000"/>
                        </a:lnSpc>
                        <a:spcBef>
                          <a:spcPct val="20000"/>
                        </a:spcBef>
                        <a:buClr>
                          <a:schemeClr val="tx1"/>
                        </a:buClr>
                        <a:buFont typeface="Wingdings" panose="05000000000000000000" pitchFamily="2" charset="2"/>
                        <a:defRPr kumimoji="1" sz="2000">
                          <a:solidFill>
                            <a:srgbClr val="E24C05"/>
                          </a:solidFill>
                          <a:latin typeface="Tahoma" panose="020B0604030504040204" pitchFamily="34" charset="0"/>
                          <a:ea typeface="黑体" panose="02010609060101010101" pitchFamily="49" charset="-122"/>
                        </a:defRPr>
                      </a:lvl1pPr>
                      <a:lvl2pPr marL="742950" indent="-285750" eaLnBrk="0" hangingPunct="0">
                        <a:lnSpc>
                          <a:spcPct val="120000"/>
                        </a:lnSpc>
                        <a:spcBef>
                          <a:spcPct val="20000"/>
                        </a:spcBef>
                        <a:buClr>
                          <a:schemeClr val="tx1"/>
                        </a:buClr>
                        <a:buSzPct val="90000"/>
                        <a:buFont typeface="Wingdings" panose="05000000000000000000" pitchFamily="2" charset="2"/>
                        <a:defRPr kumimoji="1" sz="2000">
                          <a:solidFill>
                            <a:schemeClr val="tx1"/>
                          </a:solidFill>
                          <a:latin typeface="Tahoma" panose="020B0604030504040204" pitchFamily="34" charset="0"/>
                          <a:ea typeface="黑体" panose="02010609060101010101" pitchFamily="49" charset="-122"/>
                        </a:defRPr>
                      </a:lvl2pPr>
                      <a:lvl3pPr marL="1143000" indent="-228600" eaLnBrk="0" hangingPunct="0">
                        <a:lnSpc>
                          <a:spcPct val="120000"/>
                        </a:lnSpc>
                        <a:spcBef>
                          <a:spcPct val="20000"/>
                        </a:spcBef>
                        <a:buClr>
                          <a:schemeClr val="hlink"/>
                        </a:buClr>
                        <a:buSzPct val="60000"/>
                        <a:buFont typeface="Wingdings" panose="05000000000000000000" pitchFamily="2" charset="2"/>
                        <a:defRPr kumimoji="1" b="1">
                          <a:solidFill>
                            <a:srgbClr val="000000"/>
                          </a:solidFill>
                          <a:latin typeface="Tahoma" panose="020B0604030504040204" pitchFamily="34" charset="0"/>
                          <a:ea typeface="宋体" panose="02010600030101010101" pitchFamily="2" charset="-122"/>
                        </a:defRPr>
                      </a:lvl3pPr>
                      <a:lvl4pPr marL="1600200" indent="-228600" eaLnBrk="0" hangingPunct="0">
                        <a:lnSpc>
                          <a:spcPct val="120000"/>
                        </a:lnSpc>
                        <a:spcBef>
                          <a:spcPct val="20000"/>
                        </a:spcBef>
                        <a:buClr>
                          <a:srgbClr val="006600"/>
                        </a:buClr>
                        <a:buSzPct val="65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4pPr>
                      <a:lvl5pPr marL="2057400" indent="-228600" eaLnBrk="0" hangingPunct="0">
                        <a:lnSpc>
                          <a:spcPct val="120000"/>
                        </a:lnSpc>
                        <a:spcBef>
                          <a:spcPct val="20000"/>
                        </a:spcBef>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anose="05000000000000000000" pitchFamily="2" charset="2"/>
                        <a:buNone/>
                        <a:tabLst/>
                      </a:pPr>
                      <a:r>
                        <a:rPr kumimoji="1" lang="en-US" altLang="zh-CN" sz="1800" b="1" i="0" u="none" strike="noStrike" cap="none" normalizeH="0" baseline="0">
                          <a:ln>
                            <a:noFill/>
                          </a:ln>
                          <a:solidFill>
                            <a:srgbClr val="008000"/>
                          </a:solidFill>
                          <a:effectLst/>
                          <a:latin typeface="宋体" panose="02010600030101010101" pitchFamily="2" charset="-122"/>
                          <a:ea typeface="宋体" panose="02010600030101010101" pitchFamily="2" charset="-122"/>
                        </a:rPr>
                        <a:t>3</a:t>
                      </a:r>
                    </a:p>
                  </a:txBody>
                  <a:tcPr marL="90000" marR="90000" marT="28800" marB="28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lnSpc>
                          <a:spcPct val="120000"/>
                        </a:lnSpc>
                        <a:spcBef>
                          <a:spcPct val="20000"/>
                        </a:spcBef>
                        <a:buClr>
                          <a:schemeClr val="tx1"/>
                        </a:buClr>
                        <a:buFont typeface="Wingdings" panose="05000000000000000000" pitchFamily="2" charset="2"/>
                        <a:defRPr kumimoji="1" sz="2000">
                          <a:solidFill>
                            <a:srgbClr val="E24C05"/>
                          </a:solidFill>
                          <a:latin typeface="Tahoma" panose="020B0604030504040204" pitchFamily="34" charset="0"/>
                          <a:ea typeface="黑体" panose="02010609060101010101" pitchFamily="49" charset="-122"/>
                        </a:defRPr>
                      </a:lvl1pPr>
                      <a:lvl2pPr marL="742950" indent="-285750" eaLnBrk="0" hangingPunct="0">
                        <a:lnSpc>
                          <a:spcPct val="120000"/>
                        </a:lnSpc>
                        <a:spcBef>
                          <a:spcPct val="20000"/>
                        </a:spcBef>
                        <a:buClr>
                          <a:schemeClr val="tx1"/>
                        </a:buClr>
                        <a:buSzPct val="90000"/>
                        <a:buFont typeface="Wingdings" panose="05000000000000000000" pitchFamily="2" charset="2"/>
                        <a:defRPr kumimoji="1" sz="2000">
                          <a:solidFill>
                            <a:schemeClr val="tx1"/>
                          </a:solidFill>
                          <a:latin typeface="Tahoma" panose="020B0604030504040204" pitchFamily="34" charset="0"/>
                          <a:ea typeface="黑体" panose="02010609060101010101" pitchFamily="49" charset="-122"/>
                        </a:defRPr>
                      </a:lvl2pPr>
                      <a:lvl3pPr marL="1143000" indent="-228600" eaLnBrk="0" hangingPunct="0">
                        <a:lnSpc>
                          <a:spcPct val="120000"/>
                        </a:lnSpc>
                        <a:spcBef>
                          <a:spcPct val="20000"/>
                        </a:spcBef>
                        <a:buClr>
                          <a:schemeClr val="hlink"/>
                        </a:buClr>
                        <a:buSzPct val="60000"/>
                        <a:buFont typeface="Wingdings" panose="05000000000000000000" pitchFamily="2" charset="2"/>
                        <a:defRPr kumimoji="1" b="1">
                          <a:solidFill>
                            <a:srgbClr val="000000"/>
                          </a:solidFill>
                          <a:latin typeface="Tahoma" panose="020B0604030504040204" pitchFamily="34" charset="0"/>
                          <a:ea typeface="宋体" panose="02010600030101010101" pitchFamily="2" charset="-122"/>
                        </a:defRPr>
                      </a:lvl3pPr>
                      <a:lvl4pPr marL="1600200" indent="-228600" eaLnBrk="0" hangingPunct="0">
                        <a:lnSpc>
                          <a:spcPct val="120000"/>
                        </a:lnSpc>
                        <a:spcBef>
                          <a:spcPct val="20000"/>
                        </a:spcBef>
                        <a:buClr>
                          <a:srgbClr val="006600"/>
                        </a:buClr>
                        <a:buSzPct val="65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4pPr>
                      <a:lvl5pPr marL="2057400" indent="-228600" eaLnBrk="0" hangingPunct="0">
                        <a:lnSpc>
                          <a:spcPct val="120000"/>
                        </a:lnSpc>
                        <a:spcBef>
                          <a:spcPct val="20000"/>
                        </a:spcBef>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20000"/>
                        </a:spcBef>
                        <a:spcAft>
                          <a:spcPct val="0"/>
                        </a:spcAft>
                        <a:buClr>
                          <a:schemeClr val="tx1"/>
                        </a:buClr>
                        <a:buSzTx/>
                        <a:buFont typeface="Wingdings" panose="05000000000000000000" pitchFamily="2" charset="2"/>
                        <a:buNone/>
                        <a:tabLst/>
                      </a:pPr>
                      <a:r>
                        <a:rPr kumimoji="1" lang="en-US" altLang="zh-CN" sz="1800" b="1" i="0" u="none" strike="noStrike" cap="none" normalizeH="0" baseline="0">
                          <a:ln>
                            <a:noFill/>
                          </a:ln>
                          <a:solidFill>
                            <a:schemeClr val="tx2"/>
                          </a:solidFill>
                          <a:effectLst/>
                          <a:latin typeface="宋体" panose="02010600030101010101" pitchFamily="2" charset="-122"/>
                          <a:ea typeface="宋体" panose="02010600030101010101" pitchFamily="2" charset="-122"/>
                        </a:rPr>
                        <a:t>DADDIU   R1,R1,#-8 </a:t>
                      </a:r>
                    </a:p>
                  </a:txBody>
                  <a:tcPr marL="90000" marR="90000" marT="28800" marB="28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lnSpc>
                          <a:spcPct val="120000"/>
                        </a:lnSpc>
                        <a:spcBef>
                          <a:spcPct val="20000"/>
                        </a:spcBef>
                        <a:buClr>
                          <a:schemeClr val="tx1"/>
                        </a:buClr>
                        <a:buFont typeface="Wingdings" panose="05000000000000000000" pitchFamily="2" charset="2"/>
                        <a:defRPr kumimoji="1" sz="2000">
                          <a:solidFill>
                            <a:srgbClr val="E24C05"/>
                          </a:solidFill>
                          <a:latin typeface="Tahoma" panose="020B0604030504040204" pitchFamily="34" charset="0"/>
                          <a:ea typeface="黑体" panose="02010609060101010101" pitchFamily="49" charset="-122"/>
                        </a:defRPr>
                      </a:lvl1pPr>
                      <a:lvl2pPr marL="742950" indent="-285750" eaLnBrk="0" hangingPunct="0">
                        <a:lnSpc>
                          <a:spcPct val="120000"/>
                        </a:lnSpc>
                        <a:spcBef>
                          <a:spcPct val="20000"/>
                        </a:spcBef>
                        <a:buClr>
                          <a:schemeClr val="tx1"/>
                        </a:buClr>
                        <a:buSzPct val="90000"/>
                        <a:buFont typeface="Wingdings" panose="05000000000000000000" pitchFamily="2" charset="2"/>
                        <a:defRPr kumimoji="1" sz="2000">
                          <a:solidFill>
                            <a:schemeClr val="tx1"/>
                          </a:solidFill>
                          <a:latin typeface="Tahoma" panose="020B0604030504040204" pitchFamily="34" charset="0"/>
                          <a:ea typeface="黑体" panose="02010609060101010101" pitchFamily="49" charset="-122"/>
                        </a:defRPr>
                      </a:lvl2pPr>
                      <a:lvl3pPr marL="1143000" indent="-228600" eaLnBrk="0" hangingPunct="0">
                        <a:lnSpc>
                          <a:spcPct val="120000"/>
                        </a:lnSpc>
                        <a:spcBef>
                          <a:spcPct val="20000"/>
                        </a:spcBef>
                        <a:buClr>
                          <a:schemeClr val="hlink"/>
                        </a:buClr>
                        <a:buSzPct val="60000"/>
                        <a:buFont typeface="Wingdings" panose="05000000000000000000" pitchFamily="2" charset="2"/>
                        <a:defRPr kumimoji="1" b="1">
                          <a:solidFill>
                            <a:srgbClr val="000000"/>
                          </a:solidFill>
                          <a:latin typeface="Tahoma" panose="020B0604030504040204" pitchFamily="34" charset="0"/>
                          <a:ea typeface="宋体" panose="02010600030101010101" pitchFamily="2" charset="-122"/>
                        </a:defRPr>
                      </a:lvl3pPr>
                      <a:lvl4pPr marL="1600200" indent="-228600" eaLnBrk="0" hangingPunct="0">
                        <a:lnSpc>
                          <a:spcPct val="120000"/>
                        </a:lnSpc>
                        <a:spcBef>
                          <a:spcPct val="20000"/>
                        </a:spcBef>
                        <a:buClr>
                          <a:srgbClr val="006600"/>
                        </a:buClr>
                        <a:buSzPct val="65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4pPr>
                      <a:lvl5pPr marL="2057400" indent="-228600" eaLnBrk="0" hangingPunct="0">
                        <a:lnSpc>
                          <a:spcPct val="120000"/>
                        </a:lnSpc>
                        <a:spcBef>
                          <a:spcPct val="20000"/>
                        </a:spcBef>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anose="05000000000000000000" pitchFamily="2" charset="2"/>
                        <a:buNone/>
                        <a:tabLst/>
                      </a:pPr>
                      <a:r>
                        <a:rPr kumimoji="1" lang="en-US" altLang="zh-CN" sz="1800" b="1" i="0" u="none" strike="noStrike" cap="none" normalizeH="0" baseline="0">
                          <a:ln>
                            <a:noFill/>
                          </a:ln>
                          <a:solidFill>
                            <a:schemeClr val="tx1"/>
                          </a:solidFill>
                          <a:effectLst/>
                          <a:latin typeface="宋体" panose="02010600030101010101" pitchFamily="2" charset="-122"/>
                          <a:ea typeface="宋体" panose="02010600030101010101" pitchFamily="2" charset="-122"/>
                        </a:rPr>
                        <a:t>8</a:t>
                      </a:r>
                    </a:p>
                  </a:txBody>
                  <a:tcPr marL="90000" marR="90000" marT="28800" marB="28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lnSpc>
                          <a:spcPct val="120000"/>
                        </a:lnSpc>
                        <a:spcBef>
                          <a:spcPct val="20000"/>
                        </a:spcBef>
                        <a:buClr>
                          <a:schemeClr val="tx1"/>
                        </a:buClr>
                        <a:buFont typeface="Wingdings" panose="05000000000000000000" pitchFamily="2" charset="2"/>
                        <a:defRPr kumimoji="1" sz="2000">
                          <a:solidFill>
                            <a:srgbClr val="E24C05"/>
                          </a:solidFill>
                          <a:latin typeface="Tahoma" panose="020B0604030504040204" pitchFamily="34" charset="0"/>
                          <a:ea typeface="黑体" panose="02010609060101010101" pitchFamily="49" charset="-122"/>
                        </a:defRPr>
                      </a:lvl1pPr>
                      <a:lvl2pPr marL="742950" indent="-285750" eaLnBrk="0" hangingPunct="0">
                        <a:lnSpc>
                          <a:spcPct val="120000"/>
                        </a:lnSpc>
                        <a:spcBef>
                          <a:spcPct val="20000"/>
                        </a:spcBef>
                        <a:buClr>
                          <a:schemeClr val="tx1"/>
                        </a:buClr>
                        <a:buSzPct val="90000"/>
                        <a:buFont typeface="Wingdings" panose="05000000000000000000" pitchFamily="2" charset="2"/>
                        <a:defRPr kumimoji="1" sz="2000">
                          <a:solidFill>
                            <a:schemeClr val="tx1"/>
                          </a:solidFill>
                          <a:latin typeface="Tahoma" panose="020B0604030504040204" pitchFamily="34" charset="0"/>
                          <a:ea typeface="黑体" panose="02010609060101010101" pitchFamily="49" charset="-122"/>
                        </a:defRPr>
                      </a:lvl2pPr>
                      <a:lvl3pPr marL="1143000" indent="-228600" eaLnBrk="0" hangingPunct="0">
                        <a:lnSpc>
                          <a:spcPct val="120000"/>
                        </a:lnSpc>
                        <a:spcBef>
                          <a:spcPct val="20000"/>
                        </a:spcBef>
                        <a:buClr>
                          <a:schemeClr val="hlink"/>
                        </a:buClr>
                        <a:buSzPct val="60000"/>
                        <a:buFont typeface="Wingdings" panose="05000000000000000000" pitchFamily="2" charset="2"/>
                        <a:defRPr kumimoji="1" b="1">
                          <a:solidFill>
                            <a:srgbClr val="000000"/>
                          </a:solidFill>
                          <a:latin typeface="Tahoma" panose="020B0604030504040204" pitchFamily="34" charset="0"/>
                          <a:ea typeface="宋体" panose="02010600030101010101" pitchFamily="2" charset="-122"/>
                        </a:defRPr>
                      </a:lvl3pPr>
                      <a:lvl4pPr marL="1600200" indent="-228600" eaLnBrk="0" hangingPunct="0">
                        <a:lnSpc>
                          <a:spcPct val="120000"/>
                        </a:lnSpc>
                        <a:spcBef>
                          <a:spcPct val="20000"/>
                        </a:spcBef>
                        <a:buClr>
                          <a:srgbClr val="006600"/>
                        </a:buClr>
                        <a:buSzPct val="65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4pPr>
                      <a:lvl5pPr marL="2057400" indent="-228600" eaLnBrk="0" hangingPunct="0">
                        <a:lnSpc>
                          <a:spcPct val="120000"/>
                        </a:lnSpc>
                        <a:spcBef>
                          <a:spcPct val="20000"/>
                        </a:spcBef>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anose="05000000000000000000" pitchFamily="2" charset="2"/>
                        <a:buNone/>
                        <a:tabLst/>
                      </a:pPr>
                      <a:r>
                        <a:rPr kumimoji="1" lang="en-US" altLang="zh-CN" sz="1800" b="1" i="0" u="none" strike="noStrike" cap="none" normalizeH="0" baseline="0">
                          <a:ln>
                            <a:noFill/>
                          </a:ln>
                          <a:solidFill>
                            <a:schemeClr val="tx1"/>
                          </a:solidFill>
                          <a:effectLst/>
                          <a:latin typeface="宋体" panose="02010600030101010101" pitchFamily="2" charset="-122"/>
                          <a:ea typeface="宋体" panose="02010600030101010101" pitchFamily="2" charset="-122"/>
                        </a:rPr>
                        <a:t>14</a:t>
                      </a:r>
                    </a:p>
                  </a:txBody>
                  <a:tcPr marL="90000" marR="90000" marT="28800" marB="28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lnSpc>
                          <a:spcPct val="120000"/>
                        </a:lnSpc>
                        <a:spcBef>
                          <a:spcPct val="20000"/>
                        </a:spcBef>
                        <a:buClr>
                          <a:schemeClr val="tx1"/>
                        </a:buClr>
                        <a:buFont typeface="Wingdings" panose="05000000000000000000" pitchFamily="2" charset="2"/>
                        <a:defRPr kumimoji="1" sz="2000">
                          <a:solidFill>
                            <a:srgbClr val="E24C05"/>
                          </a:solidFill>
                          <a:latin typeface="Tahoma" panose="020B0604030504040204" pitchFamily="34" charset="0"/>
                          <a:ea typeface="黑体" panose="02010609060101010101" pitchFamily="49" charset="-122"/>
                        </a:defRPr>
                      </a:lvl1pPr>
                      <a:lvl2pPr marL="742950" indent="-285750" eaLnBrk="0" hangingPunct="0">
                        <a:lnSpc>
                          <a:spcPct val="120000"/>
                        </a:lnSpc>
                        <a:spcBef>
                          <a:spcPct val="20000"/>
                        </a:spcBef>
                        <a:buClr>
                          <a:schemeClr val="tx1"/>
                        </a:buClr>
                        <a:buSzPct val="90000"/>
                        <a:buFont typeface="Wingdings" panose="05000000000000000000" pitchFamily="2" charset="2"/>
                        <a:defRPr kumimoji="1" sz="2000">
                          <a:solidFill>
                            <a:schemeClr val="tx1"/>
                          </a:solidFill>
                          <a:latin typeface="Tahoma" panose="020B0604030504040204" pitchFamily="34" charset="0"/>
                          <a:ea typeface="黑体" panose="02010609060101010101" pitchFamily="49" charset="-122"/>
                        </a:defRPr>
                      </a:lvl2pPr>
                      <a:lvl3pPr marL="1143000" indent="-228600" eaLnBrk="0" hangingPunct="0">
                        <a:lnSpc>
                          <a:spcPct val="120000"/>
                        </a:lnSpc>
                        <a:spcBef>
                          <a:spcPct val="20000"/>
                        </a:spcBef>
                        <a:buClr>
                          <a:schemeClr val="hlink"/>
                        </a:buClr>
                        <a:buSzPct val="60000"/>
                        <a:buFont typeface="Wingdings" panose="05000000000000000000" pitchFamily="2" charset="2"/>
                        <a:defRPr kumimoji="1" b="1">
                          <a:solidFill>
                            <a:srgbClr val="000000"/>
                          </a:solidFill>
                          <a:latin typeface="Tahoma" panose="020B0604030504040204" pitchFamily="34" charset="0"/>
                          <a:ea typeface="宋体" panose="02010600030101010101" pitchFamily="2" charset="-122"/>
                        </a:defRPr>
                      </a:lvl3pPr>
                      <a:lvl4pPr marL="1600200" indent="-228600" eaLnBrk="0" hangingPunct="0">
                        <a:lnSpc>
                          <a:spcPct val="120000"/>
                        </a:lnSpc>
                        <a:spcBef>
                          <a:spcPct val="20000"/>
                        </a:spcBef>
                        <a:buClr>
                          <a:srgbClr val="006600"/>
                        </a:buClr>
                        <a:buSzPct val="65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4pPr>
                      <a:lvl5pPr marL="2057400" indent="-228600" eaLnBrk="0" hangingPunct="0">
                        <a:lnSpc>
                          <a:spcPct val="120000"/>
                        </a:lnSpc>
                        <a:spcBef>
                          <a:spcPct val="20000"/>
                        </a:spcBef>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anose="05000000000000000000" pitchFamily="2" charset="2"/>
                        <a:buNone/>
                        <a:tabLst/>
                      </a:pPr>
                      <a:endParaRPr kumimoji="1" lang="zh-CN" altLang="zh-CN" sz="1800" b="1" i="0" u="none" strike="noStrike" cap="none" normalizeH="0" baseline="0">
                        <a:ln>
                          <a:noFill/>
                        </a:ln>
                        <a:solidFill>
                          <a:schemeClr val="tx1"/>
                        </a:solidFill>
                        <a:effectLst/>
                        <a:latin typeface="宋体" panose="02010600030101010101" pitchFamily="2" charset="-122"/>
                        <a:ea typeface="宋体" panose="02010600030101010101" pitchFamily="2" charset="-122"/>
                      </a:endParaRPr>
                    </a:p>
                  </a:txBody>
                  <a:tcPr marL="90000" marR="90000" marT="28800" marB="28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lnSpc>
                          <a:spcPct val="120000"/>
                        </a:lnSpc>
                        <a:spcBef>
                          <a:spcPct val="20000"/>
                        </a:spcBef>
                        <a:buClr>
                          <a:schemeClr val="tx1"/>
                        </a:buClr>
                        <a:buFont typeface="Wingdings" panose="05000000000000000000" pitchFamily="2" charset="2"/>
                        <a:defRPr kumimoji="1" sz="2000">
                          <a:solidFill>
                            <a:srgbClr val="E24C05"/>
                          </a:solidFill>
                          <a:latin typeface="Tahoma" panose="020B0604030504040204" pitchFamily="34" charset="0"/>
                          <a:ea typeface="黑体" panose="02010609060101010101" pitchFamily="49" charset="-122"/>
                        </a:defRPr>
                      </a:lvl1pPr>
                      <a:lvl2pPr marL="742950" indent="-285750" eaLnBrk="0" hangingPunct="0">
                        <a:lnSpc>
                          <a:spcPct val="120000"/>
                        </a:lnSpc>
                        <a:spcBef>
                          <a:spcPct val="20000"/>
                        </a:spcBef>
                        <a:buClr>
                          <a:schemeClr val="tx1"/>
                        </a:buClr>
                        <a:buSzPct val="90000"/>
                        <a:buFont typeface="Wingdings" panose="05000000000000000000" pitchFamily="2" charset="2"/>
                        <a:defRPr kumimoji="1" sz="2000">
                          <a:solidFill>
                            <a:schemeClr val="tx1"/>
                          </a:solidFill>
                          <a:latin typeface="Tahoma" panose="020B0604030504040204" pitchFamily="34" charset="0"/>
                          <a:ea typeface="黑体" panose="02010609060101010101" pitchFamily="49" charset="-122"/>
                        </a:defRPr>
                      </a:lvl2pPr>
                      <a:lvl3pPr marL="1143000" indent="-228600" eaLnBrk="0" hangingPunct="0">
                        <a:lnSpc>
                          <a:spcPct val="120000"/>
                        </a:lnSpc>
                        <a:spcBef>
                          <a:spcPct val="20000"/>
                        </a:spcBef>
                        <a:buClr>
                          <a:schemeClr val="hlink"/>
                        </a:buClr>
                        <a:buSzPct val="60000"/>
                        <a:buFont typeface="Wingdings" panose="05000000000000000000" pitchFamily="2" charset="2"/>
                        <a:defRPr kumimoji="1" b="1">
                          <a:solidFill>
                            <a:srgbClr val="000000"/>
                          </a:solidFill>
                          <a:latin typeface="Tahoma" panose="020B0604030504040204" pitchFamily="34" charset="0"/>
                          <a:ea typeface="宋体" panose="02010600030101010101" pitchFamily="2" charset="-122"/>
                        </a:defRPr>
                      </a:lvl3pPr>
                      <a:lvl4pPr marL="1600200" indent="-228600" eaLnBrk="0" hangingPunct="0">
                        <a:lnSpc>
                          <a:spcPct val="120000"/>
                        </a:lnSpc>
                        <a:spcBef>
                          <a:spcPct val="20000"/>
                        </a:spcBef>
                        <a:buClr>
                          <a:srgbClr val="006600"/>
                        </a:buClr>
                        <a:buSzPct val="65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4pPr>
                      <a:lvl5pPr marL="2057400" indent="-228600" eaLnBrk="0" hangingPunct="0">
                        <a:lnSpc>
                          <a:spcPct val="120000"/>
                        </a:lnSpc>
                        <a:spcBef>
                          <a:spcPct val="20000"/>
                        </a:spcBef>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anose="05000000000000000000" pitchFamily="2" charset="2"/>
                        <a:buNone/>
                        <a:tabLst/>
                      </a:pPr>
                      <a:r>
                        <a:rPr kumimoji="1" lang="en-US" altLang="zh-CN" sz="1800" b="1" i="0" u="none" strike="noStrike" cap="none" normalizeH="0" baseline="0">
                          <a:ln>
                            <a:noFill/>
                          </a:ln>
                          <a:solidFill>
                            <a:schemeClr val="tx1"/>
                          </a:solidFill>
                          <a:effectLst/>
                          <a:latin typeface="宋体" panose="02010600030101010101" pitchFamily="2" charset="-122"/>
                          <a:ea typeface="宋体" panose="02010600030101010101" pitchFamily="2" charset="-122"/>
                        </a:rPr>
                        <a:t>15</a:t>
                      </a:r>
                    </a:p>
                  </a:txBody>
                  <a:tcPr marL="90000" marR="90000" marT="28800" marB="28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lnSpc>
                          <a:spcPct val="120000"/>
                        </a:lnSpc>
                        <a:spcBef>
                          <a:spcPct val="20000"/>
                        </a:spcBef>
                        <a:buClr>
                          <a:schemeClr val="tx1"/>
                        </a:buClr>
                        <a:buFont typeface="Wingdings" panose="05000000000000000000" pitchFamily="2" charset="2"/>
                        <a:defRPr kumimoji="1" sz="2000">
                          <a:solidFill>
                            <a:srgbClr val="E24C05"/>
                          </a:solidFill>
                          <a:latin typeface="Tahoma" panose="020B0604030504040204" pitchFamily="34" charset="0"/>
                          <a:ea typeface="黑体" panose="02010609060101010101" pitchFamily="49" charset="-122"/>
                        </a:defRPr>
                      </a:lvl1pPr>
                      <a:lvl2pPr marL="742950" indent="-285750" eaLnBrk="0" hangingPunct="0">
                        <a:lnSpc>
                          <a:spcPct val="120000"/>
                        </a:lnSpc>
                        <a:spcBef>
                          <a:spcPct val="20000"/>
                        </a:spcBef>
                        <a:buClr>
                          <a:schemeClr val="tx1"/>
                        </a:buClr>
                        <a:buSzPct val="90000"/>
                        <a:buFont typeface="Wingdings" panose="05000000000000000000" pitchFamily="2" charset="2"/>
                        <a:defRPr kumimoji="1" sz="2000">
                          <a:solidFill>
                            <a:schemeClr val="tx1"/>
                          </a:solidFill>
                          <a:latin typeface="Tahoma" panose="020B0604030504040204" pitchFamily="34" charset="0"/>
                          <a:ea typeface="黑体" panose="02010609060101010101" pitchFamily="49" charset="-122"/>
                        </a:defRPr>
                      </a:lvl2pPr>
                      <a:lvl3pPr marL="1143000" indent="-228600" eaLnBrk="0" hangingPunct="0">
                        <a:lnSpc>
                          <a:spcPct val="120000"/>
                        </a:lnSpc>
                        <a:spcBef>
                          <a:spcPct val="20000"/>
                        </a:spcBef>
                        <a:buClr>
                          <a:schemeClr val="hlink"/>
                        </a:buClr>
                        <a:buSzPct val="60000"/>
                        <a:buFont typeface="Wingdings" panose="05000000000000000000" pitchFamily="2" charset="2"/>
                        <a:defRPr kumimoji="1" b="1">
                          <a:solidFill>
                            <a:srgbClr val="000000"/>
                          </a:solidFill>
                          <a:latin typeface="Tahoma" panose="020B0604030504040204" pitchFamily="34" charset="0"/>
                          <a:ea typeface="宋体" panose="02010600030101010101" pitchFamily="2" charset="-122"/>
                        </a:defRPr>
                      </a:lvl3pPr>
                      <a:lvl4pPr marL="1600200" indent="-228600" eaLnBrk="0" hangingPunct="0">
                        <a:lnSpc>
                          <a:spcPct val="120000"/>
                        </a:lnSpc>
                        <a:spcBef>
                          <a:spcPct val="20000"/>
                        </a:spcBef>
                        <a:buClr>
                          <a:srgbClr val="006600"/>
                        </a:buClr>
                        <a:buSzPct val="65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4pPr>
                      <a:lvl5pPr marL="2057400" indent="-228600" eaLnBrk="0" hangingPunct="0">
                        <a:lnSpc>
                          <a:spcPct val="120000"/>
                        </a:lnSpc>
                        <a:spcBef>
                          <a:spcPct val="20000"/>
                        </a:spcBef>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20000"/>
                        </a:spcBef>
                        <a:spcAft>
                          <a:spcPct val="0"/>
                        </a:spcAft>
                        <a:buClr>
                          <a:schemeClr val="tx1"/>
                        </a:buClr>
                        <a:buSzTx/>
                        <a:buFont typeface="Wingdings" panose="05000000000000000000" pitchFamily="2" charset="2"/>
                        <a:buNone/>
                        <a:tabLst/>
                      </a:pPr>
                      <a:r>
                        <a:rPr kumimoji="1" lang="zh-CN" altLang="en-US" sz="1800" b="1" i="0" u="none" strike="noStrike" cap="none" normalizeH="0" baseline="0">
                          <a:ln>
                            <a:noFill/>
                          </a:ln>
                          <a:solidFill>
                            <a:schemeClr val="tx1"/>
                          </a:solidFill>
                          <a:effectLst/>
                          <a:latin typeface="宋体" panose="02010600030101010101" pitchFamily="2" charset="-122"/>
                          <a:ea typeface="宋体" panose="02010600030101010101" pitchFamily="2" charset="-122"/>
                        </a:rPr>
                        <a:t>等待</a:t>
                      </a:r>
                      <a:r>
                        <a:rPr kumimoji="1" lang="en-US" altLang="zh-CN" sz="1800" b="1" i="0" u="none" strike="noStrike" cap="none" normalizeH="0" baseline="0">
                          <a:ln>
                            <a:noFill/>
                          </a:ln>
                          <a:solidFill>
                            <a:schemeClr val="tx1"/>
                          </a:solidFill>
                          <a:effectLst/>
                          <a:latin typeface="宋体" panose="02010600030101010101" pitchFamily="2" charset="-122"/>
                          <a:ea typeface="宋体" panose="02010600030101010101" pitchFamily="2" charset="-122"/>
                        </a:rPr>
                        <a:t>ALU </a:t>
                      </a:r>
                    </a:p>
                  </a:txBody>
                  <a:tcPr marL="90000" marR="90000" marT="28800" marB="28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4"/>
                  </a:ext>
                </a:extLst>
              </a:tr>
              <a:tr h="386783">
                <a:tc>
                  <a:txBody>
                    <a:bodyPr/>
                    <a:lstStyle>
                      <a:lvl1pPr eaLnBrk="0" hangingPunct="0">
                        <a:lnSpc>
                          <a:spcPct val="120000"/>
                        </a:lnSpc>
                        <a:spcBef>
                          <a:spcPct val="20000"/>
                        </a:spcBef>
                        <a:buClr>
                          <a:schemeClr val="tx1"/>
                        </a:buClr>
                        <a:buFont typeface="Wingdings" panose="05000000000000000000" pitchFamily="2" charset="2"/>
                        <a:defRPr kumimoji="1" sz="2000">
                          <a:solidFill>
                            <a:srgbClr val="E24C05"/>
                          </a:solidFill>
                          <a:latin typeface="Tahoma" panose="020B0604030504040204" pitchFamily="34" charset="0"/>
                          <a:ea typeface="黑体" panose="02010609060101010101" pitchFamily="49" charset="-122"/>
                        </a:defRPr>
                      </a:lvl1pPr>
                      <a:lvl2pPr marL="742950" indent="-285750" eaLnBrk="0" hangingPunct="0">
                        <a:lnSpc>
                          <a:spcPct val="120000"/>
                        </a:lnSpc>
                        <a:spcBef>
                          <a:spcPct val="20000"/>
                        </a:spcBef>
                        <a:buClr>
                          <a:schemeClr val="tx1"/>
                        </a:buClr>
                        <a:buSzPct val="90000"/>
                        <a:buFont typeface="Wingdings" panose="05000000000000000000" pitchFamily="2" charset="2"/>
                        <a:defRPr kumimoji="1" sz="2000">
                          <a:solidFill>
                            <a:schemeClr val="tx1"/>
                          </a:solidFill>
                          <a:latin typeface="Tahoma" panose="020B0604030504040204" pitchFamily="34" charset="0"/>
                          <a:ea typeface="黑体" panose="02010609060101010101" pitchFamily="49" charset="-122"/>
                        </a:defRPr>
                      </a:lvl2pPr>
                      <a:lvl3pPr marL="1143000" indent="-228600" eaLnBrk="0" hangingPunct="0">
                        <a:lnSpc>
                          <a:spcPct val="120000"/>
                        </a:lnSpc>
                        <a:spcBef>
                          <a:spcPct val="20000"/>
                        </a:spcBef>
                        <a:buClr>
                          <a:schemeClr val="hlink"/>
                        </a:buClr>
                        <a:buSzPct val="60000"/>
                        <a:buFont typeface="Wingdings" panose="05000000000000000000" pitchFamily="2" charset="2"/>
                        <a:defRPr kumimoji="1" b="1">
                          <a:solidFill>
                            <a:srgbClr val="000000"/>
                          </a:solidFill>
                          <a:latin typeface="Tahoma" panose="020B0604030504040204" pitchFamily="34" charset="0"/>
                          <a:ea typeface="宋体" panose="02010600030101010101" pitchFamily="2" charset="-122"/>
                        </a:defRPr>
                      </a:lvl3pPr>
                      <a:lvl4pPr marL="1600200" indent="-228600" eaLnBrk="0" hangingPunct="0">
                        <a:lnSpc>
                          <a:spcPct val="120000"/>
                        </a:lnSpc>
                        <a:spcBef>
                          <a:spcPct val="20000"/>
                        </a:spcBef>
                        <a:buClr>
                          <a:srgbClr val="006600"/>
                        </a:buClr>
                        <a:buSzPct val="65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4pPr>
                      <a:lvl5pPr marL="2057400" indent="-228600" eaLnBrk="0" hangingPunct="0">
                        <a:lnSpc>
                          <a:spcPct val="120000"/>
                        </a:lnSpc>
                        <a:spcBef>
                          <a:spcPct val="20000"/>
                        </a:spcBef>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anose="05000000000000000000" pitchFamily="2" charset="2"/>
                        <a:buNone/>
                        <a:tabLst/>
                      </a:pPr>
                      <a:r>
                        <a:rPr kumimoji="1" lang="en-US" altLang="zh-CN" sz="1800" b="1" i="0" u="none" strike="noStrike" cap="none" normalizeH="0" baseline="0">
                          <a:ln>
                            <a:noFill/>
                          </a:ln>
                          <a:solidFill>
                            <a:srgbClr val="008000"/>
                          </a:solidFill>
                          <a:effectLst/>
                          <a:latin typeface="宋体" panose="02010600030101010101" pitchFamily="2" charset="-122"/>
                          <a:ea typeface="宋体" panose="02010600030101010101" pitchFamily="2" charset="-122"/>
                        </a:rPr>
                        <a:t>3</a:t>
                      </a:r>
                    </a:p>
                  </a:txBody>
                  <a:tcPr marL="90000" marR="90000" marT="28800" marB="28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lnSpc>
                          <a:spcPct val="120000"/>
                        </a:lnSpc>
                        <a:spcBef>
                          <a:spcPct val="20000"/>
                        </a:spcBef>
                        <a:buClr>
                          <a:schemeClr val="tx1"/>
                        </a:buClr>
                        <a:buFont typeface="Wingdings" panose="05000000000000000000" pitchFamily="2" charset="2"/>
                        <a:defRPr kumimoji="1" sz="2000">
                          <a:solidFill>
                            <a:srgbClr val="E24C05"/>
                          </a:solidFill>
                          <a:latin typeface="Tahoma" panose="020B0604030504040204" pitchFamily="34" charset="0"/>
                          <a:ea typeface="黑体" panose="02010609060101010101" pitchFamily="49" charset="-122"/>
                        </a:defRPr>
                      </a:lvl1pPr>
                      <a:lvl2pPr marL="742950" indent="-285750" eaLnBrk="0" hangingPunct="0">
                        <a:lnSpc>
                          <a:spcPct val="120000"/>
                        </a:lnSpc>
                        <a:spcBef>
                          <a:spcPct val="20000"/>
                        </a:spcBef>
                        <a:buClr>
                          <a:schemeClr val="tx1"/>
                        </a:buClr>
                        <a:buSzPct val="90000"/>
                        <a:buFont typeface="Wingdings" panose="05000000000000000000" pitchFamily="2" charset="2"/>
                        <a:defRPr kumimoji="1" sz="2000">
                          <a:solidFill>
                            <a:schemeClr val="tx1"/>
                          </a:solidFill>
                          <a:latin typeface="Tahoma" panose="020B0604030504040204" pitchFamily="34" charset="0"/>
                          <a:ea typeface="黑体" panose="02010609060101010101" pitchFamily="49" charset="-122"/>
                        </a:defRPr>
                      </a:lvl2pPr>
                      <a:lvl3pPr marL="1143000" indent="-228600" eaLnBrk="0" hangingPunct="0">
                        <a:lnSpc>
                          <a:spcPct val="120000"/>
                        </a:lnSpc>
                        <a:spcBef>
                          <a:spcPct val="20000"/>
                        </a:spcBef>
                        <a:buClr>
                          <a:schemeClr val="hlink"/>
                        </a:buClr>
                        <a:buSzPct val="60000"/>
                        <a:buFont typeface="Wingdings" panose="05000000000000000000" pitchFamily="2" charset="2"/>
                        <a:defRPr kumimoji="1" b="1">
                          <a:solidFill>
                            <a:srgbClr val="000000"/>
                          </a:solidFill>
                          <a:latin typeface="Tahoma" panose="020B0604030504040204" pitchFamily="34" charset="0"/>
                          <a:ea typeface="宋体" panose="02010600030101010101" pitchFamily="2" charset="-122"/>
                        </a:defRPr>
                      </a:lvl3pPr>
                      <a:lvl4pPr marL="1600200" indent="-228600" eaLnBrk="0" hangingPunct="0">
                        <a:lnSpc>
                          <a:spcPct val="120000"/>
                        </a:lnSpc>
                        <a:spcBef>
                          <a:spcPct val="20000"/>
                        </a:spcBef>
                        <a:buClr>
                          <a:srgbClr val="006600"/>
                        </a:buClr>
                        <a:buSzPct val="65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4pPr>
                      <a:lvl5pPr marL="2057400" indent="-228600" eaLnBrk="0" hangingPunct="0">
                        <a:lnSpc>
                          <a:spcPct val="120000"/>
                        </a:lnSpc>
                        <a:spcBef>
                          <a:spcPct val="20000"/>
                        </a:spcBef>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20000"/>
                        </a:spcBef>
                        <a:spcAft>
                          <a:spcPct val="0"/>
                        </a:spcAft>
                        <a:buClr>
                          <a:schemeClr val="tx1"/>
                        </a:buClr>
                        <a:buSzTx/>
                        <a:buFont typeface="Wingdings" panose="05000000000000000000" pitchFamily="2" charset="2"/>
                        <a:buNone/>
                        <a:tabLst/>
                      </a:pPr>
                      <a:r>
                        <a:rPr kumimoji="1" lang="en-US" altLang="zh-CN" sz="1800" b="1" i="0" u="none" strike="noStrike" cap="none" normalizeH="0" baseline="0">
                          <a:ln>
                            <a:noFill/>
                          </a:ln>
                          <a:solidFill>
                            <a:schemeClr val="tx2"/>
                          </a:solidFill>
                          <a:effectLst/>
                          <a:latin typeface="宋体" panose="02010600030101010101" pitchFamily="2" charset="-122"/>
                          <a:ea typeface="宋体" panose="02010600030101010101" pitchFamily="2" charset="-122"/>
                        </a:rPr>
                        <a:t>BNE      R1,R2,Loop</a:t>
                      </a:r>
                    </a:p>
                  </a:txBody>
                  <a:tcPr marL="90000" marR="90000" marT="28800" marB="28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lnSpc>
                          <a:spcPct val="120000"/>
                        </a:lnSpc>
                        <a:spcBef>
                          <a:spcPct val="20000"/>
                        </a:spcBef>
                        <a:buClr>
                          <a:schemeClr val="tx1"/>
                        </a:buClr>
                        <a:buFont typeface="Wingdings" panose="05000000000000000000" pitchFamily="2" charset="2"/>
                        <a:defRPr kumimoji="1" sz="2000">
                          <a:solidFill>
                            <a:srgbClr val="E24C05"/>
                          </a:solidFill>
                          <a:latin typeface="Tahoma" panose="020B0604030504040204" pitchFamily="34" charset="0"/>
                          <a:ea typeface="黑体" panose="02010609060101010101" pitchFamily="49" charset="-122"/>
                        </a:defRPr>
                      </a:lvl1pPr>
                      <a:lvl2pPr marL="742950" indent="-285750" eaLnBrk="0" hangingPunct="0">
                        <a:lnSpc>
                          <a:spcPct val="120000"/>
                        </a:lnSpc>
                        <a:spcBef>
                          <a:spcPct val="20000"/>
                        </a:spcBef>
                        <a:buClr>
                          <a:schemeClr val="tx1"/>
                        </a:buClr>
                        <a:buSzPct val="90000"/>
                        <a:buFont typeface="Wingdings" panose="05000000000000000000" pitchFamily="2" charset="2"/>
                        <a:defRPr kumimoji="1" sz="2000">
                          <a:solidFill>
                            <a:schemeClr val="tx1"/>
                          </a:solidFill>
                          <a:latin typeface="Tahoma" panose="020B0604030504040204" pitchFamily="34" charset="0"/>
                          <a:ea typeface="黑体" panose="02010609060101010101" pitchFamily="49" charset="-122"/>
                        </a:defRPr>
                      </a:lvl2pPr>
                      <a:lvl3pPr marL="1143000" indent="-228600" eaLnBrk="0" hangingPunct="0">
                        <a:lnSpc>
                          <a:spcPct val="120000"/>
                        </a:lnSpc>
                        <a:spcBef>
                          <a:spcPct val="20000"/>
                        </a:spcBef>
                        <a:buClr>
                          <a:schemeClr val="hlink"/>
                        </a:buClr>
                        <a:buSzPct val="60000"/>
                        <a:buFont typeface="Wingdings" panose="05000000000000000000" pitchFamily="2" charset="2"/>
                        <a:defRPr kumimoji="1" b="1">
                          <a:solidFill>
                            <a:srgbClr val="000000"/>
                          </a:solidFill>
                          <a:latin typeface="Tahoma" panose="020B0604030504040204" pitchFamily="34" charset="0"/>
                          <a:ea typeface="宋体" panose="02010600030101010101" pitchFamily="2" charset="-122"/>
                        </a:defRPr>
                      </a:lvl3pPr>
                      <a:lvl4pPr marL="1600200" indent="-228600" eaLnBrk="0" hangingPunct="0">
                        <a:lnSpc>
                          <a:spcPct val="120000"/>
                        </a:lnSpc>
                        <a:spcBef>
                          <a:spcPct val="20000"/>
                        </a:spcBef>
                        <a:buClr>
                          <a:srgbClr val="006600"/>
                        </a:buClr>
                        <a:buSzPct val="65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4pPr>
                      <a:lvl5pPr marL="2057400" indent="-228600" eaLnBrk="0" hangingPunct="0">
                        <a:lnSpc>
                          <a:spcPct val="120000"/>
                        </a:lnSpc>
                        <a:spcBef>
                          <a:spcPct val="20000"/>
                        </a:spcBef>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anose="05000000000000000000" pitchFamily="2" charset="2"/>
                        <a:buNone/>
                        <a:tabLst/>
                      </a:pPr>
                      <a:r>
                        <a:rPr kumimoji="1" lang="en-US" altLang="zh-CN" sz="1800" b="1" i="0" u="none" strike="noStrike" cap="none" normalizeH="0" baseline="0">
                          <a:ln>
                            <a:noFill/>
                          </a:ln>
                          <a:solidFill>
                            <a:schemeClr val="tx1"/>
                          </a:solidFill>
                          <a:effectLst/>
                          <a:latin typeface="宋体" panose="02010600030101010101" pitchFamily="2" charset="-122"/>
                          <a:ea typeface="宋体" panose="02010600030101010101" pitchFamily="2" charset="-122"/>
                        </a:rPr>
                        <a:t>9</a:t>
                      </a:r>
                    </a:p>
                  </a:txBody>
                  <a:tcPr marL="90000" marR="90000" marT="28800" marB="28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lnSpc>
                          <a:spcPct val="120000"/>
                        </a:lnSpc>
                        <a:spcBef>
                          <a:spcPct val="20000"/>
                        </a:spcBef>
                        <a:buClr>
                          <a:schemeClr val="tx1"/>
                        </a:buClr>
                        <a:buFont typeface="Wingdings" panose="05000000000000000000" pitchFamily="2" charset="2"/>
                        <a:defRPr kumimoji="1" sz="2000">
                          <a:solidFill>
                            <a:srgbClr val="E24C05"/>
                          </a:solidFill>
                          <a:latin typeface="Tahoma" panose="020B0604030504040204" pitchFamily="34" charset="0"/>
                          <a:ea typeface="黑体" panose="02010609060101010101" pitchFamily="49" charset="-122"/>
                        </a:defRPr>
                      </a:lvl1pPr>
                      <a:lvl2pPr marL="742950" indent="-285750" eaLnBrk="0" hangingPunct="0">
                        <a:lnSpc>
                          <a:spcPct val="120000"/>
                        </a:lnSpc>
                        <a:spcBef>
                          <a:spcPct val="20000"/>
                        </a:spcBef>
                        <a:buClr>
                          <a:schemeClr val="tx1"/>
                        </a:buClr>
                        <a:buSzPct val="90000"/>
                        <a:buFont typeface="Wingdings" panose="05000000000000000000" pitchFamily="2" charset="2"/>
                        <a:defRPr kumimoji="1" sz="2000">
                          <a:solidFill>
                            <a:schemeClr val="tx1"/>
                          </a:solidFill>
                          <a:latin typeface="Tahoma" panose="020B0604030504040204" pitchFamily="34" charset="0"/>
                          <a:ea typeface="黑体" panose="02010609060101010101" pitchFamily="49" charset="-122"/>
                        </a:defRPr>
                      </a:lvl2pPr>
                      <a:lvl3pPr marL="1143000" indent="-228600" eaLnBrk="0" hangingPunct="0">
                        <a:lnSpc>
                          <a:spcPct val="120000"/>
                        </a:lnSpc>
                        <a:spcBef>
                          <a:spcPct val="20000"/>
                        </a:spcBef>
                        <a:buClr>
                          <a:schemeClr val="hlink"/>
                        </a:buClr>
                        <a:buSzPct val="60000"/>
                        <a:buFont typeface="Wingdings" panose="05000000000000000000" pitchFamily="2" charset="2"/>
                        <a:defRPr kumimoji="1" b="1">
                          <a:solidFill>
                            <a:srgbClr val="000000"/>
                          </a:solidFill>
                          <a:latin typeface="Tahoma" panose="020B0604030504040204" pitchFamily="34" charset="0"/>
                          <a:ea typeface="宋体" panose="02010600030101010101" pitchFamily="2" charset="-122"/>
                        </a:defRPr>
                      </a:lvl3pPr>
                      <a:lvl4pPr marL="1600200" indent="-228600" eaLnBrk="0" hangingPunct="0">
                        <a:lnSpc>
                          <a:spcPct val="120000"/>
                        </a:lnSpc>
                        <a:spcBef>
                          <a:spcPct val="20000"/>
                        </a:spcBef>
                        <a:buClr>
                          <a:srgbClr val="006600"/>
                        </a:buClr>
                        <a:buSzPct val="65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4pPr>
                      <a:lvl5pPr marL="2057400" indent="-228600" eaLnBrk="0" hangingPunct="0">
                        <a:lnSpc>
                          <a:spcPct val="120000"/>
                        </a:lnSpc>
                        <a:spcBef>
                          <a:spcPct val="20000"/>
                        </a:spcBef>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anose="05000000000000000000" pitchFamily="2" charset="2"/>
                        <a:buNone/>
                        <a:tabLst/>
                      </a:pPr>
                      <a:r>
                        <a:rPr kumimoji="1" lang="en-US" altLang="zh-CN" sz="1800" b="1" i="0" u="none" strike="noStrike" cap="none" normalizeH="0" baseline="0">
                          <a:ln>
                            <a:noFill/>
                          </a:ln>
                          <a:solidFill>
                            <a:schemeClr val="tx1"/>
                          </a:solidFill>
                          <a:effectLst/>
                          <a:latin typeface="宋体" panose="02010600030101010101" pitchFamily="2" charset="-122"/>
                          <a:ea typeface="宋体" panose="02010600030101010101" pitchFamily="2" charset="-122"/>
                        </a:rPr>
                        <a:t>16</a:t>
                      </a:r>
                    </a:p>
                  </a:txBody>
                  <a:tcPr marL="90000" marR="90000" marT="28800" marB="28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lnSpc>
                          <a:spcPct val="120000"/>
                        </a:lnSpc>
                        <a:spcBef>
                          <a:spcPct val="20000"/>
                        </a:spcBef>
                        <a:buClr>
                          <a:schemeClr val="tx1"/>
                        </a:buClr>
                        <a:buFont typeface="Wingdings" panose="05000000000000000000" pitchFamily="2" charset="2"/>
                        <a:defRPr kumimoji="1" sz="2000">
                          <a:solidFill>
                            <a:srgbClr val="E24C05"/>
                          </a:solidFill>
                          <a:latin typeface="Tahoma" panose="020B0604030504040204" pitchFamily="34" charset="0"/>
                          <a:ea typeface="黑体" panose="02010609060101010101" pitchFamily="49" charset="-122"/>
                        </a:defRPr>
                      </a:lvl1pPr>
                      <a:lvl2pPr marL="742950" indent="-285750" eaLnBrk="0" hangingPunct="0">
                        <a:lnSpc>
                          <a:spcPct val="120000"/>
                        </a:lnSpc>
                        <a:spcBef>
                          <a:spcPct val="20000"/>
                        </a:spcBef>
                        <a:buClr>
                          <a:schemeClr val="tx1"/>
                        </a:buClr>
                        <a:buSzPct val="90000"/>
                        <a:buFont typeface="Wingdings" panose="05000000000000000000" pitchFamily="2" charset="2"/>
                        <a:defRPr kumimoji="1" sz="2000">
                          <a:solidFill>
                            <a:schemeClr val="tx1"/>
                          </a:solidFill>
                          <a:latin typeface="Tahoma" panose="020B0604030504040204" pitchFamily="34" charset="0"/>
                          <a:ea typeface="黑体" panose="02010609060101010101" pitchFamily="49" charset="-122"/>
                        </a:defRPr>
                      </a:lvl2pPr>
                      <a:lvl3pPr marL="1143000" indent="-228600" eaLnBrk="0" hangingPunct="0">
                        <a:lnSpc>
                          <a:spcPct val="120000"/>
                        </a:lnSpc>
                        <a:spcBef>
                          <a:spcPct val="20000"/>
                        </a:spcBef>
                        <a:buClr>
                          <a:schemeClr val="hlink"/>
                        </a:buClr>
                        <a:buSzPct val="60000"/>
                        <a:buFont typeface="Wingdings" panose="05000000000000000000" pitchFamily="2" charset="2"/>
                        <a:defRPr kumimoji="1" b="1">
                          <a:solidFill>
                            <a:srgbClr val="000000"/>
                          </a:solidFill>
                          <a:latin typeface="Tahoma" panose="020B0604030504040204" pitchFamily="34" charset="0"/>
                          <a:ea typeface="宋体" panose="02010600030101010101" pitchFamily="2" charset="-122"/>
                        </a:defRPr>
                      </a:lvl3pPr>
                      <a:lvl4pPr marL="1600200" indent="-228600" eaLnBrk="0" hangingPunct="0">
                        <a:lnSpc>
                          <a:spcPct val="120000"/>
                        </a:lnSpc>
                        <a:spcBef>
                          <a:spcPct val="20000"/>
                        </a:spcBef>
                        <a:buClr>
                          <a:srgbClr val="006600"/>
                        </a:buClr>
                        <a:buSzPct val="65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4pPr>
                      <a:lvl5pPr marL="2057400" indent="-228600" eaLnBrk="0" hangingPunct="0">
                        <a:lnSpc>
                          <a:spcPct val="120000"/>
                        </a:lnSpc>
                        <a:spcBef>
                          <a:spcPct val="20000"/>
                        </a:spcBef>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anose="05000000000000000000" pitchFamily="2" charset="2"/>
                        <a:buNone/>
                        <a:tabLst/>
                      </a:pPr>
                      <a:endParaRPr kumimoji="1" lang="zh-CN" altLang="zh-CN" sz="1800" b="1" i="0" u="none" strike="noStrike" cap="none" normalizeH="0" baseline="0">
                        <a:ln>
                          <a:noFill/>
                        </a:ln>
                        <a:solidFill>
                          <a:schemeClr val="tx1"/>
                        </a:solidFill>
                        <a:effectLst/>
                        <a:latin typeface="宋体" panose="02010600030101010101" pitchFamily="2" charset="-122"/>
                        <a:ea typeface="宋体" panose="02010600030101010101" pitchFamily="2" charset="-122"/>
                      </a:endParaRPr>
                    </a:p>
                  </a:txBody>
                  <a:tcPr marL="90000" marR="90000" marT="28800" marB="28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lnSpc>
                          <a:spcPct val="120000"/>
                        </a:lnSpc>
                        <a:spcBef>
                          <a:spcPct val="20000"/>
                        </a:spcBef>
                        <a:buClr>
                          <a:schemeClr val="tx1"/>
                        </a:buClr>
                        <a:buFont typeface="Wingdings" panose="05000000000000000000" pitchFamily="2" charset="2"/>
                        <a:defRPr kumimoji="1" sz="2000">
                          <a:solidFill>
                            <a:srgbClr val="E24C05"/>
                          </a:solidFill>
                          <a:latin typeface="Tahoma" panose="020B0604030504040204" pitchFamily="34" charset="0"/>
                          <a:ea typeface="黑体" panose="02010609060101010101" pitchFamily="49" charset="-122"/>
                        </a:defRPr>
                      </a:lvl1pPr>
                      <a:lvl2pPr marL="742950" indent="-285750" eaLnBrk="0" hangingPunct="0">
                        <a:lnSpc>
                          <a:spcPct val="120000"/>
                        </a:lnSpc>
                        <a:spcBef>
                          <a:spcPct val="20000"/>
                        </a:spcBef>
                        <a:buClr>
                          <a:schemeClr val="tx1"/>
                        </a:buClr>
                        <a:buSzPct val="90000"/>
                        <a:buFont typeface="Wingdings" panose="05000000000000000000" pitchFamily="2" charset="2"/>
                        <a:defRPr kumimoji="1" sz="2000">
                          <a:solidFill>
                            <a:schemeClr val="tx1"/>
                          </a:solidFill>
                          <a:latin typeface="Tahoma" panose="020B0604030504040204" pitchFamily="34" charset="0"/>
                          <a:ea typeface="黑体" panose="02010609060101010101" pitchFamily="49" charset="-122"/>
                        </a:defRPr>
                      </a:lvl2pPr>
                      <a:lvl3pPr marL="1143000" indent="-228600" eaLnBrk="0" hangingPunct="0">
                        <a:lnSpc>
                          <a:spcPct val="120000"/>
                        </a:lnSpc>
                        <a:spcBef>
                          <a:spcPct val="20000"/>
                        </a:spcBef>
                        <a:buClr>
                          <a:schemeClr val="hlink"/>
                        </a:buClr>
                        <a:buSzPct val="60000"/>
                        <a:buFont typeface="Wingdings" panose="05000000000000000000" pitchFamily="2" charset="2"/>
                        <a:defRPr kumimoji="1" b="1">
                          <a:solidFill>
                            <a:srgbClr val="000000"/>
                          </a:solidFill>
                          <a:latin typeface="Tahoma" panose="020B0604030504040204" pitchFamily="34" charset="0"/>
                          <a:ea typeface="宋体" panose="02010600030101010101" pitchFamily="2" charset="-122"/>
                        </a:defRPr>
                      </a:lvl3pPr>
                      <a:lvl4pPr marL="1600200" indent="-228600" eaLnBrk="0" hangingPunct="0">
                        <a:lnSpc>
                          <a:spcPct val="120000"/>
                        </a:lnSpc>
                        <a:spcBef>
                          <a:spcPct val="20000"/>
                        </a:spcBef>
                        <a:buClr>
                          <a:srgbClr val="006600"/>
                        </a:buClr>
                        <a:buSzPct val="65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4pPr>
                      <a:lvl5pPr marL="2057400" indent="-228600" eaLnBrk="0" hangingPunct="0">
                        <a:lnSpc>
                          <a:spcPct val="120000"/>
                        </a:lnSpc>
                        <a:spcBef>
                          <a:spcPct val="20000"/>
                        </a:spcBef>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20000"/>
                        </a:lnSpc>
                        <a:spcBef>
                          <a:spcPct val="20000"/>
                        </a:spcBef>
                        <a:spcAft>
                          <a:spcPct val="0"/>
                        </a:spcAft>
                        <a:buClr>
                          <a:schemeClr val="tx1"/>
                        </a:buClr>
                        <a:buSzTx/>
                        <a:buFont typeface="Wingdings" panose="05000000000000000000" pitchFamily="2" charset="2"/>
                        <a:buNone/>
                        <a:tabLst/>
                      </a:pPr>
                      <a:endParaRPr kumimoji="1" lang="zh-CN" altLang="zh-CN" sz="1800" b="1" i="0" u="none" strike="noStrike" cap="none" normalizeH="0" baseline="0">
                        <a:ln>
                          <a:noFill/>
                        </a:ln>
                        <a:solidFill>
                          <a:schemeClr val="tx1"/>
                        </a:solidFill>
                        <a:effectLst/>
                        <a:latin typeface="宋体" panose="02010600030101010101" pitchFamily="2" charset="-122"/>
                        <a:ea typeface="宋体" panose="02010600030101010101" pitchFamily="2" charset="-122"/>
                      </a:endParaRPr>
                    </a:p>
                  </a:txBody>
                  <a:tcPr marL="90000" marR="90000" marT="28800" marB="28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lnSpc>
                          <a:spcPct val="120000"/>
                        </a:lnSpc>
                        <a:spcBef>
                          <a:spcPct val="20000"/>
                        </a:spcBef>
                        <a:buClr>
                          <a:schemeClr val="tx1"/>
                        </a:buClr>
                        <a:buFont typeface="Wingdings" panose="05000000000000000000" pitchFamily="2" charset="2"/>
                        <a:defRPr kumimoji="1" sz="2000">
                          <a:solidFill>
                            <a:srgbClr val="E24C05"/>
                          </a:solidFill>
                          <a:latin typeface="Tahoma" panose="020B0604030504040204" pitchFamily="34" charset="0"/>
                          <a:ea typeface="黑体" panose="02010609060101010101" pitchFamily="49" charset="-122"/>
                        </a:defRPr>
                      </a:lvl1pPr>
                      <a:lvl2pPr marL="742950" indent="-285750" eaLnBrk="0" hangingPunct="0">
                        <a:lnSpc>
                          <a:spcPct val="120000"/>
                        </a:lnSpc>
                        <a:spcBef>
                          <a:spcPct val="20000"/>
                        </a:spcBef>
                        <a:buClr>
                          <a:schemeClr val="tx1"/>
                        </a:buClr>
                        <a:buSzPct val="90000"/>
                        <a:buFont typeface="Wingdings" panose="05000000000000000000" pitchFamily="2" charset="2"/>
                        <a:defRPr kumimoji="1" sz="2000">
                          <a:solidFill>
                            <a:schemeClr val="tx1"/>
                          </a:solidFill>
                          <a:latin typeface="Tahoma" panose="020B0604030504040204" pitchFamily="34" charset="0"/>
                          <a:ea typeface="黑体" panose="02010609060101010101" pitchFamily="49" charset="-122"/>
                        </a:defRPr>
                      </a:lvl2pPr>
                      <a:lvl3pPr marL="1143000" indent="-228600" eaLnBrk="0" hangingPunct="0">
                        <a:lnSpc>
                          <a:spcPct val="120000"/>
                        </a:lnSpc>
                        <a:spcBef>
                          <a:spcPct val="20000"/>
                        </a:spcBef>
                        <a:buClr>
                          <a:schemeClr val="hlink"/>
                        </a:buClr>
                        <a:buSzPct val="60000"/>
                        <a:buFont typeface="Wingdings" panose="05000000000000000000" pitchFamily="2" charset="2"/>
                        <a:defRPr kumimoji="1" b="1">
                          <a:solidFill>
                            <a:srgbClr val="000000"/>
                          </a:solidFill>
                          <a:latin typeface="Tahoma" panose="020B0604030504040204" pitchFamily="34" charset="0"/>
                          <a:ea typeface="宋体" panose="02010600030101010101" pitchFamily="2" charset="-122"/>
                        </a:defRPr>
                      </a:lvl3pPr>
                      <a:lvl4pPr marL="1600200" indent="-228600" eaLnBrk="0" hangingPunct="0">
                        <a:lnSpc>
                          <a:spcPct val="120000"/>
                        </a:lnSpc>
                        <a:spcBef>
                          <a:spcPct val="20000"/>
                        </a:spcBef>
                        <a:buClr>
                          <a:srgbClr val="006600"/>
                        </a:buClr>
                        <a:buSzPct val="65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4pPr>
                      <a:lvl5pPr marL="2057400" indent="-228600" eaLnBrk="0" hangingPunct="0">
                        <a:lnSpc>
                          <a:spcPct val="120000"/>
                        </a:lnSpc>
                        <a:spcBef>
                          <a:spcPct val="20000"/>
                        </a:spcBef>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lr>
                          <a:schemeClr val="hlink"/>
                        </a:buClr>
                        <a:buSzPct val="60000"/>
                        <a:buFont typeface="Wingdings" panose="05000000000000000000" pitchFamily="2" charset="2"/>
                        <a:defRPr kumimoji="1" b="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20000"/>
                        </a:spcBef>
                        <a:spcAft>
                          <a:spcPct val="0"/>
                        </a:spcAft>
                        <a:buClr>
                          <a:schemeClr val="tx1"/>
                        </a:buClr>
                        <a:buSzTx/>
                        <a:buFont typeface="Wingdings" panose="05000000000000000000" pitchFamily="2" charset="2"/>
                        <a:buNone/>
                        <a:tabLst/>
                      </a:pPr>
                      <a:r>
                        <a:rPr kumimoji="1" lang="zh-CN" altLang="en-US" sz="1800" b="1" i="0" u="none" strike="noStrike" cap="none" normalizeH="0" baseline="0" dirty="0">
                          <a:ln>
                            <a:noFill/>
                          </a:ln>
                          <a:solidFill>
                            <a:schemeClr val="tx1"/>
                          </a:solidFill>
                          <a:effectLst/>
                          <a:latin typeface="宋体" panose="02010600030101010101" pitchFamily="2" charset="-122"/>
                          <a:ea typeface="宋体" panose="02010600030101010101" pitchFamily="2" charset="-122"/>
                        </a:rPr>
                        <a:t>等待</a:t>
                      </a:r>
                      <a:r>
                        <a:rPr kumimoji="1" lang="en-US" altLang="zh-CN" sz="1800" b="1" i="0" u="none" strike="noStrike" cap="none" normalizeH="0" baseline="0" dirty="0" err="1">
                          <a:ln>
                            <a:noFill/>
                          </a:ln>
                          <a:solidFill>
                            <a:schemeClr val="tx1"/>
                          </a:solidFill>
                          <a:effectLst/>
                          <a:latin typeface="宋体" panose="02010600030101010101" pitchFamily="2" charset="-122"/>
                          <a:ea typeface="宋体" panose="02010600030101010101" pitchFamily="2" charset="-122"/>
                        </a:rPr>
                        <a:t>DADDIU</a:t>
                      </a:r>
                      <a:r>
                        <a:rPr kumimoji="1" lang="zh-CN" altLang="en-US" sz="1800" b="1" i="0" u="none" strike="noStrike" cap="none" normalizeH="0" baseline="0" dirty="0">
                          <a:ln>
                            <a:noFill/>
                          </a:ln>
                          <a:solidFill>
                            <a:schemeClr val="tx1"/>
                          </a:solidFill>
                          <a:effectLst/>
                          <a:latin typeface="宋体" panose="02010600030101010101" pitchFamily="2" charset="-122"/>
                          <a:ea typeface="宋体" panose="02010600030101010101" pitchFamily="2" charset="-122"/>
                        </a:rPr>
                        <a:t>的结果 </a:t>
                      </a:r>
                    </a:p>
                  </a:txBody>
                  <a:tcPr marL="90000" marR="90000" marT="28800" marB="28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5"/>
                  </a:ext>
                </a:extLst>
              </a:tr>
            </a:tbl>
          </a:graphicData>
        </a:graphic>
      </p:graphicFrame>
    </p:spTree>
    <p:extLst>
      <p:ext uri="{BB962C8B-B14F-4D97-AF65-F5344CB8AC3E}">
        <p14:creationId xmlns:p14="http://schemas.microsoft.com/office/powerpoint/2010/main" val="2607052540"/>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自由: 形状 22"/>
          <p:cNvSpPr/>
          <p:nvPr/>
        </p:nvSpPr>
        <p:spPr bwMode="auto">
          <a:xfrm rot="12600000">
            <a:off x="628798" y="267712"/>
            <a:ext cx="166903" cy="731887"/>
          </a:xfrm>
          <a:custGeom>
            <a:avLst/>
            <a:gdLst>
              <a:gd name="connsiteX0" fmla="*/ 260214 w 260214"/>
              <a:gd name="connsiteY0" fmla="*/ 995963 h 1141060"/>
              <a:gd name="connsiteX1" fmla="*/ 0 w 260214"/>
              <a:gd name="connsiteY1" fmla="*/ 1141060 h 1141060"/>
              <a:gd name="connsiteX2" fmla="*/ 0 w 260214"/>
              <a:gd name="connsiteY2" fmla="*/ 146621 h 1141060"/>
              <a:gd name="connsiteX3" fmla="*/ 260214 w 260214"/>
              <a:gd name="connsiteY3" fmla="*/ 0 h 1141060"/>
            </a:gdLst>
            <a:ahLst/>
            <a:cxnLst>
              <a:cxn ang="0">
                <a:pos x="connsiteX0" y="connsiteY0"/>
              </a:cxn>
              <a:cxn ang="0">
                <a:pos x="connsiteX1" y="connsiteY1"/>
              </a:cxn>
              <a:cxn ang="0">
                <a:pos x="connsiteX2" y="connsiteY2"/>
              </a:cxn>
              <a:cxn ang="0">
                <a:pos x="connsiteX3" y="connsiteY3"/>
              </a:cxn>
            </a:cxnLst>
            <a:rect l="l" t="t" r="r" b="b"/>
            <a:pathLst>
              <a:path w="260214" h="1141060">
                <a:moveTo>
                  <a:pt x="260214" y="995963"/>
                </a:moveTo>
                <a:lnTo>
                  <a:pt x="0" y="1141060"/>
                </a:lnTo>
                <a:lnTo>
                  <a:pt x="0" y="146621"/>
                </a:lnTo>
                <a:lnTo>
                  <a:pt x="260214" y="0"/>
                </a:lnTo>
                <a:close/>
              </a:path>
            </a:pathLst>
          </a:custGeom>
          <a:solidFill>
            <a:srgbClr val="0075EA"/>
          </a:solidFill>
          <a:ln>
            <a:noFill/>
          </a:ln>
        </p:spPr>
        <p:txBody>
          <a:bodyPr vert="horz" wrap="square" lIns="91440" tIns="45720" rIns="91440" bIns="45720" numCol="1" anchor="t" anchorCtr="0" compatLnSpc="1">
            <a:noAutofit/>
          </a:bodyPr>
          <a:lstStyle/>
          <a:p>
            <a:endParaRPr lang="zh-CN" altLang="en-US" dirty="0"/>
          </a:p>
        </p:txBody>
      </p:sp>
      <p:sp>
        <p:nvSpPr>
          <p:cNvPr id="11" name="矩形 10">
            <a:extLst>
              <a:ext uri="{FF2B5EF4-FFF2-40B4-BE49-F238E27FC236}">
                <a16:creationId xmlns:a16="http://schemas.microsoft.com/office/drawing/2014/main" id="{6C110C1E-F681-4180-A55B-8F47F2A964AA}"/>
              </a:ext>
            </a:extLst>
          </p:cNvPr>
          <p:cNvSpPr/>
          <p:nvPr/>
        </p:nvSpPr>
        <p:spPr>
          <a:xfrm>
            <a:off x="1060868" y="1269819"/>
            <a:ext cx="10078187" cy="4731552"/>
          </a:xfrm>
          <a:prstGeom prst="rect">
            <a:avLst/>
          </a:prstGeom>
          <a:ln>
            <a:solidFill>
              <a:schemeClr val="accent1"/>
            </a:solidFill>
          </a:ln>
        </p:spPr>
        <p:txBody>
          <a:bodyPr wrap="square" lIns="72000" rIns="72000">
            <a:spAutoFit/>
          </a:bodyPr>
          <a:lstStyle/>
          <a:p>
            <a:pPr marL="342900" indent="-342900" algn="just">
              <a:lnSpc>
                <a:spcPct val="150000"/>
              </a:lnSpc>
              <a:spcBef>
                <a:spcPts val="600"/>
              </a:spcBef>
              <a:buClr>
                <a:srgbClr val="FF0066"/>
              </a:buClr>
              <a:buFont typeface="Wingdings" panose="05000000000000000000" pitchFamily="2" charset="2"/>
              <a:buChar char="p"/>
            </a:pPr>
            <a:r>
              <a:rPr lang="zh-CN" altLang="en-US" sz="2800" dirty="0">
                <a:latin typeface="微软雅黑" panose="020B0503020204020204" pitchFamily="34" charset="-122"/>
                <a:ea typeface="微软雅黑" panose="020B0503020204020204" pitchFamily="34" charset="-122"/>
                <a:cs typeface="+mn-ea"/>
                <a:sym typeface="+mn-lt"/>
              </a:rPr>
              <a:t>从上例可以看出：</a:t>
            </a:r>
            <a:endParaRPr lang="en-US" altLang="zh-CN" sz="2800" dirty="0">
              <a:latin typeface="微软雅黑" panose="020B0503020204020204" pitchFamily="34" charset="-122"/>
              <a:ea typeface="微软雅黑" panose="020B0503020204020204" pitchFamily="34" charset="-122"/>
              <a:cs typeface="+mn-ea"/>
              <a:sym typeface="+mn-lt"/>
            </a:endParaRPr>
          </a:p>
          <a:p>
            <a:pPr marL="914400" lvl="1" indent="-457200" algn="just">
              <a:lnSpc>
                <a:spcPct val="150000"/>
              </a:lnSpc>
              <a:spcBef>
                <a:spcPts val="600"/>
              </a:spcBef>
              <a:buClr>
                <a:srgbClr val="FF0066"/>
              </a:buClr>
              <a:buFont typeface="Wingdings" panose="05000000000000000000" pitchFamily="2" charset="2"/>
              <a:buChar char="Ø"/>
            </a:pPr>
            <a:r>
              <a:rPr lang="zh-CN" altLang="en-US" sz="2400" dirty="0">
                <a:latin typeface="微软雅黑" panose="020B0503020204020204" pitchFamily="34" charset="-122"/>
                <a:ea typeface="微软雅黑" panose="020B0503020204020204" pitchFamily="34" charset="-122"/>
                <a:cs typeface="+mn-ea"/>
                <a:sym typeface="+mn-lt"/>
              </a:rPr>
              <a:t>每</a:t>
            </a:r>
            <a:r>
              <a:rPr lang="en-US" altLang="zh-CN" sz="2400" dirty="0">
                <a:latin typeface="微软雅黑" panose="020B0503020204020204" pitchFamily="34" charset="-122"/>
                <a:ea typeface="微软雅黑" panose="020B0503020204020204" pitchFamily="34" charset="-122"/>
                <a:cs typeface="+mn-ea"/>
                <a:sym typeface="+mn-lt"/>
              </a:rPr>
              <a:t>3</a:t>
            </a:r>
            <a:r>
              <a:rPr lang="zh-CN" altLang="en-US" sz="2400" dirty="0">
                <a:latin typeface="微软雅黑" panose="020B0503020204020204" pitchFamily="34" charset="-122"/>
                <a:ea typeface="微软雅黑" panose="020B0503020204020204" pitchFamily="34" charset="-122"/>
                <a:cs typeface="+mn-ea"/>
                <a:sym typeface="+mn-lt"/>
              </a:rPr>
              <a:t>个时钟周期就执行一个新循环，每个循环</a:t>
            </a:r>
            <a:r>
              <a:rPr lang="en-US" altLang="zh-CN" sz="2400" dirty="0">
                <a:latin typeface="微软雅黑" panose="020B0503020204020204" pitchFamily="34" charset="-122"/>
                <a:ea typeface="微软雅黑" panose="020B0503020204020204" pitchFamily="34" charset="-122"/>
                <a:cs typeface="+mn-ea"/>
                <a:sym typeface="+mn-lt"/>
              </a:rPr>
              <a:t>5</a:t>
            </a:r>
            <a:r>
              <a:rPr lang="zh-CN" altLang="en-US" sz="2400" dirty="0">
                <a:latin typeface="微软雅黑" panose="020B0503020204020204" pitchFamily="34" charset="-122"/>
                <a:ea typeface="微软雅黑" panose="020B0503020204020204" pitchFamily="34" charset="-122"/>
                <a:cs typeface="+mn-ea"/>
                <a:sym typeface="+mn-lt"/>
              </a:rPr>
              <a:t>条指令。</a:t>
            </a:r>
            <a:endParaRPr lang="en-US" altLang="zh-CN" sz="2400" dirty="0">
              <a:latin typeface="微软雅黑" panose="020B0503020204020204" pitchFamily="34" charset="-122"/>
              <a:ea typeface="微软雅黑" panose="020B0503020204020204" pitchFamily="34" charset="-122"/>
              <a:cs typeface="+mn-ea"/>
              <a:sym typeface="+mn-lt"/>
            </a:endParaRPr>
          </a:p>
          <a:p>
            <a:pPr marL="1257300" lvl="2" indent="-342900" algn="just">
              <a:lnSpc>
                <a:spcPct val="150000"/>
              </a:lnSpc>
              <a:spcBef>
                <a:spcPts val="600"/>
              </a:spcBef>
              <a:buClr>
                <a:srgbClr val="FF0066"/>
              </a:buClr>
              <a:buFont typeface="Wingdings" panose="05000000000000000000" pitchFamily="2" charset="2"/>
              <a:buChar char="ü"/>
            </a:pPr>
            <a:r>
              <a:rPr lang="en-US" altLang="zh-CN" sz="2000" b="1" dirty="0">
                <a:solidFill>
                  <a:srgbClr val="0066FF"/>
                </a:solidFill>
                <a:latin typeface="微软雅黑" panose="020B0503020204020204" pitchFamily="34" charset="-122"/>
                <a:ea typeface="微软雅黑" panose="020B0503020204020204" pitchFamily="34" charset="-122"/>
                <a:cs typeface="+mn-ea"/>
                <a:sym typeface="+mn-lt"/>
              </a:rPr>
              <a:t>IPC</a:t>
            </a:r>
            <a:r>
              <a:rPr lang="zh-CN" altLang="en-US" sz="2000" b="1" dirty="0">
                <a:solidFill>
                  <a:srgbClr val="0066FF"/>
                </a:solidFill>
                <a:latin typeface="微软雅黑" panose="020B0503020204020204" pitchFamily="34" charset="-122"/>
                <a:ea typeface="微软雅黑" panose="020B0503020204020204" pitchFamily="34" charset="-122"/>
                <a:cs typeface="+mn-ea"/>
                <a:sym typeface="+mn-lt"/>
              </a:rPr>
              <a:t>＝</a:t>
            </a:r>
            <a:r>
              <a:rPr lang="en-US" altLang="zh-CN" sz="2000" b="1" dirty="0">
                <a:solidFill>
                  <a:srgbClr val="0066FF"/>
                </a:solidFill>
                <a:latin typeface="微软雅黑" panose="020B0503020204020204" pitchFamily="34" charset="-122"/>
                <a:ea typeface="微软雅黑" panose="020B0503020204020204" pitchFamily="34" charset="-122"/>
                <a:cs typeface="+mn-ea"/>
                <a:sym typeface="+mn-lt"/>
              </a:rPr>
              <a:t>5/3</a:t>
            </a:r>
            <a:r>
              <a:rPr lang="zh-CN" altLang="en-US" sz="2000" b="1" dirty="0">
                <a:solidFill>
                  <a:srgbClr val="0066FF"/>
                </a:solidFill>
                <a:latin typeface="微软雅黑" panose="020B0503020204020204" pitchFamily="34" charset="-122"/>
                <a:ea typeface="微软雅黑" panose="020B0503020204020204" pitchFamily="34" charset="-122"/>
                <a:cs typeface="+mn-ea"/>
                <a:sym typeface="+mn-lt"/>
              </a:rPr>
              <a:t>＝</a:t>
            </a:r>
            <a:r>
              <a:rPr lang="en-US" altLang="zh-CN" sz="2000" b="1" dirty="0">
                <a:solidFill>
                  <a:srgbClr val="0066FF"/>
                </a:solidFill>
                <a:latin typeface="微软雅黑" panose="020B0503020204020204" pitchFamily="34" charset="-122"/>
                <a:ea typeface="微软雅黑" panose="020B0503020204020204" pitchFamily="34" charset="-122"/>
                <a:cs typeface="+mn-ea"/>
                <a:sym typeface="+mn-lt"/>
              </a:rPr>
              <a:t>1.67</a:t>
            </a:r>
            <a:r>
              <a:rPr lang="zh-CN" altLang="en-US" sz="2000" dirty="0">
                <a:latin typeface="微软雅黑" panose="020B0503020204020204" pitchFamily="34" charset="-122"/>
                <a:ea typeface="微软雅黑" panose="020B0503020204020204" pitchFamily="34" charset="-122"/>
                <a:cs typeface="+mn-ea"/>
                <a:sym typeface="+mn-lt"/>
              </a:rPr>
              <a:t>条</a:t>
            </a:r>
            <a:r>
              <a:rPr lang="en-US" altLang="zh-CN" sz="2000" dirty="0">
                <a:latin typeface="微软雅黑" panose="020B0503020204020204" pitchFamily="34" charset="-122"/>
                <a:ea typeface="微软雅黑" panose="020B0503020204020204" pitchFamily="34" charset="-122"/>
                <a:cs typeface="+mn-ea"/>
                <a:sym typeface="+mn-lt"/>
              </a:rPr>
              <a:t>/</a:t>
            </a:r>
            <a:r>
              <a:rPr lang="zh-CN" altLang="en-US" sz="2000" dirty="0">
                <a:latin typeface="微软雅黑" panose="020B0503020204020204" pitchFamily="34" charset="-122"/>
                <a:ea typeface="微软雅黑" panose="020B0503020204020204" pitchFamily="34" charset="-122"/>
                <a:cs typeface="+mn-ea"/>
                <a:sym typeface="+mn-lt"/>
              </a:rPr>
              <a:t>拍</a:t>
            </a:r>
            <a:endParaRPr lang="en-US" altLang="zh-CN" sz="2000" dirty="0">
              <a:latin typeface="微软雅黑" panose="020B0503020204020204" pitchFamily="34" charset="-122"/>
              <a:ea typeface="微软雅黑" panose="020B0503020204020204" pitchFamily="34" charset="-122"/>
              <a:cs typeface="+mn-ea"/>
              <a:sym typeface="+mn-lt"/>
            </a:endParaRPr>
          </a:p>
          <a:p>
            <a:pPr marL="914400" lvl="1" indent="-457200" algn="just">
              <a:lnSpc>
                <a:spcPct val="150000"/>
              </a:lnSpc>
              <a:spcBef>
                <a:spcPts val="600"/>
              </a:spcBef>
              <a:buClr>
                <a:srgbClr val="FF0066"/>
              </a:buClr>
              <a:buFont typeface="Wingdings" panose="05000000000000000000" pitchFamily="2" charset="2"/>
              <a:buChar char="Ø"/>
            </a:pPr>
            <a:r>
              <a:rPr lang="zh-CN" altLang="en-US" sz="2400" dirty="0">
                <a:latin typeface="微软雅黑" panose="020B0503020204020204" pitchFamily="34" charset="-122"/>
                <a:ea typeface="微软雅黑" panose="020B0503020204020204" pitchFamily="34" charset="-122"/>
                <a:cs typeface="+mn-ea"/>
                <a:sym typeface="+mn-lt"/>
              </a:rPr>
              <a:t>虽然指令的流出率比较高，但是执行效率并不是很高。</a:t>
            </a:r>
            <a:endParaRPr lang="en-US" altLang="zh-CN" sz="2400" dirty="0">
              <a:latin typeface="微软雅黑" panose="020B0503020204020204" pitchFamily="34" charset="-122"/>
              <a:ea typeface="微软雅黑" panose="020B0503020204020204" pitchFamily="34" charset="-122"/>
              <a:cs typeface="+mn-ea"/>
              <a:sym typeface="+mn-lt"/>
            </a:endParaRPr>
          </a:p>
          <a:p>
            <a:pPr marL="1257300" lvl="2" indent="-342900" algn="just">
              <a:lnSpc>
                <a:spcPct val="150000"/>
              </a:lnSpc>
              <a:spcBef>
                <a:spcPts val="600"/>
              </a:spcBef>
              <a:buClr>
                <a:srgbClr val="FF0066"/>
              </a:buClr>
              <a:buFont typeface="Wingdings" panose="05000000000000000000" pitchFamily="2" charset="2"/>
              <a:buChar char="ü"/>
            </a:pPr>
            <a:r>
              <a:rPr lang="en-US" altLang="zh-CN" sz="2000" b="1" dirty="0">
                <a:solidFill>
                  <a:srgbClr val="0066FF"/>
                </a:solidFill>
                <a:latin typeface="微软雅黑" panose="020B0503020204020204" pitchFamily="34" charset="-122"/>
                <a:ea typeface="微软雅黑" panose="020B0503020204020204" pitchFamily="34" charset="-122"/>
                <a:cs typeface="+mn-ea"/>
                <a:sym typeface="+mn-lt"/>
              </a:rPr>
              <a:t>16</a:t>
            </a:r>
            <a:r>
              <a:rPr lang="zh-CN" altLang="en-US" sz="2000" dirty="0">
                <a:latin typeface="微软雅黑" panose="020B0503020204020204" pitchFamily="34" charset="-122"/>
                <a:ea typeface="微软雅黑" panose="020B0503020204020204" pitchFamily="34" charset="-122"/>
                <a:cs typeface="+mn-ea"/>
                <a:sym typeface="+mn-lt"/>
              </a:rPr>
              <a:t>拍共执行</a:t>
            </a:r>
            <a:r>
              <a:rPr lang="en-US" altLang="zh-CN" sz="2000" b="1" dirty="0">
                <a:solidFill>
                  <a:srgbClr val="0066FF"/>
                </a:solidFill>
                <a:latin typeface="微软雅黑" panose="020B0503020204020204" pitchFamily="34" charset="-122"/>
                <a:ea typeface="微软雅黑" panose="020B0503020204020204" pitchFamily="34" charset="-122"/>
                <a:cs typeface="+mn-ea"/>
                <a:sym typeface="+mn-lt"/>
              </a:rPr>
              <a:t>15</a:t>
            </a:r>
            <a:r>
              <a:rPr lang="zh-CN" altLang="en-US" sz="2000" dirty="0">
                <a:latin typeface="微软雅黑" panose="020B0503020204020204" pitchFamily="34" charset="-122"/>
                <a:ea typeface="微软雅黑" panose="020B0503020204020204" pitchFamily="34" charset="-122"/>
                <a:cs typeface="+mn-ea"/>
                <a:sym typeface="+mn-lt"/>
              </a:rPr>
              <a:t>条指令，</a:t>
            </a:r>
          </a:p>
          <a:p>
            <a:pPr marL="1257300" lvl="2" indent="-342900" algn="just">
              <a:lnSpc>
                <a:spcPct val="150000"/>
              </a:lnSpc>
              <a:spcBef>
                <a:spcPts val="600"/>
              </a:spcBef>
              <a:buClr>
                <a:srgbClr val="FF0066"/>
              </a:buClr>
              <a:buFont typeface="Wingdings" panose="05000000000000000000" pitchFamily="2" charset="2"/>
              <a:buChar char="ü"/>
            </a:pPr>
            <a:r>
              <a:rPr lang="zh-CN" altLang="en-US" sz="2000" dirty="0">
                <a:latin typeface="微软雅黑" panose="020B0503020204020204" pitchFamily="34" charset="-122"/>
                <a:ea typeface="微软雅黑" panose="020B0503020204020204" pitchFamily="34" charset="-122"/>
                <a:cs typeface="+mn-ea"/>
                <a:sym typeface="+mn-lt"/>
              </a:rPr>
              <a:t>平均指令执行速度为</a:t>
            </a:r>
            <a:r>
              <a:rPr lang="en-US" altLang="zh-CN" sz="2000" b="1" dirty="0">
                <a:solidFill>
                  <a:srgbClr val="0066FF"/>
                </a:solidFill>
                <a:latin typeface="微软雅黑" panose="020B0503020204020204" pitchFamily="34" charset="-122"/>
                <a:ea typeface="微软雅黑" panose="020B0503020204020204" pitchFamily="34" charset="-122"/>
                <a:cs typeface="+mn-ea"/>
                <a:sym typeface="+mn-lt"/>
              </a:rPr>
              <a:t>15/16</a:t>
            </a:r>
            <a:r>
              <a:rPr lang="zh-CN" altLang="en-US" sz="2000" b="1" dirty="0">
                <a:solidFill>
                  <a:srgbClr val="0066FF"/>
                </a:solidFill>
                <a:latin typeface="微软雅黑" panose="020B0503020204020204" pitchFamily="34" charset="-122"/>
                <a:ea typeface="微软雅黑" panose="020B0503020204020204" pitchFamily="34" charset="-122"/>
                <a:cs typeface="+mn-ea"/>
                <a:sym typeface="+mn-lt"/>
              </a:rPr>
              <a:t>＝</a:t>
            </a:r>
            <a:r>
              <a:rPr lang="en-US" altLang="zh-CN" sz="2000" b="1" dirty="0">
                <a:solidFill>
                  <a:srgbClr val="0066FF"/>
                </a:solidFill>
                <a:latin typeface="微软雅黑" panose="020B0503020204020204" pitchFamily="34" charset="-122"/>
                <a:ea typeface="微软雅黑" panose="020B0503020204020204" pitchFamily="34" charset="-122"/>
                <a:cs typeface="+mn-ea"/>
                <a:sym typeface="+mn-lt"/>
              </a:rPr>
              <a:t>0.94</a:t>
            </a:r>
            <a:r>
              <a:rPr lang="zh-CN" altLang="en-US" sz="2000" dirty="0">
                <a:latin typeface="微软雅黑" panose="020B0503020204020204" pitchFamily="34" charset="-122"/>
                <a:ea typeface="微软雅黑" panose="020B0503020204020204" pitchFamily="34" charset="-122"/>
                <a:cs typeface="+mn-ea"/>
                <a:sym typeface="+mn-lt"/>
              </a:rPr>
              <a:t>条</a:t>
            </a:r>
            <a:r>
              <a:rPr lang="en-US" altLang="zh-CN" sz="2000" dirty="0">
                <a:latin typeface="微软雅黑" panose="020B0503020204020204" pitchFamily="34" charset="-122"/>
                <a:ea typeface="微软雅黑" panose="020B0503020204020204" pitchFamily="34" charset="-122"/>
                <a:cs typeface="+mn-ea"/>
                <a:sym typeface="+mn-lt"/>
              </a:rPr>
              <a:t>/</a:t>
            </a:r>
            <a:r>
              <a:rPr lang="zh-CN" altLang="en-US" sz="2000" dirty="0">
                <a:latin typeface="微软雅黑" panose="020B0503020204020204" pitchFamily="34" charset="-122"/>
                <a:ea typeface="微软雅黑" panose="020B0503020204020204" pitchFamily="34" charset="-122"/>
                <a:cs typeface="+mn-ea"/>
                <a:sym typeface="+mn-lt"/>
              </a:rPr>
              <a:t>拍。</a:t>
            </a:r>
          </a:p>
          <a:p>
            <a:pPr marL="914400" lvl="1" indent="-457200" algn="just">
              <a:lnSpc>
                <a:spcPct val="150000"/>
              </a:lnSpc>
              <a:spcBef>
                <a:spcPts val="600"/>
              </a:spcBef>
              <a:buClr>
                <a:srgbClr val="FF0066"/>
              </a:buClr>
              <a:buFont typeface="Wingdings" panose="05000000000000000000" pitchFamily="2" charset="2"/>
              <a:buChar char="Ø"/>
            </a:pPr>
            <a:r>
              <a:rPr lang="zh-CN" altLang="en-US" sz="2400" dirty="0">
                <a:latin typeface="微软雅黑" panose="020B0503020204020204" pitchFamily="34" charset="-122"/>
                <a:ea typeface="微软雅黑" panose="020B0503020204020204" pitchFamily="34" charset="-122"/>
                <a:cs typeface="+mn-ea"/>
                <a:sym typeface="+mn-lt"/>
              </a:rPr>
              <a:t>原因是浮点运算少，</a:t>
            </a:r>
            <a:r>
              <a:rPr lang="en-US" altLang="zh-CN" sz="2400" dirty="0">
                <a:latin typeface="微软雅黑" panose="020B0503020204020204" pitchFamily="34" charset="-122"/>
                <a:ea typeface="微软雅黑" panose="020B0503020204020204" pitchFamily="34" charset="-122"/>
                <a:cs typeface="+mn-ea"/>
                <a:sym typeface="+mn-lt"/>
              </a:rPr>
              <a:t>ALU</a:t>
            </a:r>
            <a:r>
              <a:rPr lang="zh-CN" altLang="en-US" sz="2400" dirty="0">
                <a:latin typeface="微软雅黑" panose="020B0503020204020204" pitchFamily="34" charset="-122"/>
                <a:ea typeface="微软雅黑" panose="020B0503020204020204" pitchFamily="34" charset="-122"/>
                <a:cs typeface="+mn-ea"/>
                <a:sym typeface="+mn-lt"/>
              </a:rPr>
              <a:t>部件成了瓶颈。</a:t>
            </a:r>
            <a:endParaRPr lang="en-US" altLang="zh-CN" sz="2400" dirty="0">
              <a:latin typeface="微软雅黑" panose="020B0503020204020204" pitchFamily="34" charset="-122"/>
              <a:ea typeface="微软雅黑" panose="020B0503020204020204" pitchFamily="34" charset="-122"/>
              <a:cs typeface="+mn-ea"/>
              <a:sym typeface="+mn-lt"/>
            </a:endParaRPr>
          </a:p>
          <a:p>
            <a:pPr marL="1257300" lvl="2" indent="-342900" algn="just">
              <a:lnSpc>
                <a:spcPct val="150000"/>
              </a:lnSpc>
              <a:spcBef>
                <a:spcPts val="600"/>
              </a:spcBef>
              <a:buClr>
                <a:srgbClr val="FF0066"/>
              </a:buClr>
              <a:buFont typeface="Wingdings" panose="05000000000000000000" pitchFamily="2" charset="2"/>
              <a:buChar char="ü"/>
            </a:pPr>
            <a:r>
              <a:rPr lang="zh-CN" altLang="en-US" sz="2000" dirty="0">
                <a:latin typeface="微软雅黑" panose="020B0503020204020204" pitchFamily="34" charset="-122"/>
                <a:ea typeface="微软雅黑" panose="020B0503020204020204" pitchFamily="34" charset="-122"/>
                <a:cs typeface="+mn-ea"/>
                <a:sym typeface="+mn-lt"/>
              </a:rPr>
              <a:t>解决方法：增加一个加法器，把</a:t>
            </a:r>
            <a:r>
              <a:rPr lang="en-US" altLang="zh-CN" sz="2000" dirty="0">
                <a:latin typeface="微软雅黑" panose="020B0503020204020204" pitchFamily="34" charset="-122"/>
                <a:ea typeface="微软雅黑" panose="020B0503020204020204" pitchFamily="34" charset="-122"/>
                <a:cs typeface="+mn-ea"/>
                <a:sym typeface="+mn-lt"/>
              </a:rPr>
              <a:t>ALU</a:t>
            </a:r>
            <a:r>
              <a:rPr lang="zh-CN" altLang="en-US" sz="2000" dirty="0">
                <a:latin typeface="微软雅黑" panose="020B0503020204020204" pitchFamily="34" charset="-122"/>
                <a:ea typeface="微软雅黑" panose="020B0503020204020204" pitchFamily="34" charset="-122"/>
                <a:cs typeface="+mn-ea"/>
                <a:sym typeface="+mn-lt"/>
              </a:rPr>
              <a:t>功能和地址运算功能分开。</a:t>
            </a:r>
          </a:p>
        </p:txBody>
      </p:sp>
      <p:grpSp>
        <p:nvGrpSpPr>
          <p:cNvPr id="8" name="组合 7">
            <a:extLst>
              <a:ext uri="{FF2B5EF4-FFF2-40B4-BE49-F238E27FC236}">
                <a16:creationId xmlns:a16="http://schemas.microsoft.com/office/drawing/2014/main" id="{82CE2ACD-499D-47AC-B55C-5B06DAE97E98}"/>
              </a:ext>
            </a:extLst>
          </p:cNvPr>
          <p:cNvGrpSpPr/>
          <p:nvPr/>
        </p:nvGrpSpPr>
        <p:grpSpPr>
          <a:xfrm>
            <a:off x="635243" y="278225"/>
            <a:ext cx="6489952" cy="714073"/>
            <a:chOff x="635241" y="278221"/>
            <a:chExt cx="6489952" cy="714072"/>
          </a:xfrm>
        </p:grpSpPr>
        <p:sp>
          <p:nvSpPr>
            <p:cNvPr id="12" name="矩形 11">
              <a:extLst>
                <a:ext uri="{FF2B5EF4-FFF2-40B4-BE49-F238E27FC236}">
                  <a16:creationId xmlns:a16="http://schemas.microsoft.com/office/drawing/2014/main" id="{752C7659-1704-4E56-BA55-FBEC4C30E618}"/>
                </a:ext>
              </a:extLst>
            </p:cNvPr>
            <p:cNvSpPr/>
            <p:nvPr/>
          </p:nvSpPr>
          <p:spPr>
            <a:xfrm>
              <a:off x="635241" y="676889"/>
              <a:ext cx="6489952" cy="315404"/>
            </a:xfrm>
            <a:prstGeom prst="rect">
              <a:avLst/>
            </a:prstGeom>
          </p:spPr>
          <p:txBody>
            <a:bodyPr wrap="square">
              <a:spAutoFit/>
            </a:bodyPr>
            <a:lstStyle/>
            <a:p>
              <a:pPr algn="ctr"/>
              <a:r>
                <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rPr>
                <a:t>Multiple Issue Technology based on Dynamic Schedule</a:t>
              </a:r>
            </a:p>
          </p:txBody>
        </p:sp>
        <p:sp>
          <p:nvSpPr>
            <p:cNvPr id="13" name="矩形 12">
              <a:extLst>
                <a:ext uri="{FF2B5EF4-FFF2-40B4-BE49-F238E27FC236}">
                  <a16:creationId xmlns:a16="http://schemas.microsoft.com/office/drawing/2014/main" id="{8A565167-5502-40D4-AFF3-6BA9308FF2E8}"/>
                </a:ext>
              </a:extLst>
            </p:cNvPr>
            <p:cNvSpPr/>
            <p:nvPr/>
          </p:nvSpPr>
          <p:spPr>
            <a:xfrm>
              <a:off x="1197484" y="278221"/>
              <a:ext cx="4493538" cy="523219"/>
            </a:xfrm>
            <a:prstGeom prst="rect">
              <a:avLst/>
            </a:prstGeom>
          </p:spPr>
          <p:txBody>
            <a:bodyPr wrap="none">
              <a:spAutoFit/>
            </a:bodyPr>
            <a:lstStyle/>
            <a:p>
              <a:r>
                <a:rPr lang="zh-CN" altLang="en-US" sz="2800" b="1" dirty="0">
                  <a:solidFill>
                    <a:schemeClr val="tx1">
                      <a:lumMod val="85000"/>
                      <a:lumOff val="15000"/>
                    </a:schemeClr>
                  </a:solidFill>
                  <a:latin typeface="等线" panose="02010600030101010101" pitchFamily="2" charset="-122"/>
                  <a:ea typeface="等线" panose="02010600030101010101" pitchFamily="2" charset="-122"/>
                </a:rPr>
                <a:t>基于动态调度的多发射技术</a:t>
              </a:r>
            </a:p>
          </p:txBody>
        </p:sp>
      </p:grpSp>
    </p:spTree>
    <p:extLst>
      <p:ext uri="{BB962C8B-B14F-4D97-AF65-F5344CB8AC3E}">
        <p14:creationId xmlns:p14="http://schemas.microsoft.com/office/powerpoint/2010/main" val="2881928974"/>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1">
                                            <p:txEl>
                                              <p:pRg st="1" end="1"/>
                                            </p:txEl>
                                          </p:spTgt>
                                        </p:tgtEl>
                                        <p:attrNameLst>
                                          <p:attrName>style.visibility</p:attrName>
                                        </p:attrNameLst>
                                      </p:cBhvr>
                                      <p:to>
                                        <p:strVal val="visible"/>
                                      </p:to>
                                    </p:set>
                                    <p:animEffect transition="in" filter="blinds(horizontal)">
                                      <p:cBhvr>
                                        <p:cTn id="7" dur="500"/>
                                        <p:tgtEl>
                                          <p:spTgt spid="11">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1">
                                            <p:txEl>
                                              <p:pRg st="2" end="2"/>
                                            </p:txEl>
                                          </p:spTgt>
                                        </p:tgtEl>
                                        <p:attrNameLst>
                                          <p:attrName>style.visibility</p:attrName>
                                        </p:attrNameLst>
                                      </p:cBhvr>
                                      <p:to>
                                        <p:strVal val="visible"/>
                                      </p:to>
                                    </p:set>
                                    <p:animEffect transition="in" filter="blinds(horizontal)">
                                      <p:cBhvr>
                                        <p:cTn id="12" dur="500"/>
                                        <p:tgtEl>
                                          <p:spTgt spid="11">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1">
                                            <p:txEl>
                                              <p:pRg st="3" end="3"/>
                                            </p:txEl>
                                          </p:spTgt>
                                        </p:tgtEl>
                                        <p:attrNameLst>
                                          <p:attrName>style.visibility</p:attrName>
                                        </p:attrNameLst>
                                      </p:cBhvr>
                                      <p:to>
                                        <p:strVal val="visible"/>
                                      </p:to>
                                    </p:set>
                                    <p:animEffect transition="in" filter="blinds(horizontal)">
                                      <p:cBhvr>
                                        <p:cTn id="17" dur="500"/>
                                        <p:tgtEl>
                                          <p:spTgt spid="11">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11">
                                            <p:txEl>
                                              <p:pRg st="4" end="4"/>
                                            </p:txEl>
                                          </p:spTgt>
                                        </p:tgtEl>
                                        <p:attrNameLst>
                                          <p:attrName>style.visibility</p:attrName>
                                        </p:attrNameLst>
                                      </p:cBhvr>
                                      <p:to>
                                        <p:strVal val="visible"/>
                                      </p:to>
                                    </p:set>
                                    <p:animEffect transition="in" filter="blinds(horizontal)">
                                      <p:cBhvr>
                                        <p:cTn id="22" dur="500"/>
                                        <p:tgtEl>
                                          <p:spTgt spid="11">
                                            <p:txEl>
                                              <p:pRg st="4" end="4"/>
                                            </p:txEl>
                                          </p:spTgt>
                                        </p:tgtEl>
                                      </p:cBhvr>
                                    </p:animEffect>
                                  </p:childTnLst>
                                </p:cTn>
                              </p:par>
                              <p:par>
                                <p:cTn id="23" presetID="3" presetClass="entr" presetSubtype="10" fill="hold" nodeType="withEffect">
                                  <p:stCondLst>
                                    <p:cond delay="0"/>
                                  </p:stCondLst>
                                  <p:childTnLst>
                                    <p:set>
                                      <p:cBhvr>
                                        <p:cTn id="24" dur="1" fill="hold">
                                          <p:stCondLst>
                                            <p:cond delay="0"/>
                                          </p:stCondLst>
                                        </p:cTn>
                                        <p:tgtEl>
                                          <p:spTgt spid="11">
                                            <p:txEl>
                                              <p:pRg st="5" end="5"/>
                                            </p:txEl>
                                          </p:spTgt>
                                        </p:tgtEl>
                                        <p:attrNameLst>
                                          <p:attrName>style.visibility</p:attrName>
                                        </p:attrNameLst>
                                      </p:cBhvr>
                                      <p:to>
                                        <p:strVal val="visible"/>
                                      </p:to>
                                    </p:set>
                                    <p:animEffect transition="in" filter="blinds(horizontal)">
                                      <p:cBhvr>
                                        <p:cTn id="25" dur="500"/>
                                        <p:tgtEl>
                                          <p:spTgt spid="11">
                                            <p:txEl>
                                              <p:pRg st="5" end="5"/>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nodeType="clickEffect">
                                  <p:stCondLst>
                                    <p:cond delay="0"/>
                                  </p:stCondLst>
                                  <p:childTnLst>
                                    <p:set>
                                      <p:cBhvr>
                                        <p:cTn id="29" dur="1" fill="hold">
                                          <p:stCondLst>
                                            <p:cond delay="0"/>
                                          </p:stCondLst>
                                        </p:cTn>
                                        <p:tgtEl>
                                          <p:spTgt spid="11">
                                            <p:txEl>
                                              <p:pRg st="6" end="6"/>
                                            </p:txEl>
                                          </p:spTgt>
                                        </p:tgtEl>
                                        <p:attrNameLst>
                                          <p:attrName>style.visibility</p:attrName>
                                        </p:attrNameLst>
                                      </p:cBhvr>
                                      <p:to>
                                        <p:strVal val="visible"/>
                                      </p:to>
                                    </p:set>
                                    <p:animEffect transition="in" filter="blinds(horizontal)">
                                      <p:cBhvr>
                                        <p:cTn id="30" dur="500"/>
                                        <p:tgtEl>
                                          <p:spTgt spid="11">
                                            <p:txEl>
                                              <p:pRg st="6" end="6"/>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3" presetClass="entr" presetSubtype="10" fill="hold" nodeType="clickEffect">
                                  <p:stCondLst>
                                    <p:cond delay="0"/>
                                  </p:stCondLst>
                                  <p:childTnLst>
                                    <p:set>
                                      <p:cBhvr>
                                        <p:cTn id="34" dur="1" fill="hold">
                                          <p:stCondLst>
                                            <p:cond delay="0"/>
                                          </p:stCondLst>
                                        </p:cTn>
                                        <p:tgtEl>
                                          <p:spTgt spid="11">
                                            <p:txEl>
                                              <p:pRg st="7" end="7"/>
                                            </p:txEl>
                                          </p:spTgt>
                                        </p:tgtEl>
                                        <p:attrNameLst>
                                          <p:attrName>style.visibility</p:attrName>
                                        </p:attrNameLst>
                                      </p:cBhvr>
                                      <p:to>
                                        <p:strVal val="visible"/>
                                      </p:to>
                                    </p:set>
                                    <p:animEffect transition="in" filter="blinds(horizontal)">
                                      <p:cBhvr>
                                        <p:cTn id="35" dur="500"/>
                                        <p:tgtEl>
                                          <p:spTgt spid="11">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自由: 形状 22"/>
          <p:cNvSpPr/>
          <p:nvPr/>
        </p:nvSpPr>
        <p:spPr bwMode="auto">
          <a:xfrm rot="12600000">
            <a:off x="628798" y="267712"/>
            <a:ext cx="166903" cy="731887"/>
          </a:xfrm>
          <a:custGeom>
            <a:avLst/>
            <a:gdLst>
              <a:gd name="connsiteX0" fmla="*/ 260214 w 260214"/>
              <a:gd name="connsiteY0" fmla="*/ 995963 h 1141060"/>
              <a:gd name="connsiteX1" fmla="*/ 0 w 260214"/>
              <a:gd name="connsiteY1" fmla="*/ 1141060 h 1141060"/>
              <a:gd name="connsiteX2" fmla="*/ 0 w 260214"/>
              <a:gd name="connsiteY2" fmla="*/ 146621 h 1141060"/>
              <a:gd name="connsiteX3" fmla="*/ 260214 w 260214"/>
              <a:gd name="connsiteY3" fmla="*/ 0 h 1141060"/>
            </a:gdLst>
            <a:ahLst/>
            <a:cxnLst>
              <a:cxn ang="0">
                <a:pos x="connsiteX0" y="connsiteY0"/>
              </a:cxn>
              <a:cxn ang="0">
                <a:pos x="connsiteX1" y="connsiteY1"/>
              </a:cxn>
              <a:cxn ang="0">
                <a:pos x="connsiteX2" y="connsiteY2"/>
              </a:cxn>
              <a:cxn ang="0">
                <a:pos x="connsiteX3" y="connsiteY3"/>
              </a:cxn>
            </a:cxnLst>
            <a:rect l="l" t="t" r="r" b="b"/>
            <a:pathLst>
              <a:path w="260214" h="1141060">
                <a:moveTo>
                  <a:pt x="260214" y="995963"/>
                </a:moveTo>
                <a:lnTo>
                  <a:pt x="0" y="1141060"/>
                </a:lnTo>
                <a:lnTo>
                  <a:pt x="0" y="146621"/>
                </a:lnTo>
                <a:lnTo>
                  <a:pt x="260214" y="0"/>
                </a:lnTo>
                <a:close/>
              </a:path>
            </a:pathLst>
          </a:custGeom>
          <a:solidFill>
            <a:srgbClr val="0075EA"/>
          </a:solidFill>
          <a:ln>
            <a:noFill/>
          </a:ln>
        </p:spPr>
        <p:txBody>
          <a:bodyPr vert="horz" wrap="square" lIns="91440" tIns="45720" rIns="91440" bIns="45720" numCol="1" anchor="t" anchorCtr="0" compatLnSpc="1">
            <a:noAutofit/>
          </a:bodyPr>
          <a:lstStyle/>
          <a:p>
            <a:endParaRPr lang="zh-CN" altLang="en-US" dirty="0"/>
          </a:p>
        </p:txBody>
      </p:sp>
      <p:sp>
        <p:nvSpPr>
          <p:cNvPr id="11" name="矩形 10">
            <a:extLst>
              <a:ext uri="{FF2B5EF4-FFF2-40B4-BE49-F238E27FC236}">
                <a16:creationId xmlns:a16="http://schemas.microsoft.com/office/drawing/2014/main" id="{6C110C1E-F681-4180-A55B-8F47F2A964AA}"/>
              </a:ext>
            </a:extLst>
          </p:cNvPr>
          <p:cNvSpPr/>
          <p:nvPr/>
        </p:nvSpPr>
        <p:spPr>
          <a:xfrm>
            <a:off x="1060868" y="1269819"/>
            <a:ext cx="10078187" cy="3905043"/>
          </a:xfrm>
          <a:prstGeom prst="rect">
            <a:avLst/>
          </a:prstGeom>
          <a:ln>
            <a:solidFill>
              <a:schemeClr val="accent1"/>
            </a:solidFill>
          </a:ln>
        </p:spPr>
        <p:txBody>
          <a:bodyPr wrap="square" lIns="72000" rIns="72000">
            <a:spAutoFit/>
          </a:bodyPr>
          <a:lstStyle/>
          <a:p>
            <a:pPr marL="342900" indent="-342900" algn="just">
              <a:lnSpc>
                <a:spcPct val="150000"/>
              </a:lnSpc>
              <a:spcBef>
                <a:spcPts val="600"/>
              </a:spcBef>
              <a:spcAft>
                <a:spcPts val="600"/>
              </a:spcAft>
              <a:buClr>
                <a:srgbClr val="FF0066"/>
              </a:buClr>
              <a:buFont typeface="Wingdings" panose="05000000000000000000" pitchFamily="2" charset="2"/>
              <a:buChar char="p"/>
            </a:pPr>
            <a:r>
              <a:rPr lang="zh-CN" altLang="en-US" sz="2800" dirty="0">
                <a:latin typeface="微软雅黑" panose="020B0503020204020204" pitchFamily="34" charset="-122"/>
                <a:ea typeface="微软雅黑" panose="020B0503020204020204" pitchFamily="34" charset="-122"/>
                <a:cs typeface="+mn-ea"/>
                <a:sym typeface="+mn-lt"/>
              </a:rPr>
              <a:t>上述双流出动态调度流水线的性能受限于以下</a:t>
            </a:r>
            <a:r>
              <a:rPr lang="en-US" altLang="zh-CN" sz="2800" dirty="0">
                <a:latin typeface="微软雅黑" panose="020B0503020204020204" pitchFamily="34" charset="-122"/>
                <a:ea typeface="微软雅黑" panose="020B0503020204020204" pitchFamily="34" charset="-122"/>
                <a:cs typeface="+mn-ea"/>
                <a:sym typeface="+mn-lt"/>
              </a:rPr>
              <a:t>3</a:t>
            </a:r>
            <a:r>
              <a:rPr lang="zh-CN" altLang="en-US" sz="2800" dirty="0">
                <a:latin typeface="微软雅黑" panose="020B0503020204020204" pitchFamily="34" charset="-122"/>
                <a:ea typeface="微软雅黑" panose="020B0503020204020204" pitchFamily="34" charset="-122"/>
                <a:cs typeface="+mn-ea"/>
                <a:sym typeface="+mn-lt"/>
              </a:rPr>
              <a:t>个因素：</a:t>
            </a:r>
            <a:endParaRPr lang="en-US" altLang="zh-CN" sz="2800" dirty="0">
              <a:latin typeface="微软雅黑" panose="020B0503020204020204" pitchFamily="34" charset="-122"/>
              <a:ea typeface="微软雅黑" panose="020B0503020204020204" pitchFamily="34" charset="-122"/>
              <a:cs typeface="+mn-ea"/>
              <a:sym typeface="+mn-lt"/>
            </a:endParaRPr>
          </a:p>
          <a:p>
            <a:pPr marL="914400" lvl="1" indent="-457200" algn="just">
              <a:lnSpc>
                <a:spcPct val="150000"/>
              </a:lnSpc>
              <a:spcBef>
                <a:spcPts val="600"/>
              </a:spcBef>
              <a:spcAft>
                <a:spcPts val="600"/>
              </a:spcAft>
              <a:buClr>
                <a:srgbClr val="FF0066"/>
              </a:buClr>
              <a:buFont typeface="Wingdings" panose="05000000000000000000" pitchFamily="2" charset="2"/>
              <a:buChar char="Ø"/>
            </a:pPr>
            <a:r>
              <a:rPr lang="zh-CN" altLang="en-US" sz="2400" dirty="0">
                <a:latin typeface="微软雅黑" panose="020B0503020204020204" pitchFamily="34" charset="-122"/>
                <a:ea typeface="微软雅黑" panose="020B0503020204020204" pitchFamily="34" charset="-122"/>
                <a:cs typeface="+mn-ea"/>
                <a:sym typeface="+mn-lt"/>
              </a:rPr>
              <a:t>整数部件和浮点部件的工作负载不平衡，没有充分发挥出浮点部件的作用。</a:t>
            </a:r>
            <a:endParaRPr lang="en-US" altLang="zh-CN" sz="2400" dirty="0">
              <a:latin typeface="微软雅黑" panose="020B0503020204020204" pitchFamily="34" charset="-122"/>
              <a:ea typeface="微软雅黑" panose="020B0503020204020204" pitchFamily="34" charset="-122"/>
              <a:cs typeface="+mn-ea"/>
              <a:sym typeface="+mn-lt"/>
            </a:endParaRPr>
          </a:p>
          <a:p>
            <a:pPr marL="914400" lvl="1" indent="-457200" algn="just">
              <a:lnSpc>
                <a:spcPct val="150000"/>
              </a:lnSpc>
              <a:spcBef>
                <a:spcPts val="600"/>
              </a:spcBef>
              <a:spcAft>
                <a:spcPts val="600"/>
              </a:spcAft>
              <a:buClr>
                <a:srgbClr val="FF0066"/>
              </a:buClr>
              <a:buFont typeface="Wingdings" panose="05000000000000000000" pitchFamily="2" charset="2"/>
              <a:buChar char="Ø"/>
            </a:pPr>
            <a:r>
              <a:rPr lang="zh-CN" altLang="en-US" sz="2400" dirty="0">
                <a:latin typeface="微软雅黑" panose="020B0503020204020204" pitchFamily="34" charset="-122"/>
                <a:ea typeface="微软雅黑" panose="020B0503020204020204" pitchFamily="34" charset="-122"/>
                <a:cs typeface="+mn-ea"/>
                <a:sym typeface="+mn-lt"/>
              </a:rPr>
              <a:t>每个循环叠代中的控制开销太大。</a:t>
            </a:r>
            <a:endParaRPr lang="en-US" altLang="zh-CN" sz="2400" dirty="0">
              <a:latin typeface="微软雅黑" panose="020B0503020204020204" pitchFamily="34" charset="-122"/>
              <a:ea typeface="微软雅黑" panose="020B0503020204020204" pitchFamily="34" charset="-122"/>
              <a:cs typeface="+mn-ea"/>
              <a:sym typeface="+mn-lt"/>
            </a:endParaRPr>
          </a:p>
          <a:p>
            <a:pPr marL="914400" lvl="1" indent="-457200" algn="just">
              <a:lnSpc>
                <a:spcPct val="150000"/>
              </a:lnSpc>
              <a:spcBef>
                <a:spcPts val="600"/>
              </a:spcBef>
              <a:spcAft>
                <a:spcPts val="600"/>
              </a:spcAft>
              <a:buClr>
                <a:srgbClr val="FF0066"/>
              </a:buClr>
              <a:buFont typeface="Wingdings" panose="05000000000000000000" pitchFamily="2" charset="2"/>
              <a:buChar char="Ø"/>
            </a:pPr>
            <a:r>
              <a:rPr lang="zh-CN" altLang="en-US" sz="2400" dirty="0">
                <a:latin typeface="微软雅黑" panose="020B0503020204020204" pitchFamily="34" charset="-122"/>
                <a:ea typeface="微软雅黑" panose="020B0503020204020204" pitchFamily="34" charset="-122"/>
                <a:cs typeface="+mn-ea"/>
                <a:sym typeface="+mn-lt"/>
              </a:rPr>
              <a:t>控制相关使得处理机必须等到分支指令的结果出来后才能开始下一条</a:t>
            </a:r>
            <a:r>
              <a:rPr lang="en-US" altLang="zh-CN" sz="2400" dirty="0" err="1">
                <a:latin typeface="微软雅黑" panose="020B0503020204020204" pitchFamily="34" charset="-122"/>
                <a:ea typeface="微软雅黑" panose="020B0503020204020204" pitchFamily="34" charset="-122"/>
                <a:cs typeface="+mn-ea"/>
                <a:sym typeface="+mn-lt"/>
              </a:rPr>
              <a:t>L.D</a:t>
            </a:r>
            <a:r>
              <a:rPr lang="zh-CN" altLang="en-US" sz="2400" dirty="0">
                <a:latin typeface="微软雅黑" panose="020B0503020204020204" pitchFamily="34" charset="-122"/>
                <a:ea typeface="微软雅黑" panose="020B0503020204020204" pitchFamily="34" charset="-122"/>
                <a:cs typeface="+mn-ea"/>
                <a:sym typeface="+mn-lt"/>
              </a:rPr>
              <a:t>指令的执行。 </a:t>
            </a:r>
          </a:p>
        </p:txBody>
      </p:sp>
      <p:grpSp>
        <p:nvGrpSpPr>
          <p:cNvPr id="8" name="组合 7">
            <a:extLst>
              <a:ext uri="{FF2B5EF4-FFF2-40B4-BE49-F238E27FC236}">
                <a16:creationId xmlns:a16="http://schemas.microsoft.com/office/drawing/2014/main" id="{82CE2ACD-499D-47AC-B55C-5B06DAE97E98}"/>
              </a:ext>
            </a:extLst>
          </p:cNvPr>
          <p:cNvGrpSpPr/>
          <p:nvPr/>
        </p:nvGrpSpPr>
        <p:grpSpPr>
          <a:xfrm>
            <a:off x="635243" y="278225"/>
            <a:ext cx="6489952" cy="714073"/>
            <a:chOff x="635241" y="278221"/>
            <a:chExt cx="6489952" cy="714072"/>
          </a:xfrm>
        </p:grpSpPr>
        <p:sp>
          <p:nvSpPr>
            <p:cNvPr id="12" name="矩形 11">
              <a:extLst>
                <a:ext uri="{FF2B5EF4-FFF2-40B4-BE49-F238E27FC236}">
                  <a16:creationId xmlns:a16="http://schemas.microsoft.com/office/drawing/2014/main" id="{752C7659-1704-4E56-BA55-FBEC4C30E618}"/>
                </a:ext>
              </a:extLst>
            </p:cNvPr>
            <p:cNvSpPr/>
            <p:nvPr/>
          </p:nvSpPr>
          <p:spPr>
            <a:xfrm>
              <a:off x="635241" y="676889"/>
              <a:ext cx="6489952" cy="315404"/>
            </a:xfrm>
            <a:prstGeom prst="rect">
              <a:avLst/>
            </a:prstGeom>
          </p:spPr>
          <p:txBody>
            <a:bodyPr wrap="square">
              <a:spAutoFit/>
            </a:bodyPr>
            <a:lstStyle/>
            <a:p>
              <a:pPr algn="ctr"/>
              <a:r>
                <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rPr>
                <a:t>Multiple Issue Technology based on Dynamic Schedule</a:t>
              </a:r>
            </a:p>
          </p:txBody>
        </p:sp>
        <p:sp>
          <p:nvSpPr>
            <p:cNvPr id="13" name="矩形 12">
              <a:extLst>
                <a:ext uri="{FF2B5EF4-FFF2-40B4-BE49-F238E27FC236}">
                  <a16:creationId xmlns:a16="http://schemas.microsoft.com/office/drawing/2014/main" id="{8A565167-5502-40D4-AFF3-6BA9308FF2E8}"/>
                </a:ext>
              </a:extLst>
            </p:cNvPr>
            <p:cNvSpPr/>
            <p:nvPr/>
          </p:nvSpPr>
          <p:spPr>
            <a:xfrm>
              <a:off x="1197484" y="278221"/>
              <a:ext cx="4493538" cy="523219"/>
            </a:xfrm>
            <a:prstGeom prst="rect">
              <a:avLst/>
            </a:prstGeom>
          </p:spPr>
          <p:txBody>
            <a:bodyPr wrap="none">
              <a:spAutoFit/>
            </a:bodyPr>
            <a:lstStyle/>
            <a:p>
              <a:r>
                <a:rPr lang="zh-CN" altLang="en-US" sz="2800" b="1" dirty="0">
                  <a:solidFill>
                    <a:schemeClr val="tx1">
                      <a:lumMod val="85000"/>
                      <a:lumOff val="15000"/>
                    </a:schemeClr>
                  </a:solidFill>
                  <a:latin typeface="等线" panose="02010600030101010101" pitchFamily="2" charset="-122"/>
                  <a:ea typeface="等线" panose="02010600030101010101" pitchFamily="2" charset="-122"/>
                </a:rPr>
                <a:t>基于动态调度的多发射技术</a:t>
              </a:r>
            </a:p>
          </p:txBody>
        </p:sp>
      </p:grpSp>
    </p:spTree>
    <p:extLst>
      <p:ext uri="{BB962C8B-B14F-4D97-AF65-F5344CB8AC3E}">
        <p14:creationId xmlns:p14="http://schemas.microsoft.com/office/powerpoint/2010/main" val="3493155669"/>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自由: 形状 22"/>
          <p:cNvSpPr/>
          <p:nvPr/>
        </p:nvSpPr>
        <p:spPr bwMode="auto">
          <a:xfrm rot="12600000">
            <a:off x="628798" y="267712"/>
            <a:ext cx="166903" cy="731887"/>
          </a:xfrm>
          <a:custGeom>
            <a:avLst/>
            <a:gdLst>
              <a:gd name="connsiteX0" fmla="*/ 260214 w 260214"/>
              <a:gd name="connsiteY0" fmla="*/ 995963 h 1141060"/>
              <a:gd name="connsiteX1" fmla="*/ 0 w 260214"/>
              <a:gd name="connsiteY1" fmla="*/ 1141060 h 1141060"/>
              <a:gd name="connsiteX2" fmla="*/ 0 w 260214"/>
              <a:gd name="connsiteY2" fmla="*/ 146621 h 1141060"/>
              <a:gd name="connsiteX3" fmla="*/ 260214 w 260214"/>
              <a:gd name="connsiteY3" fmla="*/ 0 h 1141060"/>
            </a:gdLst>
            <a:ahLst/>
            <a:cxnLst>
              <a:cxn ang="0">
                <a:pos x="connsiteX0" y="connsiteY0"/>
              </a:cxn>
              <a:cxn ang="0">
                <a:pos x="connsiteX1" y="connsiteY1"/>
              </a:cxn>
              <a:cxn ang="0">
                <a:pos x="connsiteX2" y="connsiteY2"/>
              </a:cxn>
              <a:cxn ang="0">
                <a:pos x="connsiteX3" y="connsiteY3"/>
              </a:cxn>
            </a:cxnLst>
            <a:rect l="l" t="t" r="r" b="b"/>
            <a:pathLst>
              <a:path w="260214" h="1141060">
                <a:moveTo>
                  <a:pt x="260214" y="995963"/>
                </a:moveTo>
                <a:lnTo>
                  <a:pt x="0" y="1141060"/>
                </a:lnTo>
                <a:lnTo>
                  <a:pt x="0" y="146621"/>
                </a:lnTo>
                <a:lnTo>
                  <a:pt x="260214" y="0"/>
                </a:lnTo>
                <a:close/>
              </a:path>
            </a:pathLst>
          </a:custGeom>
          <a:solidFill>
            <a:srgbClr val="0075EA"/>
          </a:solidFill>
          <a:ln>
            <a:noFill/>
          </a:ln>
        </p:spPr>
        <p:txBody>
          <a:bodyPr vert="horz" wrap="square" lIns="91440" tIns="45720" rIns="91440" bIns="45720" numCol="1" anchor="t" anchorCtr="0" compatLnSpc="1">
            <a:noAutofit/>
          </a:bodyPr>
          <a:lstStyle/>
          <a:p>
            <a:endParaRPr lang="zh-CN" altLang="en-US" dirty="0"/>
          </a:p>
        </p:txBody>
      </p:sp>
      <p:sp>
        <p:nvSpPr>
          <p:cNvPr id="2" name="文本框 1">
            <a:extLst>
              <a:ext uri="{FF2B5EF4-FFF2-40B4-BE49-F238E27FC236}">
                <a16:creationId xmlns:a16="http://schemas.microsoft.com/office/drawing/2014/main" id="{2E63137F-1545-4A23-8985-F45AD0E643AA}"/>
              </a:ext>
            </a:extLst>
          </p:cNvPr>
          <p:cNvSpPr txBox="1"/>
          <p:nvPr/>
        </p:nvSpPr>
        <p:spPr>
          <a:xfrm>
            <a:off x="904459" y="1287946"/>
            <a:ext cx="8941157" cy="5196872"/>
          </a:xfrm>
          <a:prstGeom prst="rect">
            <a:avLst/>
          </a:prstGeom>
          <a:noFill/>
        </p:spPr>
        <p:txBody>
          <a:bodyPr wrap="square" rtlCol="0">
            <a:spAutoFit/>
          </a:bodyPr>
          <a:lstStyle/>
          <a:p>
            <a:pPr marL="457200" indent="-457200">
              <a:lnSpc>
                <a:spcPts val="8200"/>
              </a:lnSpc>
              <a:buClr>
                <a:srgbClr val="0055D2"/>
              </a:buClr>
              <a:buFont typeface="Wingdings" panose="05000000000000000000" pitchFamily="2" charset="2"/>
              <a:buChar char="p"/>
            </a:pPr>
            <a:r>
              <a:rPr lang="zh-CN" altLang="en-US" sz="3200" dirty="0">
                <a:solidFill>
                  <a:schemeClr val="bg1">
                    <a:lumMod val="75000"/>
                  </a:schemeClr>
                </a:solidFill>
              </a:rPr>
              <a:t>指令级并行的概念</a:t>
            </a:r>
            <a:endParaRPr lang="en-US" altLang="zh-CN" sz="3200" dirty="0">
              <a:solidFill>
                <a:schemeClr val="bg1">
                  <a:lumMod val="75000"/>
                </a:schemeClr>
              </a:solidFill>
            </a:endParaRPr>
          </a:p>
          <a:p>
            <a:pPr marL="457200" indent="-457200">
              <a:lnSpc>
                <a:spcPts val="8200"/>
              </a:lnSpc>
              <a:buClr>
                <a:srgbClr val="0055D2"/>
              </a:buClr>
              <a:buFont typeface="Wingdings" panose="05000000000000000000" pitchFamily="2" charset="2"/>
              <a:buChar char="p"/>
            </a:pPr>
            <a:r>
              <a:rPr lang="zh-CN" altLang="en-US" sz="3200" dirty="0">
                <a:solidFill>
                  <a:schemeClr val="bg1">
                    <a:lumMod val="75000"/>
                  </a:schemeClr>
                </a:solidFill>
              </a:rPr>
              <a:t>动态指令调度</a:t>
            </a:r>
            <a:endParaRPr lang="en-US" altLang="zh-CN" sz="3200" dirty="0">
              <a:solidFill>
                <a:schemeClr val="bg1">
                  <a:lumMod val="75000"/>
                </a:schemeClr>
              </a:solidFill>
            </a:endParaRPr>
          </a:p>
          <a:p>
            <a:pPr marL="457200" indent="-457200">
              <a:lnSpc>
                <a:spcPts val="8200"/>
              </a:lnSpc>
              <a:buClr>
                <a:srgbClr val="0055D2"/>
              </a:buClr>
              <a:buFont typeface="Wingdings" panose="05000000000000000000" pitchFamily="2" charset="2"/>
              <a:buChar char="p"/>
            </a:pPr>
            <a:r>
              <a:rPr lang="zh-CN" altLang="en-US" sz="3200" dirty="0">
                <a:solidFill>
                  <a:schemeClr val="bg1">
                    <a:lumMod val="75000"/>
                  </a:schemeClr>
                </a:solidFill>
              </a:rPr>
              <a:t>分支预测技术</a:t>
            </a:r>
            <a:endParaRPr lang="en-US" altLang="zh-CN" sz="3200" dirty="0">
              <a:solidFill>
                <a:schemeClr val="bg1">
                  <a:lumMod val="75000"/>
                </a:schemeClr>
              </a:solidFill>
            </a:endParaRPr>
          </a:p>
          <a:p>
            <a:pPr marL="457200" indent="-457200">
              <a:lnSpc>
                <a:spcPts val="8200"/>
              </a:lnSpc>
              <a:buClr>
                <a:srgbClr val="0055D2"/>
              </a:buClr>
              <a:buFont typeface="Wingdings" panose="05000000000000000000" pitchFamily="2" charset="2"/>
              <a:buChar char="p"/>
            </a:pPr>
            <a:r>
              <a:rPr lang="zh-CN" altLang="en-US" sz="3200" dirty="0">
                <a:solidFill>
                  <a:schemeClr val="bg1">
                    <a:lumMod val="75000"/>
                  </a:schemeClr>
                </a:solidFill>
              </a:rPr>
              <a:t>多发射（多指令流出）技术</a:t>
            </a:r>
            <a:endParaRPr lang="en-US" altLang="zh-CN" sz="3200" dirty="0">
              <a:solidFill>
                <a:schemeClr val="bg1">
                  <a:lumMod val="75000"/>
                </a:schemeClr>
              </a:solidFill>
            </a:endParaRPr>
          </a:p>
          <a:p>
            <a:pPr marL="457200" indent="-457200">
              <a:lnSpc>
                <a:spcPts val="8200"/>
              </a:lnSpc>
              <a:buClr>
                <a:srgbClr val="0055D2"/>
              </a:buClr>
              <a:buFont typeface="Wingdings" panose="05000000000000000000" pitchFamily="2" charset="2"/>
              <a:buChar char="p"/>
            </a:pPr>
            <a:r>
              <a:rPr lang="zh-CN" altLang="en-US" sz="3200" dirty="0"/>
              <a:t>静态指令调度</a:t>
            </a:r>
            <a:endParaRPr lang="en-US" altLang="zh-CN" sz="3200" dirty="0"/>
          </a:p>
        </p:txBody>
      </p:sp>
      <p:grpSp>
        <p:nvGrpSpPr>
          <p:cNvPr id="7" name="组合 6">
            <a:extLst>
              <a:ext uri="{FF2B5EF4-FFF2-40B4-BE49-F238E27FC236}">
                <a16:creationId xmlns:a16="http://schemas.microsoft.com/office/drawing/2014/main" id="{2E8FB0F8-3174-4A0E-A55E-6C30DAA94833}"/>
              </a:ext>
            </a:extLst>
          </p:cNvPr>
          <p:cNvGrpSpPr/>
          <p:nvPr/>
        </p:nvGrpSpPr>
        <p:grpSpPr>
          <a:xfrm>
            <a:off x="908365" y="278225"/>
            <a:ext cx="4258156" cy="830998"/>
            <a:chOff x="908363" y="278221"/>
            <a:chExt cx="4258156" cy="830997"/>
          </a:xfrm>
        </p:grpSpPr>
        <p:sp>
          <p:nvSpPr>
            <p:cNvPr id="8" name="矩形 7">
              <a:extLst>
                <a:ext uri="{FF2B5EF4-FFF2-40B4-BE49-F238E27FC236}">
                  <a16:creationId xmlns:a16="http://schemas.microsoft.com/office/drawing/2014/main" id="{05E64724-3CE8-461C-BA33-3F5570F2C9DD}"/>
                </a:ext>
              </a:extLst>
            </p:cNvPr>
            <p:cNvSpPr/>
            <p:nvPr/>
          </p:nvSpPr>
          <p:spPr>
            <a:xfrm>
              <a:off x="908363" y="801441"/>
              <a:ext cx="4162399" cy="307777"/>
            </a:xfrm>
            <a:prstGeom prst="rect">
              <a:avLst/>
            </a:prstGeom>
          </p:spPr>
          <p:txBody>
            <a:bodyPr wrap="square">
              <a:spAutoFit/>
            </a:bodyPr>
            <a:lstStyle/>
            <a:p>
              <a:pPr algn="ctr"/>
              <a:r>
                <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rPr>
                <a:t>Part 1: Instruction Level Parallelism</a:t>
              </a:r>
            </a:p>
          </p:txBody>
        </p:sp>
        <p:sp>
          <p:nvSpPr>
            <p:cNvPr id="9" name="矩形 8">
              <a:extLst>
                <a:ext uri="{FF2B5EF4-FFF2-40B4-BE49-F238E27FC236}">
                  <a16:creationId xmlns:a16="http://schemas.microsoft.com/office/drawing/2014/main" id="{7F007733-A2E0-442A-8EAB-722EB6AD6307}"/>
                </a:ext>
              </a:extLst>
            </p:cNvPr>
            <p:cNvSpPr/>
            <p:nvPr/>
          </p:nvSpPr>
          <p:spPr>
            <a:xfrm>
              <a:off x="1197484" y="278221"/>
              <a:ext cx="3969035" cy="523219"/>
            </a:xfrm>
            <a:prstGeom prst="rect">
              <a:avLst/>
            </a:prstGeom>
          </p:spPr>
          <p:txBody>
            <a:bodyPr wrap="none">
              <a:spAutoFit/>
            </a:bodyPr>
            <a:lstStyle/>
            <a:p>
              <a:r>
                <a:rPr lang="zh-CN" altLang="en-US" sz="2800" b="1" spc="151" dirty="0">
                  <a:solidFill>
                    <a:schemeClr val="tx1">
                      <a:lumMod val="85000"/>
                      <a:lumOff val="15000"/>
                    </a:schemeClr>
                  </a:solidFill>
                  <a:latin typeface="等线" panose="02010600030101010101" pitchFamily="2" charset="-122"/>
                  <a:ea typeface="等线" panose="02010600030101010101" pitchFamily="2" charset="-122"/>
                </a:rPr>
                <a:t>第一部分：指令级并行</a:t>
              </a:r>
              <a:endParaRPr lang="zh-CN" altLang="en-US" sz="2800" b="1" dirty="0">
                <a:solidFill>
                  <a:schemeClr val="tx1">
                    <a:lumMod val="85000"/>
                    <a:lumOff val="15000"/>
                  </a:schemeClr>
                </a:solidFill>
                <a:latin typeface="等线" panose="02010600030101010101" pitchFamily="2" charset="-122"/>
                <a:ea typeface="等线" panose="02010600030101010101" pitchFamily="2" charset="-122"/>
              </a:endParaRPr>
            </a:p>
          </p:txBody>
        </p:sp>
      </p:grpSp>
    </p:spTree>
    <p:extLst>
      <p:ext uri="{BB962C8B-B14F-4D97-AF65-F5344CB8AC3E}">
        <p14:creationId xmlns:p14="http://schemas.microsoft.com/office/powerpoint/2010/main" val="307052904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自由: 形状 22"/>
          <p:cNvSpPr/>
          <p:nvPr/>
        </p:nvSpPr>
        <p:spPr bwMode="auto">
          <a:xfrm rot="12600000">
            <a:off x="628798" y="267712"/>
            <a:ext cx="166903" cy="731887"/>
          </a:xfrm>
          <a:custGeom>
            <a:avLst/>
            <a:gdLst>
              <a:gd name="connsiteX0" fmla="*/ 260214 w 260214"/>
              <a:gd name="connsiteY0" fmla="*/ 995963 h 1141060"/>
              <a:gd name="connsiteX1" fmla="*/ 0 w 260214"/>
              <a:gd name="connsiteY1" fmla="*/ 1141060 h 1141060"/>
              <a:gd name="connsiteX2" fmla="*/ 0 w 260214"/>
              <a:gd name="connsiteY2" fmla="*/ 146621 h 1141060"/>
              <a:gd name="connsiteX3" fmla="*/ 260214 w 260214"/>
              <a:gd name="connsiteY3" fmla="*/ 0 h 1141060"/>
            </a:gdLst>
            <a:ahLst/>
            <a:cxnLst>
              <a:cxn ang="0">
                <a:pos x="connsiteX0" y="connsiteY0"/>
              </a:cxn>
              <a:cxn ang="0">
                <a:pos x="connsiteX1" y="connsiteY1"/>
              </a:cxn>
              <a:cxn ang="0">
                <a:pos x="connsiteX2" y="connsiteY2"/>
              </a:cxn>
              <a:cxn ang="0">
                <a:pos x="connsiteX3" y="connsiteY3"/>
              </a:cxn>
            </a:cxnLst>
            <a:rect l="l" t="t" r="r" b="b"/>
            <a:pathLst>
              <a:path w="260214" h="1141060">
                <a:moveTo>
                  <a:pt x="260214" y="995963"/>
                </a:moveTo>
                <a:lnTo>
                  <a:pt x="0" y="1141060"/>
                </a:lnTo>
                <a:lnTo>
                  <a:pt x="0" y="146621"/>
                </a:lnTo>
                <a:lnTo>
                  <a:pt x="260214" y="0"/>
                </a:lnTo>
                <a:close/>
              </a:path>
            </a:pathLst>
          </a:custGeom>
          <a:solidFill>
            <a:srgbClr val="0075EA"/>
          </a:solidFill>
          <a:ln>
            <a:noFill/>
          </a:ln>
        </p:spPr>
        <p:txBody>
          <a:bodyPr vert="horz" wrap="square" lIns="91440" tIns="45720" rIns="91440" bIns="45720" numCol="1" anchor="t" anchorCtr="0" compatLnSpc="1">
            <a:noAutofit/>
          </a:bodyPr>
          <a:lstStyle/>
          <a:p>
            <a:endParaRPr lang="zh-CN" altLang="en-US" dirty="0"/>
          </a:p>
        </p:txBody>
      </p:sp>
      <p:sp>
        <p:nvSpPr>
          <p:cNvPr id="11" name="矩形 10">
            <a:extLst>
              <a:ext uri="{FF2B5EF4-FFF2-40B4-BE49-F238E27FC236}">
                <a16:creationId xmlns:a16="http://schemas.microsoft.com/office/drawing/2014/main" id="{6C110C1E-F681-4180-A55B-8F47F2A964AA}"/>
              </a:ext>
            </a:extLst>
          </p:cNvPr>
          <p:cNvSpPr/>
          <p:nvPr/>
        </p:nvSpPr>
        <p:spPr>
          <a:xfrm>
            <a:off x="1060868" y="1269819"/>
            <a:ext cx="10078187" cy="5002203"/>
          </a:xfrm>
          <a:prstGeom prst="rect">
            <a:avLst/>
          </a:prstGeom>
          <a:ln>
            <a:solidFill>
              <a:schemeClr val="accent1"/>
            </a:solidFill>
          </a:ln>
        </p:spPr>
        <p:txBody>
          <a:bodyPr wrap="square" lIns="72000" rIns="72000">
            <a:spAutoFit/>
          </a:bodyPr>
          <a:lstStyle/>
          <a:p>
            <a:pPr marL="342900" indent="-342900" algn="just">
              <a:lnSpc>
                <a:spcPct val="150000"/>
              </a:lnSpc>
              <a:spcBef>
                <a:spcPts val="600"/>
              </a:spcBef>
              <a:spcAft>
                <a:spcPts val="600"/>
              </a:spcAft>
              <a:buClr>
                <a:srgbClr val="FF0066"/>
              </a:buClr>
              <a:buFont typeface="Wingdings" panose="05000000000000000000" pitchFamily="2" charset="2"/>
              <a:buChar char="p"/>
            </a:pPr>
            <a:r>
              <a:rPr lang="zh-CN" altLang="en-US" sz="2800" dirty="0">
                <a:latin typeface="微软雅黑" panose="020B0503020204020204" pitchFamily="34" charset="-122"/>
                <a:ea typeface="微软雅黑" panose="020B0503020204020204" pitchFamily="34" charset="-122"/>
                <a:cs typeface="+mn-ea"/>
                <a:sym typeface="+mn-lt"/>
              </a:rPr>
              <a:t>在</a:t>
            </a:r>
            <a:r>
              <a:rPr lang="en-US" altLang="zh-CN" sz="2800" dirty="0">
                <a:latin typeface="微软雅黑" panose="020B0503020204020204" pitchFamily="34" charset="-122"/>
                <a:ea typeface="微软雅黑" panose="020B0503020204020204" pitchFamily="34" charset="-122"/>
                <a:cs typeface="+mn-ea"/>
                <a:sym typeface="+mn-lt"/>
              </a:rPr>
              <a:t>VLIW</a:t>
            </a:r>
            <a:r>
              <a:rPr lang="zh-CN" altLang="en-US" sz="2800" dirty="0">
                <a:latin typeface="微软雅黑" panose="020B0503020204020204" pitchFamily="34" charset="-122"/>
                <a:ea typeface="微软雅黑" panose="020B0503020204020204" pitchFamily="34" charset="-122"/>
                <a:cs typeface="+mn-ea"/>
                <a:sym typeface="+mn-lt"/>
              </a:rPr>
              <a:t>处理器中，在指令流出时不需要进行复杂的冲突检测，而是依靠</a:t>
            </a:r>
            <a:r>
              <a:rPr lang="zh-CN" altLang="en-US" sz="2800" b="1" dirty="0">
                <a:solidFill>
                  <a:srgbClr val="0066FF"/>
                </a:solidFill>
                <a:latin typeface="微软雅黑" panose="020B0503020204020204" pitchFamily="34" charset="-122"/>
                <a:ea typeface="微软雅黑" panose="020B0503020204020204" pitchFamily="34" charset="-122"/>
                <a:cs typeface="+mn-ea"/>
                <a:sym typeface="+mn-lt"/>
              </a:rPr>
              <a:t>编译器</a:t>
            </a:r>
            <a:r>
              <a:rPr lang="zh-CN" altLang="en-US" sz="2800" dirty="0">
                <a:latin typeface="微软雅黑" panose="020B0503020204020204" pitchFamily="34" charset="-122"/>
                <a:ea typeface="微软雅黑" panose="020B0503020204020204" pitchFamily="34" charset="-122"/>
                <a:cs typeface="+mn-ea"/>
                <a:sym typeface="+mn-lt"/>
              </a:rPr>
              <a:t>全部安排好了；</a:t>
            </a:r>
            <a:endParaRPr lang="en-US" altLang="zh-CN" sz="2800" dirty="0">
              <a:latin typeface="微软雅黑" panose="020B0503020204020204" pitchFamily="34" charset="-122"/>
              <a:ea typeface="微软雅黑" panose="020B0503020204020204" pitchFamily="34" charset="-122"/>
              <a:cs typeface="+mn-ea"/>
              <a:sym typeface="+mn-lt"/>
            </a:endParaRPr>
          </a:p>
          <a:p>
            <a:pPr marL="342900" indent="-342900" algn="just">
              <a:lnSpc>
                <a:spcPct val="150000"/>
              </a:lnSpc>
              <a:spcBef>
                <a:spcPts val="600"/>
              </a:spcBef>
              <a:spcAft>
                <a:spcPts val="600"/>
              </a:spcAft>
              <a:buClr>
                <a:srgbClr val="FF0066"/>
              </a:buClr>
              <a:buFont typeface="Wingdings" panose="05000000000000000000" pitchFamily="2" charset="2"/>
              <a:buChar char="p"/>
            </a:pPr>
            <a:r>
              <a:rPr lang="zh-CN" altLang="en-US" sz="2800" dirty="0">
                <a:latin typeface="微软雅黑" panose="020B0503020204020204" pitchFamily="34" charset="-122"/>
                <a:ea typeface="微软雅黑" panose="020B0503020204020204" pitchFamily="34" charset="-122"/>
                <a:cs typeface="+mn-ea"/>
                <a:sym typeface="+mn-lt"/>
              </a:rPr>
              <a:t>把能并行执行的多条指令组装成一条很长的指令（</a:t>
            </a:r>
            <a:r>
              <a:rPr lang="en-US" altLang="zh-CN" sz="2800" dirty="0">
                <a:latin typeface="微软雅黑" panose="020B0503020204020204" pitchFamily="34" charset="-122"/>
                <a:ea typeface="微软雅黑" panose="020B0503020204020204" pitchFamily="34" charset="-122"/>
                <a:cs typeface="+mn-ea"/>
                <a:sym typeface="+mn-lt"/>
              </a:rPr>
              <a:t>100</a:t>
            </a:r>
            <a:r>
              <a:rPr lang="zh-CN" altLang="en-US" sz="2800" dirty="0">
                <a:latin typeface="微软雅黑" panose="020B0503020204020204" pitchFamily="34" charset="-122"/>
                <a:ea typeface="微软雅黑" panose="020B0503020204020204" pitchFamily="34" charset="-122"/>
                <a:cs typeface="+mn-ea"/>
                <a:sym typeface="+mn-lt"/>
              </a:rPr>
              <a:t>多位到几百位）；</a:t>
            </a:r>
          </a:p>
          <a:p>
            <a:pPr marL="342900" indent="-342900" algn="just">
              <a:lnSpc>
                <a:spcPct val="150000"/>
              </a:lnSpc>
              <a:spcBef>
                <a:spcPts val="600"/>
              </a:spcBef>
              <a:spcAft>
                <a:spcPts val="600"/>
              </a:spcAft>
              <a:buClr>
                <a:srgbClr val="FF0066"/>
              </a:buClr>
              <a:buFont typeface="Wingdings" panose="05000000000000000000" pitchFamily="2" charset="2"/>
              <a:buChar char="p"/>
            </a:pPr>
            <a:r>
              <a:rPr lang="zh-CN" altLang="en-US" sz="2800" dirty="0">
                <a:latin typeface="微软雅黑" panose="020B0503020204020204" pitchFamily="34" charset="-122"/>
                <a:ea typeface="微软雅黑" panose="020B0503020204020204" pitchFamily="34" charset="-122"/>
                <a:cs typeface="+mn-ea"/>
                <a:sym typeface="+mn-lt"/>
              </a:rPr>
              <a:t>设置多个功能部件；</a:t>
            </a:r>
          </a:p>
          <a:p>
            <a:pPr marL="342900" indent="-342900" algn="just">
              <a:lnSpc>
                <a:spcPct val="150000"/>
              </a:lnSpc>
              <a:spcBef>
                <a:spcPts val="600"/>
              </a:spcBef>
              <a:spcAft>
                <a:spcPts val="600"/>
              </a:spcAft>
              <a:buClr>
                <a:srgbClr val="FF0066"/>
              </a:buClr>
              <a:buFont typeface="Wingdings" panose="05000000000000000000" pitchFamily="2" charset="2"/>
              <a:buChar char="p"/>
            </a:pPr>
            <a:r>
              <a:rPr lang="zh-CN" altLang="en-US" sz="2800" dirty="0">
                <a:latin typeface="微软雅黑" panose="020B0503020204020204" pitchFamily="34" charset="-122"/>
                <a:ea typeface="微软雅黑" panose="020B0503020204020204" pitchFamily="34" charset="-122"/>
                <a:cs typeface="+mn-ea"/>
                <a:sym typeface="+mn-lt"/>
              </a:rPr>
              <a:t>指令字被分割成一些字段，每个字段称为一个</a:t>
            </a:r>
            <a:r>
              <a:rPr lang="zh-CN" altLang="en-US" sz="2800" b="1" dirty="0">
                <a:solidFill>
                  <a:srgbClr val="0066FF"/>
                </a:solidFill>
                <a:latin typeface="微软雅黑" panose="020B0503020204020204" pitchFamily="34" charset="-122"/>
                <a:ea typeface="微软雅黑" panose="020B0503020204020204" pitchFamily="34" charset="-122"/>
                <a:cs typeface="+mn-ea"/>
                <a:sym typeface="+mn-lt"/>
              </a:rPr>
              <a:t>操作槽（</a:t>
            </a:r>
            <a:r>
              <a:rPr lang="en-US" altLang="zh-CN" sz="2800" b="1" dirty="0">
                <a:solidFill>
                  <a:srgbClr val="0066FF"/>
                </a:solidFill>
                <a:latin typeface="微软雅黑" panose="020B0503020204020204" pitchFamily="34" charset="-122"/>
                <a:ea typeface="微软雅黑" panose="020B0503020204020204" pitchFamily="34" charset="-122"/>
                <a:cs typeface="+mn-ea"/>
                <a:sym typeface="+mn-lt"/>
              </a:rPr>
              <a:t>slot</a:t>
            </a:r>
            <a:r>
              <a:rPr lang="zh-CN" altLang="en-US" sz="2800" b="1" dirty="0">
                <a:solidFill>
                  <a:srgbClr val="0066FF"/>
                </a:solidFill>
                <a:latin typeface="微软雅黑" panose="020B0503020204020204" pitchFamily="34" charset="-122"/>
                <a:ea typeface="微软雅黑" panose="020B0503020204020204" pitchFamily="34" charset="-122"/>
                <a:cs typeface="+mn-ea"/>
                <a:sym typeface="+mn-lt"/>
              </a:rPr>
              <a:t>）</a:t>
            </a:r>
            <a:r>
              <a:rPr lang="zh-CN" altLang="en-US" sz="2800" dirty="0">
                <a:latin typeface="微软雅黑" panose="020B0503020204020204" pitchFamily="34" charset="-122"/>
                <a:ea typeface="微软雅黑" panose="020B0503020204020204" pitchFamily="34" charset="-122"/>
                <a:cs typeface="+mn-ea"/>
                <a:sym typeface="+mn-lt"/>
              </a:rPr>
              <a:t>，直接独立地控制一个功能部件。</a:t>
            </a:r>
          </a:p>
        </p:txBody>
      </p:sp>
      <p:grpSp>
        <p:nvGrpSpPr>
          <p:cNvPr id="8" name="组合 7">
            <a:extLst>
              <a:ext uri="{FF2B5EF4-FFF2-40B4-BE49-F238E27FC236}">
                <a16:creationId xmlns:a16="http://schemas.microsoft.com/office/drawing/2014/main" id="{82CE2ACD-499D-47AC-B55C-5B06DAE97E98}"/>
              </a:ext>
            </a:extLst>
          </p:cNvPr>
          <p:cNvGrpSpPr/>
          <p:nvPr/>
        </p:nvGrpSpPr>
        <p:grpSpPr>
          <a:xfrm>
            <a:off x="635243" y="278225"/>
            <a:ext cx="3894716" cy="714073"/>
            <a:chOff x="635241" y="278221"/>
            <a:chExt cx="3894716" cy="714072"/>
          </a:xfrm>
        </p:grpSpPr>
        <p:sp>
          <p:nvSpPr>
            <p:cNvPr id="12" name="矩形 11">
              <a:extLst>
                <a:ext uri="{FF2B5EF4-FFF2-40B4-BE49-F238E27FC236}">
                  <a16:creationId xmlns:a16="http://schemas.microsoft.com/office/drawing/2014/main" id="{752C7659-1704-4E56-BA55-FBEC4C30E618}"/>
                </a:ext>
              </a:extLst>
            </p:cNvPr>
            <p:cNvSpPr/>
            <p:nvPr/>
          </p:nvSpPr>
          <p:spPr>
            <a:xfrm>
              <a:off x="635241" y="676889"/>
              <a:ext cx="3894716" cy="315404"/>
            </a:xfrm>
            <a:prstGeom prst="rect">
              <a:avLst/>
            </a:prstGeom>
          </p:spPr>
          <p:txBody>
            <a:bodyPr wrap="square">
              <a:spAutoFit/>
            </a:bodyPr>
            <a:lstStyle/>
            <a:p>
              <a:pPr algn="ctr"/>
              <a:r>
                <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rPr>
                <a:t>Very Long Instruction Word</a:t>
              </a:r>
            </a:p>
          </p:txBody>
        </p:sp>
        <p:sp>
          <p:nvSpPr>
            <p:cNvPr id="13" name="矩形 12">
              <a:extLst>
                <a:ext uri="{FF2B5EF4-FFF2-40B4-BE49-F238E27FC236}">
                  <a16:creationId xmlns:a16="http://schemas.microsoft.com/office/drawing/2014/main" id="{8A565167-5502-40D4-AFF3-6BA9308FF2E8}"/>
                </a:ext>
              </a:extLst>
            </p:cNvPr>
            <p:cNvSpPr/>
            <p:nvPr/>
          </p:nvSpPr>
          <p:spPr>
            <a:xfrm>
              <a:off x="1197484" y="278221"/>
              <a:ext cx="1980029" cy="523219"/>
            </a:xfrm>
            <a:prstGeom prst="rect">
              <a:avLst/>
            </a:prstGeom>
          </p:spPr>
          <p:txBody>
            <a:bodyPr wrap="none">
              <a:spAutoFit/>
            </a:bodyPr>
            <a:lstStyle/>
            <a:p>
              <a:r>
                <a:rPr lang="zh-CN" altLang="en-US" sz="2800" b="1" dirty="0">
                  <a:solidFill>
                    <a:schemeClr val="tx1">
                      <a:lumMod val="85000"/>
                      <a:lumOff val="15000"/>
                    </a:schemeClr>
                  </a:solidFill>
                  <a:latin typeface="等线" panose="02010600030101010101" pitchFamily="2" charset="-122"/>
                  <a:ea typeface="等线" panose="02010600030101010101" pitchFamily="2" charset="-122"/>
                </a:rPr>
                <a:t>超长指令字</a:t>
              </a:r>
            </a:p>
          </p:txBody>
        </p:sp>
      </p:grpSp>
      <p:grpSp>
        <p:nvGrpSpPr>
          <p:cNvPr id="7" name="Group 15">
            <a:extLst>
              <a:ext uri="{FF2B5EF4-FFF2-40B4-BE49-F238E27FC236}">
                <a16:creationId xmlns:a16="http://schemas.microsoft.com/office/drawing/2014/main" id="{16E4AAB6-6581-4DD8-9829-C88845D4C3D8}"/>
              </a:ext>
            </a:extLst>
          </p:cNvPr>
          <p:cNvGrpSpPr>
            <a:grpSpLocks/>
          </p:cNvGrpSpPr>
          <p:nvPr/>
        </p:nvGrpSpPr>
        <p:grpSpPr bwMode="auto">
          <a:xfrm>
            <a:off x="4738932" y="346833"/>
            <a:ext cx="6318250" cy="784225"/>
            <a:chOff x="748" y="3435"/>
            <a:chExt cx="3980" cy="494"/>
          </a:xfrm>
        </p:grpSpPr>
        <p:sp>
          <p:nvSpPr>
            <p:cNvPr id="9" name="Rectangle 6">
              <a:extLst>
                <a:ext uri="{FF2B5EF4-FFF2-40B4-BE49-F238E27FC236}">
                  <a16:creationId xmlns:a16="http://schemas.microsoft.com/office/drawing/2014/main" id="{63698BEE-AABC-465B-9478-DF60C15F9177}"/>
                </a:ext>
              </a:extLst>
            </p:cNvPr>
            <p:cNvSpPr>
              <a:spLocks noChangeArrowheads="1"/>
            </p:cNvSpPr>
            <p:nvPr/>
          </p:nvSpPr>
          <p:spPr bwMode="auto">
            <a:xfrm>
              <a:off x="748" y="3475"/>
              <a:ext cx="635" cy="182"/>
            </a:xfrm>
            <a:prstGeom prst="rect">
              <a:avLst/>
            </a:prstGeom>
            <a:solidFill>
              <a:schemeClr val="accent1"/>
            </a:solidFill>
            <a:ln w="9525">
              <a:solidFill>
                <a:schemeClr val="tx1"/>
              </a:solidFill>
              <a:miter lim="800000"/>
              <a:headEnd/>
              <a:tailEnd/>
            </a:ln>
          </p:spPr>
          <p:txBody>
            <a:bodyPr wrap="none" anchor="ctr"/>
            <a:lstStyle>
              <a:lvl1pPr>
                <a:lnSpc>
                  <a:spcPct val="110000"/>
                </a:lnSpc>
                <a:spcBef>
                  <a:spcPct val="20000"/>
                </a:spcBef>
                <a:buClr>
                  <a:schemeClr val="tx1"/>
                </a:buClr>
                <a:buFont typeface="Wingdings" panose="05000000000000000000" pitchFamily="2" charset="2"/>
                <a:buAutoNum type="arabicPeriod"/>
                <a:defRPr kumimoji="1" sz="2400">
                  <a:solidFill>
                    <a:srgbClr val="E24C05"/>
                  </a:solidFill>
                  <a:latin typeface="Tahoma" panose="020B0604030504040204" pitchFamily="34" charset="0"/>
                  <a:ea typeface="黑体" panose="02010609060101010101" pitchFamily="49" charset="-122"/>
                </a:defRPr>
              </a:lvl1pPr>
              <a:lvl2pPr marL="742950" indent="-285750">
                <a:lnSpc>
                  <a:spcPct val="110000"/>
                </a:lnSpc>
                <a:spcBef>
                  <a:spcPct val="20000"/>
                </a:spcBef>
                <a:buClr>
                  <a:schemeClr val="tx1"/>
                </a:buClr>
                <a:buSzPct val="90000"/>
                <a:buFont typeface="Wingdings" panose="05000000000000000000" pitchFamily="2" charset="2"/>
                <a:buChar char="Ø"/>
                <a:defRPr kumimoji="1" sz="2400">
                  <a:solidFill>
                    <a:schemeClr val="tx1"/>
                  </a:solidFill>
                  <a:latin typeface="Tahoma" panose="020B0604030504040204" pitchFamily="34" charset="0"/>
                  <a:ea typeface="黑体" panose="02010609060101010101" pitchFamily="49" charset="-122"/>
                </a:defRPr>
              </a:lvl2pPr>
              <a:lvl3pPr marL="1143000" indent="-228600">
                <a:lnSpc>
                  <a:spcPct val="110000"/>
                </a:lnSpc>
                <a:spcBef>
                  <a:spcPct val="20000"/>
                </a:spcBef>
                <a:buClr>
                  <a:schemeClr val="hlink"/>
                </a:buClr>
                <a:buSzPct val="60000"/>
                <a:buFont typeface="Wingdings" panose="05000000000000000000" pitchFamily="2" charset="2"/>
                <a:buChar char="q"/>
                <a:defRPr kumimoji="1" sz="2400" b="1">
                  <a:solidFill>
                    <a:srgbClr val="000000"/>
                  </a:solidFill>
                  <a:latin typeface="Tahoma" panose="020B0604030504040204" pitchFamily="34" charset="0"/>
                  <a:ea typeface="楷体_GB2312" pitchFamily="49" charset="-122"/>
                </a:defRPr>
              </a:lvl3pPr>
              <a:lvl4pPr marL="1600200" indent="-228600">
                <a:lnSpc>
                  <a:spcPct val="110000"/>
                </a:lnSpc>
                <a:spcBef>
                  <a:spcPct val="20000"/>
                </a:spcBef>
                <a:buClr>
                  <a:srgbClr val="006600"/>
                </a:buClr>
                <a:buSzPct val="6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nSpc>
                  <a:spcPct val="110000"/>
                </a:lnSpc>
                <a:spcBef>
                  <a:spcPct val="20000"/>
                </a:spcBef>
                <a:buClr>
                  <a:schemeClr val="hlink"/>
                </a:buClr>
                <a:buSzPct val="6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10000"/>
                </a:lnSpc>
                <a:spcBef>
                  <a:spcPct val="20000"/>
                </a:spcBef>
                <a:spcAft>
                  <a:spcPct val="0"/>
                </a:spcAft>
                <a:buClr>
                  <a:schemeClr val="hlink"/>
                </a:buClr>
                <a:buSzPct val="6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10000"/>
                </a:lnSpc>
                <a:spcBef>
                  <a:spcPct val="20000"/>
                </a:spcBef>
                <a:spcAft>
                  <a:spcPct val="0"/>
                </a:spcAft>
                <a:buClr>
                  <a:schemeClr val="hlink"/>
                </a:buClr>
                <a:buSzPct val="6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10000"/>
                </a:lnSpc>
                <a:spcBef>
                  <a:spcPct val="20000"/>
                </a:spcBef>
                <a:spcAft>
                  <a:spcPct val="0"/>
                </a:spcAft>
                <a:buClr>
                  <a:schemeClr val="hlink"/>
                </a:buClr>
                <a:buSzPct val="6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10000"/>
                </a:lnSpc>
                <a:spcBef>
                  <a:spcPct val="20000"/>
                </a:spcBef>
                <a:spcAft>
                  <a:spcPct val="0"/>
                </a:spcAft>
                <a:buClr>
                  <a:schemeClr val="hlink"/>
                </a:buClr>
                <a:buSzPct val="6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ctr" eaLnBrk="1" hangingPunct="1">
                <a:lnSpc>
                  <a:spcPct val="100000"/>
                </a:lnSpc>
                <a:spcBef>
                  <a:spcPct val="0"/>
                </a:spcBef>
                <a:buClrTx/>
                <a:buFontTx/>
                <a:buNone/>
              </a:pPr>
              <a:r>
                <a:rPr lang="en-US" altLang="zh-CN" sz="2000">
                  <a:solidFill>
                    <a:schemeClr val="tx1"/>
                  </a:solidFill>
                </a:rPr>
                <a:t>slot</a:t>
              </a:r>
            </a:p>
          </p:txBody>
        </p:sp>
        <p:sp>
          <p:nvSpPr>
            <p:cNvPr id="10" name="Rectangle 7">
              <a:extLst>
                <a:ext uri="{FF2B5EF4-FFF2-40B4-BE49-F238E27FC236}">
                  <a16:creationId xmlns:a16="http://schemas.microsoft.com/office/drawing/2014/main" id="{E3C5E979-D4F5-4762-82F4-6DD1AD3F06F6}"/>
                </a:ext>
              </a:extLst>
            </p:cNvPr>
            <p:cNvSpPr>
              <a:spLocks noChangeArrowheads="1"/>
            </p:cNvSpPr>
            <p:nvPr/>
          </p:nvSpPr>
          <p:spPr bwMode="auto">
            <a:xfrm>
              <a:off x="1383" y="3475"/>
              <a:ext cx="635" cy="182"/>
            </a:xfrm>
            <a:prstGeom prst="rect">
              <a:avLst/>
            </a:prstGeom>
            <a:solidFill>
              <a:schemeClr val="accent1"/>
            </a:solidFill>
            <a:ln w="9525">
              <a:solidFill>
                <a:schemeClr val="tx1"/>
              </a:solidFill>
              <a:miter lim="800000"/>
              <a:headEnd/>
              <a:tailEnd/>
            </a:ln>
          </p:spPr>
          <p:txBody>
            <a:bodyPr wrap="none" anchor="ctr"/>
            <a:lstStyle>
              <a:lvl1pPr>
                <a:lnSpc>
                  <a:spcPct val="110000"/>
                </a:lnSpc>
                <a:spcBef>
                  <a:spcPct val="20000"/>
                </a:spcBef>
                <a:buClr>
                  <a:schemeClr val="tx1"/>
                </a:buClr>
                <a:buFont typeface="Wingdings" panose="05000000000000000000" pitchFamily="2" charset="2"/>
                <a:buAutoNum type="arabicPeriod"/>
                <a:defRPr kumimoji="1" sz="2400">
                  <a:solidFill>
                    <a:srgbClr val="E24C05"/>
                  </a:solidFill>
                  <a:latin typeface="Tahoma" panose="020B0604030504040204" pitchFamily="34" charset="0"/>
                  <a:ea typeface="黑体" panose="02010609060101010101" pitchFamily="49" charset="-122"/>
                </a:defRPr>
              </a:lvl1pPr>
              <a:lvl2pPr marL="742950" indent="-285750">
                <a:lnSpc>
                  <a:spcPct val="110000"/>
                </a:lnSpc>
                <a:spcBef>
                  <a:spcPct val="20000"/>
                </a:spcBef>
                <a:buClr>
                  <a:schemeClr val="tx1"/>
                </a:buClr>
                <a:buSzPct val="90000"/>
                <a:buFont typeface="Wingdings" panose="05000000000000000000" pitchFamily="2" charset="2"/>
                <a:buChar char="Ø"/>
                <a:defRPr kumimoji="1" sz="2400">
                  <a:solidFill>
                    <a:schemeClr val="tx1"/>
                  </a:solidFill>
                  <a:latin typeface="Tahoma" panose="020B0604030504040204" pitchFamily="34" charset="0"/>
                  <a:ea typeface="黑体" panose="02010609060101010101" pitchFamily="49" charset="-122"/>
                </a:defRPr>
              </a:lvl2pPr>
              <a:lvl3pPr marL="1143000" indent="-228600">
                <a:lnSpc>
                  <a:spcPct val="110000"/>
                </a:lnSpc>
                <a:spcBef>
                  <a:spcPct val="20000"/>
                </a:spcBef>
                <a:buClr>
                  <a:schemeClr val="hlink"/>
                </a:buClr>
                <a:buSzPct val="60000"/>
                <a:buFont typeface="Wingdings" panose="05000000000000000000" pitchFamily="2" charset="2"/>
                <a:buChar char="q"/>
                <a:defRPr kumimoji="1" sz="2400" b="1">
                  <a:solidFill>
                    <a:srgbClr val="000000"/>
                  </a:solidFill>
                  <a:latin typeface="Tahoma" panose="020B0604030504040204" pitchFamily="34" charset="0"/>
                  <a:ea typeface="楷体_GB2312" pitchFamily="49" charset="-122"/>
                </a:defRPr>
              </a:lvl3pPr>
              <a:lvl4pPr marL="1600200" indent="-228600">
                <a:lnSpc>
                  <a:spcPct val="110000"/>
                </a:lnSpc>
                <a:spcBef>
                  <a:spcPct val="20000"/>
                </a:spcBef>
                <a:buClr>
                  <a:srgbClr val="006600"/>
                </a:buClr>
                <a:buSzPct val="6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nSpc>
                  <a:spcPct val="110000"/>
                </a:lnSpc>
                <a:spcBef>
                  <a:spcPct val="20000"/>
                </a:spcBef>
                <a:buClr>
                  <a:schemeClr val="hlink"/>
                </a:buClr>
                <a:buSzPct val="6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10000"/>
                </a:lnSpc>
                <a:spcBef>
                  <a:spcPct val="20000"/>
                </a:spcBef>
                <a:spcAft>
                  <a:spcPct val="0"/>
                </a:spcAft>
                <a:buClr>
                  <a:schemeClr val="hlink"/>
                </a:buClr>
                <a:buSzPct val="6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10000"/>
                </a:lnSpc>
                <a:spcBef>
                  <a:spcPct val="20000"/>
                </a:spcBef>
                <a:spcAft>
                  <a:spcPct val="0"/>
                </a:spcAft>
                <a:buClr>
                  <a:schemeClr val="hlink"/>
                </a:buClr>
                <a:buSzPct val="6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10000"/>
                </a:lnSpc>
                <a:spcBef>
                  <a:spcPct val="20000"/>
                </a:spcBef>
                <a:spcAft>
                  <a:spcPct val="0"/>
                </a:spcAft>
                <a:buClr>
                  <a:schemeClr val="hlink"/>
                </a:buClr>
                <a:buSzPct val="6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10000"/>
                </a:lnSpc>
                <a:spcBef>
                  <a:spcPct val="20000"/>
                </a:spcBef>
                <a:spcAft>
                  <a:spcPct val="0"/>
                </a:spcAft>
                <a:buClr>
                  <a:schemeClr val="hlink"/>
                </a:buClr>
                <a:buSzPct val="6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ctr" eaLnBrk="1" hangingPunct="1">
                <a:lnSpc>
                  <a:spcPct val="100000"/>
                </a:lnSpc>
                <a:spcBef>
                  <a:spcPct val="0"/>
                </a:spcBef>
                <a:buClrTx/>
                <a:buFontTx/>
                <a:buNone/>
              </a:pPr>
              <a:r>
                <a:rPr lang="en-US" altLang="zh-CN" sz="2000">
                  <a:solidFill>
                    <a:schemeClr val="tx1"/>
                  </a:solidFill>
                </a:rPr>
                <a:t>slot</a:t>
              </a:r>
              <a:endParaRPr lang="zh-CN" altLang="en-US" sz="2000">
                <a:solidFill>
                  <a:schemeClr val="tx1"/>
                </a:solidFill>
              </a:endParaRPr>
            </a:p>
          </p:txBody>
        </p:sp>
        <p:sp>
          <p:nvSpPr>
            <p:cNvPr id="14" name="Rectangle 8">
              <a:extLst>
                <a:ext uri="{FF2B5EF4-FFF2-40B4-BE49-F238E27FC236}">
                  <a16:creationId xmlns:a16="http://schemas.microsoft.com/office/drawing/2014/main" id="{F9E70146-3EEF-4E80-8E5C-76D90CE7E888}"/>
                </a:ext>
              </a:extLst>
            </p:cNvPr>
            <p:cNvSpPr>
              <a:spLocks noChangeArrowheads="1"/>
            </p:cNvSpPr>
            <p:nvPr/>
          </p:nvSpPr>
          <p:spPr bwMode="auto">
            <a:xfrm>
              <a:off x="2018" y="3475"/>
              <a:ext cx="635" cy="182"/>
            </a:xfrm>
            <a:prstGeom prst="rect">
              <a:avLst/>
            </a:prstGeom>
            <a:solidFill>
              <a:schemeClr val="accent1"/>
            </a:solidFill>
            <a:ln w="9525">
              <a:solidFill>
                <a:schemeClr val="tx1"/>
              </a:solidFill>
              <a:miter lim="800000"/>
              <a:headEnd/>
              <a:tailEnd/>
            </a:ln>
          </p:spPr>
          <p:txBody>
            <a:bodyPr wrap="none" anchor="ctr"/>
            <a:lstStyle>
              <a:lvl1pPr>
                <a:lnSpc>
                  <a:spcPct val="110000"/>
                </a:lnSpc>
                <a:spcBef>
                  <a:spcPct val="20000"/>
                </a:spcBef>
                <a:buClr>
                  <a:schemeClr val="tx1"/>
                </a:buClr>
                <a:buFont typeface="Wingdings" panose="05000000000000000000" pitchFamily="2" charset="2"/>
                <a:buAutoNum type="arabicPeriod"/>
                <a:defRPr kumimoji="1" sz="2400">
                  <a:solidFill>
                    <a:srgbClr val="E24C05"/>
                  </a:solidFill>
                  <a:latin typeface="Tahoma" panose="020B0604030504040204" pitchFamily="34" charset="0"/>
                  <a:ea typeface="黑体" panose="02010609060101010101" pitchFamily="49" charset="-122"/>
                </a:defRPr>
              </a:lvl1pPr>
              <a:lvl2pPr marL="742950" indent="-285750">
                <a:lnSpc>
                  <a:spcPct val="110000"/>
                </a:lnSpc>
                <a:spcBef>
                  <a:spcPct val="20000"/>
                </a:spcBef>
                <a:buClr>
                  <a:schemeClr val="tx1"/>
                </a:buClr>
                <a:buSzPct val="90000"/>
                <a:buFont typeface="Wingdings" panose="05000000000000000000" pitchFamily="2" charset="2"/>
                <a:buChar char="Ø"/>
                <a:defRPr kumimoji="1" sz="2400">
                  <a:solidFill>
                    <a:schemeClr val="tx1"/>
                  </a:solidFill>
                  <a:latin typeface="Tahoma" panose="020B0604030504040204" pitchFamily="34" charset="0"/>
                  <a:ea typeface="黑体" panose="02010609060101010101" pitchFamily="49" charset="-122"/>
                </a:defRPr>
              </a:lvl2pPr>
              <a:lvl3pPr marL="1143000" indent="-228600">
                <a:lnSpc>
                  <a:spcPct val="110000"/>
                </a:lnSpc>
                <a:spcBef>
                  <a:spcPct val="20000"/>
                </a:spcBef>
                <a:buClr>
                  <a:schemeClr val="hlink"/>
                </a:buClr>
                <a:buSzPct val="60000"/>
                <a:buFont typeface="Wingdings" panose="05000000000000000000" pitchFamily="2" charset="2"/>
                <a:buChar char="q"/>
                <a:defRPr kumimoji="1" sz="2400" b="1">
                  <a:solidFill>
                    <a:srgbClr val="000000"/>
                  </a:solidFill>
                  <a:latin typeface="Tahoma" panose="020B0604030504040204" pitchFamily="34" charset="0"/>
                  <a:ea typeface="楷体_GB2312" pitchFamily="49" charset="-122"/>
                </a:defRPr>
              </a:lvl3pPr>
              <a:lvl4pPr marL="1600200" indent="-228600">
                <a:lnSpc>
                  <a:spcPct val="110000"/>
                </a:lnSpc>
                <a:spcBef>
                  <a:spcPct val="20000"/>
                </a:spcBef>
                <a:buClr>
                  <a:srgbClr val="006600"/>
                </a:buClr>
                <a:buSzPct val="6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nSpc>
                  <a:spcPct val="110000"/>
                </a:lnSpc>
                <a:spcBef>
                  <a:spcPct val="20000"/>
                </a:spcBef>
                <a:buClr>
                  <a:schemeClr val="hlink"/>
                </a:buClr>
                <a:buSzPct val="6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10000"/>
                </a:lnSpc>
                <a:spcBef>
                  <a:spcPct val="20000"/>
                </a:spcBef>
                <a:spcAft>
                  <a:spcPct val="0"/>
                </a:spcAft>
                <a:buClr>
                  <a:schemeClr val="hlink"/>
                </a:buClr>
                <a:buSzPct val="6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10000"/>
                </a:lnSpc>
                <a:spcBef>
                  <a:spcPct val="20000"/>
                </a:spcBef>
                <a:spcAft>
                  <a:spcPct val="0"/>
                </a:spcAft>
                <a:buClr>
                  <a:schemeClr val="hlink"/>
                </a:buClr>
                <a:buSzPct val="6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10000"/>
                </a:lnSpc>
                <a:spcBef>
                  <a:spcPct val="20000"/>
                </a:spcBef>
                <a:spcAft>
                  <a:spcPct val="0"/>
                </a:spcAft>
                <a:buClr>
                  <a:schemeClr val="hlink"/>
                </a:buClr>
                <a:buSzPct val="6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10000"/>
                </a:lnSpc>
                <a:spcBef>
                  <a:spcPct val="20000"/>
                </a:spcBef>
                <a:spcAft>
                  <a:spcPct val="0"/>
                </a:spcAft>
                <a:buClr>
                  <a:schemeClr val="hlink"/>
                </a:buClr>
                <a:buSzPct val="6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ctr" eaLnBrk="1" hangingPunct="1">
                <a:lnSpc>
                  <a:spcPct val="100000"/>
                </a:lnSpc>
                <a:spcBef>
                  <a:spcPct val="0"/>
                </a:spcBef>
                <a:buClrTx/>
                <a:buFontTx/>
                <a:buNone/>
              </a:pPr>
              <a:r>
                <a:rPr lang="en-US" altLang="zh-CN" sz="2000">
                  <a:solidFill>
                    <a:schemeClr val="tx1"/>
                  </a:solidFill>
                </a:rPr>
                <a:t>slot</a:t>
              </a:r>
              <a:endParaRPr lang="zh-CN" altLang="en-US" sz="2000">
                <a:solidFill>
                  <a:schemeClr val="tx1"/>
                </a:solidFill>
              </a:endParaRPr>
            </a:p>
          </p:txBody>
        </p:sp>
        <p:sp>
          <p:nvSpPr>
            <p:cNvPr id="15" name="Rectangle 9">
              <a:extLst>
                <a:ext uri="{FF2B5EF4-FFF2-40B4-BE49-F238E27FC236}">
                  <a16:creationId xmlns:a16="http://schemas.microsoft.com/office/drawing/2014/main" id="{C3CC08CF-AACD-4D7D-BAC7-70ABAB42E9FD}"/>
                </a:ext>
              </a:extLst>
            </p:cNvPr>
            <p:cNvSpPr>
              <a:spLocks noChangeArrowheads="1"/>
            </p:cNvSpPr>
            <p:nvPr/>
          </p:nvSpPr>
          <p:spPr bwMode="auto">
            <a:xfrm>
              <a:off x="2653" y="3475"/>
              <a:ext cx="635" cy="182"/>
            </a:xfrm>
            <a:prstGeom prst="rect">
              <a:avLst/>
            </a:prstGeom>
            <a:solidFill>
              <a:schemeClr val="accent1"/>
            </a:solidFill>
            <a:ln w="9525">
              <a:solidFill>
                <a:schemeClr val="tx1"/>
              </a:solidFill>
              <a:miter lim="800000"/>
              <a:headEnd/>
              <a:tailEnd/>
            </a:ln>
          </p:spPr>
          <p:txBody>
            <a:bodyPr wrap="none" anchor="ctr"/>
            <a:lstStyle>
              <a:lvl1pPr>
                <a:lnSpc>
                  <a:spcPct val="110000"/>
                </a:lnSpc>
                <a:spcBef>
                  <a:spcPct val="20000"/>
                </a:spcBef>
                <a:buClr>
                  <a:schemeClr val="tx1"/>
                </a:buClr>
                <a:buFont typeface="Wingdings" panose="05000000000000000000" pitchFamily="2" charset="2"/>
                <a:buAutoNum type="arabicPeriod"/>
                <a:defRPr kumimoji="1" sz="2400">
                  <a:solidFill>
                    <a:srgbClr val="E24C05"/>
                  </a:solidFill>
                  <a:latin typeface="Tahoma" panose="020B0604030504040204" pitchFamily="34" charset="0"/>
                  <a:ea typeface="黑体" panose="02010609060101010101" pitchFamily="49" charset="-122"/>
                </a:defRPr>
              </a:lvl1pPr>
              <a:lvl2pPr marL="742950" indent="-285750">
                <a:lnSpc>
                  <a:spcPct val="110000"/>
                </a:lnSpc>
                <a:spcBef>
                  <a:spcPct val="20000"/>
                </a:spcBef>
                <a:buClr>
                  <a:schemeClr val="tx1"/>
                </a:buClr>
                <a:buSzPct val="90000"/>
                <a:buFont typeface="Wingdings" panose="05000000000000000000" pitchFamily="2" charset="2"/>
                <a:buChar char="Ø"/>
                <a:defRPr kumimoji="1" sz="2400">
                  <a:solidFill>
                    <a:schemeClr val="tx1"/>
                  </a:solidFill>
                  <a:latin typeface="Tahoma" panose="020B0604030504040204" pitchFamily="34" charset="0"/>
                  <a:ea typeface="黑体" panose="02010609060101010101" pitchFamily="49" charset="-122"/>
                </a:defRPr>
              </a:lvl2pPr>
              <a:lvl3pPr marL="1143000" indent="-228600">
                <a:lnSpc>
                  <a:spcPct val="110000"/>
                </a:lnSpc>
                <a:spcBef>
                  <a:spcPct val="20000"/>
                </a:spcBef>
                <a:buClr>
                  <a:schemeClr val="hlink"/>
                </a:buClr>
                <a:buSzPct val="60000"/>
                <a:buFont typeface="Wingdings" panose="05000000000000000000" pitchFamily="2" charset="2"/>
                <a:buChar char="q"/>
                <a:defRPr kumimoji="1" sz="2400" b="1">
                  <a:solidFill>
                    <a:srgbClr val="000000"/>
                  </a:solidFill>
                  <a:latin typeface="Tahoma" panose="020B0604030504040204" pitchFamily="34" charset="0"/>
                  <a:ea typeface="楷体_GB2312" pitchFamily="49" charset="-122"/>
                </a:defRPr>
              </a:lvl3pPr>
              <a:lvl4pPr marL="1600200" indent="-228600">
                <a:lnSpc>
                  <a:spcPct val="110000"/>
                </a:lnSpc>
                <a:spcBef>
                  <a:spcPct val="20000"/>
                </a:spcBef>
                <a:buClr>
                  <a:srgbClr val="006600"/>
                </a:buClr>
                <a:buSzPct val="6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nSpc>
                  <a:spcPct val="110000"/>
                </a:lnSpc>
                <a:spcBef>
                  <a:spcPct val="20000"/>
                </a:spcBef>
                <a:buClr>
                  <a:schemeClr val="hlink"/>
                </a:buClr>
                <a:buSzPct val="6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10000"/>
                </a:lnSpc>
                <a:spcBef>
                  <a:spcPct val="20000"/>
                </a:spcBef>
                <a:spcAft>
                  <a:spcPct val="0"/>
                </a:spcAft>
                <a:buClr>
                  <a:schemeClr val="hlink"/>
                </a:buClr>
                <a:buSzPct val="6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10000"/>
                </a:lnSpc>
                <a:spcBef>
                  <a:spcPct val="20000"/>
                </a:spcBef>
                <a:spcAft>
                  <a:spcPct val="0"/>
                </a:spcAft>
                <a:buClr>
                  <a:schemeClr val="hlink"/>
                </a:buClr>
                <a:buSzPct val="6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10000"/>
                </a:lnSpc>
                <a:spcBef>
                  <a:spcPct val="20000"/>
                </a:spcBef>
                <a:spcAft>
                  <a:spcPct val="0"/>
                </a:spcAft>
                <a:buClr>
                  <a:schemeClr val="hlink"/>
                </a:buClr>
                <a:buSzPct val="6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10000"/>
                </a:lnSpc>
                <a:spcBef>
                  <a:spcPct val="20000"/>
                </a:spcBef>
                <a:spcAft>
                  <a:spcPct val="0"/>
                </a:spcAft>
                <a:buClr>
                  <a:schemeClr val="hlink"/>
                </a:buClr>
                <a:buSzPct val="6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algn="ctr" eaLnBrk="1" hangingPunct="1">
                <a:lnSpc>
                  <a:spcPct val="100000"/>
                </a:lnSpc>
                <a:spcBef>
                  <a:spcPct val="0"/>
                </a:spcBef>
                <a:buClrTx/>
                <a:buFontTx/>
                <a:buNone/>
              </a:pPr>
              <a:r>
                <a:rPr lang="en-US" altLang="zh-CN" sz="2000">
                  <a:solidFill>
                    <a:schemeClr val="tx1"/>
                  </a:solidFill>
                </a:rPr>
                <a:t>slot</a:t>
              </a:r>
              <a:endParaRPr lang="zh-CN" altLang="en-US" sz="2000">
                <a:solidFill>
                  <a:schemeClr val="tx1"/>
                </a:solidFill>
              </a:endParaRPr>
            </a:p>
          </p:txBody>
        </p:sp>
        <p:sp>
          <p:nvSpPr>
            <p:cNvPr id="16" name="Text Box 10">
              <a:extLst>
                <a:ext uri="{FF2B5EF4-FFF2-40B4-BE49-F238E27FC236}">
                  <a16:creationId xmlns:a16="http://schemas.microsoft.com/office/drawing/2014/main" id="{3D98A3EB-F087-41B9-A773-AF4DC5A9524E}"/>
                </a:ext>
              </a:extLst>
            </p:cNvPr>
            <p:cNvSpPr txBox="1">
              <a:spLocks noChangeArrowheads="1"/>
            </p:cNvSpPr>
            <p:nvPr/>
          </p:nvSpPr>
          <p:spPr bwMode="auto">
            <a:xfrm>
              <a:off x="823" y="3679"/>
              <a:ext cx="46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10000"/>
                </a:lnSpc>
                <a:spcBef>
                  <a:spcPct val="20000"/>
                </a:spcBef>
                <a:buClr>
                  <a:schemeClr val="tx1"/>
                </a:buClr>
                <a:buFont typeface="Wingdings" panose="05000000000000000000" pitchFamily="2" charset="2"/>
                <a:buAutoNum type="arabicPeriod"/>
                <a:defRPr kumimoji="1" sz="2400">
                  <a:solidFill>
                    <a:srgbClr val="E24C05"/>
                  </a:solidFill>
                  <a:latin typeface="Tahoma" panose="020B0604030504040204" pitchFamily="34" charset="0"/>
                  <a:ea typeface="黑体" panose="02010609060101010101" pitchFamily="49" charset="-122"/>
                </a:defRPr>
              </a:lvl1pPr>
              <a:lvl2pPr marL="742950" indent="-285750">
                <a:lnSpc>
                  <a:spcPct val="110000"/>
                </a:lnSpc>
                <a:spcBef>
                  <a:spcPct val="20000"/>
                </a:spcBef>
                <a:buClr>
                  <a:schemeClr val="tx1"/>
                </a:buClr>
                <a:buSzPct val="90000"/>
                <a:buFont typeface="Wingdings" panose="05000000000000000000" pitchFamily="2" charset="2"/>
                <a:buChar char="Ø"/>
                <a:defRPr kumimoji="1" sz="2400">
                  <a:solidFill>
                    <a:schemeClr val="tx1"/>
                  </a:solidFill>
                  <a:latin typeface="Tahoma" panose="020B0604030504040204" pitchFamily="34" charset="0"/>
                  <a:ea typeface="黑体" panose="02010609060101010101" pitchFamily="49" charset="-122"/>
                </a:defRPr>
              </a:lvl2pPr>
              <a:lvl3pPr marL="1143000" indent="-228600">
                <a:lnSpc>
                  <a:spcPct val="110000"/>
                </a:lnSpc>
                <a:spcBef>
                  <a:spcPct val="20000"/>
                </a:spcBef>
                <a:buClr>
                  <a:schemeClr val="hlink"/>
                </a:buClr>
                <a:buSzPct val="60000"/>
                <a:buFont typeface="Wingdings" panose="05000000000000000000" pitchFamily="2" charset="2"/>
                <a:buChar char="q"/>
                <a:defRPr kumimoji="1" sz="2400" b="1">
                  <a:solidFill>
                    <a:srgbClr val="000000"/>
                  </a:solidFill>
                  <a:latin typeface="Tahoma" panose="020B0604030504040204" pitchFamily="34" charset="0"/>
                  <a:ea typeface="楷体_GB2312" pitchFamily="49" charset="-122"/>
                </a:defRPr>
              </a:lvl3pPr>
              <a:lvl4pPr marL="1600200" indent="-228600">
                <a:lnSpc>
                  <a:spcPct val="110000"/>
                </a:lnSpc>
                <a:spcBef>
                  <a:spcPct val="20000"/>
                </a:spcBef>
                <a:buClr>
                  <a:srgbClr val="006600"/>
                </a:buClr>
                <a:buSzPct val="6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nSpc>
                  <a:spcPct val="110000"/>
                </a:lnSpc>
                <a:spcBef>
                  <a:spcPct val="20000"/>
                </a:spcBef>
                <a:buClr>
                  <a:schemeClr val="hlink"/>
                </a:buClr>
                <a:buSzPct val="6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10000"/>
                </a:lnSpc>
                <a:spcBef>
                  <a:spcPct val="20000"/>
                </a:spcBef>
                <a:spcAft>
                  <a:spcPct val="0"/>
                </a:spcAft>
                <a:buClr>
                  <a:schemeClr val="hlink"/>
                </a:buClr>
                <a:buSzPct val="6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10000"/>
                </a:lnSpc>
                <a:spcBef>
                  <a:spcPct val="20000"/>
                </a:spcBef>
                <a:spcAft>
                  <a:spcPct val="0"/>
                </a:spcAft>
                <a:buClr>
                  <a:schemeClr val="hlink"/>
                </a:buClr>
                <a:buSzPct val="6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10000"/>
                </a:lnSpc>
                <a:spcBef>
                  <a:spcPct val="20000"/>
                </a:spcBef>
                <a:spcAft>
                  <a:spcPct val="0"/>
                </a:spcAft>
                <a:buClr>
                  <a:schemeClr val="hlink"/>
                </a:buClr>
                <a:buSzPct val="6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10000"/>
                </a:lnSpc>
                <a:spcBef>
                  <a:spcPct val="20000"/>
                </a:spcBef>
                <a:spcAft>
                  <a:spcPct val="0"/>
                </a:spcAft>
                <a:buClr>
                  <a:schemeClr val="hlink"/>
                </a:buClr>
                <a:buSzPct val="6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eaLnBrk="1" hangingPunct="1">
                <a:lnSpc>
                  <a:spcPct val="100000"/>
                </a:lnSpc>
                <a:spcBef>
                  <a:spcPct val="0"/>
                </a:spcBef>
                <a:buClrTx/>
                <a:buFontTx/>
                <a:buNone/>
              </a:pPr>
              <a:r>
                <a:rPr lang="en-US" altLang="zh-CN" sz="2000">
                  <a:solidFill>
                    <a:schemeClr val="tx1"/>
                  </a:solidFill>
                </a:rPr>
                <a:t>32bit</a:t>
              </a:r>
            </a:p>
          </p:txBody>
        </p:sp>
        <p:sp>
          <p:nvSpPr>
            <p:cNvPr id="17" name="Text Box 11">
              <a:extLst>
                <a:ext uri="{FF2B5EF4-FFF2-40B4-BE49-F238E27FC236}">
                  <a16:creationId xmlns:a16="http://schemas.microsoft.com/office/drawing/2014/main" id="{C2AD5DE5-56AE-486E-AD88-E5FC408A4ADF}"/>
                </a:ext>
              </a:extLst>
            </p:cNvPr>
            <p:cNvSpPr txBox="1">
              <a:spLocks noChangeArrowheads="1"/>
            </p:cNvSpPr>
            <p:nvPr/>
          </p:nvSpPr>
          <p:spPr bwMode="auto">
            <a:xfrm>
              <a:off x="1458" y="3679"/>
              <a:ext cx="46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10000"/>
                </a:lnSpc>
                <a:spcBef>
                  <a:spcPct val="20000"/>
                </a:spcBef>
                <a:buClr>
                  <a:schemeClr val="tx1"/>
                </a:buClr>
                <a:buFont typeface="Wingdings" panose="05000000000000000000" pitchFamily="2" charset="2"/>
                <a:buAutoNum type="arabicPeriod"/>
                <a:defRPr kumimoji="1" sz="2400">
                  <a:solidFill>
                    <a:srgbClr val="E24C05"/>
                  </a:solidFill>
                  <a:latin typeface="Tahoma" panose="020B0604030504040204" pitchFamily="34" charset="0"/>
                  <a:ea typeface="黑体" panose="02010609060101010101" pitchFamily="49" charset="-122"/>
                </a:defRPr>
              </a:lvl1pPr>
              <a:lvl2pPr marL="742950" indent="-285750">
                <a:lnSpc>
                  <a:spcPct val="110000"/>
                </a:lnSpc>
                <a:spcBef>
                  <a:spcPct val="20000"/>
                </a:spcBef>
                <a:buClr>
                  <a:schemeClr val="tx1"/>
                </a:buClr>
                <a:buSzPct val="90000"/>
                <a:buFont typeface="Wingdings" panose="05000000000000000000" pitchFamily="2" charset="2"/>
                <a:buChar char="Ø"/>
                <a:defRPr kumimoji="1" sz="2400">
                  <a:solidFill>
                    <a:schemeClr val="tx1"/>
                  </a:solidFill>
                  <a:latin typeface="Tahoma" panose="020B0604030504040204" pitchFamily="34" charset="0"/>
                  <a:ea typeface="黑体" panose="02010609060101010101" pitchFamily="49" charset="-122"/>
                </a:defRPr>
              </a:lvl2pPr>
              <a:lvl3pPr marL="1143000" indent="-228600">
                <a:lnSpc>
                  <a:spcPct val="110000"/>
                </a:lnSpc>
                <a:spcBef>
                  <a:spcPct val="20000"/>
                </a:spcBef>
                <a:buClr>
                  <a:schemeClr val="hlink"/>
                </a:buClr>
                <a:buSzPct val="60000"/>
                <a:buFont typeface="Wingdings" panose="05000000000000000000" pitchFamily="2" charset="2"/>
                <a:buChar char="q"/>
                <a:defRPr kumimoji="1" sz="2400" b="1">
                  <a:solidFill>
                    <a:srgbClr val="000000"/>
                  </a:solidFill>
                  <a:latin typeface="Tahoma" panose="020B0604030504040204" pitchFamily="34" charset="0"/>
                  <a:ea typeface="楷体_GB2312" pitchFamily="49" charset="-122"/>
                </a:defRPr>
              </a:lvl3pPr>
              <a:lvl4pPr marL="1600200" indent="-228600">
                <a:lnSpc>
                  <a:spcPct val="110000"/>
                </a:lnSpc>
                <a:spcBef>
                  <a:spcPct val="20000"/>
                </a:spcBef>
                <a:buClr>
                  <a:srgbClr val="006600"/>
                </a:buClr>
                <a:buSzPct val="6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nSpc>
                  <a:spcPct val="110000"/>
                </a:lnSpc>
                <a:spcBef>
                  <a:spcPct val="20000"/>
                </a:spcBef>
                <a:buClr>
                  <a:schemeClr val="hlink"/>
                </a:buClr>
                <a:buSzPct val="6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10000"/>
                </a:lnSpc>
                <a:spcBef>
                  <a:spcPct val="20000"/>
                </a:spcBef>
                <a:spcAft>
                  <a:spcPct val="0"/>
                </a:spcAft>
                <a:buClr>
                  <a:schemeClr val="hlink"/>
                </a:buClr>
                <a:buSzPct val="6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10000"/>
                </a:lnSpc>
                <a:spcBef>
                  <a:spcPct val="20000"/>
                </a:spcBef>
                <a:spcAft>
                  <a:spcPct val="0"/>
                </a:spcAft>
                <a:buClr>
                  <a:schemeClr val="hlink"/>
                </a:buClr>
                <a:buSzPct val="6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10000"/>
                </a:lnSpc>
                <a:spcBef>
                  <a:spcPct val="20000"/>
                </a:spcBef>
                <a:spcAft>
                  <a:spcPct val="0"/>
                </a:spcAft>
                <a:buClr>
                  <a:schemeClr val="hlink"/>
                </a:buClr>
                <a:buSzPct val="6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10000"/>
                </a:lnSpc>
                <a:spcBef>
                  <a:spcPct val="20000"/>
                </a:spcBef>
                <a:spcAft>
                  <a:spcPct val="0"/>
                </a:spcAft>
                <a:buClr>
                  <a:schemeClr val="hlink"/>
                </a:buClr>
                <a:buSzPct val="6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eaLnBrk="1" hangingPunct="1">
                <a:lnSpc>
                  <a:spcPct val="100000"/>
                </a:lnSpc>
                <a:spcBef>
                  <a:spcPct val="0"/>
                </a:spcBef>
                <a:buClrTx/>
                <a:buFontTx/>
                <a:buNone/>
              </a:pPr>
              <a:r>
                <a:rPr lang="en-US" altLang="zh-CN" sz="2000">
                  <a:solidFill>
                    <a:schemeClr val="tx1"/>
                  </a:solidFill>
                </a:rPr>
                <a:t>32bit</a:t>
              </a:r>
            </a:p>
          </p:txBody>
        </p:sp>
        <p:sp>
          <p:nvSpPr>
            <p:cNvPr id="18" name="Text Box 12">
              <a:extLst>
                <a:ext uri="{FF2B5EF4-FFF2-40B4-BE49-F238E27FC236}">
                  <a16:creationId xmlns:a16="http://schemas.microsoft.com/office/drawing/2014/main" id="{7C8FDFEF-F880-4A96-9AC6-D5E159792165}"/>
                </a:ext>
              </a:extLst>
            </p:cNvPr>
            <p:cNvSpPr txBox="1">
              <a:spLocks noChangeArrowheads="1"/>
            </p:cNvSpPr>
            <p:nvPr/>
          </p:nvSpPr>
          <p:spPr bwMode="auto">
            <a:xfrm>
              <a:off x="2064" y="3679"/>
              <a:ext cx="46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10000"/>
                </a:lnSpc>
                <a:spcBef>
                  <a:spcPct val="20000"/>
                </a:spcBef>
                <a:buClr>
                  <a:schemeClr val="tx1"/>
                </a:buClr>
                <a:buFont typeface="Wingdings" panose="05000000000000000000" pitchFamily="2" charset="2"/>
                <a:buAutoNum type="arabicPeriod"/>
                <a:defRPr kumimoji="1" sz="2400">
                  <a:solidFill>
                    <a:srgbClr val="E24C05"/>
                  </a:solidFill>
                  <a:latin typeface="Tahoma" panose="020B0604030504040204" pitchFamily="34" charset="0"/>
                  <a:ea typeface="黑体" panose="02010609060101010101" pitchFamily="49" charset="-122"/>
                </a:defRPr>
              </a:lvl1pPr>
              <a:lvl2pPr marL="742950" indent="-285750">
                <a:lnSpc>
                  <a:spcPct val="110000"/>
                </a:lnSpc>
                <a:spcBef>
                  <a:spcPct val="20000"/>
                </a:spcBef>
                <a:buClr>
                  <a:schemeClr val="tx1"/>
                </a:buClr>
                <a:buSzPct val="90000"/>
                <a:buFont typeface="Wingdings" panose="05000000000000000000" pitchFamily="2" charset="2"/>
                <a:buChar char="Ø"/>
                <a:defRPr kumimoji="1" sz="2400">
                  <a:solidFill>
                    <a:schemeClr val="tx1"/>
                  </a:solidFill>
                  <a:latin typeface="Tahoma" panose="020B0604030504040204" pitchFamily="34" charset="0"/>
                  <a:ea typeface="黑体" panose="02010609060101010101" pitchFamily="49" charset="-122"/>
                </a:defRPr>
              </a:lvl2pPr>
              <a:lvl3pPr marL="1143000" indent="-228600">
                <a:lnSpc>
                  <a:spcPct val="110000"/>
                </a:lnSpc>
                <a:spcBef>
                  <a:spcPct val="20000"/>
                </a:spcBef>
                <a:buClr>
                  <a:schemeClr val="hlink"/>
                </a:buClr>
                <a:buSzPct val="60000"/>
                <a:buFont typeface="Wingdings" panose="05000000000000000000" pitchFamily="2" charset="2"/>
                <a:buChar char="q"/>
                <a:defRPr kumimoji="1" sz="2400" b="1">
                  <a:solidFill>
                    <a:srgbClr val="000000"/>
                  </a:solidFill>
                  <a:latin typeface="Tahoma" panose="020B0604030504040204" pitchFamily="34" charset="0"/>
                  <a:ea typeface="楷体_GB2312" pitchFamily="49" charset="-122"/>
                </a:defRPr>
              </a:lvl3pPr>
              <a:lvl4pPr marL="1600200" indent="-228600">
                <a:lnSpc>
                  <a:spcPct val="110000"/>
                </a:lnSpc>
                <a:spcBef>
                  <a:spcPct val="20000"/>
                </a:spcBef>
                <a:buClr>
                  <a:srgbClr val="006600"/>
                </a:buClr>
                <a:buSzPct val="6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nSpc>
                  <a:spcPct val="110000"/>
                </a:lnSpc>
                <a:spcBef>
                  <a:spcPct val="20000"/>
                </a:spcBef>
                <a:buClr>
                  <a:schemeClr val="hlink"/>
                </a:buClr>
                <a:buSzPct val="6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10000"/>
                </a:lnSpc>
                <a:spcBef>
                  <a:spcPct val="20000"/>
                </a:spcBef>
                <a:spcAft>
                  <a:spcPct val="0"/>
                </a:spcAft>
                <a:buClr>
                  <a:schemeClr val="hlink"/>
                </a:buClr>
                <a:buSzPct val="6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10000"/>
                </a:lnSpc>
                <a:spcBef>
                  <a:spcPct val="20000"/>
                </a:spcBef>
                <a:spcAft>
                  <a:spcPct val="0"/>
                </a:spcAft>
                <a:buClr>
                  <a:schemeClr val="hlink"/>
                </a:buClr>
                <a:buSzPct val="6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10000"/>
                </a:lnSpc>
                <a:spcBef>
                  <a:spcPct val="20000"/>
                </a:spcBef>
                <a:spcAft>
                  <a:spcPct val="0"/>
                </a:spcAft>
                <a:buClr>
                  <a:schemeClr val="hlink"/>
                </a:buClr>
                <a:buSzPct val="6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10000"/>
                </a:lnSpc>
                <a:spcBef>
                  <a:spcPct val="20000"/>
                </a:spcBef>
                <a:spcAft>
                  <a:spcPct val="0"/>
                </a:spcAft>
                <a:buClr>
                  <a:schemeClr val="hlink"/>
                </a:buClr>
                <a:buSzPct val="6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eaLnBrk="1" hangingPunct="1">
                <a:lnSpc>
                  <a:spcPct val="100000"/>
                </a:lnSpc>
                <a:spcBef>
                  <a:spcPct val="0"/>
                </a:spcBef>
                <a:buClrTx/>
                <a:buFontTx/>
                <a:buNone/>
              </a:pPr>
              <a:r>
                <a:rPr lang="en-US" altLang="zh-CN" sz="2000">
                  <a:solidFill>
                    <a:schemeClr val="tx1"/>
                  </a:solidFill>
                </a:rPr>
                <a:t>32bit</a:t>
              </a:r>
            </a:p>
          </p:txBody>
        </p:sp>
        <p:sp>
          <p:nvSpPr>
            <p:cNvPr id="19" name="Text Box 13">
              <a:extLst>
                <a:ext uri="{FF2B5EF4-FFF2-40B4-BE49-F238E27FC236}">
                  <a16:creationId xmlns:a16="http://schemas.microsoft.com/office/drawing/2014/main" id="{C6F16FE5-920C-4C91-8ED0-2C8C613A83A4}"/>
                </a:ext>
              </a:extLst>
            </p:cNvPr>
            <p:cNvSpPr txBox="1">
              <a:spLocks noChangeArrowheads="1"/>
            </p:cNvSpPr>
            <p:nvPr/>
          </p:nvSpPr>
          <p:spPr bwMode="auto">
            <a:xfrm>
              <a:off x="2699" y="3679"/>
              <a:ext cx="46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10000"/>
                </a:lnSpc>
                <a:spcBef>
                  <a:spcPct val="20000"/>
                </a:spcBef>
                <a:buClr>
                  <a:schemeClr val="tx1"/>
                </a:buClr>
                <a:buFont typeface="Wingdings" panose="05000000000000000000" pitchFamily="2" charset="2"/>
                <a:buAutoNum type="arabicPeriod"/>
                <a:defRPr kumimoji="1" sz="2400">
                  <a:solidFill>
                    <a:srgbClr val="E24C05"/>
                  </a:solidFill>
                  <a:latin typeface="Tahoma" panose="020B0604030504040204" pitchFamily="34" charset="0"/>
                  <a:ea typeface="黑体" panose="02010609060101010101" pitchFamily="49" charset="-122"/>
                </a:defRPr>
              </a:lvl1pPr>
              <a:lvl2pPr marL="742950" indent="-285750">
                <a:lnSpc>
                  <a:spcPct val="110000"/>
                </a:lnSpc>
                <a:spcBef>
                  <a:spcPct val="20000"/>
                </a:spcBef>
                <a:buClr>
                  <a:schemeClr val="tx1"/>
                </a:buClr>
                <a:buSzPct val="90000"/>
                <a:buFont typeface="Wingdings" panose="05000000000000000000" pitchFamily="2" charset="2"/>
                <a:buChar char="Ø"/>
                <a:defRPr kumimoji="1" sz="2400">
                  <a:solidFill>
                    <a:schemeClr val="tx1"/>
                  </a:solidFill>
                  <a:latin typeface="Tahoma" panose="020B0604030504040204" pitchFamily="34" charset="0"/>
                  <a:ea typeface="黑体" panose="02010609060101010101" pitchFamily="49" charset="-122"/>
                </a:defRPr>
              </a:lvl2pPr>
              <a:lvl3pPr marL="1143000" indent="-228600">
                <a:lnSpc>
                  <a:spcPct val="110000"/>
                </a:lnSpc>
                <a:spcBef>
                  <a:spcPct val="20000"/>
                </a:spcBef>
                <a:buClr>
                  <a:schemeClr val="hlink"/>
                </a:buClr>
                <a:buSzPct val="60000"/>
                <a:buFont typeface="Wingdings" panose="05000000000000000000" pitchFamily="2" charset="2"/>
                <a:buChar char="q"/>
                <a:defRPr kumimoji="1" sz="2400" b="1">
                  <a:solidFill>
                    <a:srgbClr val="000000"/>
                  </a:solidFill>
                  <a:latin typeface="Tahoma" panose="020B0604030504040204" pitchFamily="34" charset="0"/>
                  <a:ea typeface="楷体_GB2312" pitchFamily="49" charset="-122"/>
                </a:defRPr>
              </a:lvl3pPr>
              <a:lvl4pPr marL="1600200" indent="-228600">
                <a:lnSpc>
                  <a:spcPct val="110000"/>
                </a:lnSpc>
                <a:spcBef>
                  <a:spcPct val="20000"/>
                </a:spcBef>
                <a:buClr>
                  <a:srgbClr val="006600"/>
                </a:buClr>
                <a:buSzPct val="6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nSpc>
                  <a:spcPct val="110000"/>
                </a:lnSpc>
                <a:spcBef>
                  <a:spcPct val="20000"/>
                </a:spcBef>
                <a:buClr>
                  <a:schemeClr val="hlink"/>
                </a:buClr>
                <a:buSzPct val="6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10000"/>
                </a:lnSpc>
                <a:spcBef>
                  <a:spcPct val="20000"/>
                </a:spcBef>
                <a:spcAft>
                  <a:spcPct val="0"/>
                </a:spcAft>
                <a:buClr>
                  <a:schemeClr val="hlink"/>
                </a:buClr>
                <a:buSzPct val="6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10000"/>
                </a:lnSpc>
                <a:spcBef>
                  <a:spcPct val="20000"/>
                </a:spcBef>
                <a:spcAft>
                  <a:spcPct val="0"/>
                </a:spcAft>
                <a:buClr>
                  <a:schemeClr val="hlink"/>
                </a:buClr>
                <a:buSzPct val="6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10000"/>
                </a:lnSpc>
                <a:spcBef>
                  <a:spcPct val="20000"/>
                </a:spcBef>
                <a:spcAft>
                  <a:spcPct val="0"/>
                </a:spcAft>
                <a:buClr>
                  <a:schemeClr val="hlink"/>
                </a:buClr>
                <a:buSzPct val="6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10000"/>
                </a:lnSpc>
                <a:spcBef>
                  <a:spcPct val="20000"/>
                </a:spcBef>
                <a:spcAft>
                  <a:spcPct val="0"/>
                </a:spcAft>
                <a:buClr>
                  <a:schemeClr val="hlink"/>
                </a:buClr>
                <a:buSzPct val="6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eaLnBrk="1" hangingPunct="1">
                <a:lnSpc>
                  <a:spcPct val="100000"/>
                </a:lnSpc>
                <a:spcBef>
                  <a:spcPct val="0"/>
                </a:spcBef>
                <a:buClrTx/>
                <a:buFontTx/>
                <a:buNone/>
              </a:pPr>
              <a:r>
                <a:rPr lang="en-US" altLang="zh-CN" sz="2000">
                  <a:solidFill>
                    <a:schemeClr val="tx1"/>
                  </a:solidFill>
                </a:rPr>
                <a:t>32bit</a:t>
              </a:r>
            </a:p>
          </p:txBody>
        </p:sp>
        <p:sp>
          <p:nvSpPr>
            <p:cNvPr id="20" name="Text Box 14">
              <a:extLst>
                <a:ext uri="{FF2B5EF4-FFF2-40B4-BE49-F238E27FC236}">
                  <a16:creationId xmlns:a16="http://schemas.microsoft.com/office/drawing/2014/main" id="{89E384DD-188F-47C7-866C-DA17ED344ADD}"/>
                </a:ext>
              </a:extLst>
            </p:cNvPr>
            <p:cNvSpPr txBox="1">
              <a:spLocks noChangeArrowheads="1"/>
            </p:cNvSpPr>
            <p:nvPr/>
          </p:nvSpPr>
          <p:spPr bwMode="auto">
            <a:xfrm>
              <a:off x="3379" y="3435"/>
              <a:ext cx="134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10000"/>
                </a:lnSpc>
                <a:spcBef>
                  <a:spcPct val="20000"/>
                </a:spcBef>
                <a:buClr>
                  <a:schemeClr val="tx1"/>
                </a:buClr>
                <a:buFont typeface="Wingdings" panose="05000000000000000000" pitchFamily="2" charset="2"/>
                <a:buAutoNum type="arabicPeriod"/>
                <a:defRPr kumimoji="1" sz="2400">
                  <a:solidFill>
                    <a:srgbClr val="E24C05"/>
                  </a:solidFill>
                  <a:latin typeface="Tahoma" panose="020B0604030504040204" pitchFamily="34" charset="0"/>
                  <a:ea typeface="黑体" panose="02010609060101010101" pitchFamily="49" charset="-122"/>
                </a:defRPr>
              </a:lvl1pPr>
              <a:lvl2pPr marL="742950" indent="-285750">
                <a:lnSpc>
                  <a:spcPct val="110000"/>
                </a:lnSpc>
                <a:spcBef>
                  <a:spcPct val="20000"/>
                </a:spcBef>
                <a:buClr>
                  <a:schemeClr val="tx1"/>
                </a:buClr>
                <a:buSzPct val="90000"/>
                <a:buFont typeface="Wingdings" panose="05000000000000000000" pitchFamily="2" charset="2"/>
                <a:buChar char="Ø"/>
                <a:defRPr kumimoji="1" sz="2400">
                  <a:solidFill>
                    <a:schemeClr val="tx1"/>
                  </a:solidFill>
                  <a:latin typeface="Tahoma" panose="020B0604030504040204" pitchFamily="34" charset="0"/>
                  <a:ea typeface="黑体" panose="02010609060101010101" pitchFamily="49" charset="-122"/>
                </a:defRPr>
              </a:lvl2pPr>
              <a:lvl3pPr marL="1143000" indent="-228600">
                <a:lnSpc>
                  <a:spcPct val="110000"/>
                </a:lnSpc>
                <a:spcBef>
                  <a:spcPct val="20000"/>
                </a:spcBef>
                <a:buClr>
                  <a:schemeClr val="hlink"/>
                </a:buClr>
                <a:buSzPct val="60000"/>
                <a:buFont typeface="Wingdings" panose="05000000000000000000" pitchFamily="2" charset="2"/>
                <a:buChar char="q"/>
                <a:defRPr kumimoji="1" sz="2400" b="1">
                  <a:solidFill>
                    <a:srgbClr val="000000"/>
                  </a:solidFill>
                  <a:latin typeface="Tahoma" panose="020B0604030504040204" pitchFamily="34" charset="0"/>
                  <a:ea typeface="楷体_GB2312" pitchFamily="49" charset="-122"/>
                </a:defRPr>
              </a:lvl3pPr>
              <a:lvl4pPr marL="1600200" indent="-228600">
                <a:lnSpc>
                  <a:spcPct val="110000"/>
                </a:lnSpc>
                <a:spcBef>
                  <a:spcPct val="20000"/>
                </a:spcBef>
                <a:buClr>
                  <a:srgbClr val="006600"/>
                </a:buClr>
                <a:buSzPct val="65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4pPr>
              <a:lvl5pPr marL="2057400" indent="-228600">
                <a:lnSpc>
                  <a:spcPct val="110000"/>
                </a:lnSpc>
                <a:spcBef>
                  <a:spcPct val="20000"/>
                </a:spcBef>
                <a:buClr>
                  <a:schemeClr val="hlink"/>
                </a:buClr>
                <a:buSzPct val="6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110000"/>
                </a:lnSpc>
                <a:spcBef>
                  <a:spcPct val="20000"/>
                </a:spcBef>
                <a:spcAft>
                  <a:spcPct val="0"/>
                </a:spcAft>
                <a:buClr>
                  <a:schemeClr val="hlink"/>
                </a:buClr>
                <a:buSzPct val="6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110000"/>
                </a:lnSpc>
                <a:spcBef>
                  <a:spcPct val="20000"/>
                </a:spcBef>
                <a:spcAft>
                  <a:spcPct val="0"/>
                </a:spcAft>
                <a:buClr>
                  <a:schemeClr val="hlink"/>
                </a:buClr>
                <a:buSzPct val="6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110000"/>
                </a:lnSpc>
                <a:spcBef>
                  <a:spcPct val="20000"/>
                </a:spcBef>
                <a:spcAft>
                  <a:spcPct val="0"/>
                </a:spcAft>
                <a:buClr>
                  <a:schemeClr val="hlink"/>
                </a:buClr>
                <a:buSzPct val="6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110000"/>
                </a:lnSpc>
                <a:spcBef>
                  <a:spcPct val="20000"/>
                </a:spcBef>
                <a:spcAft>
                  <a:spcPct val="0"/>
                </a:spcAft>
                <a:buClr>
                  <a:schemeClr val="hlink"/>
                </a:buClr>
                <a:buSzPct val="60000"/>
                <a:buFont typeface="Wingdings" panose="05000000000000000000" pitchFamily="2" charset="2"/>
                <a:buChar char="n"/>
                <a:defRPr kumimoji="1" sz="2000" b="1">
                  <a:solidFill>
                    <a:schemeClr val="tx1"/>
                  </a:solidFill>
                  <a:latin typeface="Tahoma" panose="020B0604030504040204" pitchFamily="34" charset="0"/>
                  <a:ea typeface="宋体" panose="02010600030101010101" pitchFamily="2" charset="-122"/>
                </a:defRPr>
              </a:lvl9pPr>
            </a:lstStyle>
            <a:p>
              <a:pPr eaLnBrk="1" hangingPunct="1">
                <a:lnSpc>
                  <a:spcPct val="100000"/>
                </a:lnSpc>
                <a:spcBef>
                  <a:spcPct val="0"/>
                </a:spcBef>
                <a:buClrTx/>
                <a:buFontTx/>
                <a:buNone/>
              </a:pPr>
              <a:r>
                <a:rPr lang="en-US" altLang="zh-CN" sz="2000" b="1">
                  <a:solidFill>
                    <a:srgbClr val="000000"/>
                  </a:solidFill>
                  <a:latin typeface="Times New Roman" panose="02020603050405020304" pitchFamily="18" charset="0"/>
                  <a:ea typeface="宋体" panose="02010600030101010101" pitchFamily="2" charset="-122"/>
                </a:rPr>
                <a:t>128bit VLIW</a:t>
              </a:r>
              <a:r>
                <a:rPr lang="zh-CN" altLang="en-US" sz="2000" b="1">
                  <a:solidFill>
                    <a:srgbClr val="000000"/>
                  </a:solidFill>
                  <a:latin typeface="Times New Roman" panose="02020603050405020304" pitchFamily="18" charset="0"/>
                  <a:ea typeface="宋体" panose="02010600030101010101" pitchFamily="2" charset="-122"/>
                </a:rPr>
                <a:t>指令</a:t>
              </a:r>
            </a:p>
          </p:txBody>
        </p:sp>
      </p:grpSp>
    </p:spTree>
    <p:extLst>
      <p:ext uri="{BB962C8B-B14F-4D97-AF65-F5344CB8AC3E}">
        <p14:creationId xmlns:p14="http://schemas.microsoft.com/office/powerpoint/2010/main" val="970782013"/>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自由: 形状 22"/>
          <p:cNvSpPr/>
          <p:nvPr/>
        </p:nvSpPr>
        <p:spPr bwMode="auto">
          <a:xfrm rot="12600000">
            <a:off x="628798" y="267712"/>
            <a:ext cx="166903" cy="731887"/>
          </a:xfrm>
          <a:custGeom>
            <a:avLst/>
            <a:gdLst>
              <a:gd name="connsiteX0" fmla="*/ 260214 w 260214"/>
              <a:gd name="connsiteY0" fmla="*/ 995963 h 1141060"/>
              <a:gd name="connsiteX1" fmla="*/ 0 w 260214"/>
              <a:gd name="connsiteY1" fmla="*/ 1141060 h 1141060"/>
              <a:gd name="connsiteX2" fmla="*/ 0 w 260214"/>
              <a:gd name="connsiteY2" fmla="*/ 146621 h 1141060"/>
              <a:gd name="connsiteX3" fmla="*/ 260214 w 260214"/>
              <a:gd name="connsiteY3" fmla="*/ 0 h 1141060"/>
            </a:gdLst>
            <a:ahLst/>
            <a:cxnLst>
              <a:cxn ang="0">
                <a:pos x="connsiteX0" y="connsiteY0"/>
              </a:cxn>
              <a:cxn ang="0">
                <a:pos x="connsiteX1" y="connsiteY1"/>
              </a:cxn>
              <a:cxn ang="0">
                <a:pos x="connsiteX2" y="connsiteY2"/>
              </a:cxn>
              <a:cxn ang="0">
                <a:pos x="connsiteX3" y="connsiteY3"/>
              </a:cxn>
            </a:cxnLst>
            <a:rect l="l" t="t" r="r" b="b"/>
            <a:pathLst>
              <a:path w="260214" h="1141060">
                <a:moveTo>
                  <a:pt x="260214" y="995963"/>
                </a:moveTo>
                <a:lnTo>
                  <a:pt x="0" y="1141060"/>
                </a:lnTo>
                <a:lnTo>
                  <a:pt x="0" y="146621"/>
                </a:lnTo>
                <a:lnTo>
                  <a:pt x="260214" y="0"/>
                </a:lnTo>
                <a:close/>
              </a:path>
            </a:pathLst>
          </a:custGeom>
          <a:solidFill>
            <a:srgbClr val="0075EA"/>
          </a:solidFill>
          <a:ln>
            <a:noFill/>
          </a:ln>
        </p:spPr>
        <p:txBody>
          <a:bodyPr vert="horz" wrap="square" lIns="91440" tIns="45720" rIns="91440" bIns="45720" numCol="1" anchor="t" anchorCtr="0" compatLnSpc="1">
            <a:noAutofit/>
          </a:bodyPr>
          <a:lstStyle/>
          <a:p>
            <a:endParaRPr lang="zh-CN" altLang="en-US" dirty="0"/>
          </a:p>
        </p:txBody>
      </p:sp>
      <p:sp>
        <p:nvSpPr>
          <p:cNvPr id="11" name="矩形 10">
            <a:extLst>
              <a:ext uri="{FF2B5EF4-FFF2-40B4-BE49-F238E27FC236}">
                <a16:creationId xmlns:a16="http://schemas.microsoft.com/office/drawing/2014/main" id="{6C110C1E-F681-4180-A55B-8F47F2A964AA}"/>
              </a:ext>
            </a:extLst>
          </p:cNvPr>
          <p:cNvSpPr/>
          <p:nvPr/>
        </p:nvSpPr>
        <p:spPr>
          <a:xfrm>
            <a:off x="1060868" y="1269819"/>
            <a:ext cx="10078187" cy="2243050"/>
          </a:xfrm>
          <a:prstGeom prst="rect">
            <a:avLst/>
          </a:prstGeom>
          <a:ln>
            <a:solidFill>
              <a:schemeClr val="accent1"/>
            </a:solidFill>
          </a:ln>
        </p:spPr>
        <p:txBody>
          <a:bodyPr wrap="square" lIns="72000" rIns="72000">
            <a:spAutoFit/>
          </a:bodyPr>
          <a:lstStyle/>
          <a:p>
            <a:pPr marL="342900" indent="-342900" algn="just">
              <a:lnSpc>
                <a:spcPct val="150000"/>
              </a:lnSpc>
              <a:spcBef>
                <a:spcPts val="600"/>
              </a:spcBef>
              <a:spcAft>
                <a:spcPts val="600"/>
              </a:spcAft>
              <a:buClr>
                <a:srgbClr val="FF0066"/>
              </a:buClr>
              <a:buFont typeface="Wingdings" panose="05000000000000000000" pitchFamily="2" charset="2"/>
              <a:buChar char="p"/>
            </a:pPr>
            <a:r>
              <a:rPr lang="zh-CN" altLang="en-US" sz="2400" dirty="0">
                <a:latin typeface="微软雅黑" panose="020B0503020204020204" pitchFamily="34" charset="-122"/>
                <a:ea typeface="微软雅黑" panose="020B0503020204020204" pitchFamily="34" charset="-122"/>
                <a:cs typeface="+mn-ea"/>
                <a:sym typeface="+mn-lt"/>
              </a:rPr>
              <a:t>在假设某</a:t>
            </a:r>
            <a:r>
              <a:rPr lang="en-US" altLang="zh-CN" sz="2400" dirty="0">
                <a:latin typeface="微软雅黑" panose="020B0503020204020204" pitchFamily="34" charset="-122"/>
                <a:ea typeface="微软雅黑" panose="020B0503020204020204" pitchFamily="34" charset="-122"/>
                <a:cs typeface="+mn-ea"/>
                <a:sym typeface="+mn-lt"/>
              </a:rPr>
              <a:t>VLIW</a:t>
            </a:r>
            <a:r>
              <a:rPr lang="zh-CN" altLang="en-US" sz="2400" dirty="0">
                <a:latin typeface="微软雅黑" panose="020B0503020204020204" pitchFamily="34" charset="-122"/>
                <a:ea typeface="微软雅黑" panose="020B0503020204020204" pitchFamily="34" charset="-122"/>
                <a:cs typeface="+mn-ea"/>
                <a:sym typeface="+mn-lt"/>
              </a:rPr>
              <a:t>处理器每个时钟周期可以同时流出</a:t>
            </a:r>
            <a:r>
              <a:rPr lang="en-US" altLang="zh-CN" sz="2400" b="1" dirty="0">
                <a:solidFill>
                  <a:srgbClr val="0066FF"/>
                </a:solidFill>
                <a:latin typeface="微软雅黑" panose="020B0503020204020204" pitchFamily="34" charset="-122"/>
                <a:ea typeface="微软雅黑" panose="020B0503020204020204" pitchFamily="34" charset="-122"/>
                <a:cs typeface="+mn-ea"/>
                <a:sym typeface="+mn-lt"/>
              </a:rPr>
              <a:t>5</a:t>
            </a:r>
            <a:r>
              <a:rPr lang="zh-CN" altLang="en-US" sz="2400" b="1" dirty="0">
                <a:solidFill>
                  <a:srgbClr val="0066FF"/>
                </a:solidFill>
                <a:latin typeface="微软雅黑" panose="020B0503020204020204" pitchFamily="34" charset="-122"/>
                <a:ea typeface="微软雅黑" panose="020B0503020204020204" pitchFamily="34" charset="-122"/>
                <a:cs typeface="+mn-ea"/>
                <a:sym typeface="+mn-lt"/>
              </a:rPr>
              <a:t>个</a:t>
            </a:r>
            <a:r>
              <a:rPr lang="zh-CN" altLang="en-US" sz="2400" dirty="0">
                <a:latin typeface="微软雅黑" panose="020B0503020204020204" pitchFamily="34" charset="-122"/>
                <a:ea typeface="微软雅黑" panose="020B0503020204020204" pitchFamily="34" charset="-122"/>
                <a:cs typeface="+mn-ea"/>
                <a:sym typeface="+mn-lt"/>
              </a:rPr>
              <a:t>操作，包括</a:t>
            </a:r>
            <a:r>
              <a:rPr lang="en-US" altLang="zh-CN" sz="2400" b="1" dirty="0">
                <a:solidFill>
                  <a:srgbClr val="0066FF"/>
                </a:solidFill>
                <a:latin typeface="微软雅黑" panose="020B0503020204020204" pitchFamily="34" charset="-122"/>
                <a:ea typeface="微软雅黑" panose="020B0503020204020204" pitchFamily="34" charset="-122"/>
                <a:cs typeface="+mn-ea"/>
                <a:sym typeface="+mn-lt"/>
              </a:rPr>
              <a:t>2</a:t>
            </a:r>
            <a:r>
              <a:rPr lang="zh-CN" altLang="en-US" sz="2400" b="1" dirty="0">
                <a:solidFill>
                  <a:srgbClr val="0066FF"/>
                </a:solidFill>
                <a:latin typeface="微软雅黑" panose="020B0503020204020204" pitchFamily="34" charset="-122"/>
                <a:ea typeface="微软雅黑" panose="020B0503020204020204" pitchFamily="34" charset="-122"/>
                <a:cs typeface="+mn-ea"/>
                <a:sym typeface="+mn-lt"/>
              </a:rPr>
              <a:t>个</a:t>
            </a:r>
            <a:r>
              <a:rPr lang="zh-CN" altLang="en-US" sz="2400" dirty="0">
                <a:latin typeface="微软雅黑" panose="020B0503020204020204" pitchFamily="34" charset="-122"/>
                <a:ea typeface="微软雅黑" panose="020B0503020204020204" pitchFamily="34" charset="-122"/>
                <a:cs typeface="+mn-ea"/>
                <a:sym typeface="+mn-lt"/>
              </a:rPr>
              <a:t>访存操作，</a:t>
            </a:r>
            <a:r>
              <a:rPr lang="en-US" altLang="zh-CN" sz="2400" b="1" dirty="0">
                <a:solidFill>
                  <a:srgbClr val="0066FF"/>
                </a:solidFill>
                <a:latin typeface="微软雅黑" panose="020B0503020204020204" pitchFamily="34" charset="-122"/>
                <a:ea typeface="微软雅黑" panose="020B0503020204020204" pitchFamily="34" charset="-122"/>
                <a:cs typeface="+mn-ea"/>
                <a:sym typeface="+mn-lt"/>
              </a:rPr>
              <a:t>2</a:t>
            </a:r>
            <a:r>
              <a:rPr lang="zh-CN" altLang="en-US" sz="2400" b="1" dirty="0">
                <a:solidFill>
                  <a:srgbClr val="0066FF"/>
                </a:solidFill>
                <a:latin typeface="微软雅黑" panose="020B0503020204020204" pitchFamily="34" charset="-122"/>
                <a:ea typeface="微软雅黑" panose="020B0503020204020204" pitchFamily="34" charset="-122"/>
                <a:cs typeface="+mn-ea"/>
                <a:sym typeface="+mn-lt"/>
              </a:rPr>
              <a:t>个</a:t>
            </a:r>
            <a:r>
              <a:rPr lang="zh-CN" altLang="en-US" sz="2400" dirty="0">
                <a:latin typeface="微软雅黑" panose="020B0503020204020204" pitchFamily="34" charset="-122"/>
                <a:ea typeface="微软雅黑" panose="020B0503020204020204" pitchFamily="34" charset="-122"/>
                <a:cs typeface="+mn-ea"/>
                <a:sym typeface="+mn-lt"/>
              </a:rPr>
              <a:t>浮点操作以及</a:t>
            </a:r>
            <a:r>
              <a:rPr lang="en-US" altLang="zh-CN" sz="2400" b="1" dirty="0">
                <a:solidFill>
                  <a:srgbClr val="0066FF"/>
                </a:solidFill>
                <a:latin typeface="微软雅黑" panose="020B0503020204020204" pitchFamily="34" charset="-122"/>
                <a:ea typeface="微软雅黑" panose="020B0503020204020204" pitchFamily="34" charset="-122"/>
                <a:cs typeface="+mn-ea"/>
                <a:sym typeface="+mn-lt"/>
              </a:rPr>
              <a:t>1</a:t>
            </a:r>
            <a:r>
              <a:rPr lang="zh-CN" altLang="en-US" sz="2400" b="1" dirty="0">
                <a:solidFill>
                  <a:srgbClr val="0066FF"/>
                </a:solidFill>
                <a:latin typeface="微软雅黑" panose="020B0503020204020204" pitchFamily="34" charset="-122"/>
                <a:ea typeface="微软雅黑" panose="020B0503020204020204" pitchFamily="34" charset="-122"/>
                <a:cs typeface="+mn-ea"/>
                <a:sym typeface="+mn-lt"/>
              </a:rPr>
              <a:t>个</a:t>
            </a:r>
            <a:r>
              <a:rPr lang="zh-CN" altLang="en-US" sz="2400" dirty="0">
                <a:latin typeface="微软雅黑" panose="020B0503020204020204" pitchFamily="34" charset="-122"/>
                <a:ea typeface="微软雅黑" panose="020B0503020204020204" pitchFamily="34" charset="-122"/>
                <a:cs typeface="+mn-ea"/>
                <a:sym typeface="+mn-lt"/>
              </a:rPr>
              <a:t>整数或分支操作。将下面的代码循环展开，并调度到该</a:t>
            </a:r>
            <a:r>
              <a:rPr lang="en-US" altLang="zh-CN" sz="2400" dirty="0">
                <a:latin typeface="微软雅黑" panose="020B0503020204020204" pitchFamily="34" charset="-122"/>
                <a:ea typeface="微软雅黑" panose="020B0503020204020204" pitchFamily="34" charset="-122"/>
                <a:cs typeface="+mn-ea"/>
                <a:sym typeface="+mn-lt"/>
              </a:rPr>
              <a:t>VLIW</a:t>
            </a:r>
            <a:r>
              <a:rPr lang="zh-CN" altLang="en-US" sz="2400" dirty="0">
                <a:latin typeface="微软雅黑" panose="020B0503020204020204" pitchFamily="34" charset="-122"/>
                <a:ea typeface="微软雅黑" panose="020B0503020204020204" pitchFamily="34" charset="-122"/>
                <a:cs typeface="+mn-ea"/>
                <a:sym typeface="+mn-lt"/>
              </a:rPr>
              <a:t>处理器上执行。循环展开次数不定，但至少要能够保证消除所有流水线“空转”周期，同时不考虑分支延迟。</a:t>
            </a:r>
          </a:p>
        </p:txBody>
      </p:sp>
      <p:grpSp>
        <p:nvGrpSpPr>
          <p:cNvPr id="8" name="组合 7">
            <a:extLst>
              <a:ext uri="{FF2B5EF4-FFF2-40B4-BE49-F238E27FC236}">
                <a16:creationId xmlns:a16="http://schemas.microsoft.com/office/drawing/2014/main" id="{82CE2ACD-499D-47AC-B55C-5B06DAE97E98}"/>
              </a:ext>
            </a:extLst>
          </p:cNvPr>
          <p:cNvGrpSpPr/>
          <p:nvPr/>
        </p:nvGrpSpPr>
        <p:grpSpPr>
          <a:xfrm>
            <a:off x="635243" y="278225"/>
            <a:ext cx="3894716" cy="714073"/>
            <a:chOff x="635241" y="278221"/>
            <a:chExt cx="3894716" cy="714072"/>
          </a:xfrm>
        </p:grpSpPr>
        <p:sp>
          <p:nvSpPr>
            <p:cNvPr id="12" name="矩形 11">
              <a:extLst>
                <a:ext uri="{FF2B5EF4-FFF2-40B4-BE49-F238E27FC236}">
                  <a16:creationId xmlns:a16="http://schemas.microsoft.com/office/drawing/2014/main" id="{752C7659-1704-4E56-BA55-FBEC4C30E618}"/>
                </a:ext>
              </a:extLst>
            </p:cNvPr>
            <p:cNvSpPr/>
            <p:nvPr/>
          </p:nvSpPr>
          <p:spPr>
            <a:xfrm>
              <a:off x="635241" y="676889"/>
              <a:ext cx="3894716" cy="315404"/>
            </a:xfrm>
            <a:prstGeom prst="rect">
              <a:avLst/>
            </a:prstGeom>
          </p:spPr>
          <p:txBody>
            <a:bodyPr wrap="square">
              <a:spAutoFit/>
            </a:bodyPr>
            <a:lstStyle/>
            <a:p>
              <a:pPr algn="ctr"/>
              <a:r>
                <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rPr>
                <a:t>Very Long Instruction Word</a:t>
              </a:r>
            </a:p>
          </p:txBody>
        </p:sp>
        <p:sp>
          <p:nvSpPr>
            <p:cNvPr id="13" name="矩形 12">
              <a:extLst>
                <a:ext uri="{FF2B5EF4-FFF2-40B4-BE49-F238E27FC236}">
                  <a16:creationId xmlns:a16="http://schemas.microsoft.com/office/drawing/2014/main" id="{8A565167-5502-40D4-AFF3-6BA9308FF2E8}"/>
                </a:ext>
              </a:extLst>
            </p:cNvPr>
            <p:cNvSpPr/>
            <p:nvPr/>
          </p:nvSpPr>
          <p:spPr>
            <a:xfrm>
              <a:off x="1197484" y="278221"/>
              <a:ext cx="1980029" cy="523219"/>
            </a:xfrm>
            <a:prstGeom prst="rect">
              <a:avLst/>
            </a:prstGeom>
          </p:spPr>
          <p:txBody>
            <a:bodyPr wrap="none">
              <a:spAutoFit/>
            </a:bodyPr>
            <a:lstStyle/>
            <a:p>
              <a:r>
                <a:rPr lang="zh-CN" altLang="en-US" sz="2800" b="1" dirty="0">
                  <a:solidFill>
                    <a:schemeClr val="tx1">
                      <a:lumMod val="85000"/>
                      <a:lumOff val="15000"/>
                    </a:schemeClr>
                  </a:solidFill>
                  <a:latin typeface="等线" panose="02010600030101010101" pitchFamily="2" charset="-122"/>
                  <a:ea typeface="等线" panose="02010600030101010101" pitchFamily="2" charset="-122"/>
                </a:rPr>
                <a:t>超长指令字</a:t>
              </a:r>
            </a:p>
          </p:txBody>
        </p:sp>
      </p:grpSp>
      <p:sp>
        <p:nvSpPr>
          <p:cNvPr id="21" name="文本框 20">
            <a:extLst>
              <a:ext uri="{FF2B5EF4-FFF2-40B4-BE49-F238E27FC236}">
                <a16:creationId xmlns:a16="http://schemas.microsoft.com/office/drawing/2014/main" id="{333DB6DC-00DE-4AD1-97C2-DADC347332E3}"/>
              </a:ext>
            </a:extLst>
          </p:cNvPr>
          <p:cNvSpPr txBox="1"/>
          <p:nvPr/>
        </p:nvSpPr>
        <p:spPr>
          <a:xfrm>
            <a:off x="1060868" y="4061192"/>
            <a:ext cx="7068206" cy="1938992"/>
          </a:xfrm>
          <a:prstGeom prst="rect">
            <a:avLst/>
          </a:prstGeom>
          <a:noFill/>
        </p:spPr>
        <p:txBody>
          <a:bodyPr wrap="square">
            <a:spAutoFit/>
          </a:bodyPr>
          <a:lstStyle/>
          <a:p>
            <a:pPr>
              <a:buFont typeface="Wingdings" panose="05000000000000000000" pitchFamily="2" charset="2"/>
              <a:buNone/>
            </a:pPr>
            <a:r>
              <a:rPr lang="en-US" altLang="zh-CN" sz="2400" b="1" dirty="0">
                <a:latin typeface="微软雅黑" panose="020B0503020204020204" pitchFamily="34" charset="-122"/>
                <a:ea typeface="微软雅黑" panose="020B0503020204020204" pitchFamily="34" charset="-122"/>
              </a:rPr>
              <a:t> Loop</a:t>
            </a:r>
            <a:r>
              <a:rPr lang="zh-CN" altLang="en-US" sz="2400" b="1" dirty="0">
                <a:latin typeface="微软雅黑" panose="020B0503020204020204" pitchFamily="34" charset="-122"/>
                <a:ea typeface="微软雅黑" panose="020B0503020204020204" pitchFamily="34" charset="-122"/>
              </a:rPr>
              <a:t>：	</a:t>
            </a:r>
            <a:r>
              <a:rPr lang="en-US" altLang="zh-CN" sz="2400" b="1" dirty="0" err="1">
                <a:latin typeface="微软雅黑" panose="020B0503020204020204" pitchFamily="34" charset="-122"/>
                <a:ea typeface="微软雅黑" panose="020B0503020204020204" pitchFamily="34" charset="-122"/>
              </a:rPr>
              <a:t>L.D</a:t>
            </a:r>
            <a:r>
              <a:rPr lang="en-US" altLang="zh-CN" sz="2400" b="1" dirty="0">
                <a:latin typeface="微软雅黑" panose="020B0503020204020204" pitchFamily="34" charset="-122"/>
                <a:ea typeface="微软雅黑" panose="020B0503020204020204" pitchFamily="34" charset="-122"/>
              </a:rPr>
              <a:t>	      </a:t>
            </a:r>
            <a:r>
              <a:rPr lang="en-US" altLang="zh-CN" sz="2400" b="1" dirty="0" err="1">
                <a:latin typeface="微软雅黑" panose="020B0503020204020204" pitchFamily="34" charset="-122"/>
                <a:ea typeface="微软雅黑" panose="020B0503020204020204" pitchFamily="34" charset="-122"/>
              </a:rPr>
              <a:t>F0</a:t>
            </a:r>
            <a:r>
              <a:rPr lang="en-US" altLang="zh-CN" sz="2400" b="1" dirty="0">
                <a:latin typeface="微软雅黑" panose="020B0503020204020204" pitchFamily="34" charset="-122"/>
                <a:ea typeface="微软雅黑" panose="020B0503020204020204" pitchFamily="34" charset="-122"/>
              </a:rPr>
              <a:t>, 0(</a:t>
            </a:r>
            <a:r>
              <a:rPr lang="en-US" altLang="zh-CN" sz="2400" b="1" dirty="0" err="1">
                <a:latin typeface="微软雅黑" panose="020B0503020204020204" pitchFamily="34" charset="-122"/>
                <a:ea typeface="微软雅黑" panose="020B0503020204020204" pitchFamily="34" charset="-122"/>
              </a:rPr>
              <a:t>R1</a:t>
            </a:r>
            <a:r>
              <a:rPr lang="en-US" altLang="zh-CN" sz="2400" b="1" dirty="0">
                <a:latin typeface="微软雅黑" panose="020B0503020204020204" pitchFamily="34" charset="-122"/>
                <a:ea typeface="微软雅黑" panose="020B0503020204020204" pitchFamily="34" charset="-122"/>
              </a:rPr>
              <a:t>)</a:t>
            </a:r>
          </a:p>
          <a:p>
            <a:pPr lvl="1">
              <a:buFont typeface="Wingdings" panose="05000000000000000000" pitchFamily="2" charset="2"/>
              <a:buNone/>
            </a:pPr>
            <a:r>
              <a:rPr lang="en-US" altLang="zh-CN" sz="2400" b="1" dirty="0">
                <a:latin typeface="微软雅黑" panose="020B0503020204020204" pitchFamily="34" charset="-122"/>
                <a:ea typeface="微软雅黑" panose="020B0503020204020204" pitchFamily="34" charset="-122"/>
              </a:rPr>
              <a:t>	       	</a:t>
            </a:r>
            <a:r>
              <a:rPr lang="en-US" altLang="zh-CN" sz="2400" b="1" dirty="0" err="1">
                <a:latin typeface="微软雅黑" panose="020B0503020204020204" pitchFamily="34" charset="-122"/>
                <a:ea typeface="微软雅黑" panose="020B0503020204020204" pitchFamily="34" charset="-122"/>
              </a:rPr>
              <a:t>ADD.D</a:t>
            </a:r>
            <a:r>
              <a:rPr lang="en-US" altLang="zh-CN" sz="2400" b="1" dirty="0">
                <a:latin typeface="微软雅黑" panose="020B0503020204020204" pitchFamily="34" charset="-122"/>
                <a:ea typeface="微软雅黑" panose="020B0503020204020204" pitchFamily="34" charset="-122"/>
              </a:rPr>
              <a:t>     </a:t>
            </a:r>
            <a:r>
              <a:rPr lang="en-US" altLang="zh-CN" sz="2400" b="1" dirty="0" err="1">
                <a:latin typeface="微软雅黑" panose="020B0503020204020204" pitchFamily="34" charset="-122"/>
                <a:ea typeface="微软雅黑" panose="020B0503020204020204" pitchFamily="34" charset="-122"/>
              </a:rPr>
              <a:t>F4</a:t>
            </a:r>
            <a:r>
              <a:rPr lang="en-US" altLang="zh-CN" sz="2400" b="1" dirty="0">
                <a:latin typeface="微软雅黑" panose="020B0503020204020204" pitchFamily="34" charset="-122"/>
                <a:ea typeface="微软雅黑" panose="020B0503020204020204" pitchFamily="34" charset="-122"/>
              </a:rPr>
              <a:t>, </a:t>
            </a:r>
            <a:r>
              <a:rPr lang="en-US" altLang="zh-CN" sz="2400" b="1" dirty="0" err="1">
                <a:latin typeface="微软雅黑" panose="020B0503020204020204" pitchFamily="34" charset="-122"/>
                <a:ea typeface="微软雅黑" panose="020B0503020204020204" pitchFamily="34" charset="-122"/>
              </a:rPr>
              <a:t>F0</a:t>
            </a:r>
            <a:r>
              <a:rPr lang="en-US" altLang="zh-CN" sz="2400" b="1" dirty="0">
                <a:latin typeface="微软雅黑" panose="020B0503020204020204" pitchFamily="34" charset="-122"/>
                <a:ea typeface="微软雅黑" panose="020B0503020204020204" pitchFamily="34" charset="-122"/>
              </a:rPr>
              <a:t>, </a:t>
            </a:r>
            <a:r>
              <a:rPr lang="en-US" altLang="zh-CN" sz="2400" b="1" dirty="0" err="1">
                <a:latin typeface="微软雅黑" panose="020B0503020204020204" pitchFamily="34" charset="-122"/>
                <a:ea typeface="微软雅黑" panose="020B0503020204020204" pitchFamily="34" charset="-122"/>
              </a:rPr>
              <a:t>F2</a:t>
            </a:r>
            <a:endParaRPr lang="en-US" altLang="zh-CN" sz="2400" b="1" dirty="0">
              <a:latin typeface="微软雅黑" panose="020B0503020204020204" pitchFamily="34" charset="-122"/>
              <a:ea typeface="微软雅黑" panose="020B0503020204020204" pitchFamily="34" charset="-122"/>
            </a:endParaRPr>
          </a:p>
          <a:p>
            <a:pPr lvl="1">
              <a:buFont typeface="Wingdings" panose="05000000000000000000" pitchFamily="2" charset="2"/>
              <a:buNone/>
            </a:pPr>
            <a:r>
              <a:rPr lang="en-US" altLang="zh-CN" sz="2400" b="1" dirty="0">
                <a:latin typeface="微软雅黑" panose="020B0503020204020204" pitchFamily="34" charset="-122"/>
                <a:ea typeface="微软雅黑" panose="020B0503020204020204" pitchFamily="34" charset="-122"/>
              </a:rPr>
              <a:t>	          </a:t>
            </a:r>
            <a:r>
              <a:rPr lang="en-US" altLang="zh-CN" sz="2400" b="1" dirty="0" err="1">
                <a:latin typeface="微软雅黑" panose="020B0503020204020204" pitchFamily="34" charset="-122"/>
                <a:ea typeface="微软雅黑" panose="020B0503020204020204" pitchFamily="34" charset="-122"/>
              </a:rPr>
              <a:t>S.D</a:t>
            </a:r>
            <a:r>
              <a:rPr lang="en-US" altLang="zh-CN" sz="2400" b="1" dirty="0">
                <a:latin typeface="微软雅黑" panose="020B0503020204020204" pitchFamily="34" charset="-122"/>
                <a:ea typeface="微软雅黑" panose="020B0503020204020204" pitchFamily="34" charset="-122"/>
              </a:rPr>
              <a:t>	      </a:t>
            </a:r>
            <a:r>
              <a:rPr lang="en-US" altLang="zh-CN" sz="2400" b="1" dirty="0" err="1">
                <a:latin typeface="微软雅黑" panose="020B0503020204020204" pitchFamily="34" charset="-122"/>
                <a:ea typeface="微软雅黑" panose="020B0503020204020204" pitchFamily="34" charset="-122"/>
              </a:rPr>
              <a:t>F4</a:t>
            </a:r>
            <a:r>
              <a:rPr lang="en-US" altLang="zh-CN" sz="2400" b="1" dirty="0">
                <a:latin typeface="微软雅黑" panose="020B0503020204020204" pitchFamily="34" charset="-122"/>
                <a:ea typeface="微软雅黑" panose="020B0503020204020204" pitchFamily="34" charset="-122"/>
              </a:rPr>
              <a:t>, 0(</a:t>
            </a:r>
            <a:r>
              <a:rPr lang="en-US" altLang="zh-CN" sz="2400" b="1" dirty="0" err="1">
                <a:latin typeface="微软雅黑" panose="020B0503020204020204" pitchFamily="34" charset="-122"/>
                <a:ea typeface="微软雅黑" panose="020B0503020204020204" pitchFamily="34" charset="-122"/>
              </a:rPr>
              <a:t>R1</a:t>
            </a:r>
            <a:r>
              <a:rPr lang="en-US" altLang="zh-CN" sz="2400" b="1" dirty="0">
                <a:latin typeface="微软雅黑" panose="020B0503020204020204" pitchFamily="34" charset="-122"/>
                <a:ea typeface="微软雅黑" panose="020B0503020204020204" pitchFamily="34" charset="-122"/>
              </a:rPr>
              <a:t>)</a:t>
            </a:r>
          </a:p>
          <a:p>
            <a:pPr lvl="1">
              <a:buFont typeface="Wingdings" panose="05000000000000000000" pitchFamily="2" charset="2"/>
              <a:buNone/>
            </a:pPr>
            <a:r>
              <a:rPr lang="en-US" altLang="zh-CN" sz="2400" b="1" dirty="0">
                <a:latin typeface="微软雅黑" panose="020B0503020204020204" pitchFamily="34" charset="-122"/>
                <a:ea typeface="微软雅黑" panose="020B0503020204020204" pitchFamily="34" charset="-122"/>
              </a:rPr>
              <a:t>	          </a:t>
            </a:r>
            <a:r>
              <a:rPr lang="en-US" altLang="zh-CN" sz="2400" b="1" dirty="0" err="1">
                <a:latin typeface="微软雅黑" panose="020B0503020204020204" pitchFamily="34" charset="-122"/>
                <a:ea typeface="微软雅黑" panose="020B0503020204020204" pitchFamily="34" charset="-122"/>
              </a:rPr>
              <a:t>DADDIU</a:t>
            </a:r>
            <a:r>
              <a:rPr lang="en-US" altLang="zh-CN" sz="2400" b="1" dirty="0">
                <a:latin typeface="微软雅黑" panose="020B0503020204020204" pitchFamily="34" charset="-122"/>
                <a:ea typeface="微软雅黑" panose="020B0503020204020204" pitchFamily="34" charset="-122"/>
              </a:rPr>
              <a:t>  </a:t>
            </a:r>
            <a:r>
              <a:rPr lang="en-US" altLang="zh-CN" sz="2400" b="1" dirty="0" err="1">
                <a:latin typeface="微软雅黑" panose="020B0503020204020204" pitchFamily="34" charset="-122"/>
                <a:ea typeface="微软雅黑" panose="020B0503020204020204" pitchFamily="34" charset="-122"/>
              </a:rPr>
              <a:t>R1</a:t>
            </a:r>
            <a:r>
              <a:rPr lang="en-US" altLang="zh-CN" sz="2400" b="1" dirty="0">
                <a:latin typeface="微软雅黑" panose="020B0503020204020204" pitchFamily="34" charset="-122"/>
                <a:ea typeface="微软雅黑" panose="020B0503020204020204" pitchFamily="34" charset="-122"/>
              </a:rPr>
              <a:t>, </a:t>
            </a:r>
            <a:r>
              <a:rPr lang="en-US" altLang="zh-CN" sz="2400" b="1" dirty="0" err="1">
                <a:latin typeface="微软雅黑" panose="020B0503020204020204" pitchFamily="34" charset="-122"/>
                <a:ea typeface="微软雅黑" panose="020B0503020204020204" pitchFamily="34" charset="-122"/>
              </a:rPr>
              <a:t>R1</a:t>
            </a:r>
            <a:r>
              <a:rPr lang="en-US" altLang="zh-CN" sz="2400" b="1" dirty="0">
                <a:latin typeface="微软雅黑" panose="020B0503020204020204" pitchFamily="34" charset="-122"/>
                <a:ea typeface="微软雅黑" panose="020B0503020204020204" pitchFamily="34" charset="-122"/>
              </a:rPr>
              <a:t>, #-8</a:t>
            </a:r>
            <a:endParaRPr lang="zh-CN" altLang="en-US" sz="2400" b="1" dirty="0">
              <a:latin typeface="微软雅黑" panose="020B0503020204020204" pitchFamily="34" charset="-122"/>
              <a:ea typeface="微软雅黑" panose="020B0503020204020204" pitchFamily="34" charset="-122"/>
            </a:endParaRPr>
          </a:p>
          <a:p>
            <a:pPr lvl="1">
              <a:buFont typeface="Wingdings" panose="05000000000000000000" pitchFamily="2" charset="2"/>
              <a:buNone/>
            </a:pPr>
            <a:r>
              <a:rPr lang="en-US" altLang="zh-CN" sz="2400" b="1" dirty="0">
                <a:latin typeface="微软雅黑" panose="020B0503020204020204" pitchFamily="34" charset="-122"/>
                <a:ea typeface="微软雅黑" panose="020B0503020204020204" pitchFamily="34" charset="-122"/>
              </a:rPr>
              <a:t>	     	</a:t>
            </a:r>
            <a:r>
              <a:rPr lang="en-US" altLang="zh-CN" sz="2400" b="1" dirty="0" err="1">
                <a:latin typeface="微软雅黑" panose="020B0503020204020204" pitchFamily="34" charset="-122"/>
                <a:ea typeface="微软雅黑" panose="020B0503020204020204" pitchFamily="34" charset="-122"/>
              </a:rPr>
              <a:t>BNE</a:t>
            </a:r>
            <a:r>
              <a:rPr lang="en-US" altLang="zh-CN" sz="2400" b="1" dirty="0">
                <a:latin typeface="微软雅黑" panose="020B0503020204020204" pitchFamily="34" charset="-122"/>
                <a:ea typeface="微软雅黑" panose="020B0503020204020204" pitchFamily="34" charset="-122"/>
              </a:rPr>
              <a:t>	      </a:t>
            </a:r>
            <a:r>
              <a:rPr lang="en-US" altLang="zh-CN" sz="2400" b="1" dirty="0" err="1">
                <a:latin typeface="微软雅黑" panose="020B0503020204020204" pitchFamily="34" charset="-122"/>
                <a:ea typeface="微软雅黑" panose="020B0503020204020204" pitchFamily="34" charset="-122"/>
              </a:rPr>
              <a:t>R1</a:t>
            </a:r>
            <a:r>
              <a:rPr lang="en-US" altLang="zh-CN" sz="2400" b="1" dirty="0">
                <a:latin typeface="微软雅黑" panose="020B0503020204020204" pitchFamily="34" charset="-122"/>
                <a:ea typeface="微软雅黑" panose="020B0503020204020204" pitchFamily="34" charset="-122"/>
              </a:rPr>
              <a:t>, </a:t>
            </a:r>
            <a:r>
              <a:rPr lang="en-US" altLang="zh-CN" sz="2400" b="1" dirty="0" err="1">
                <a:latin typeface="微软雅黑" panose="020B0503020204020204" pitchFamily="34" charset="-122"/>
                <a:ea typeface="微软雅黑" panose="020B0503020204020204" pitchFamily="34" charset="-122"/>
              </a:rPr>
              <a:t>R2</a:t>
            </a:r>
            <a:r>
              <a:rPr lang="en-US" altLang="zh-CN" sz="2400" b="1" dirty="0">
                <a:latin typeface="微软雅黑" panose="020B0503020204020204" pitchFamily="34" charset="-122"/>
                <a:ea typeface="微软雅黑" panose="020B0503020204020204" pitchFamily="34" charset="-122"/>
              </a:rPr>
              <a:t>, Loop</a:t>
            </a:r>
            <a:endParaRPr lang="zh-CN" altLang="en-US" sz="2000" dirty="0"/>
          </a:p>
        </p:txBody>
      </p:sp>
    </p:spTree>
    <p:extLst>
      <p:ext uri="{BB962C8B-B14F-4D97-AF65-F5344CB8AC3E}">
        <p14:creationId xmlns:p14="http://schemas.microsoft.com/office/powerpoint/2010/main" val="3300299219"/>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自由: 形状 22"/>
          <p:cNvSpPr/>
          <p:nvPr/>
        </p:nvSpPr>
        <p:spPr bwMode="auto">
          <a:xfrm rot="12600000">
            <a:off x="628798" y="267712"/>
            <a:ext cx="166903" cy="731887"/>
          </a:xfrm>
          <a:custGeom>
            <a:avLst/>
            <a:gdLst>
              <a:gd name="connsiteX0" fmla="*/ 260214 w 260214"/>
              <a:gd name="connsiteY0" fmla="*/ 995963 h 1141060"/>
              <a:gd name="connsiteX1" fmla="*/ 0 w 260214"/>
              <a:gd name="connsiteY1" fmla="*/ 1141060 h 1141060"/>
              <a:gd name="connsiteX2" fmla="*/ 0 w 260214"/>
              <a:gd name="connsiteY2" fmla="*/ 146621 h 1141060"/>
              <a:gd name="connsiteX3" fmla="*/ 260214 w 260214"/>
              <a:gd name="connsiteY3" fmla="*/ 0 h 1141060"/>
            </a:gdLst>
            <a:ahLst/>
            <a:cxnLst>
              <a:cxn ang="0">
                <a:pos x="connsiteX0" y="connsiteY0"/>
              </a:cxn>
              <a:cxn ang="0">
                <a:pos x="connsiteX1" y="connsiteY1"/>
              </a:cxn>
              <a:cxn ang="0">
                <a:pos x="connsiteX2" y="connsiteY2"/>
              </a:cxn>
              <a:cxn ang="0">
                <a:pos x="connsiteX3" y="connsiteY3"/>
              </a:cxn>
            </a:cxnLst>
            <a:rect l="l" t="t" r="r" b="b"/>
            <a:pathLst>
              <a:path w="260214" h="1141060">
                <a:moveTo>
                  <a:pt x="260214" y="995963"/>
                </a:moveTo>
                <a:lnTo>
                  <a:pt x="0" y="1141060"/>
                </a:lnTo>
                <a:lnTo>
                  <a:pt x="0" y="146621"/>
                </a:lnTo>
                <a:lnTo>
                  <a:pt x="260214" y="0"/>
                </a:lnTo>
                <a:close/>
              </a:path>
            </a:pathLst>
          </a:custGeom>
          <a:solidFill>
            <a:srgbClr val="0075EA"/>
          </a:solidFill>
          <a:ln>
            <a:noFill/>
          </a:ln>
        </p:spPr>
        <p:txBody>
          <a:bodyPr vert="horz" wrap="square" lIns="91440" tIns="45720" rIns="91440" bIns="45720" numCol="1" anchor="t" anchorCtr="0" compatLnSpc="1">
            <a:noAutofit/>
          </a:bodyPr>
          <a:lstStyle/>
          <a:p>
            <a:endParaRPr lang="zh-CN" altLang="en-US" dirty="0"/>
          </a:p>
        </p:txBody>
      </p:sp>
      <p:grpSp>
        <p:nvGrpSpPr>
          <p:cNvPr id="8" name="组合 7">
            <a:extLst>
              <a:ext uri="{FF2B5EF4-FFF2-40B4-BE49-F238E27FC236}">
                <a16:creationId xmlns:a16="http://schemas.microsoft.com/office/drawing/2014/main" id="{82CE2ACD-499D-47AC-B55C-5B06DAE97E98}"/>
              </a:ext>
            </a:extLst>
          </p:cNvPr>
          <p:cNvGrpSpPr/>
          <p:nvPr/>
        </p:nvGrpSpPr>
        <p:grpSpPr>
          <a:xfrm>
            <a:off x="635243" y="278225"/>
            <a:ext cx="3894716" cy="714073"/>
            <a:chOff x="635241" y="278221"/>
            <a:chExt cx="3894716" cy="714072"/>
          </a:xfrm>
        </p:grpSpPr>
        <p:sp>
          <p:nvSpPr>
            <p:cNvPr id="12" name="矩形 11">
              <a:extLst>
                <a:ext uri="{FF2B5EF4-FFF2-40B4-BE49-F238E27FC236}">
                  <a16:creationId xmlns:a16="http://schemas.microsoft.com/office/drawing/2014/main" id="{752C7659-1704-4E56-BA55-FBEC4C30E618}"/>
                </a:ext>
              </a:extLst>
            </p:cNvPr>
            <p:cNvSpPr/>
            <p:nvPr/>
          </p:nvSpPr>
          <p:spPr>
            <a:xfrm>
              <a:off x="635241" y="676889"/>
              <a:ext cx="3894716" cy="315404"/>
            </a:xfrm>
            <a:prstGeom prst="rect">
              <a:avLst/>
            </a:prstGeom>
          </p:spPr>
          <p:txBody>
            <a:bodyPr wrap="square">
              <a:spAutoFit/>
            </a:bodyPr>
            <a:lstStyle/>
            <a:p>
              <a:pPr algn="ctr"/>
              <a:r>
                <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rPr>
                <a:t>Very Long Instruction Word</a:t>
              </a:r>
            </a:p>
          </p:txBody>
        </p:sp>
        <p:sp>
          <p:nvSpPr>
            <p:cNvPr id="13" name="矩形 12">
              <a:extLst>
                <a:ext uri="{FF2B5EF4-FFF2-40B4-BE49-F238E27FC236}">
                  <a16:creationId xmlns:a16="http://schemas.microsoft.com/office/drawing/2014/main" id="{8A565167-5502-40D4-AFF3-6BA9308FF2E8}"/>
                </a:ext>
              </a:extLst>
            </p:cNvPr>
            <p:cNvSpPr/>
            <p:nvPr/>
          </p:nvSpPr>
          <p:spPr>
            <a:xfrm>
              <a:off x="1197484" y="278221"/>
              <a:ext cx="1980029" cy="523219"/>
            </a:xfrm>
            <a:prstGeom prst="rect">
              <a:avLst/>
            </a:prstGeom>
          </p:spPr>
          <p:txBody>
            <a:bodyPr wrap="none">
              <a:spAutoFit/>
            </a:bodyPr>
            <a:lstStyle/>
            <a:p>
              <a:r>
                <a:rPr lang="zh-CN" altLang="en-US" sz="2800" b="1" dirty="0">
                  <a:solidFill>
                    <a:schemeClr val="tx1">
                      <a:lumMod val="85000"/>
                      <a:lumOff val="15000"/>
                    </a:schemeClr>
                  </a:solidFill>
                  <a:latin typeface="等线" panose="02010600030101010101" pitchFamily="2" charset="-122"/>
                  <a:ea typeface="等线" panose="02010600030101010101" pitchFamily="2" charset="-122"/>
                </a:rPr>
                <a:t>超长指令字</a:t>
              </a:r>
            </a:p>
          </p:txBody>
        </p:sp>
      </p:grpSp>
      <p:graphicFrame>
        <p:nvGraphicFramePr>
          <p:cNvPr id="9" name="Group 339">
            <a:extLst>
              <a:ext uri="{FF2B5EF4-FFF2-40B4-BE49-F238E27FC236}">
                <a16:creationId xmlns:a16="http://schemas.microsoft.com/office/drawing/2014/main" id="{95C8FD9C-8BA0-493A-BEA2-68D26FF61AE7}"/>
              </a:ext>
            </a:extLst>
          </p:cNvPr>
          <p:cNvGraphicFramePr>
            <a:graphicFrameLocks noGrp="1"/>
          </p:cNvGraphicFramePr>
          <p:nvPr>
            <p:extLst>
              <p:ext uri="{D42A27DB-BD31-4B8C-83A1-F6EECF244321}">
                <p14:modId xmlns:p14="http://schemas.microsoft.com/office/powerpoint/2010/main" val="1625969946"/>
              </p:ext>
            </p:extLst>
          </p:nvPr>
        </p:nvGraphicFramePr>
        <p:xfrm>
          <a:off x="1703387" y="1283904"/>
          <a:ext cx="8785225" cy="4248152"/>
        </p:xfrm>
        <a:graphic>
          <a:graphicData uri="http://schemas.openxmlformats.org/drawingml/2006/table">
            <a:tbl>
              <a:tblPr/>
              <a:tblGrid>
                <a:gridCol w="1779587">
                  <a:extLst>
                    <a:ext uri="{9D8B030D-6E8A-4147-A177-3AD203B41FA5}">
                      <a16:colId xmlns:a16="http://schemas.microsoft.com/office/drawing/2014/main" val="20000"/>
                    </a:ext>
                  </a:extLst>
                </a:gridCol>
                <a:gridCol w="1752600">
                  <a:extLst>
                    <a:ext uri="{9D8B030D-6E8A-4147-A177-3AD203B41FA5}">
                      <a16:colId xmlns:a16="http://schemas.microsoft.com/office/drawing/2014/main" val="20001"/>
                    </a:ext>
                  </a:extLst>
                </a:gridCol>
                <a:gridCol w="1749425">
                  <a:extLst>
                    <a:ext uri="{9D8B030D-6E8A-4147-A177-3AD203B41FA5}">
                      <a16:colId xmlns:a16="http://schemas.microsoft.com/office/drawing/2014/main" val="20002"/>
                    </a:ext>
                  </a:extLst>
                </a:gridCol>
                <a:gridCol w="1752600">
                  <a:extLst>
                    <a:ext uri="{9D8B030D-6E8A-4147-A177-3AD203B41FA5}">
                      <a16:colId xmlns:a16="http://schemas.microsoft.com/office/drawing/2014/main" val="20003"/>
                    </a:ext>
                  </a:extLst>
                </a:gridCol>
                <a:gridCol w="1751013">
                  <a:extLst>
                    <a:ext uri="{9D8B030D-6E8A-4147-A177-3AD203B41FA5}">
                      <a16:colId xmlns:a16="http://schemas.microsoft.com/office/drawing/2014/main" val="20004"/>
                    </a:ext>
                  </a:extLst>
                </a:gridCol>
              </a:tblGrid>
              <a:tr h="509588">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zh-CN" altLang="en-US" sz="1600" b="1" i="0" u="none" strike="noStrike" cap="none" normalizeH="0" baseline="0">
                          <a:ln>
                            <a:noFill/>
                          </a:ln>
                          <a:solidFill>
                            <a:srgbClr val="E24C05"/>
                          </a:solidFill>
                          <a:effectLst/>
                          <a:latin typeface="Times New Roman" pitchFamily="18" charset="0"/>
                          <a:ea typeface="楷体_GB2312" pitchFamily="49" charset="-122"/>
                          <a:cs typeface="Times New Roman" pitchFamily="18" charset="0"/>
                        </a:rPr>
                        <a:t>访存操作</a:t>
                      </a:r>
                      <a:r>
                        <a:rPr kumimoji="1" lang="en-US" altLang="zh-CN" sz="1600" b="1" i="0" u="none" strike="noStrike" cap="none" normalizeH="0" baseline="0">
                          <a:ln>
                            <a:noFill/>
                          </a:ln>
                          <a:solidFill>
                            <a:srgbClr val="E24C05"/>
                          </a:solidFill>
                          <a:effectLst/>
                          <a:latin typeface="Times New Roman" pitchFamily="18" charset="0"/>
                          <a:ea typeface="楷体_GB2312" pitchFamily="49" charset="-122"/>
                          <a:cs typeface="Times New Roman" pitchFamily="18" charset="0"/>
                        </a:rPr>
                        <a:t>1</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zh-CN" altLang="en-US" sz="1600" b="1" i="0" u="none" strike="noStrike" cap="none" normalizeH="0" baseline="0" dirty="0">
                          <a:ln>
                            <a:noFill/>
                          </a:ln>
                          <a:solidFill>
                            <a:srgbClr val="E24C05"/>
                          </a:solidFill>
                          <a:effectLst/>
                          <a:latin typeface="Times New Roman" pitchFamily="18" charset="0"/>
                          <a:ea typeface="楷体_GB2312" pitchFamily="49" charset="-122"/>
                          <a:cs typeface="Times New Roman" pitchFamily="18" charset="0"/>
                        </a:rPr>
                        <a:t>访存操作</a:t>
                      </a:r>
                      <a:r>
                        <a:rPr kumimoji="1" lang="en-US" altLang="zh-CN" sz="1600" b="1" i="0" u="none" strike="noStrike" cap="none" normalizeH="0" baseline="0" dirty="0">
                          <a:ln>
                            <a:noFill/>
                          </a:ln>
                          <a:solidFill>
                            <a:srgbClr val="E24C05"/>
                          </a:solidFill>
                          <a:effectLst/>
                          <a:latin typeface="Times New Roman" pitchFamily="18" charset="0"/>
                          <a:ea typeface="楷体_GB2312" pitchFamily="49" charset="-122"/>
                          <a:cs typeface="Times New Roman" pitchFamily="18" charset="0"/>
                        </a:rPr>
                        <a:t>2</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zh-CN" altLang="en-US" sz="1600" b="1" i="0" u="none" strike="noStrike" cap="none" normalizeH="0" baseline="0">
                          <a:ln>
                            <a:noFill/>
                          </a:ln>
                          <a:solidFill>
                            <a:srgbClr val="E24C05"/>
                          </a:solidFill>
                          <a:effectLst/>
                          <a:latin typeface="Times New Roman" pitchFamily="18" charset="0"/>
                          <a:ea typeface="楷体_GB2312" pitchFamily="49" charset="-122"/>
                          <a:cs typeface="Times New Roman" pitchFamily="18" charset="0"/>
                        </a:rPr>
                        <a:t>浮点操作</a:t>
                      </a:r>
                      <a:r>
                        <a:rPr kumimoji="1" lang="en-US" altLang="zh-CN" sz="1600" b="1" i="0" u="none" strike="noStrike" cap="none" normalizeH="0" baseline="0">
                          <a:ln>
                            <a:noFill/>
                          </a:ln>
                          <a:solidFill>
                            <a:srgbClr val="E24C05"/>
                          </a:solidFill>
                          <a:effectLst/>
                          <a:latin typeface="Times New Roman" pitchFamily="18" charset="0"/>
                          <a:ea typeface="楷体_GB2312" pitchFamily="49" charset="-122"/>
                          <a:cs typeface="Times New Roman" pitchFamily="18" charset="0"/>
                        </a:rPr>
                        <a:t>1</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zh-CN" altLang="en-US" sz="1600" b="1" i="0" u="none" strike="noStrike" cap="none" normalizeH="0" baseline="0">
                          <a:ln>
                            <a:noFill/>
                          </a:ln>
                          <a:solidFill>
                            <a:srgbClr val="E24C05"/>
                          </a:solidFill>
                          <a:effectLst/>
                          <a:latin typeface="Times New Roman" pitchFamily="18" charset="0"/>
                          <a:ea typeface="楷体_GB2312" pitchFamily="49" charset="-122"/>
                          <a:cs typeface="Times New Roman" pitchFamily="18" charset="0"/>
                        </a:rPr>
                        <a:t>浮点操作</a:t>
                      </a:r>
                      <a:r>
                        <a:rPr kumimoji="1" lang="en-US" altLang="zh-CN" sz="1600" b="1" i="0" u="none" strike="noStrike" cap="none" normalizeH="0" baseline="0">
                          <a:ln>
                            <a:noFill/>
                          </a:ln>
                          <a:solidFill>
                            <a:srgbClr val="E24C05"/>
                          </a:solidFill>
                          <a:effectLst/>
                          <a:latin typeface="Times New Roman" pitchFamily="18" charset="0"/>
                          <a:ea typeface="楷体_GB2312" pitchFamily="49" charset="-122"/>
                          <a:cs typeface="Times New Roman" pitchFamily="18" charset="0"/>
                        </a:rPr>
                        <a:t>2</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zh-CN" altLang="en-US" sz="1600" b="1" i="0" u="none" strike="noStrike" cap="none" normalizeH="0" baseline="0">
                          <a:ln>
                            <a:noFill/>
                          </a:ln>
                          <a:solidFill>
                            <a:srgbClr val="E24C05"/>
                          </a:solidFill>
                          <a:effectLst/>
                          <a:latin typeface="Times New Roman" pitchFamily="18" charset="0"/>
                          <a:ea typeface="楷体_GB2312" pitchFamily="49" charset="-122"/>
                          <a:cs typeface="Times New Roman" pitchFamily="18" charset="0"/>
                        </a:rPr>
                        <a:t>整数分支操作</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15925">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en-US" altLang="zh-CN" sz="1200" b="1" i="0" u="none" strike="noStrike" cap="none" normalizeH="0" baseline="0" dirty="0" err="1">
                          <a:ln>
                            <a:noFill/>
                          </a:ln>
                          <a:solidFill>
                            <a:srgbClr val="000000"/>
                          </a:solidFill>
                          <a:effectLst/>
                          <a:latin typeface="Times New Roman" pitchFamily="18" charset="0"/>
                          <a:ea typeface="楷体_GB2312" pitchFamily="49" charset="-122"/>
                          <a:cs typeface="Times New Roman" pitchFamily="18" charset="0"/>
                        </a:rPr>
                        <a:t>L.D</a:t>
                      </a:r>
                      <a:r>
                        <a:rPr kumimoji="1" lang="en-US" altLang="zh-CN" sz="1200" b="1" i="0" u="none" strike="noStrike" cap="none" normalizeH="0" baseline="0" dirty="0">
                          <a:ln>
                            <a:noFill/>
                          </a:ln>
                          <a:solidFill>
                            <a:srgbClr val="000000"/>
                          </a:solidFill>
                          <a:effectLst/>
                          <a:latin typeface="Times New Roman" pitchFamily="18" charset="0"/>
                          <a:ea typeface="楷体_GB2312" pitchFamily="49" charset="-122"/>
                          <a:cs typeface="Times New Roman" pitchFamily="18" charset="0"/>
                        </a:rPr>
                        <a:t> </a:t>
                      </a:r>
                      <a:r>
                        <a:rPr kumimoji="1" lang="en-US" altLang="zh-CN" sz="1200" b="1" i="0" u="none" strike="noStrike" cap="none" normalizeH="0" baseline="0" dirty="0" err="1">
                          <a:ln>
                            <a:noFill/>
                          </a:ln>
                          <a:solidFill>
                            <a:srgbClr val="000000"/>
                          </a:solidFill>
                          <a:effectLst/>
                          <a:latin typeface="Times New Roman" pitchFamily="18" charset="0"/>
                          <a:ea typeface="楷体_GB2312" pitchFamily="49" charset="-122"/>
                          <a:cs typeface="Times New Roman" pitchFamily="18" charset="0"/>
                        </a:rPr>
                        <a:t>F0</a:t>
                      </a:r>
                      <a:r>
                        <a:rPr kumimoji="1" lang="zh-CN" altLang="en-US" sz="1200" b="1" i="0" u="none" strike="noStrike" cap="none" normalizeH="0" baseline="0" dirty="0">
                          <a:ln>
                            <a:noFill/>
                          </a:ln>
                          <a:solidFill>
                            <a:srgbClr val="000000"/>
                          </a:solidFill>
                          <a:effectLst/>
                          <a:latin typeface="Times New Roman" pitchFamily="18" charset="0"/>
                          <a:ea typeface="楷体_GB2312" pitchFamily="49" charset="-122"/>
                          <a:cs typeface="Times New Roman" pitchFamily="18" charset="0"/>
                        </a:rPr>
                        <a:t>，</a:t>
                      </a:r>
                      <a:r>
                        <a:rPr kumimoji="1" lang="en-US" altLang="zh-CN" sz="1200" b="1" i="0" u="none" strike="noStrike" cap="none" normalizeH="0" baseline="0" dirty="0">
                          <a:ln>
                            <a:noFill/>
                          </a:ln>
                          <a:solidFill>
                            <a:srgbClr val="000000"/>
                          </a:solidFill>
                          <a:effectLst/>
                          <a:latin typeface="Times New Roman" pitchFamily="18" charset="0"/>
                          <a:ea typeface="楷体_GB2312" pitchFamily="49" charset="-122"/>
                          <a:cs typeface="Times New Roman" pitchFamily="18" charset="0"/>
                        </a:rPr>
                        <a:t>0</a:t>
                      </a:r>
                      <a:r>
                        <a:rPr kumimoji="1" lang="zh-CN" altLang="en-US" sz="1200" b="1" i="0" u="none" strike="noStrike" cap="none" normalizeH="0" baseline="0" dirty="0">
                          <a:ln>
                            <a:noFill/>
                          </a:ln>
                          <a:solidFill>
                            <a:srgbClr val="000000"/>
                          </a:solidFill>
                          <a:effectLst/>
                          <a:latin typeface="Times New Roman" pitchFamily="18" charset="0"/>
                          <a:ea typeface="楷体_GB2312" pitchFamily="49" charset="-122"/>
                          <a:cs typeface="Times New Roman" pitchFamily="18" charset="0"/>
                        </a:rPr>
                        <a:t>（</a:t>
                      </a:r>
                      <a:r>
                        <a:rPr kumimoji="1" lang="en-US" altLang="zh-CN" sz="1200" b="1" i="0" u="none" strike="noStrike" cap="none" normalizeH="0" baseline="0" dirty="0" err="1">
                          <a:ln>
                            <a:noFill/>
                          </a:ln>
                          <a:solidFill>
                            <a:srgbClr val="000000"/>
                          </a:solidFill>
                          <a:effectLst/>
                          <a:latin typeface="Times New Roman" pitchFamily="18" charset="0"/>
                          <a:ea typeface="楷体_GB2312" pitchFamily="49" charset="-122"/>
                          <a:cs typeface="Times New Roman" pitchFamily="18" charset="0"/>
                        </a:rPr>
                        <a:t>R1</a:t>
                      </a:r>
                      <a:r>
                        <a:rPr kumimoji="1" lang="zh-CN" altLang="en-US" sz="1200" b="1" i="0" u="none" strike="noStrike" cap="none" normalizeH="0" baseline="0" dirty="0">
                          <a:ln>
                            <a:noFill/>
                          </a:ln>
                          <a:solidFill>
                            <a:srgbClr val="000000"/>
                          </a:solidFill>
                          <a:effectLst/>
                          <a:latin typeface="Times New Roman" pitchFamily="18" charset="0"/>
                          <a:ea typeface="楷体_GB2312" pitchFamily="49" charset="-122"/>
                          <a:cs typeface="Times New Roman" pitchFamily="18" charset="0"/>
                        </a:rPr>
                        <a:t>）</a:t>
                      </a:r>
                      <a:endParaRPr kumimoji="1" lang="zh-CN" altLang="en-US" sz="12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en-US" altLang="zh-CN" sz="1200" b="1" i="0" u="none" strike="noStrike" cap="none" normalizeH="0" baseline="0" dirty="0" err="1">
                          <a:ln>
                            <a:noFill/>
                          </a:ln>
                          <a:solidFill>
                            <a:srgbClr val="000000"/>
                          </a:solidFill>
                          <a:effectLst/>
                          <a:latin typeface="Times New Roman" pitchFamily="18" charset="0"/>
                          <a:ea typeface="楷体_GB2312" pitchFamily="49" charset="-122"/>
                          <a:cs typeface="Times New Roman" pitchFamily="18" charset="0"/>
                        </a:rPr>
                        <a:t>L.D</a:t>
                      </a:r>
                      <a:r>
                        <a:rPr kumimoji="1" lang="en-US" altLang="zh-CN" sz="1200" b="1" i="0" u="none" strike="noStrike" cap="none" normalizeH="0" baseline="0" dirty="0">
                          <a:ln>
                            <a:noFill/>
                          </a:ln>
                          <a:solidFill>
                            <a:srgbClr val="000000"/>
                          </a:solidFill>
                          <a:effectLst/>
                          <a:latin typeface="Times New Roman" pitchFamily="18" charset="0"/>
                          <a:ea typeface="楷体_GB2312" pitchFamily="49" charset="-122"/>
                          <a:cs typeface="Times New Roman" pitchFamily="18" charset="0"/>
                        </a:rPr>
                        <a:t> </a:t>
                      </a:r>
                      <a:r>
                        <a:rPr kumimoji="1" lang="en-US" altLang="zh-CN" sz="1200" b="1" i="0" u="none" strike="noStrike" cap="none" normalizeH="0" baseline="0" dirty="0" err="1">
                          <a:ln>
                            <a:noFill/>
                          </a:ln>
                          <a:solidFill>
                            <a:srgbClr val="000000"/>
                          </a:solidFill>
                          <a:effectLst/>
                          <a:latin typeface="Times New Roman" pitchFamily="18" charset="0"/>
                          <a:ea typeface="楷体_GB2312" pitchFamily="49" charset="-122"/>
                          <a:cs typeface="Times New Roman" pitchFamily="18" charset="0"/>
                        </a:rPr>
                        <a:t>F6</a:t>
                      </a:r>
                      <a:r>
                        <a:rPr kumimoji="1" lang="zh-CN" altLang="en-US" sz="1200" b="1" i="0" u="none" strike="noStrike" cap="none" normalizeH="0" baseline="0" dirty="0">
                          <a:ln>
                            <a:noFill/>
                          </a:ln>
                          <a:solidFill>
                            <a:srgbClr val="000000"/>
                          </a:solidFill>
                          <a:effectLst/>
                          <a:latin typeface="Times New Roman" pitchFamily="18" charset="0"/>
                          <a:ea typeface="楷体_GB2312" pitchFamily="49" charset="-122"/>
                          <a:cs typeface="Times New Roman" pitchFamily="18" charset="0"/>
                        </a:rPr>
                        <a:t>，</a:t>
                      </a:r>
                      <a:r>
                        <a:rPr kumimoji="1" lang="en-US" altLang="zh-CN" sz="1200" b="1" i="0" u="none" strike="noStrike" cap="none" normalizeH="0" baseline="0" dirty="0">
                          <a:ln>
                            <a:noFill/>
                          </a:ln>
                          <a:solidFill>
                            <a:srgbClr val="000000"/>
                          </a:solidFill>
                          <a:effectLst/>
                          <a:latin typeface="Times New Roman" pitchFamily="18" charset="0"/>
                          <a:ea typeface="楷体_GB2312" pitchFamily="49" charset="-122"/>
                          <a:cs typeface="Times New Roman" pitchFamily="18" charset="0"/>
                        </a:rPr>
                        <a:t>-8</a:t>
                      </a:r>
                      <a:r>
                        <a:rPr kumimoji="1" lang="zh-CN" altLang="en-US" sz="1200" b="1" i="0" u="none" strike="noStrike" cap="none" normalizeH="0" baseline="0" dirty="0">
                          <a:ln>
                            <a:noFill/>
                          </a:ln>
                          <a:solidFill>
                            <a:srgbClr val="000000"/>
                          </a:solidFill>
                          <a:effectLst/>
                          <a:latin typeface="Times New Roman" pitchFamily="18" charset="0"/>
                          <a:ea typeface="楷体_GB2312" pitchFamily="49" charset="-122"/>
                          <a:cs typeface="Times New Roman" pitchFamily="18" charset="0"/>
                        </a:rPr>
                        <a:t>（</a:t>
                      </a:r>
                      <a:r>
                        <a:rPr kumimoji="1" lang="en-US" altLang="zh-CN" sz="1200" b="1" i="0" u="none" strike="noStrike" cap="none" normalizeH="0" baseline="0" dirty="0" err="1">
                          <a:ln>
                            <a:noFill/>
                          </a:ln>
                          <a:solidFill>
                            <a:srgbClr val="000000"/>
                          </a:solidFill>
                          <a:effectLst/>
                          <a:latin typeface="Times New Roman" pitchFamily="18" charset="0"/>
                          <a:ea typeface="楷体_GB2312" pitchFamily="49" charset="-122"/>
                          <a:cs typeface="Times New Roman" pitchFamily="18" charset="0"/>
                        </a:rPr>
                        <a:t>R1</a:t>
                      </a:r>
                      <a:r>
                        <a:rPr kumimoji="1" lang="zh-CN" altLang="en-US" sz="1200" b="1" i="0" u="none" strike="noStrike" cap="none" normalizeH="0" baseline="0" dirty="0">
                          <a:ln>
                            <a:noFill/>
                          </a:ln>
                          <a:solidFill>
                            <a:srgbClr val="000000"/>
                          </a:solidFill>
                          <a:effectLst/>
                          <a:latin typeface="Times New Roman" pitchFamily="18" charset="0"/>
                          <a:ea typeface="楷体_GB2312" pitchFamily="49" charset="-122"/>
                          <a:cs typeface="Times New Roman" pitchFamily="18" charset="0"/>
                        </a:rPr>
                        <a:t>）</a:t>
                      </a:r>
                      <a:endParaRPr kumimoji="1" lang="zh-CN" altLang="en-US" sz="12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en-US" altLang="zh-CN" sz="1200" b="1" i="0" u="none" strike="noStrike" cap="none" normalizeH="0" baseline="0">
                          <a:ln>
                            <a:noFill/>
                          </a:ln>
                          <a:solidFill>
                            <a:srgbClr val="000000"/>
                          </a:solidFill>
                          <a:effectLst/>
                          <a:latin typeface="Times New Roman" pitchFamily="18" charset="0"/>
                          <a:ea typeface="楷体_GB2312" pitchFamily="49" charset="-122"/>
                          <a:cs typeface="Times New Roman" pitchFamily="18" charset="0"/>
                        </a:rPr>
                        <a:t>nop</a:t>
                      </a:r>
                      <a:endParaRPr kumimoji="1" lang="en-US" altLang="zh-CN" sz="1200" b="1" i="0" u="none" strike="noStrike" cap="none" normalizeH="0" baseline="0">
                        <a:ln>
                          <a:noFill/>
                        </a:ln>
                        <a:solidFill>
                          <a:schemeClr val="tx1"/>
                        </a:solidFill>
                        <a:effectLst/>
                        <a:latin typeface="Times New Roman" pitchFamily="18" charset="0"/>
                        <a:ea typeface="楷体_GB2312" pitchFamily="49" charset="-122"/>
                        <a:cs typeface="Times New Roman"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en-US" altLang="zh-CN" sz="1200" b="1" i="0" u="none" strike="noStrike" cap="none" normalizeH="0" baseline="0">
                          <a:ln>
                            <a:noFill/>
                          </a:ln>
                          <a:solidFill>
                            <a:srgbClr val="000000"/>
                          </a:solidFill>
                          <a:effectLst/>
                          <a:latin typeface="Times New Roman" pitchFamily="18" charset="0"/>
                          <a:ea typeface="楷体_GB2312" pitchFamily="49" charset="-122"/>
                          <a:cs typeface="Times New Roman" pitchFamily="18" charset="0"/>
                        </a:rPr>
                        <a:t>nop</a:t>
                      </a:r>
                      <a:endParaRPr kumimoji="1" lang="en-US" altLang="zh-CN" sz="1200" b="1" i="0" u="none" strike="noStrike" cap="none" normalizeH="0" baseline="0">
                        <a:ln>
                          <a:noFill/>
                        </a:ln>
                        <a:solidFill>
                          <a:schemeClr val="tx1"/>
                        </a:solidFill>
                        <a:effectLst/>
                        <a:latin typeface="Times New Roman" pitchFamily="18" charset="0"/>
                        <a:ea typeface="楷体_GB2312" pitchFamily="49" charset="-122"/>
                        <a:cs typeface="Times New Roman"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en-US" altLang="zh-CN" sz="1200" b="1" i="0" u="none" strike="noStrike" cap="none" normalizeH="0" baseline="0">
                          <a:ln>
                            <a:noFill/>
                          </a:ln>
                          <a:solidFill>
                            <a:srgbClr val="000000"/>
                          </a:solidFill>
                          <a:effectLst/>
                          <a:latin typeface="Times New Roman" pitchFamily="18" charset="0"/>
                          <a:ea typeface="楷体_GB2312" pitchFamily="49" charset="-122"/>
                          <a:cs typeface="Times New Roman" pitchFamily="18" charset="0"/>
                        </a:rPr>
                        <a:t>nop</a:t>
                      </a:r>
                      <a:endParaRPr kumimoji="1" lang="en-US" altLang="zh-CN" sz="1200" b="1" i="0" u="none" strike="noStrike" cap="none" normalizeH="0" baseline="0">
                        <a:ln>
                          <a:noFill/>
                        </a:ln>
                        <a:solidFill>
                          <a:schemeClr val="tx1"/>
                        </a:solidFill>
                        <a:effectLst/>
                        <a:latin typeface="Times New Roman" pitchFamily="18" charset="0"/>
                        <a:ea typeface="楷体_GB2312" pitchFamily="49" charset="-122"/>
                        <a:cs typeface="Times New Roman"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14338">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en-US" altLang="zh-CN" sz="1200" b="1" i="0" u="none" strike="noStrike" cap="none" normalizeH="0" baseline="0">
                          <a:ln>
                            <a:noFill/>
                          </a:ln>
                          <a:solidFill>
                            <a:srgbClr val="000000"/>
                          </a:solidFill>
                          <a:effectLst/>
                          <a:latin typeface="Times New Roman" pitchFamily="18" charset="0"/>
                          <a:ea typeface="楷体_GB2312" pitchFamily="49" charset="-122"/>
                          <a:cs typeface="Times New Roman" pitchFamily="18" charset="0"/>
                        </a:rPr>
                        <a:t>L.D F10</a:t>
                      </a:r>
                      <a:r>
                        <a:rPr kumimoji="1" lang="zh-CN" altLang="en-US" sz="1200" b="1" i="0" u="none" strike="noStrike" cap="none" normalizeH="0" baseline="0">
                          <a:ln>
                            <a:noFill/>
                          </a:ln>
                          <a:solidFill>
                            <a:srgbClr val="000000"/>
                          </a:solidFill>
                          <a:effectLst/>
                          <a:latin typeface="Times New Roman" pitchFamily="18" charset="0"/>
                          <a:ea typeface="楷体_GB2312" pitchFamily="49" charset="-122"/>
                          <a:cs typeface="Times New Roman" pitchFamily="18" charset="0"/>
                        </a:rPr>
                        <a:t>，</a:t>
                      </a:r>
                      <a:r>
                        <a:rPr kumimoji="1" lang="en-US" altLang="zh-CN" sz="1200" b="1" i="0" u="none" strike="noStrike" cap="none" normalizeH="0" baseline="0">
                          <a:ln>
                            <a:noFill/>
                          </a:ln>
                          <a:solidFill>
                            <a:srgbClr val="000000"/>
                          </a:solidFill>
                          <a:effectLst/>
                          <a:latin typeface="Times New Roman" pitchFamily="18" charset="0"/>
                          <a:ea typeface="楷体_GB2312" pitchFamily="49" charset="-122"/>
                          <a:cs typeface="Times New Roman" pitchFamily="18" charset="0"/>
                        </a:rPr>
                        <a:t>-16</a:t>
                      </a:r>
                      <a:r>
                        <a:rPr kumimoji="1" lang="zh-CN" altLang="en-US" sz="1200" b="1" i="0" u="none" strike="noStrike" cap="none" normalizeH="0" baseline="0">
                          <a:ln>
                            <a:noFill/>
                          </a:ln>
                          <a:solidFill>
                            <a:srgbClr val="000000"/>
                          </a:solidFill>
                          <a:effectLst/>
                          <a:latin typeface="Times New Roman" pitchFamily="18" charset="0"/>
                          <a:ea typeface="楷体_GB2312" pitchFamily="49" charset="-122"/>
                          <a:cs typeface="Times New Roman" pitchFamily="18" charset="0"/>
                        </a:rPr>
                        <a:t>（</a:t>
                      </a:r>
                      <a:r>
                        <a:rPr kumimoji="1" lang="en-US" altLang="zh-CN" sz="1200" b="1" i="0" u="none" strike="noStrike" cap="none" normalizeH="0" baseline="0">
                          <a:ln>
                            <a:noFill/>
                          </a:ln>
                          <a:solidFill>
                            <a:srgbClr val="000000"/>
                          </a:solidFill>
                          <a:effectLst/>
                          <a:latin typeface="Times New Roman" pitchFamily="18" charset="0"/>
                          <a:ea typeface="楷体_GB2312" pitchFamily="49" charset="-122"/>
                          <a:cs typeface="Times New Roman" pitchFamily="18" charset="0"/>
                        </a:rPr>
                        <a:t>R1</a:t>
                      </a:r>
                      <a:r>
                        <a:rPr kumimoji="1" lang="zh-CN" altLang="en-US" sz="1200" b="1" i="0" u="none" strike="noStrike" cap="none" normalizeH="0" baseline="0">
                          <a:ln>
                            <a:noFill/>
                          </a:ln>
                          <a:solidFill>
                            <a:srgbClr val="000000"/>
                          </a:solidFill>
                          <a:effectLst/>
                          <a:latin typeface="Times New Roman" pitchFamily="18" charset="0"/>
                          <a:ea typeface="楷体_GB2312" pitchFamily="49" charset="-122"/>
                          <a:cs typeface="Times New Roman" pitchFamily="18" charset="0"/>
                        </a:rPr>
                        <a:t>）</a:t>
                      </a:r>
                      <a:endParaRPr kumimoji="1" lang="zh-CN" altLang="en-US" sz="1200" b="1" i="0" u="none" strike="noStrike" cap="none" normalizeH="0" baseline="0">
                        <a:ln>
                          <a:noFill/>
                        </a:ln>
                        <a:solidFill>
                          <a:schemeClr val="tx1"/>
                        </a:solidFill>
                        <a:effectLst/>
                        <a:latin typeface="Times New Roman" pitchFamily="18" charset="0"/>
                        <a:ea typeface="楷体_GB2312" pitchFamily="49" charset="-122"/>
                        <a:cs typeface="Times New Roman"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en-US" altLang="zh-CN" sz="1200" b="1" i="0" u="none" strike="noStrike" cap="none" normalizeH="0" baseline="0" dirty="0" err="1">
                          <a:ln>
                            <a:noFill/>
                          </a:ln>
                          <a:solidFill>
                            <a:srgbClr val="000000"/>
                          </a:solidFill>
                          <a:effectLst/>
                          <a:latin typeface="Times New Roman" pitchFamily="18" charset="0"/>
                          <a:ea typeface="楷体_GB2312" pitchFamily="49" charset="-122"/>
                          <a:cs typeface="Times New Roman" pitchFamily="18" charset="0"/>
                        </a:rPr>
                        <a:t>L.D</a:t>
                      </a:r>
                      <a:r>
                        <a:rPr kumimoji="1" lang="en-US" altLang="zh-CN" sz="1200" b="1" i="0" u="none" strike="noStrike" cap="none" normalizeH="0" baseline="0" dirty="0">
                          <a:ln>
                            <a:noFill/>
                          </a:ln>
                          <a:solidFill>
                            <a:srgbClr val="000000"/>
                          </a:solidFill>
                          <a:effectLst/>
                          <a:latin typeface="Times New Roman" pitchFamily="18" charset="0"/>
                          <a:ea typeface="楷体_GB2312" pitchFamily="49" charset="-122"/>
                          <a:cs typeface="Times New Roman" pitchFamily="18" charset="0"/>
                        </a:rPr>
                        <a:t> </a:t>
                      </a:r>
                      <a:r>
                        <a:rPr kumimoji="1" lang="en-US" altLang="zh-CN" sz="1200" b="1" i="0" u="none" strike="noStrike" cap="none" normalizeH="0" baseline="0" dirty="0" err="1">
                          <a:ln>
                            <a:noFill/>
                          </a:ln>
                          <a:solidFill>
                            <a:srgbClr val="000000"/>
                          </a:solidFill>
                          <a:effectLst/>
                          <a:latin typeface="Times New Roman" pitchFamily="18" charset="0"/>
                          <a:ea typeface="楷体_GB2312" pitchFamily="49" charset="-122"/>
                          <a:cs typeface="Times New Roman" pitchFamily="18" charset="0"/>
                        </a:rPr>
                        <a:t>F14</a:t>
                      </a:r>
                      <a:r>
                        <a:rPr kumimoji="1" lang="zh-CN" altLang="en-US" sz="1200" b="1" i="0" u="none" strike="noStrike" cap="none" normalizeH="0" baseline="0" dirty="0">
                          <a:ln>
                            <a:noFill/>
                          </a:ln>
                          <a:solidFill>
                            <a:srgbClr val="000000"/>
                          </a:solidFill>
                          <a:effectLst/>
                          <a:latin typeface="Times New Roman" pitchFamily="18" charset="0"/>
                          <a:ea typeface="楷体_GB2312" pitchFamily="49" charset="-122"/>
                          <a:cs typeface="Times New Roman" pitchFamily="18" charset="0"/>
                        </a:rPr>
                        <a:t>，</a:t>
                      </a:r>
                      <a:r>
                        <a:rPr kumimoji="1" lang="en-US" altLang="zh-CN" sz="1200" b="1" i="0" u="none" strike="noStrike" cap="none" normalizeH="0" baseline="0" dirty="0">
                          <a:ln>
                            <a:noFill/>
                          </a:ln>
                          <a:solidFill>
                            <a:srgbClr val="000000"/>
                          </a:solidFill>
                          <a:effectLst/>
                          <a:latin typeface="Times New Roman" pitchFamily="18" charset="0"/>
                          <a:ea typeface="楷体_GB2312" pitchFamily="49" charset="-122"/>
                          <a:cs typeface="Times New Roman" pitchFamily="18" charset="0"/>
                        </a:rPr>
                        <a:t>-24</a:t>
                      </a:r>
                      <a:r>
                        <a:rPr kumimoji="1" lang="zh-CN" altLang="en-US" sz="1200" b="1" i="0" u="none" strike="noStrike" cap="none" normalizeH="0" baseline="0" dirty="0">
                          <a:ln>
                            <a:noFill/>
                          </a:ln>
                          <a:solidFill>
                            <a:srgbClr val="000000"/>
                          </a:solidFill>
                          <a:effectLst/>
                          <a:latin typeface="Times New Roman" pitchFamily="18" charset="0"/>
                          <a:ea typeface="楷体_GB2312" pitchFamily="49" charset="-122"/>
                          <a:cs typeface="Times New Roman" pitchFamily="18" charset="0"/>
                        </a:rPr>
                        <a:t>（</a:t>
                      </a:r>
                      <a:r>
                        <a:rPr kumimoji="1" lang="en-US" altLang="zh-CN" sz="1200" b="1" i="0" u="none" strike="noStrike" cap="none" normalizeH="0" baseline="0" dirty="0" err="1">
                          <a:ln>
                            <a:noFill/>
                          </a:ln>
                          <a:solidFill>
                            <a:srgbClr val="000000"/>
                          </a:solidFill>
                          <a:effectLst/>
                          <a:latin typeface="Times New Roman" pitchFamily="18" charset="0"/>
                          <a:ea typeface="楷体_GB2312" pitchFamily="49" charset="-122"/>
                          <a:cs typeface="Times New Roman" pitchFamily="18" charset="0"/>
                        </a:rPr>
                        <a:t>R1</a:t>
                      </a:r>
                      <a:r>
                        <a:rPr kumimoji="1" lang="zh-CN" altLang="en-US" sz="1200" b="1" i="0" u="none" strike="noStrike" cap="none" normalizeH="0" baseline="0" dirty="0">
                          <a:ln>
                            <a:noFill/>
                          </a:ln>
                          <a:solidFill>
                            <a:srgbClr val="000000"/>
                          </a:solidFill>
                          <a:effectLst/>
                          <a:latin typeface="Times New Roman" pitchFamily="18" charset="0"/>
                          <a:ea typeface="楷体_GB2312" pitchFamily="49" charset="-122"/>
                          <a:cs typeface="Times New Roman" pitchFamily="18" charset="0"/>
                        </a:rPr>
                        <a:t>）</a:t>
                      </a:r>
                      <a:endParaRPr kumimoji="1" lang="zh-CN" altLang="en-US" sz="12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en-US" altLang="zh-CN" sz="1200" b="1" i="0" u="none" strike="noStrike" cap="none" normalizeH="0" baseline="0">
                          <a:ln>
                            <a:noFill/>
                          </a:ln>
                          <a:solidFill>
                            <a:srgbClr val="000000"/>
                          </a:solidFill>
                          <a:effectLst/>
                          <a:latin typeface="Times New Roman" pitchFamily="18" charset="0"/>
                          <a:ea typeface="楷体_GB2312" pitchFamily="49" charset="-122"/>
                          <a:cs typeface="Times New Roman" pitchFamily="18" charset="0"/>
                        </a:rPr>
                        <a:t>nop</a:t>
                      </a:r>
                      <a:endParaRPr kumimoji="1" lang="en-US" altLang="zh-CN" sz="1200" b="1" i="0" u="none" strike="noStrike" cap="none" normalizeH="0" baseline="0">
                        <a:ln>
                          <a:noFill/>
                        </a:ln>
                        <a:solidFill>
                          <a:schemeClr val="tx1"/>
                        </a:solidFill>
                        <a:effectLst/>
                        <a:latin typeface="Times New Roman" pitchFamily="18" charset="0"/>
                        <a:ea typeface="楷体_GB2312" pitchFamily="49" charset="-122"/>
                        <a:cs typeface="Times New Roman"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en-US" altLang="zh-CN" sz="1200" b="1" i="0" u="none" strike="noStrike" cap="none" normalizeH="0" baseline="0">
                          <a:ln>
                            <a:noFill/>
                          </a:ln>
                          <a:solidFill>
                            <a:srgbClr val="000000"/>
                          </a:solidFill>
                          <a:effectLst/>
                          <a:latin typeface="Times New Roman" pitchFamily="18" charset="0"/>
                          <a:ea typeface="楷体_GB2312" pitchFamily="49" charset="-122"/>
                          <a:cs typeface="Times New Roman" pitchFamily="18" charset="0"/>
                        </a:rPr>
                        <a:t>nop</a:t>
                      </a:r>
                      <a:endParaRPr kumimoji="1" lang="en-US" altLang="zh-CN" sz="1200" b="1" i="0" u="none" strike="noStrike" cap="none" normalizeH="0" baseline="0">
                        <a:ln>
                          <a:noFill/>
                        </a:ln>
                        <a:solidFill>
                          <a:schemeClr val="tx1"/>
                        </a:solidFill>
                        <a:effectLst/>
                        <a:latin typeface="Times New Roman" pitchFamily="18" charset="0"/>
                        <a:ea typeface="楷体_GB2312" pitchFamily="49" charset="-122"/>
                        <a:cs typeface="Times New Roman"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en-US" altLang="zh-CN" sz="1200" b="1" i="0" u="none" strike="noStrike" cap="none" normalizeH="0" baseline="0">
                          <a:ln>
                            <a:noFill/>
                          </a:ln>
                          <a:solidFill>
                            <a:srgbClr val="000000"/>
                          </a:solidFill>
                          <a:effectLst/>
                          <a:latin typeface="Times New Roman" pitchFamily="18" charset="0"/>
                          <a:ea typeface="楷体_GB2312" pitchFamily="49" charset="-122"/>
                          <a:cs typeface="Times New Roman" pitchFamily="18" charset="0"/>
                        </a:rPr>
                        <a:t>nop</a:t>
                      </a:r>
                      <a:endParaRPr kumimoji="1" lang="en-US" altLang="zh-CN" sz="1200" b="1" i="0" u="none" strike="noStrike" cap="none" normalizeH="0" baseline="0">
                        <a:ln>
                          <a:noFill/>
                        </a:ln>
                        <a:solidFill>
                          <a:schemeClr val="tx1"/>
                        </a:solidFill>
                        <a:effectLst/>
                        <a:latin typeface="Times New Roman" pitchFamily="18" charset="0"/>
                        <a:ea typeface="楷体_GB2312" pitchFamily="49" charset="-122"/>
                        <a:cs typeface="Times New Roman"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15925">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en-US" altLang="zh-CN" sz="1200" b="1" i="0" u="none" strike="noStrike" cap="none" normalizeH="0" baseline="0">
                          <a:ln>
                            <a:noFill/>
                          </a:ln>
                          <a:solidFill>
                            <a:srgbClr val="000000"/>
                          </a:solidFill>
                          <a:effectLst/>
                          <a:latin typeface="Times New Roman" pitchFamily="18" charset="0"/>
                          <a:ea typeface="楷体_GB2312" pitchFamily="49" charset="-122"/>
                          <a:cs typeface="Times New Roman" pitchFamily="18" charset="0"/>
                        </a:rPr>
                        <a:t>L.D F18</a:t>
                      </a:r>
                      <a:r>
                        <a:rPr kumimoji="1" lang="zh-CN" altLang="en-US" sz="1200" b="1" i="0" u="none" strike="noStrike" cap="none" normalizeH="0" baseline="0">
                          <a:ln>
                            <a:noFill/>
                          </a:ln>
                          <a:solidFill>
                            <a:srgbClr val="000000"/>
                          </a:solidFill>
                          <a:effectLst/>
                          <a:latin typeface="Times New Roman" pitchFamily="18" charset="0"/>
                          <a:ea typeface="楷体_GB2312" pitchFamily="49" charset="-122"/>
                          <a:cs typeface="Times New Roman" pitchFamily="18" charset="0"/>
                        </a:rPr>
                        <a:t>，</a:t>
                      </a:r>
                      <a:r>
                        <a:rPr kumimoji="1" lang="en-US" altLang="zh-CN" sz="1200" b="1" i="0" u="none" strike="noStrike" cap="none" normalizeH="0" baseline="0">
                          <a:ln>
                            <a:noFill/>
                          </a:ln>
                          <a:solidFill>
                            <a:srgbClr val="000000"/>
                          </a:solidFill>
                          <a:effectLst/>
                          <a:latin typeface="Times New Roman" pitchFamily="18" charset="0"/>
                          <a:ea typeface="楷体_GB2312" pitchFamily="49" charset="-122"/>
                          <a:cs typeface="Times New Roman" pitchFamily="18" charset="0"/>
                        </a:rPr>
                        <a:t>-32</a:t>
                      </a:r>
                      <a:r>
                        <a:rPr kumimoji="1" lang="zh-CN" altLang="en-US" sz="1200" b="1" i="0" u="none" strike="noStrike" cap="none" normalizeH="0" baseline="0">
                          <a:ln>
                            <a:noFill/>
                          </a:ln>
                          <a:solidFill>
                            <a:srgbClr val="000000"/>
                          </a:solidFill>
                          <a:effectLst/>
                          <a:latin typeface="Times New Roman" pitchFamily="18" charset="0"/>
                          <a:ea typeface="楷体_GB2312" pitchFamily="49" charset="-122"/>
                          <a:cs typeface="Times New Roman" pitchFamily="18" charset="0"/>
                        </a:rPr>
                        <a:t>（</a:t>
                      </a:r>
                      <a:r>
                        <a:rPr kumimoji="1" lang="en-US" altLang="zh-CN" sz="1200" b="1" i="0" u="none" strike="noStrike" cap="none" normalizeH="0" baseline="0">
                          <a:ln>
                            <a:noFill/>
                          </a:ln>
                          <a:solidFill>
                            <a:srgbClr val="000000"/>
                          </a:solidFill>
                          <a:effectLst/>
                          <a:latin typeface="Times New Roman" pitchFamily="18" charset="0"/>
                          <a:ea typeface="楷体_GB2312" pitchFamily="49" charset="-122"/>
                          <a:cs typeface="Times New Roman" pitchFamily="18" charset="0"/>
                        </a:rPr>
                        <a:t>R1</a:t>
                      </a:r>
                      <a:r>
                        <a:rPr kumimoji="1" lang="zh-CN" altLang="en-US" sz="1200" b="1" i="0" u="none" strike="noStrike" cap="none" normalizeH="0" baseline="0">
                          <a:ln>
                            <a:noFill/>
                          </a:ln>
                          <a:solidFill>
                            <a:srgbClr val="000000"/>
                          </a:solidFill>
                          <a:effectLst/>
                          <a:latin typeface="Times New Roman" pitchFamily="18" charset="0"/>
                          <a:ea typeface="楷体_GB2312" pitchFamily="49" charset="-122"/>
                          <a:cs typeface="Times New Roman" pitchFamily="18" charset="0"/>
                        </a:rPr>
                        <a:t>）</a:t>
                      </a:r>
                      <a:endParaRPr kumimoji="1" lang="zh-CN" altLang="en-US" sz="1200" b="1" i="0" u="none" strike="noStrike" cap="none" normalizeH="0" baseline="0">
                        <a:ln>
                          <a:noFill/>
                        </a:ln>
                        <a:solidFill>
                          <a:schemeClr val="tx1"/>
                        </a:solidFill>
                        <a:effectLst/>
                        <a:latin typeface="Times New Roman" pitchFamily="18" charset="0"/>
                        <a:ea typeface="楷体_GB2312" pitchFamily="49" charset="-122"/>
                        <a:cs typeface="Times New Roman"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en-US" altLang="zh-CN" sz="1200" b="1" i="0" u="none" strike="noStrike" cap="none" normalizeH="0" baseline="0">
                          <a:ln>
                            <a:noFill/>
                          </a:ln>
                          <a:solidFill>
                            <a:srgbClr val="000000"/>
                          </a:solidFill>
                          <a:effectLst/>
                          <a:latin typeface="Times New Roman" pitchFamily="18" charset="0"/>
                          <a:ea typeface="楷体_GB2312" pitchFamily="49" charset="-122"/>
                          <a:cs typeface="Times New Roman" pitchFamily="18" charset="0"/>
                        </a:rPr>
                        <a:t>L.D F22</a:t>
                      </a:r>
                      <a:r>
                        <a:rPr kumimoji="1" lang="zh-CN" altLang="en-US" sz="1200" b="1" i="0" u="none" strike="noStrike" cap="none" normalizeH="0" baseline="0">
                          <a:ln>
                            <a:noFill/>
                          </a:ln>
                          <a:solidFill>
                            <a:srgbClr val="000000"/>
                          </a:solidFill>
                          <a:effectLst/>
                          <a:latin typeface="Times New Roman" pitchFamily="18" charset="0"/>
                          <a:ea typeface="楷体_GB2312" pitchFamily="49" charset="-122"/>
                          <a:cs typeface="Times New Roman" pitchFamily="18" charset="0"/>
                        </a:rPr>
                        <a:t>，</a:t>
                      </a:r>
                      <a:r>
                        <a:rPr kumimoji="1" lang="en-US" altLang="zh-CN" sz="1200" b="1" i="0" u="none" strike="noStrike" cap="none" normalizeH="0" baseline="0">
                          <a:ln>
                            <a:noFill/>
                          </a:ln>
                          <a:solidFill>
                            <a:srgbClr val="000000"/>
                          </a:solidFill>
                          <a:effectLst/>
                          <a:latin typeface="Times New Roman" pitchFamily="18" charset="0"/>
                          <a:ea typeface="楷体_GB2312" pitchFamily="49" charset="-122"/>
                          <a:cs typeface="Times New Roman" pitchFamily="18" charset="0"/>
                        </a:rPr>
                        <a:t>-40</a:t>
                      </a:r>
                      <a:r>
                        <a:rPr kumimoji="1" lang="zh-CN" altLang="en-US" sz="1200" b="1" i="0" u="none" strike="noStrike" cap="none" normalizeH="0" baseline="0">
                          <a:ln>
                            <a:noFill/>
                          </a:ln>
                          <a:solidFill>
                            <a:srgbClr val="000000"/>
                          </a:solidFill>
                          <a:effectLst/>
                          <a:latin typeface="Times New Roman" pitchFamily="18" charset="0"/>
                          <a:ea typeface="楷体_GB2312" pitchFamily="49" charset="-122"/>
                          <a:cs typeface="Times New Roman" pitchFamily="18" charset="0"/>
                        </a:rPr>
                        <a:t>（</a:t>
                      </a:r>
                      <a:r>
                        <a:rPr kumimoji="1" lang="en-US" altLang="zh-CN" sz="1200" b="1" i="0" u="none" strike="noStrike" cap="none" normalizeH="0" baseline="0">
                          <a:ln>
                            <a:noFill/>
                          </a:ln>
                          <a:solidFill>
                            <a:srgbClr val="000000"/>
                          </a:solidFill>
                          <a:effectLst/>
                          <a:latin typeface="Times New Roman" pitchFamily="18" charset="0"/>
                          <a:ea typeface="楷体_GB2312" pitchFamily="49" charset="-122"/>
                          <a:cs typeface="Times New Roman" pitchFamily="18" charset="0"/>
                        </a:rPr>
                        <a:t>R1</a:t>
                      </a:r>
                      <a:r>
                        <a:rPr kumimoji="1" lang="zh-CN" altLang="en-US" sz="1200" b="1" i="0" u="none" strike="noStrike" cap="none" normalizeH="0" baseline="0">
                          <a:ln>
                            <a:noFill/>
                          </a:ln>
                          <a:solidFill>
                            <a:srgbClr val="000000"/>
                          </a:solidFill>
                          <a:effectLst/>
                          <a:latin typeface="Times New Roman" pitchFamily="18" charset="0"/>
                          <a:ea typeface="楷体_GB2312" pitchFamily="49" charset="-122"/>
                          <a:cs typeface="Times New Roman" pitchFamily="18" charset="0"/>
                        </a:rPr>
                        <a:t>）</a:t>
                      </a:r>
                      <a:endParaRPr kumimoji="1" lang="zh-CN" altLang="en-US" sz="1200" b="1" i="0" u="none" strike="noStrike" cap="none" normalizeH="0" baseline="0">
                        <a:ln>
                          <a:noFill/>
                        </a:ln>
                        <a:solidFill>
                          <a:schemeClr val="tx1"/>
                        </a:solidFill>
                        <a:effectLst/>
                        <a:latin typeface="Times New Roman" pitchFamily="18" charset="0"/>
                        <a:ea typeface="楷体_GB2312" pitchFamily="49" charset="-122"/>
                        <a:cs typeface="Times New Roman"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en-US" altLang="zh-CN" sz="1200" b="1" i="0" u="none" strike="noStrike" cap="none" normalizeH="0" baseline="0">
                          <a:ln>
                            <a:noFill/>
                          </a:ln>
                          <a:solidFill>
                            <a:srgbClr val="000000"/>
                          </a:solidFill>
                          <a:effectLst/>
                          <a:latin typeface="Times New Roman" pitchFamily="18" charset="0"/>
                          <a:ea typeface="楷体_GB2312" pitchFamily="49" charset="-122"/>
                          <a:cs typeface="Times New Roman" pitchFamily="18" charset="0"/>
                        </a:rPr>
                        <a:t>ADD.D F4</a:t>
                      </a:r>
                      <a:r>
                        <a:rPr kumimoji="1" lang="zh-CN" altLang="en-US" sz="1200" b="1" i="0" u="none" strike="noStrike" cap="none" normalizeH="0" baseline="0">
                          <a:ln>
                            <a:noFill/>
                          </a:ln>
                          <a:solidFill>
                            <a:srgbClr val="000000"/>
                          </a:solidFill>
                          <a:effectLst/>
                          <a:latin typeface="Times New Roman" pitchFamily="18" charset="0"/>
                          <a:ea typeface="楷体_GB2312" pitchFamily="49" charset="-122"/>
                          <a:cs typeface="Times New Roman" pitchFamily="18" charset="0"/>
                        </a:rPr>
                        <a:t>，</a:t>
                      </a:r>
                      <a:r>
                        <a:rPr kumimoji="1" lang="en-US" altLang="zh-CN" sz="1200" b="1" i="0" u="none" strike="noStrike" cap="none" normalizeH="0" baseline="0">
                          <a:ln>
                            <a:noFill/>
                          </a:ln>
                          <a:solidFill>
                            <a:srgbClr val="000000"/>
                          </a:solidFill>
                          <a:effectLst/>
                          <a:latin typeface="Times New Roman" pitchFamily="18" charset="0"/>
                          <a:ea typeface="楷体_GB2312" pitchFamily="49" charset="-122"/>
                          <a:cs typeface="Times New Roman" pitchFamily="18" charset="0"/>
                        </a:rPr>
                        <a:t>F0</a:t>
                      </a:r>
                      <a:r>
                        <a:rPr kumimoji="1" lang="zh-CN" altLang="en-US" sz="1200" b="1" i="0" u="none" strike="noStrike" cap="none" normalizeH="0" baseline="0">
                          <a:ln>
                            <a:noFill/>
                          </a:ln>
                          <a:solidFill>
                            <a:srgbClr val="000000"/>
                          </a:solidFill>
                          <a:effectLst/>
                          <a:latin typeface="Times New Roman" pitchFamily="18" charset="0"/>
                          <a:ea typeface="楷体_GB2312" pitchFamily="49" charset="-122"/>
                          <a:cs typeface="Times New Roman" pitchFamily="18" charset="0"/>
                        </a:rPr>
                        <a:t>，</a:t>
                      </a:r>
                      <a:r>
                        <a:rPr kumimoji="1" lang="en-US" altLang="zh-CN" sz="1200" b="1" i="0" u="none" strike="noStrike" cap="none" normalizeH="0" baseline="0">
                          <a:ln>
                            <a:noFill/>
                          </a:ln>
                          <a:solidFill>
                            <a:srgbClr val="000000"/>
                          </a:solidFill>
                          <a:effectLst/>
                          <a:latin typeface="Times New Roman" pitchFamily="18" charset="0"/>
                          <a:ea typeface="楷体_GB2312" pitchFamily="49" charset="-122"/>
                          <a:cs typeface="Times New Roman" pitchFamily="18" charset="0"/>
                        </a:rPr>
                        <a:t>F2</a:t>
                      </a:r>
                      <a:endParaRPr kumimoji="1" lang="en-US" altLang="zh-CN" sz="1200" b="1" i="0" u="none" strike="noStrike" cap="none" normalizeH="0" baseline="0">
                        <a:ln>
                          <a:noFill/>
                        </a:ln>
                        <a:solidFill>
                          <a:schemeClr val="tx1"/>
                        </a:solidFill>
                        <a:effectLst/>
                        <a:latin typeface="Times New Roman" pitchFamily="18" charset="0"/>
                        <a:ea typeface="楷体_GB2312" pitchFamily="49" charset="-122"/>
                        <a:cs typeface="Times New Roman"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en-US" altLang="zh-CN" sz="1200" b="1" i="0" u="none" strike="noStrike" cap="none" normalizeH="0" baseline="0" dirty="0" err="1">
                          <a:ln>
                            <a:noFill/>
                          </a:ln>
                          <a:solidFill>
                            <a:srgbClr val="000000"/>
                          </a:solidFill>
                          <a:effectLst/>
                          <a:latin typeface="Times New Roman" pitchFamily="18" charset="0"/>
                          <a:ea typeface="楷体_GB2312" pitchFamily="49" charset="-122"/>
                          <a:cs typeface="Times New Roman" pitchFamily="18" charset="0"/>
                        </a:rPr>
                        <a:t>ADD.D</a:t>
                      </a:r>
                      <a:r>
                        <a:rPr kumimoji="1" lang="en-US" altLang="zh-CN" sz="1200" b="1" i="0" u="none" strike="noStrike" cap="none" normalizeH="0" baseline="0" dirty="0">
                          <a:ln>
                            <a:noFill/>
                          </a:ln>
                          <a:solidFill>
                            <a:srgbClr val="000000"/>
                          </a:solidFill>
                          <a:effectLst/>
                          <a:latin typeface="Times New Roman" pitchFamily="18" charset="0"/>
                          <a:ea typeface="楷体_GB2312" pitchFamily="49" charset="-122"/>
                          <a:cs typeface="Times New Roman" pitchFamily="18" charset="0"/>
                        </a:rPr>
                        <a:t> </a:t>
                      </a:r>
                      <a:r>
                        <a:rPr kumimoji="1" lang="en-US" altLang="zh-CN" sz="1200" b="1" i="0" u="none" strike="noStrike" cap="none" normalizeH="0" baseline="0" dirty="0" err="1">
                          <a:ln>
                            <a:noFill/>
                          </a:ln>
                          <a:solidFill>
                            <a:srgbClr val="000000"/>
                          </a:solidFill>
                          <a:effectLst/>
                          <a:latin typeface="Times New Roman" pitchFamily="18" charset="0"/>
                          <a:ea typeface="楷体_GB2312" pitchFamily="49" charset="-122"/>
                          <a:cs typeface="Times New Roman" pitchFamily="18" charset="0"/>
                        </a:rPr>
                        <a:t>F8</a:t>
                      </a:r>
                      <a:r>
                        <a:rPr kumimoji="1" lang="zh-CN" altLang="en-US" sz="1200" b="1" i="0" u="none" strike="noStrike" cap="none" normalizeH="0" baseline="0" dirty="0">
                          <a:ln>
                            <a:noFill/>
                          </a:ln>
                          <a:solidFill>
                            <a:srgbClr val="000000"/>
                          </a:solidFill>
                          <a:effectLst/>
                          <a:latin typeface="Times New Roman" pitchFamily="18" charset="0"/>
                          <a:ea typeface="楷体_GB2312" pitchFamily="49" charset="-122"/>
                          <a:cs typeface="Times New Roman" pitchFamily="18" charset="0"/>
                        </a:rPr>
                        <a:t>，</a:t>
                      </a:r>
                      <a:r>
                        <a:rPr kumimoji="1" lang="en-US" altLang="zh-CN" sz="1200" b="1" i="0" u="none" strike="noStrike" cap="none" normalizeH="0" baseline="0" dirty="0" err="1">
                          <a:ln>
                            <a:noFill/>
                          </a:ln>
                          <a:solidFill>
                            <a:srgbClr val="000000"/>
                          </a:solidFill>
                          <a:effectLst/>
                          <a:latin typeface="Times New Roman" pitchFamily="18" charset="0"/>
                          <a:ea typeface="楷体_GB2312" pitchFamily="49" charset="-122"/>
                          <a:cs typeface="Times New Roman" pitchFamily="18" charset="0"/>
                        </a:rPr>
                        <a:t>F6</a:t>
                      </a:r>
                      <a:r>
                        <a:rPr kumimoji="1" lang="zh-CN" altLang="en-US" sz="1200" b="1" i="0" u="none" strike="noStrike" cap="none" normalizeH="0" baseline="0" dirty="0">
                          <a:ln>
                            <a:noFill/>
                          </a:ln>
                          <a:solidFill>
                            <a:srgbClr val="000000"/>
                          </a:solidFill>
                          <a:effectLst/>
                          <a:latin typeface="Times New Roman" pitchFamily="18" charset="0"/>
                          <a:ea typeface="楷体_GB2312" pitchFamily="49" charset="-122"/>
                          <a:cs typeface="Times New Roman" pitchFamily="18" charset="0"/>
                        </a:rPr>
                        <a:t>，</a:t>
                      </a:r>
                      <a:r>
                        <a:rPr kumimoji="1" lang="en-US" altLang="zh-CN" sz="1200" b="1" i="0" u="none" strike="noStrike" cap="none" normalizeH="0" baseline="0" dirty="0" err="1">
                          <a:ln>
                            <a:noFill/>
                          </a:ln>
                          <a:solidFill>
                            <a:srgbClr val="000000"/>
                          </a:solidFill>
                          <a:effectLst/>
                          <a:latin typeface="Times New Roman" pitchFamily="18" charset="0"/>
                          <a:ea typeface="楷体_GB2312" pitchFamily="49" charset="-122"/>
                          <a:cs typeface="Times New Roman" pitchFamily="18" charset="0"/>
                        </a:rPr>
                        <a:t>F2</a:t>
                      </a:r>
                      <a:endParaRPr kumimoji="1" lang="en-US" altLang="zh-CN" sz="12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en-US" altLang="zh-CN" sz="1200" b="1" i="0" u="none" strike="noStrike" cap="none" normalizeH="0" baseline="0">
                          <a:ln>
                            <a:noFill/>
                          </a:ln>
                          <a:solidFill>
                            <a:srgbClr val="000000"/>
                          </a:solidFill>
                          <a:effectLst/>
                          <a:latin typeface="Times New Roman" pitchFamily="18" charset="0"/>
                          <a:ea typeface="楷体_GB2312" pitchFamily="49" charset="-122"/>
                          <a:cs typeface="Times New Roman" pitchFamily="18" charset="0"/>
                        </a:rPr>
                        <a:t>nop</a:t>
                      </a:r>
                      <a:endParaRPr kumimoji="1" lang="en-US" altLang="zh-CN" sz="1200" b="1" i="0" u="none" strike="noStrike" cap="none" normalizeH="0" baseline="0">
                        <a:ln>
                          <a:noFill/>
                        </a:ln>
                        <a:solidFill>
                          <a:schemeClr val="tx1"/>
                        </a:solidFill>
                        <a:effectLst/>
                        <a:latin typeface="Times New Roman" pitchFamily="18" charset="0"/>
                        <a:ea typeface="楷体_GB2312" pitchFamily="49" charset="-122"/>
                        <a:cs typeface="Times New Roman"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15925">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en-US" altLang="zh-CN" sz="1200" b="1" i="0" u="none" strike="noStrike" cap="none" normalizeH="0" baseline="0">
                          <a:ln>
                            <a:noFill/>
                          </a:ln>
                          <a:solidFill>
                            <a:srgbClr val="000000"/>
                          </a:solidFill>
                          <a:effectLst/>
                          <a:latin typeface="Times New Roman" pitchFamily="18" charset="0"/>
                          <a:ea typeface="楷体_GB2312" pitchFamily="49" charset="-122"/>
                          <a:cs typeface="Times New Roman" pitchFamily="18" charset="0"/>
                        </a:rPr>
                        <a:t>L.D F26</a:t>
                      </a:r>
                      <a:r>
                        <a:rPr kumimoji="1" lang="zh-CN" altLang="en-US" sz="1200" b="1" i="0" u="none" strike="noStrike" cap="none" normalizeH="0" baseline="0">
                          <a:ln>
                            <a:noFill/>
                          </a:ln>
                          <a:solidFill>
                            <a:srgbClr val="000000"/>
                          </a:solidFill>
                          <a:effectLst/>
                          <a:latin typeface="Times New Roman" pitchFamily="18" charset="0"/>
                          <a:ea typeface="楷体_GB2312" pitchFamily="49" charset="-122"/>
                          <a:cs typeface="Times New Roman" pitchFamily="18" charset="0"/>
                        </a:rPr>
                        <a:t>，</a:t>
                      </a:r>
                      <a:r>
                        <a:rPr kumimoji="1" lang="en-US" altLang="zh-CN" sz="1200" b="1" i="0" u="none" strike="noStrike" cap="none" normalizeH="0" baseline="0">
                          <a:ln>
                            <a:noFill/>
                          </a:ln>
                          <a:solidFill>
                            <a:srgbClr val="000000"/>
                          </a:solidFill>
                          <a:effectLst/>
                          <a:latin typeface="Times New Roman" pitchFamily="18" charset="0"/>
                          <a:ea typeface="楷体_GB2312" pitchFamily="49" charset="-122"/>
                          <a:cs typeface="Times New Roman" pitchFamily="18" charset="0"/>
                        </a:rPr>
                        <a:t>-48</a:t>
                      </a:r>
                      <a:r>
                        <a:rPr kumimoji="1" lang="zh-CN" altLang="en-US" sz="1200" b="1" i="0" u="none" strike="noStrike" cap="none" normalizeH="0" baseline="0">
                          <a:ln>
                            <a:noFill/>
                          </a:ln>
                          <a:solidFill>
                            <a:srgbClr val="000000"/>
                          </a:solidFill>
                          <a:effectLst/>
                          <a:latin typeface="Times New Roman" pitchFamily="18" charset="0"/>
                          <a:ea typeface="楷体_GB2312" pitchFamily="49" charset="-122"/>
                          <a:cs typeface="Times New Roman" pitchFamily="18" charset="0"/>
                        </a:rPr>
                        <a:t>（</a:t>
                      </a:r>
                      <a:r>
                        <a:rPr kumimoji="1" lang="en-US" altLang="zh-CN" sz="1200" b="1" i="0" u="none" strike="noStrike" cap="none" normalizeH="0" baseline="0">
                          <a:ln>
                            <a:noFill/>
                          </a:ln>
                          <a:solidFill>
                            <a:srgbClr val="000000"/>
                          </a:solidFill>
                          <a:effectLst/>
                          <a:latin typeface="Times New Roman" pitchFamily="18" charset="0"/>
                          <a:ea typeface="楷体_GB2312" pitchFamily="49" charset="-122"/>
                          <a:cs typeface="Times New Roman" pitchFamily="18" charset="0"/>
                        </a:rPr>
                        <a:t>R1</a:t>
                      </a:r>
                      <a:r>
                        <a:rPr kumimoji="1" lang="zh-CN" altLang="en-US" sz="1200" b="1" i="0" u="none" strike="noStrike" cap="none" normalizeH="0" baseline="0">
                          <a:ln>
                            <a:noFill/>
                          </a:ln>
                          <a:solidFill>
                            <a:srgbClr val="000000"/>
                          </a:solidFill>
                          <a:effectLst/>
                          <a:latin typeface="Times New Roman" pitchFamily="18" charset="0"/>
                          <a:ea typeface="楷体_GB2312" pitchFamily="49" charset="-122"/>
                          <a:cs typeface="Times New Roman" pitchFamily="18" charset="0"/>
                        </a:rPr>
                        <a:t>）</a:t>
                      </a:r>
                      <a:endParaRPr kumimoji="1" lang="zh-CN" altLang="en-US" sz="1200" b="1" i="0" u="none" strike="noStrike" cap="none" normalizeH="0" baseline="0">
                        <a:ln>
                          <a:noFill/>
                        </a:ln>
                        <a:solidFill>
                          <a:schemeClr val="tx1"/>
                        </a:solidFill>
                        <a:effectLst/>
                        <a:latin typeface="Times New Roman" pitchFamily="18" charset="0"/>
                        <a:ea typeface="楷体_GB2312" pitchFamily="49" charset="-122"/>
                        <a:cs typeface="Times New Roman"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en-US" altLang="zh-CN" sz="1200" b="1" i="0" u="none" strike="noStrike" cap="none" normalizeH="0" baseline="0">
                          <a:ln>
                            <a:noFill/>
                          </a:ln>
                          <a:solidFill>
                            <a:srgbClr val="000000"/>
                          </a:solidFill>
                          <a:effectLst/>
                          <a:latin typeface="Times New Roman" pitchFamily="18" charset="0"/>
                          <a:ea typeface="楷体_GB2312" pitchFamily="49" charset="-122"/>
                          <a:cs typeface="Times New Roman" pitchFamily="18" charset="0"/>
                        </a:rPr>
                        <a:t>nop</a:t>
                      </a:r>
                      <a:endParaRPr kumimoji="1" lang="en-US" altLang="zh-CN" sz="1200" b="1" i="0" u="none" strike="noStrike" cap="none" normalizeH="0" baseline="0">
                        <a:ln>
                          <a:noFill/>
                        </a:ln>
                        <a:solidFill>
                          <a:schemeClr val="tx1"/>
                        </a:solidFill>
                        <a:effectLst/>
                        <a:latin typeface="Times New Roman" pitchFamily="18" charset="0"/>
                        <a:ea typeface="楷体_GB2312" pitchFamily="49" charset="-122"/>
                        <a:cs typeface="Times New Roman"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en-US" altLang="zh-CN" sz="1200" b="1" i="0" u="none" strike="noStrike" cap="none" normalizeH="0" baseline="0">
                          <a:ln>
                            <a:noFill/>
                          </a:ln>
                          <a:solidFill>
                            <a:srgbClr val="000000"/>
                          </a:solidFill>
                          <a:effectLst/>
                          <a:latin typeface="Times New Roman" pitchFamily="18" charset="0"/>
                          <a:ea typeface="楷体_GB2312" pitchFamily="49" charset="-122"/>
                          <a:cs typeface="Times New Roman" pitchFamily="18" charset="0"/>
                        </a:rPr>
                        <a:t>ADD.D F12</a:t>
                      </a:r>
                      <a:r>
                        <a:rPr kumimoji="1" lang="zh-CN" altLang="en-US" sz="1200" b="1" i="0" u="none" strike="noStrike" cap="none" normalizeH="0" baseline="0">
                          <a:ln>
                            <a:noFill/>
                          </a:ln>
                          <a:solidFill>
                            <a:srgbClr val="000000"/>
                          </a:solidFill>
                          <a:effectLst/>
                          <a:latin typeface="Times New Roman" pitchFamily="18" charset="0"/>
                          <a:ea typeface="楷体_GB2312" pitchFamily="49" charset="-122"/>
                          <a:cs typeface="Times New Roman" pitchFamily="18" charset="0"/>
                        </a:rPr>
                        <a:t>，</a:t>
                      </a:r>
                      <a:r>
                        <a:rPr kumimoji="1" lang="en-US" altLang="zh-CN" sz="1200" b="1" i="0" u="none" strike="noStrike" cap="none" normalizeH="0" baseline="0">
                          <a:ln>
                            <a:noFill/>
                          </a:ln>
                          <a:solidFill>
                            <a:srgbClr val="000000"/>
                          </a:solidFill>
                          <a:effectLst/>
                          <a:latin typeface="Times New Roman" pitchFamily="18" charset="0"/>
                          <a:ea typeface="楷体_GB2312" pitchFamily="49" charset="-122"/>
                          <a:cs typeface="Times New Roman" pitchFamily="18" charset="0"/>
                        </a:rPr>
                        <a:t>F10</a:t>
                      </a:r>
                      <a:r>
                        <a:rPr kumimoji="1" lang="zh-CN" altLang="en-US" sz="1200" b="1" i="0" u="none" strike="noStrike" cap="none" normalizeH="0" baseline="0">
                          <a:ln>
                            <a:noFill/>
                          </a:ln>
                          <a:solidFill>
                            <a:srgbClr val="000000"/>
                          </a:solidFill>
                          <a:effectLst/>
                          <a:latin typeface="Times New Roman" pitchFamily="18" charset="0"/>
                          <a:ea typeface="楷体_GB2312" pitchFamily="49" charset="-122"/>
                          <a:cs typeface="Times New Roman" pitchFamily="18" charset="0"/>
                        </a:rPr>
                        <a:t>，</a:t>
                      </a:r>
                      <a:r>
                        <a:rPr kumimoji="1" lang="en-US" altLang="zh-CN" sz="1200" b="1" i="0" u="none" strike="noStrike" cap="none" normalizeH="0" baseline="0">
                          <a:ln>
                            <a:noFill/>
                          </a:ln>
                          <a:solidFill>
                            <a:srgbClr val="000000"/>
                          </a:solidFill>
                          <a:effectLst/>
                          <a:latin typeface="Times New Roman" pitchFamily="18" charset="0"/>
                          <a:ea typeface="楷体_GB2312" pitchFamily="49" charset="-122"/>
                          <a:cs typeface="Times New Roman" pitchFamily="18" charset="0"/>
                        </a:rPr>
                        <a:t>F2</a:t>
                      </a:r>
                      <a:endParaRPr kumimoji="1" lang="en-US" altLang="zh-CN" sz="1200" b="1" i="0" u="none" strike="noStrike" cap="none" normalizeH="0" baseline="0">
                        <a:ln>
                          <a:noFill/>
                        </a:ln>
                        <a:solidFill>
                          <a:schemeClr val="tx1"/>
                        </a:solidFill>
                        <a:effectLst/>
                        <a:latin typeface="Times New Roman" pitchFamily="18" charset="0"/>
                        <a:ea typeface="楷体_GB2312" pitchFamily="49" charset="-122"/>
                        <a:cs typeface="Times New Roman"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en-US" altLang="zh-CN" sz="1200" b="1" i="0" u="none" strike="noStrike" cap="none" normalizeH="0" baseline="0">
                          <a:ln>
                            <a:noFill/>
                          </a:ln>
                          <a:solidFill>
                            <a:srgbClr val="000000"/>
                          </a:solidFill>
                          <a:effectLst/>
                          <a:latin typeface="Times New Roman" pitchFamily="18" charset="0"/>
                          <a:ea typeface="楷体_GB2312" pitchFamily="49" charset="-122"/>
                          <a:cs typeface="Times New Roman" pitchFamily="18" charset="0"/>
                        </a:rPr>
                        <a:t>ADD.D F16</a:t>
                      </a:r>
                      <a:r>
                        <a:rPr kumimoji="1" lang="zh-CN" altLang="en-US" sz="1200" b="1" i="0" u="none" strike="noStrike" cap="none" normalizeH="0" baseline="0">
                          <a:ln>
                            <a:noFill/>
                          </a:ln>
                          <a:solidFill>
                            <a:srgbClr val="000000"/>
                          </a:solidFill>
                          <a:effectLst/>
                          <a:latin typeface="Times New Roman" pitchFamily="18" charset="0"/>
                          <a:ea typeface="楷体_GB2312" pitchFamily="49" charset="-122"/>
                          <a:cs typeface="Times New Roman" pitchFamily="18" charset="0"/>
                        </a:rPr>
                        <a:t>，</a:t>
                      </a:r>
                      <a:r>
                        <a:rPr kumimoji="1" lang="en-US" altLang="zh-CN" sz="1200" b="1" i="0" u="none" strike="noStrike" cap="none" normalizeH="0" baseline="0">
                          <a:ln>
                            <a:noFill/>
                          </a:ln>
                          <a:solidFill>
                            <a:srgbClr val="000000"/>
                          </a:solidFill>
                          <a:effectLst/>
                          <a:latin typeface="Times New Roman" pitchFamily="18" charset="0"/>
                          <a:ea typeface="楷体_GB2312" pitchFamily="49" charset="-122"/>
                          <a:cs typeface="Times New Roman" pitchFamily="18" charset="0"/>
                        </a:rPr>
                        <a:t>F14</a:t>
                      </a:r>
                      <a:r>
                        <a:rPr kumimoji="1" lang="zh-CN" altLang="en-US" sz="1200" b="1" i="0" u="none" strike="noStrike" cap="none" normalizeH="0" baseline="0">
                          <a:ln>
                            <a:noFill/>
                          </a:ln>
                          <a:solidFill>
                            <a:srgbClr val="000000"/>
                          </a:solidFill>
                          <a:effectLst/>
                          <a:latin typeface="Times New Roman" pitchFamily="18" charset="0"/>
                          <a:ea typeface="楷体_GB2312" pitchFamily="49" charset="-122"/>
                          <a:cs typeface="Times New Roman" pitchFamily="18" charset="0"/>
                        </a:rPr>
                        <a:t>，</a:t>
                      </a:r>
                      <a:r>
                        <a:rPr kumimoji="1" lang="en-US" altLang="zh-CN" sz="1200" b="1" i="0" u="none" strike="noStrike" cap="none" normalizeH="0" baseline="0">
                          <a:ln>
                            <a:noFill/>
                          </a:ln>
                          <a:solidFill>
                            <a:srgbClr val="000000"/>
                          </a:solidFill>
                          <a:effectLst/>
                          <a:latin typeface="Times New Roman" pitchFamily="18" charset="0"/>
                          <a:ea typeface="楷体_GB2312" pitchFamily="49" charset="-122"/>
                          <a:cs typeface="Times New Roman" pitchFamily="18" charset="0"/>
                        </a:rPr>
                        <a:t>F2</a:t>
                      </a:r>
                      <a:endParaRPr kumimoji="1" lang="en-US" altLang="zh-CN" sz="1200" b="1" i="0" u="none" strike="noStrike" cap="none" normalizeH="0" baseline="0">
                        <a:ln>
                          <a:noFill/>
                        </a:ln>
                        <a:solidFill>
                          <a:schemeClr val="tx1"/>
                        </a:solidFill>
                        <a:effectLst/>
                        <a:latin typeface="Times New Roman" pitchFamily="18" charset="0"/>
                        <a:ea typeface="楷体_GB2312" pitchFamily="49" charset="-122"/>
                        <a:cs typeface="Times New Roman"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en-US" altLang="zh-CN" sz="1200" b="1" i="0" u="none" strike="noStrike" cap="none" normalizeH="0" baseline="0" dirty="0" err="1">
                          <a:ln>
                            <a:noFill/>
                          </a:ln>
                          <a:solidFill>
                            <a:srgbClr val="000000"/>
                          </a:solidFill>
                          <a:effectLst/>
                          <a:latin typeface="Times New Roman" pitchFamily="18" charset="0"/>
                          <a:ea typeface="楷体_GB2312" pitchFamily="49" charset="-122"/>
                          <a:cs typeface="Times New Roman" pitchFamily="18" charset="0"/>
                        </a:rPr>
                        <a:t>nop</a:t>
                      </a:r>
                      <a:endParaRPr kumimoji="1" lang="en-US" altLang="zh-CN" sz="12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14338">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en-US" altLang="zh-CN" sz="1200" b="1" i="0" u="none" strike="noStrike" cap="none" normalizeH="0" baseline="0">
                          <a:ln>
                            <a:noFill/>
                          </a:ln>
                          <a:solidFill>
                            <a:srgbClr val="000000"/>
                          </a:solidFill>
                          <a:effectLst/>
                          <a:latin typeface="Times New Roman" pitchFamily="18" charset="0"/>
                          <a:ea typeface="楷体_GB2312" pitchFamily="49" charset="-122"/>
                          <a:cs typeface="Times New Roman" pitchFamily="18" charset="0"/>
                        </a:rPr>
                        <a:t>nop</a:t>
                      </a:r>
                      <a:endParaRPr kumimoji="1" lang="en-US" altLang="zh-CN" sz="1200" b="1" i="0" u="none" strike="noStrike" cap="none" normalizeH="0" baseline="0">
                        <a:ln>
                          <a:noFill/>
                        </a:ln>
                        <a:solidFill>
                          <a:schemeClr val="tx1"/>
                        </a:solidFill>
                        <a:effectLst/>
                        <a:latin typeface="Times New Roman" pitchFamily="18" charset="0"/>
                        <a:ea typeface="楷体_GB2312" pitchFamily="49" charset="-122"/>
                        <a:cs typeface="Times New Roman"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en-US" altLang="zh-CN" sz="1200" b="1" i="0" u="none" strike="noStrike" cap="none" normalizeH="0" baseline="0">
                          <a:ln>
                            <a:noFill/>
                          </a:ln>
                          <a:solidFill>
                            <a:srgbClr val="000000"/>
                          </a:solidFill>
                          <a:effectLst/>
                          <a:latin typeface="Times New Roman" pitchFamily="18" charset="0"/>
                          <a:ea typeface="楷体_GB2312" pitchFamily="49" charset="-122"/>
                          <a:cs typeface="Times New Roman" pitchFamily="18" charset="0"/>
                        </a:rPr>
                        <a:t>nop</a:t>
                      </a:r>
                      <a:endParaRPr kumimoji="1" lang="en-US" altLang="zh-CN" sz="1200" b="1" i="0" u="none" strike="noStrike" cap="none" normalizeH="0" baseline="0">
                        <a:ln>
                          <a:noFill/>
                        </a:ln>
                        <a:solidFill>
                          <a:schemeClr val="tx1"/>
                        </a:solidFill>
                        <a:effectLst/>
                        <a:latin typeface="Times New Roman" pitchFamily="18" charset="0"/>
                        <a:ea typeface="楷体_GB2312" pitchFamily="49" charset="-122"/>
                        <a:cs typeface="Times New Roman"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en-US" altLang="zh-CN" sz="1200" b="1" i="0" u="none" strike="noStrike" cap="none" normalizeH="0" baseline="0">
                          <a:ln>
                            <a:noFill/>
                          </a:ln>
                          <a:solidFill>
                            <a:srgbClr val="000000"/>
                          </a:solidFill>
                          <a:effectLst/>
                          <a:latin typeface="Times New Roman" pitchFamily="18" charset="0"/>
                          <a:ea typeface="楷体_GB2312" pitchFamily="49" charset="-122"/>
                          <a:cs typeface="Times New Roman" pitchFamily="18" charset="0"/>
                        </a:rPr>
                        <a:t>ADD.D F20</a:t>
                      </a:r>
                      <a:r>
                        <a:rPr kumimoji="1" lang="zh-CN" altLang="en-US" sz="1200" b="1" i="0" u="none" strike="noStrike" cap="none" normalizeH="0" baseline="0">
                          <a:ln>
                            <a:noFill/>
                          </a:ln>
                          <a:solidFill>
                            <a:srgbClr val="000000"/>
                          </a:solidFill>
                          <a:effectLst/>
                          <a:latin typeface="Times New Roman" pitchFamily="18" charset="0"/>
                          <a:ea typeface="楷体_GB2312" pitchFamily="49" charset="-122"/>
                          <a:cs typeface="Times New Roman" pitchFamily="18" charset="0"/>
                        </a:rPr>
                        <a:t>，</a:t>
                      </a:r>
                      <a:r>
                        <a:rPr kumimoji="1" lang="en-US" altLang="zh-CN" sz="1200" b="1" i="0" u="none" strike="noStrike" cap="none" normalizeH="0" baseline="0">
                          <a:ln>
                            <a:noFill/>
                          </a:ln>
                          <a:solidFill>
                            <a:srgbClr val="000000"/>
                          </a:solidFill>
                          <a:effectLst/>
                          <a:latin typeface="Times New Roman" pitchFamily="18" charset="0"/>
                          <a:ea typeface="楷体_GB2312" pitchFamily="49" charset="-122"/>
                          <a:cs typeface="Times New Roman" pitchFamily="18" charset="0"/>
                        </a:rPr>
                        <a:t>F18</a:t>
                      </a:r>
                      <a:r>
                        <a:rPr kumimoji="1" lang="zh-CN" altLang="en-US" sz="1200" b="1" i="0" u="none" strike="noStrike" cap="none" normalizeH="0" baseline="0">
                          <a:ln>
                            <a:noFill/>
                          </a:ln>
                          <a:solidFill>
                            <a:srgbClr val="000000"/>
                          </a:solidFill>
                          <a:effectLst/>
                          <a:latin typeface="Times New Roman" pitchFamily="18" charset="0"/>
                          <a:ea typeface="楷体_GB2312" pitchFamily="49" charset="-122"/>
                          <a:cs typeface="Times New Roman" pitchFamily="18" charset="0"/>
                        </a:rPr>
                        <a:t>，</a:t>
                      </a:r>
                      <a:r>
                        <a:rPr kumimoji="1" lang="en-US" altLang="zh-CN" sz="1200" b="1" i="0" u="none" strike="noStrike" cap="none" normalizeH="0" baseline="0">
                          <a:ln>
                            <a:noFill/>
                          </a:ln>
                          <a:solidFill>
                            <a:srgbClr val="000000"/>
                          </a:solidFill>
                          <a:effectLst/>
                          <a:latin typeface="Times New Roman" pitchFamily="18" charset="0"/>
                          <a:ea typeface="楷体_GB2312" pitchFamily="49" charset="-122"/>
                          <a:cs typeface="Times New Roman" pitchFamily="18" charset="0"/>
                        </a:rPr>
                        <a:t>F2</a:t>
                      </a:r>
                      <a:endParaRPr kumimoji="1" lang="en-US" altLang="zh-CN" sz="1200" b="1" i="0" u="none" strike="noStrike" cap="none" normalizeH="0" baseline="0">
                        <a:ln>
                          <a:noFill/>
                        </a:ln>
                        <a:solidFill>
                          <a:schemeClr val="tx1"/>
                        </a:solidFill>
                        <a:effectLst/>
                        <a:latin typeface="Times New Roman" pitchFamily="18" charset="0"/>
                        <a:ea typeface="楷体_GB2312" pitchFamily="49" charset="-122"/>
                        <a:cs typeface="Times New Roman"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en-US" altLang="zh-CN" sz="1200" b="1" i="0" u="none" strike="noStrike" cap="none" normalizeH="0" baseline="0">
                          <a:ln>
                            <a:noFill/>
                          </a:ln>
                          <a:solidFill>
                            <a:srgbClr val="000000"/>
                          </a:solidFill>
                          <a:effectLst/>
                          <a:latin typeface="Times New Roman" pitchFamily="18" charset="0"/>
                          <a:ea typeface="楷体_GB2312" pitchFamily="49" charset="-122"/>
                          <a:cs typeface="Times New Roman" pitchFamily="18" charset="0"/>
                        </a:rPr>
                        <a:t>ADD.D F24</a:t>
                      </a:r>
                      <a:r>
                        <a:rPr kumimoji="1" lang="zh-CN" altLang="en-US" sz="1200" b="1" i="0" u="none" strike="noStrike" cap="none" normalizeH="0" baseline="0">
                          <a:ln>
                            <a:noFill/>
                          </a:ln>
                          <a:solidFill>
                            <a:srgbClr val="000000"/>
                          </a:solidFill>
                          <a:effectLst/>
                          <a:latin typeface="Times New Roman" pitchFamily="18" charset="0"/>
                          <a:ea typeface="楷体_GB2312" pitchFamily="49" charset="-122"/>
                          <a:cs typeface="Times New Roman" pitchFamily="18" charset="0"/>
                        </a:rPr>
                        <a:t>，</a:t>
                      </a:r>
                      <a:r>
                        <a:rPr kumimoji="1" lang="en-US" altLang="zh-CN" sz="1200" b="1" i="0" u="none" strike="noStrike" cap="none" normalizeH="0" baseline="0">
                          <a:ln>
                            <a:noFill/>
                          </a:ln>
                          <a:solidFill>
                            <a:srgbClr val="000000"/>
                          </a:solidFill>
                          <a:effectLst/>
                          <a:latin typeface="Times New Roman" pitchFamily="18" charset="0"/>
                          <a:ea typeface="楷体_GB2312" pitchFamily="49" charset="-122"/>
                          <a:cs typeface="Times New Roman" pitchFamily="18" charset="0"/>
                        </a:rPr>
                        <a:t>F22</a:t>
                      </a:r>
                      <a:r>
                        <a:rPr kumimoji="1" lang="zh-CN" altLang="en-US" sz="1200" b="1" i="0" u="none" strike="noStrike" cap="none" normalizeH="0" baseline="0">
                          <a:ln>
                            <a:noFill/>
                          </a:ln>
                          <a:solidFill>
                            <a:srgbClr val="000000"/>
                          </a:solidFill>
                          <a:effectLst/>
                          <a:latin typeface="Times New Roman" pitchFamily="18" charset="0"/>
                          <a:ea typeface="楷体_GB2312" pitchFamily="49" charset="-122"/>
                          <a:cs typeface="Times New Roman" pitchFamily="18" charset="0"/>
                        </a:rPr>
                        <a:t>，</a:t>
                      </a:r>
                      <a:r>
                        <a:rPr kumimoji="1" lang="en-US" altLang="zh-CN" sz="1200" b="1" i="0" u="none" strike="noStrike" cap="none" normalizeH="0" baseline="0">
                          <a:ln>
                            <a:noFill/>
                          </a:ln>
                          <a:solidFill>
                            <a:srgbClr val="000000"/>
                          </a:solidFill>
                          <a:effectLst/>
                          <a:latin typeface="Times New Roman" pitchFamily="18" charset="0"/>
                          <a:ea typeface="楷体_GB2312" pitchFamily="49" charset="-122"/>
                          <a:cs typeface="Times New Roman" pitchFamily="18" charset="0"/>
                        </a:rPr>
                        <a:t>F2</a:t>
                      </a:r>
                      <a:endParaRPr kumimoji="1" lang="en-US" altLang="zh-CN" sz="1200" b="1" i="0" u="none" strike="noStrike" cap="none" normalizeH="0" baseline="0">
                        <a:ln>
                          <a:noFill/>
                        </a:ln>
                        <a:solidFill>
                          <a:schemeClr val="tx1"/>
                        </a:solidFill>
                        <a:effectLst/>
                        <a:latin typeface="Times New Roman" pitchFamily="18" charset="0"/>
                        <a:ea typeface="楷体_GB2312" pitchFamily="49" charset="-122"/>
                        <a:cs typeface="Times New Roman"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en-US" altLang="zh-CN" sz="1200" b="1" i="0" u="none" strike="noStrike" cap="none" normalizeH="0" baseline="0" dirty="0" err="1">
                          <a:ln>
                            <a:noFill/>
                          </a:ln>
                          <a:solidFill>
                            <a:srgbClr val="000000"/>
                          </a:solidFill>
                          <a:effectLst/>
                          <a:latin typeface="Times New Roman" pitchFamily="18" charset="0"/>
                          <a:ea typeface="楷体_GB2312" pitchFamily="49" charset="-122"/>
                          <a:cs typeface="Times New Roman" pitchFamily="18" charset="0"/>
                        </a:rPr>
                        <a:t>nop</a:t>
                      </a:r>
                      <a:endParaRPr kumimoji="1" lang="en-US" altLang="zh-CN" sz="12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415925">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en-US" altLang="zh-CN" sz="1200" b="1" i="0" u="none" strike="noStrike" cap="none" normalizeH="0" baseline="0">
                          <a:ln>
                            <a:noFill/>
                          </a:ln>
                          <a:solidFill>
                            <a:srgbClr val="000000"/>
                          </a:solidFill>
                          <a:effectLst/>
                          <a:latin typeface="Times New Roman" pitchFamily="18" charset="0"/>
                          <a:ea typeface="楷体_GB2312" pitchFamily="49" charset="-122"/>
                          <a:cs typeface="Times New Roman" pitchFamily="18" charset="0"/>
                        </a:rPr>
                        <a:t>S.D 0</a:t>
                      </a:r>
                      <a:r>
                        <a:rPr kumimoji="1" lang="zh-CN" altLang="en-US" sz="1200" b="1" i="0" u="none" strike="noStrike" cap="none" normalizeH="0" baseline="0">
                          <a:ln>
                            <a:noFill/>
                          </a:ln>
                          <a:solidFill>
                            <a:srgbClr val="000000"/>
                          </a:solidFill>
                          <a:effectLst/>
                          <a:latin typeface="Times New Roman" pitchFamily="18" charset="0"/>
                          <a:ea typeface="楷体_GB2312" pitchFamily="49" charset="-122"/>
                          <a:cs typeface="Times New Roman" pitchFamily="18" charset="0"/>
                        </a:rPr>
                        <a:t>（</a:t>
                      </a:r>
                      <a:r>
                        <a:rPr kumimoji="1" lang="en-US" altLang="zh-CN" sz="1200" b="1" i="0" u="none" strike="noStrike" cap="none" normalizeH="0" baseline="0">
                          <a:ln>
                            <a:noFill/>
                          </a:ln>
                          <a:solidFill>
                            <a:srgbClr val="000000"/>
                          </a:solidFill>
                          <a:effectLst/>
                          <a:latin typeface="Times New Roman" pitchFamily="18" charset="0"/>
                          <a:ea typeface="楷体_GB2312" pitchFamily="49" charset="-122"/>
                          <a:cs typeface="Times New Roman" pitchFamily="18" charset="0"/>
                        </a:rPr>
                        <a:t>R1</a:t>
                      </a:r>
                      <a:r>
                        <a:rPr kumimoji="1" lang="zh-CN" altLang="en-US" sz="1200" b="1" i="0" u="none" strike="noStrike" cap="none" normalizeH="0" baseline="0">
                          <a:ln>
                            <a:noFill/>
                          </a:ln>
                          <a:solidFill>
                            <a:srgbClr val="000000"/>
                          </a:solidFill>
                          <a:effectLst/>
                          <a:latin typeface="Times New Roman" pitchFamily="18" charset="0"/>
                          <a:ea typeface="楷体_GB2312" pitchFamily="49" charset="-122"/>
                          <a:cs typeface="Times New Roman" pitchFamily="18" charset="0"/>
                        </a:rPr>
                        <a:t>），</a:t>
                      </a:r>
                      <a:r>
                        <a:rPr kumimoji="1" lang="en-US" altLang="zh-CN" sz="1200" b="1" i="0" u="none" strike="noStrike" cap="none" normalizeH="0" baseline="0">
                          <a:ln>
                            <a:noFill/>
                          </a:ln>
                          <a:solidFill>
                            <a:srgbClr val="000000"/>
                          </a:solidFill>
                          <a:effectLst/>
                          <a:latin typeface="Times New Roman" pitchFamily="18" charset="0"/>
                          <a:ea typeface="楷体_GB2312" pitchFamily="49" charset="-122"/>
                          <a:cs typeface="Times New Roman" pitchFamily="18" charset="0"/>
                        </a:rPr>
                        <a:t>F4</a:t>
                      </a:r>
                      <a:endParaRPr kumimoji="1" lang="en-US" altLang="zh-CN" sz="1200" b="1" i="0" u="none" strike="noStrike" cap="none" normalizeH="0" baseline="0">
                        <a:ln>
                          <a:noFill/>
                        </a:ln>
                        <a:solidFill>
                          <a:schemeClr val="tx1"/>
                        </a:solidFill>
                        <a:effectLst/>
                        <a:latin typeface="Times New Roman" pitchFamily="18" charset="0"/>
                        <a:ea typeface="楷体_GB2312" pitchFamily="49" charset="-122"/>
                        <a:cs typeface="Times New Roman"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en-US" altLang="zh-CN" sz="1200" b="1" i="0" u="none" strike="noStrike" cap="none" normalizeH="0" baseline="0">
                          <a:ln>
                            <a:noFill/>
                          </a:ln>
                          <a:solidFill>
                            <a:srgbClr val="000000"/>
                          </a:solidFill>
                          <a:effectLst/>
                          <a:latin typeface="Times New Roman" pitchFamily="18" charset="0"/>
                          <a:ea typeface="楷体_GB2312" pitchFamily="49" charset="-122"/>
                          <a:cs typeface="Times New Roman" pitchFamily="18" charset="0"/>
                        </a:rPr>
                        <a:t>S.D -8</a:t>
                      </a:r>
                      <a:r>
                        <a:rPr kumimoji="1" lang="zh-CN" altLang="en-US" sz="1200" b="1" i="0" u="none" strike="noStrike" cap="none" normalizeH="0" baseline="0">
                          <a:ln>
                            <a:noFill/>
                          </a:ln>
                          <a:solidFill>
                            <a:srgbClr val="000000"/>
                          </a:solidFill>
                          <a:effectLst/>
                          <a:latin typeface="Times New Roman" pitchFamily="18" charset="0"/>
                          <a:ea typeface="楷体_GB2312" pitchFamily="49" charset="-122"/>
                          <a:cs typeface="Times New Roman" pitchFamily="18" charset="0"/>
                        </a:rPr>
                        <a:t>（</a:t>
                      </a:r>
                      <a:r>
                        <a:rPr kumimoji="1" lang="en-US" altLang="zh-CN" sz="1200" b="1" i="0" u="none" strike="noStrike" cap="none" normalizeH="0" baseline="0">
                          <a:ln>
                            <a:noFill/>
                          </a:ln>
                          <a:solidFill>
                            <a:srgbClr val="000000"/>
                          </a:solidFill>
                          <a:effectLst/>
                          <a:latin typeface="Times New Roman" pitchFamily="18" charset="0"/>
                          <a:ea typeface="楷体_GB2312" pitchFamily="49" charset="-122"/>
                          <a:cs typeface="Times New Roman" pitchFamily="18" charset="0"/>
                        </a:rPr>
                        <a:t>R1</a:t>
                      </a:r>
                      <a:r>
                        <a:rPr kumimoji="1" lang="zh-CN" altLang="en-US" sz="1200" b="1" i="0" u="none" strike="noStrike" cap="none" normalizeH="0" baseline="0">
                          <a:ln>
                            <a:noFill/>
                          </a:ln>
                          <a:solidFill>
                            <a:srgbClr val="000000"/>
                          </a:solidFill>
                          <a:effectLst/>
                          <a:latin typeface="Times New Roman" pitchFamily="18" charset="0"/>
                          <a:ea typeface="楷体_GB2312" pitchFamily="49" charset="-122"/>
                          <a:cs typeface="Times New Roman" pitchFamily="18" charset="0"/>
                        </a:rPr>
                        <a:t>），</a:t>
                      </a:r>
                      <a:r>
                        <a:rPr kumimoji="1" lang="en-US" altLang="zh-CN" sz="1200" b="1" i="0" u="none" strike="noStrike" cap="none" normalizeH="0" baseline="0">
                          <a:ln>
                            <a:noFill/>
                          </a:ln>
                          <a:solidFill>
                            <a:srgbClr val="000000"/>
                          </a:solidFill>
                          <a:effectLst/>
                          <a:latin typeface="Times New Roman" pitchFamily="18" charset="0"/>
                          <a:ea typeface="楷体_GB2312" pitchFamily="49" charset="-122"/>
                          <a:cs typeface="Times New Roman" pitchFamily="18" charset="0"/>
                        </a:rPr>
                        <a:t>F8</a:t>
                      </a:r>
                      <a:endParaRPr kumimoji="1" lang="en-US" altLang="zh-CN" sz="1200" b="1" i="0" u="none" strike="noStrike" cap="none" normalizeH="0" baseline="0">
                        <a:ln>
                          <a:noFill/>
                        </a:ln>
                        <a:solidFill>
                          <a:schemeClr val="tx1"/>
                        </a:solidFill>
                        <a:effectLst/>
                        <a:latin typeface="Times New Roman" pitchFamily="18" charset="0"/>
                        <a:ea typeface="楷体_GB2312" pitchFamily="49" charset="-122"/>
                        <a:cs typeface="Times New Roman"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en-US" altLang="zh-CN" sz="1200" b="1" i="0" u="none" strike="noStrike" cap="none" normalizeH="0" baseline="0">
                          <a:ln>
                            <a:noFill/>
                          </a:ln>
                          <a:solidFill>
                            <a:srgbClr val="000000"/>
                          </a:solidFill>
                          <a:effectLst/>
                          <a:latin typeface="Times New Roman" pitchFamily="18" charset="0"/>
                          <a:ea typeface="楷体_GB2312" pitchFamily="49" charset="-122"/>
                          <a:cs typeface="Times New Roman" pitchFamily="18" charset="0"/>
                        </a:rPr>
                        <a:t>ADD.D F28</a:t>
                      </a:r>
                      <a:r>
                        <a:rPr kumimoji="1" lang="zh-CN" altLang="en-US" sz="1200" b="1" i="0" u="none" strike="noStrike" cap="none" normalizeH="0" baseline="0">
                          <a:ln>
                            <a:noFill/>
                          </a:ln>
                          <a:solidFill>
                            <a:srgbClr val="000000"/>
                          </a:solidFill>
                          <a:effectLst/>
                          <a:latin typeface="Times New Roman" pitchFamily="18" charset="0"/>
                          <a:ea typeface="楷体_GB2312" pitchFamily="49" charset="-122"/>
                          <a:cs typeface="Times New Roman" pitchFamily="18" charset="0"/>
                        </a:rPr>
                        <a:t>，</a:t>
                      </a:r>
                      <a:r>
                        <a:rPr kumimoji="1" lang="en-US" altLang="zh-CN" sz="1200" b="1" i="0" u="none" strike="noStrike" cap="none" normalizeH="0" baseline="0">
                          <a:ln>
                            <a:noFill/>
                          </a:ln>
                          <a:solidFill>
                            <a:srgbClr val="000000"/>
                          </a:solidFill>
                          <a:effectLst/>
                          <a:latin typeface="Times New Roman" pitchFamily="18" charset="0"/>
                          <a:ea typeface="楷体_GB2312" pitchFamily="49" charset="-122"/>
                          <a:cs typeface="Times New Roman" pitchFamily="18" charset="0"/>
                        </a:rPr>
                        <a:t>F26</a:t>
                      </a:r>
                      <a:r>
                        <a:rPr kumimoji="1" lang="zh-CN" altLang="en-US" sz="1200" b="1" i="0" u="none" strike="noStrike" cap="none" normalizeH="0" baseline="0">
                          <a:ln>
                            <a:noFill/>
                          </a:ln>
                          <a:solidFill>
                            <a:srgbClr val="000000"/>
                          </a:solidFill>
                          <a:effectLst/>
                          <a:latin typeface="Times New Roman" pitchFamily="18" charset="0"/>
                          <a:ea typeface="楷体_GB2312" pitchFamily="49" charset="-122"/>
                          <a:cs typeface="Times New Roman" pitchFamily="18" charset="0"/>
                        </a:rPr>
                        <a:t>，</a:t>
                      </a:r>
                      <a:r>
                        <a:rPr kumimoji="1" lang="en-US" altLang="zh-CN" sz="1200" b="1" i="0" u="none" strike="noStrike" cap="none" normalizeH="0" baseline="0">
                          <a:ln>
                            <a:noFill/>
                          </a:ln>
                          <a:solidFill>
                            <a:srgbClr val="000000"/>
                          </a:solidFill>
                          <a:effectLst/>
                          <a:latin typeface="Times New Roman" pitchFamily="18" charset="0"/>
                          <a:ea typeface="楷体_GB2312" pitchFamily="49" charset="-122"/>
                          <a:cs typeface="Times New Roman" pitchFamily="18" charset="0"/>
                        </a:rPr>
                        <a:t>F2</a:t>
                      </a:r>
                      <a:endParaRPr kumimoji="1" lang="en-US" altLang="zh-CN" sz="1200" b="1" i="0" u="none" strike="noStrike" cap="none" normalizeH="0" baseline="0">
                        <a:ln>
                          <a:noFill/>
                        </a:ln>
                        <a:solidFill>
                          <a:schemeClr val="tx1"/>
                        </a:solidFill>
                        <a:effectLst/>
                        <a:latin typeface="Times New Roman" pitchFamily="18" charset="0"/>
                        <a:ea typeface="楷体_GB2312" pitchFamily="49" charset="-122"/>
                        <a:cs typeface="Times New Roman"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en-US" altLang="zh-CN" sz="1200" b="1" i="0" u="none" strike="noStrike" cap="none" normalizeH="0" baseline="0">
                          <a:ln>
                            <a:noFill/>
                          </a:ln>
                          <a:solidFill>
                            <a:srgbClr val="000000"/>
                          </a:solidFill>
                          <a:effectLst/>
                          <a:latin typeface="Times New Roman" pitchFamily="18" charset="0"/>
                          <a:ea typeface="楷体_GB2312" pitchFamily="49" charset="-122"/>
                          <a:cs typeface="Times New Roman" pitchFamily="18" charset="0"/>
                        </a:rPr>
                        <a:t>nop</a:t>
                      </a:r>
                      <a:endParaRPr kumimoji="1" lang="en-US" altLang="zh-CN" sz="1200" b="1" i="0" u="none" strike="noStrike" cap="none" normalizeH="0" baseline="0">
                        <a:ln>
                          <a:noFill/>
                        </a:ln>
                        <a:solidFill>
                          <a:schemeClr val="tx1"/>
                        </a:solidFill>
                        <a:effectLst/>
                        <a:latin typeface="Times New Roman" pitchFamily="18" charset="0"/>
                        <a:ea typeface="楷体_GB2312" pitchFamily="49" charset="-122"/>
                        <a:cs typeface="Times New Roman"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en-US" altLang="zh-CN" sz="1200" b="1" i="0" u="none" strike="noStrike" cap="none" normalizeH="0" baseline="0" dirty="0" err="1">
                          <a:ln>
                            <a:noFill/>
                          </a:ln>
                          <a:solidFill>
                            <a:srgbClr val="000000"/>
                          </a:solidFill>
                          <a:effectLst/>
                          <a:latin typeface="Times New Roman" pitchFamily="18" charset="0"/>
                          <a:ea typeface="楷体_GB2312" pitchFamily="49" charset="-122"/>
                          <a:cs typeface="Times New Roman" pitchFamily="18" charset="0"/>
                        </a:rPr>
                        <a:t>nop</a:t>
                      </a:r>
                      <a:endParaRPr kumimoji="1" lang="en-US" altLang="zh-CN" sz="12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415925">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en-US" altLang="zh-CN" sz="1200" b="1" i="0" u="none" strike="noStrike" cap="none" normalizeH="0" baseline="0">
                          <a:ln>
                            <a:noFill/>
                          </a:ln>
                          <a:solidFill>
                            <a:srgbClr val="000000"/>
                          </a:solidFill>
                          <a:effectLst/>
                          <a:latin typeface="Times New Roman" pitchFamily="18" charset="0"/>
                          <a:ea typeface="楷体_GB2312" pitchFamily="49" charset="-122"/>
                          <a:cs typeface="Times New Roman" pitchFamily="18" charset="0"/>
                        </a:rPr>
                        <a:t>S.D -16</a:t>
                      </a:r>
                      <a:r>
                        <a:rPr kumimoji="1" lang="zh-CN" altLang="en-US" sz="1200" b="1" i="0" u="none" strike="noStrike" cap="none" normalizeH="0" baseline="0">
                          <a:ln>
                            <a:noFill/>
                          </a:ln>
                          <a:solidFill>
                            <a:srgbClr val="000000"/>
                          </a:solidFill>
                          <a:effectLst/>
                          <a:latin typeface="Times New Roman" pitchFamily="18" charset="0"/>
                          <a:ea typeface="楷体_GB2312" pitchFamily="49" charset="-122"/>
                          <a:cs typeface="Times New Roman" pitchFamily="18" charset="0"/>
                        </a:rPr>
                        <a:t>（</a:t>
                      </a:r>
                      <a:r>
                        <a:rPr kumimoji="1" lang="en-US" altLang="zh-CN" sz="1200" b="1" i="0" u="none" strike="noStrike" cap="none" normalizeH="0" baseline="0">
                          <a:ln>
                            <a:noFill/>
                          </a:ln>
                          <a:solidFill>
                            <a:srgbClr val="000000"/>
                          </a:solidFill>
                          <a:effectLst/>
                          <a:latin typeface="Times New Roman" pitchFamily="18" charset="0"/>
                          <a:ea typeface="楷体_GB2312" pitchFamily="49" charset="-122"/>
                          <a:cs typeface="Times New Roman" pitchFamily="18" charset="0"/>
                        </a:rPr>
                        <a:t>R1</a:t>
                      </a:r>
                      <a:r>
                        <a:rPr kumimoji="1" lang="zh-CN" altLang="en-US" sz="1200" b="1" i="0" u="none" strike="noStrike" cap="none" normalizeH="0" baseline="0">
                          <a:ln>
                            <a:noFill/>
                          </a:ln>
                          <a:solidFill>
                            <a:srgbClr val="000000"/>
                          </a:solidFill>
                          <a:effectLst/>
                          <a:latin typeface="Times New Roman" pitchFamily="18" charset="0"/>
                          <a:ea typeface="楷体_GB2312" pitchFamily="49" charset="-122"/>
                          <a:cs typeface="Times New Roman" pitchFamily="18" charset="0"/>
                        </a:rPr>
                        <a:t>），</a:t>
                      </a:r>
                      <a:r>
                        <a:rPr kumimoji="1" lang="en-US" altLang="zh-CN" sz="1200" b="1" i="0" u="none" strike="noStrike" cap="none" normalizeH="0" baseline="0">
                          <a:ln>
                            <a:noFill/>
                          </a:ln>
                          <a:solidFill>
                            <a:srgbClr val="000000"/>
                          </a:solidFill>
                          <a:effectLst/>
                          <a:latin typeface="Times New Roman" pitchFamily="18" charset="0"/>
                          <a:ea typeface="楷体_GB2312" pitchFamily="49" charset="-122"/>
                          <a:cs typeface="Times New Roman" pitchFamily="18" charset="0"/>
                        </a:rPr>
                        <a:t>F12</a:t>
                      </a:r>
                      <a:endParaRPr kumimoji="1" lang="en-US" altLang="zh-CN" sz="1200" b="1" i="0" u="none" strike="noStrike" cap="none" normalizeH="0" baseline="0">
                        <a:ln>
                          <a:noFill/>
                        </a:ln>
                        <a:solidFill>
                          <a:schemeClr val="tx1"/>
                        </a:solidFill>
                        <a:effectLst/>
                        <a:latin typeface="Times New Roman" pitchFamily="18" charset="0"/>
                        <a:ea typeface="楷体_GB2312" pitchFamily="49" charset="-122"/>
                        <a:cs typeface="Times New Roman"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en-US" altLang="zh-CN" sz="1200" b="1" i="0" u="none" strike="noStrike" cap="none" normalizeH="0" baseline="0">
                          <a:ln>
                            <a:noFill/>
                          </a:ln>
                          <a:solidFill>
                            <a:srgbClr val="000000"/>
                          </a:solidFill>
                          <a:effectLst/>
                          <a:latin typeface="Times New Roman" pitchFamily="18" charset="0"/>
                          <a:ea typeface="楷体_GB2312" pitchFamily="49" charset="-122"/>
                          <a:cs typeface="Times New Roman" pitchFamily="18" charset="0"/>
                        </a:rPr>
                        <a:t>S.D -24</a:t>
                      </a:r>
                      <a:r>
                        <a:rPr kumimoji="1" lang="zh-CN" altLang="en-US" sz="1200" b="1" i="0" u="none" strike="noStrike" cap="none" normalizeH="0" baseline="0">
                          <a:ln>
                            <a:noFill/>
                          </a:ln>
                          <a:solidFill>
                            <a:srgbClr val="000000"/>
                          </a:solidFill>
                          <a:effectLst/>
                          <a:latin typeface="Times New Roman" pitchFamily="18" charset="0"/>
                          <a:ea typeface="楷体_GB2312" pitchFamily="49" charset="-122"/>
                          <a:cs typeface="Times New Roman" pitchFamily="18" charset="0"/>
                        </a:rPr>
                        <a:t>（</a:t>
                      </a:r>
                      <a:r>
                        <a:rPr kumimoji="1" lang="en-US" altLang="zh-CN" sz="1200" b="1" i="0" u="none" strike="noStrike" cap="none" normalizeH="0" baseline="0">
                          <a:ln>
                            <a:noFill/>
                          </a:ln>
                          <a:solidFill>
                            <a:srgbClr val="000000"/>
                          </a:solidFill>
                          <a:effectLst/>
                          <a:latin typeface="Times New Roman" pitchFamily="18" charset="0"/>
                          <a:ea typeface="楷体_GB2312" pitchFamily="49" charset="-122"/>
                          <a:cs typeface="Times New Roman" pitchFamily="18" charset="0"/>
                        </a:rPr>
                        <a:t>R1</a:t>
                      </a:r>
                      <a:r>
                        <a:rPr kumimoji="1" lang="zh-CN" altLang="en-US" sz="1200" b="1" i="0" u="none" strike="noStrike" cap="none" normalizeH="0" baseline="0">
                          <a:ln>
                            <a:noFill/>
                          </a:ln>
                          <a:solidFill>
                            <a:srgbClr val="000000"/>
                          </a:solidFill>
                          <a:effectLst/>
                          <a:latin typeface="Times New Roman" pitchFamily="18" charset="0"/>
                          <a:ea typeface="楷体_GB2312" pitchFamily="49" charset="-122"/>
                          <a:cs typeface="Times New Roman" pitchFamily="18" charset="0"/>
                        </a:rPr>
                        <a:t>），</a:t>
                      </a:r>
                      <a:r>
                        <a:rPr kumimoji="1" lang="en-US" altLang="zh-CN" sz="1200" b="1" i="0" u="none" strike="noStrike" cap="none" normalizeH="0" baseline="0">
                          <a:ln>
                            <a:noFill/>
                          </a:ln>
                          <a:solidFill>
                            <a:srgbClr val="000000"/>
                          </a:solidFill>
                          <a:effectLst/>
                          <a:latin typeface="Times New Roman" pitchFamily="18" charset="0"/>
                          <a:ea typeface="楷体_GB2312" pitchFamily="49" charset="-122"/>
                          <a:cs typeface="Times New Roman" pitchFamily="18" charset="0"/>
                        </a:rPr>
                        <a:t>F16</a:t>
                      </a:r>
                      <a:endParaRPr kumimoji="1" lang="en-US" altLang="zh-CN" sz="1200" b="1" i="0" u="none" strike="noStrike" cap="none" normalizeH="0" baseline="0">
                        <a:ln>
                          <a:noFill/>
                        </a:ln>
                        <a:solidFill>
                          <a:schemeClr val="tx1"/>
                        </a:solidFill>
                        <a:effectLst/>
                        <a:latin typeface="Times New Roman" pitchFamily="18" charset="0"/>
                        <a:ea typeface="楷体_GB2312" pitchFamily="49" charset="-122"/>
                        <a:cs typeface="Times New Roman"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en-US" altLang="zh-CN" sz="1200" b="1" i="0" u="none" strike="noStrike" cap="none" normalizeH="0" baseline="0">
                          <a:ln>
                            <a:noFill/>
                          </a:ln>
                          <a:solidFill>
                            <a:srgbClr val="000000"/>
                          </a:solidFill>
                          <a:effectLst/>
                          <a:latin typeface="Times New Roman" pitchFamily="18" charset="0"/>
                          <a:ea typeface="楷体_GB2312" pitchFamily="49" charset="-122"/>
                          <a:cs typeface="Times New Roman" pitchFamily="18" charset="0"/>
                        </a:rPr>
                        <a:t>nop</a:t>
                      </a:r>
                      <a:endParaRPr kumimoji="1" lang="en-US" altLang="zh-CN" sz="1200" b="1" i="0" u="none" strike="noStrike" cap="none" normalizeH="0" baseline="0">
                        <a:ln>
                          <a:noFill/>
                        </a:ln>
                        <a:solidFill>
                          <a:schemeClr val="tx1"/>
                        </a:solidFill>
                        <a:effectLst/>
                        <a:latin typeface="Times New Roman" pitchFamily="18" charset="0"/>
                        <a:ea typeface="楷体_GB2312" pitchFamily="49" charset="-122"/>
                        <a:cs typeface="Times New Roman"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en-US" altLang="zh-CN" sz="1200" b="1" i="0" u="none" strike="noStrike" cap="none" normalizeH="0" baseline="0">
                          <a:ln>
                            <a:noFill/>
                          </a:ln>
                          <a:solidFill>
                            <a:srgbClr val="000000"/>
                          </a:solidFill>
                          <a:effectLst/>
                          <a:latin typeface="Times New Roman" pitchFamily="18" charset="0"/>
                          <a:ea typeface="楷体_GB2312" pitchFamily="49" charset="-122"/>
                          <a:cs typeface="Times New Roman" pitchFamily="18" charset="0"/>
                        </a:rPr>
                        <a:t>nop</a:t>
                      </a:r>
                      <a:endParaRPr kumimoji="1" lang="en-US" altLang="zh-CN" sz="1200" b="1" i="0" u="none" strike="noStrike" cap="none" normalizeH="0" baseline="0">
                        <a:ln>
                          <a:noFill/>
                        </a:ln>
                        <a:solidFill>
                          <a:schemeClr val="tx1"/>
                        </a:solidFill>
                        <a:effectLst/>
                        <a:latin typeface="Times New Roman" pitchFamily="18" charset="0"/>
                        <a:ea typeface="楷体_GB2312" pitchFamily="49" charset="-122"/>
                        <a:cs typeface="Times New Roman"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en-US" altLang="zh-CN" sz="1200" b="1" i="0" u="none" strike="noStrike" cap="none" normalizeH="0" baseline="0">
                          <a:ln>
                            <a:noFill/>
                          </a:ln>
                          <a:solidFill>
                            <a:srgbClr val="000000"/>
                          </a:solidFill>
                          <a:effectLst/>
                          <a:latin typeface="Times New Roman" pitchFamily="18" charset="0"/>
                          <a:ea typeface="楷体_GB2312" pitchFamily="49" charset="-122"/>
                          <a:cs typeface="Times New Roman" pitchFamily="18" charset="0"/>
                        </a:rPr>
                        <a:t>nop</a:t>
                      </a:r>
                      <a:endParaRPr kumimoji="1" lang="en-US" altLang="zh-CN" sz="1200" b="1" i="0" u="none" strike="noStrike" cap="none" normalizeH="0" baseline="0">
                        <a:ln>
                          <a:noFill/>
                        </a:ln>
                        <a:solidFill>
                          <a:schemeClr val="tx1"/>
                        </a:solidFill>
                        <a:effectLst/>
                        <a:latin typeface="Times New Roman" pitchFamily="18" charset="0"/>
                        <a:ea typeface="楷体_GB2312" pitchFamily="49" charset="-122"/>
                        <a:cs typeface="Times New Roman"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414338">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en-US" altLang="zh-CN" sz="1200" b="1" i="0" u="none" strike="noStrike" cap="none" normalizeH="0" baseline="0">
                          <a:ln>
                            <a:noFill/>
                          </a:ln>
                          <a:solidFill>
                            <a:srgbClr val="000000"/>
                          </a:solidFill>
                          <a:effectLst/>
                          <a:latin typeface="Times New Roman" pitchFamily="18" charset="0"/>
                          <a:ea typeface="楷体_GB2312" pitchFamily="49" charset="-122"/>
                          <a:cs typeface="Times New Roman" pitchFamily="18" charset="0"/>
                        </a:rPr>
                        <a:t>S.D -32</a:t>
                      </a:r>
                      <a:r>
                        <a:rPr kumimoji="1" lang="zh-CN" altLang="en-US" sz="1200" b="1" i="0" u="none" strike="noStrike" cap="none" normalizeH="0" baseline="0">
                          <a:ln>
                            <a:noFill/>
                          </a:ln>
                          <a:solidFill>
                            <a:srgbClr val="000000"/>
                          </a:solidFill>
                          <a:effectLst/>
                          <a:latin typeface="Times New Roman" pitchFamily="18" charset="0"/>
                          <a:ea typeface="楷体_GB2312" pitchFamily="49" charset="-122"/>
                          <a:cs typeface="Times New Roman" pitchFamily="18" charset="0"/>
                        </a:rPr>
                        <a:t>（</a:t>
                      </a:r>
                      <a:r>
                        <a:rPr kumimoji="1" lang="en-US" altLang="zh-CN" sz="1200" b="1" i="0" u="none" strike="noStrike" cap="none" normalizeH="0" baseline="0">
                          <a:ln>
                            <a:noFill/>
                          </a:ln>
                          <a:solidFill>
                            <a:srgbClr val="000000"/>
                          </a:solidFill>
                          <a:effectLst/>
                          <a:latin typeface="Times New Roman" pitchFamily="18" charset="0"/>
                          <a:ea typeface="楷体_GB2312" pitchFamily="49" charset="-122"/>
                          <a:cs typeface="Times New Roman" pitchFamily="18" charset="0"/>
                        </a:rPr>
                        <a:t>R1</a:t>
                      </a:r>
                      <a:r>
                        <a:rPr kumimoji="1" lang="zh-CN" altLang="en-US" sz="1200" b="1" i="0" u="none" strike="noStrike" cap="none" normalizeH="0" baseline="0">
                          <a:ln>
                            <a:noFill/>
                          </a:ln>
                          <a:solidFill>
                            <a:srgbClr val="000000"/>
                          </a:solidFill>
                          <a:effectLst/>
                          <a:latin typeface="Times New Roman" pitchFamily="18" charset="0"/>
                          <a:ea typeface="楷体_GB2312" pitchFamily="49" charset="-122"/>
                          <a:cs typeface="Times New Roman" pitchFamily="18" charset="0"/>
                        </a:rPr>
                        <a:t>），</a:t>
                      </a:r>
                      <a:r>
                        <a:rPr kumimoji="1" lang="en-US" altLang="zh-CN" sz="1200" b="1" i="0" u="none" strike="noStrike" cap="none" normalizeH="0" baseline="0">
                          <a:ln>
                            <a:noFill/>
                          </a:ln>
                          <a:solidFill>
                            <a:srgbClr val="000000"/>
                          </a:solidFill>
                          <a:effectLst/>
                          <a:latin typeface="Times New Roman" pitchFamily="18" charset="0"/>
                          <a:ea typeface="楷体_GB2312" pitchFamily="49" charset="-122"/>
                          <a:cs typeface="Times New Roman" pitchFamily="18" charset="0"/>
                        </a:rPr>
                        <a:t>F20</a:t>
                      </a:r>
                      <a:endParaRPr kumimoji="1" lang="en-US" altLang="zh-CN" sz="1200" b="1" i="0" u="none" strike="noStrike" cap="none" normalizeH="0" baseline="0">
                        <a:ln>
                          <a:noFill/>
                        </a:ln>
                        <a:solidFill>
                          <a:schemeClr val="tx1"/>
                        </a:solidFill>
                        <a:effectLst/>
                        <a:latin typeface="Times New Roman" pitchFamily="18" charset="0"/>
                        <a:ea typeface="楷体_GB2312" pitchFamily="49" charset="-122"/>
                        <a:cs typeface="Times New Roman"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en-US" altLang="zh-CN" sz="1200" b="1" i="0" u="none" strike="noStrike" cap="none" normalizeH="0" baseline="0">
                          <a:ln>
                            <a:noFill/>
                          </a:ln>
                          <a:solidFill>
                            <a:srgbClr val="000000"/>
                          </a:solidFill>
                          <a:effectLst/>
                          <a:latin typeface="Times New Roman" pitchFamily="18" charset="0"/>
                          <a:ea typeface="楷体_GB2312" pitchFamily="49" charset="-122"/>
                          <a:cs typeface="Times New Roman" pitchFamily="18" charset="0"/>
                        </a:rPr>
                        <a:t>S.D -40</a:t>
                      </a:r>
                      <a:r>
                        <a:rPr kumimoji="1" lang="zh-CN" altLang="en-US" sz="1200" b="1" i="0" u="none" strike="noStrike" cap="none" normalizeH="0" baseline="0">
                          <a:ln>
                            <a:noFill/>
                          </a:ln>
                          <a:solidFill>
                            <a:srgbClr val="000000"/>
                          </a:solidFill>
                          <a:effectLst/>
                          <a:latin typeface="Times New Roman" pitchFamily="18" charset="0"/>
                          <a:ea typeface="楷体_GB2312" pitchFamily="49" charset="-122"/>
                          <a:cs typeface="Times New Roman" pitchFamily="18" charset="0"/>
                        </a:rPr>
                        <a:t>（</a:t>
                      </a:r>
                      <a:r>
                        <a:rPr kumimoji="1" lang="en-US" altLang="zh-CN" sz="1200" b="1" i="0" u="none" strike="noStrike" cap="none" normalizeH="0" baseline="0">
                          <a:ln>
                            <a:noFill/>
                          </a:ln>
                          <a:solidFill>
                            <a:srgbClr val="000000"/>
                          </a:solidFill>
                          <a:effectLst/>
                          <a:latin typeface="Times New Roman" pitchFamily="18" charset="0"/>
                          <a:ea typeface="楷体_GB2312" pitchFamily="49" charset="-122"/>
                          <a:cs typeface="Times New Roman" pitchFamily="18" charset="0"/>
                        </a:rPr>
                        <a:t>R1</a:t>
                      </a:r>
                      <a:r>
                        <a:rPr kumimoji="1" lang="zh-CN" altLang="en-US" sz="1200" b="1" i="0" u="none" strike="noStrike" cap="none" normalizeH="0" baseline="0">
                          <a:ln>
                            <a:noFill/>
                          </a:ln>
                          <a:solidFill>
                            <a:srgbClr val="000000"/>
                          </a:solidFill>
                          <a:effectLst/>
                          <a:latin typeface="Times New Roman" pitchFamily="18" charset="0"/>
                          <a:ea typeface="楷体_GB2312" pitchFamily="49" charset="-122"/>
                          <a:cs typeface="Times New Roman" pitchFamily="18" charset="0"/>
                        </a:rPr>
                        <a:t>），</a:t>
                      </a:r>
                      <a:r>
                        <a:rPr kumimoji="1" lang="en-US" altLang="zh-CN" sz="1200" b="1" i="0" u="none" strike="noStrike" cap="none" normalizeH="0" baseline="0">
                          <a:ln>
                            <a:noFill/>
                          </a:ln>
                          <a:solidFill>
                            <a:srgbClr val="000000"/>
                          </a:solidFill>
                          <a:effectLst/>
                          <a:latin typeface="Times New Roman" pitchFamily="18" charset="0"/>
                          <a:ea typeface="楷体_GB2312" pitchFamily="49" charset="-122"/>
                          <a:cs typeface="Times New Roman" pitchFamily="18" charset="0"/>
                        </a:rPr>
                        <a:t>F24</a:t>
                      </a:r>
                      <a:endParaRPr kumimoji="1" lang="en-US" altLang="zh-CN" sz="1200" b="1" i="0" u="none" strike="noStrike" cap="none" normalizeH="0" baseline="0">
                        <a:ln>
                          <a:noFill/>
                        </a:ln>
                        <a:solidFill>
                          <a:schemeClr val="tx1"/>
                        </a:solidFill>
                        <a:effectLst/>
                        <a:latin typeface="Times New Roman" pitchFamily="18" charset="0"/>
                        <a:ea typeface="楷体_GB2312" pitchFamily="49" charset="-122"/>
                        <a:cs typeface="Times New Roman"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en-US" altLang="zh-CN" sz="1200" b="1" i="0" u="none" strike="noStrike" cap="none" normalizeH="0" baseline="0">
                          <a:ln>
                            <a:noFill/>
                          </a:ln>
                          <a:solidFill>
                            <a:srgbClr val="000000"/>
                          </a:solidFill>
                          <a:effectLst/>
                          <a:latin typeface="Times New Roman" pitchFamily="18" charset="0"/>
                          <a:ea typeface="楷体_GB2312" pitchFamily="49" charset="-122"/>
                          <a:cs typeface="Times New Roman" pitchFamily="18" charset="0"/>
                        </a:rPr>
                        <a:t>nop</a:t>
                      </a:r>
                      <a:endParaRPr kumimoji="1" lang="en-US" altLang="zh-CN" sz="1200" b="1" i="0" u="none" strike="noStrike" cap="none" normalizeH="0" baseline="0">
                        <a:ln>
                          <a:noFill/>
                        </a:ln>
                        <a:solidFill>
                          <a:schemeClr val="tx1"/>
                        </a:solidFill>
                        <a:effectLst/>
                        <a:latin typeface="Times New Roman" pitchFamily="18" charset="0"/>
                        <a:ea typeface="楷体_GB2312" pitchFamily="49" charset="-122"/>
                        <a:cs typeface="Times New Roman"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en-US" altLang="zh-CN" sz="1200" b="1" i="0" u="none" strike="noStrike" cap="none" normalizeH="0" baseline="0">
                          <a:ln>
                            <a:noFill/>
                          </a:ln>
                          <a:solidFill>
                            <a:srgbClr val="000000"/>
                          </a:solidFill>
                          <a:effectLst/>
                          <a:latin typeface="Times New Roman" pitchFamily="18" charset="0"/>
                          <a:ea typeface="楷体_GB2312" pitchFamily="49" charset="-122"/>
                          <a:cs typeface="Times New Roman" pitchFamily="18" charset="0"/>
                        </a:rPr>
                        <a:t>nop</a:t>
                      </a:r>
                      <a:endParaRPr kumimoji="1" lang="en-US" altLang="zh-CN" sz="1200" b="1" i="0" u="none" strike="noStrike" cap="none" normalizeH="0" baseline="0">
                        <a:ln>
                          <a:noFill/>
                        </a:ln>
                        <a:solidFill>
                          <a:schemeClr val="tx1"/>
                        </a:solidFill>
                        <a:effectLst/>
                        <a:latin typeface="Times New Roman" pitchFamily="18" charset="0"/>
                        <a:ea typeface="楷体_GB2312" pitchFamily="49" charset="-122"/>
                        <a:cs typeface="Times New Roman"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pt-BR" altLang="zh-CN" sz="1200" b="1" i="0" u="none" strike="noStrike" cap="none" normalizeH="0" baseline="0" dirty="0">
                          <a:ln>
                            <a:noFill/>
                          </a:ln>
                          <a:solidFill>
                            <a:srgbClr val="000000"/>
                          </a:solidFill>
                          <a:effectLst/>
                          <a:latin typeface="Times New Roman" pitchFamily="18" charset="0"/>
                          <a:ea typeface="楷体_GB2312" pitchFamily="49" charset="-122"/>
                          <a:cs typeface="Times New Roman" pitchFamily="18" charset="0"/>
                        </a:rPr>
                        <a:t>DADDUI R1</a:t>
                      </a:r>
                      <a:r>
                        <a:rPr kumimoji="1" lang="zh-CN" altLang="pt-BR" sz="1200" b="1" i="0" u="none" strike="noStrike" cap="none" normalizeH="0" baseline="0" dirty="0">
                          <a:ln>
                            <a:noFill/>
                          </a:ln>
                          <a:solidFill>
                            <a:srgbClr val="000000"/>
                          </a:solidFill>
                          <a:effectLst/>
                          <a:latin typeface="Times New Roman" pitchFamily="18" charset="0"/>
                          <a:ea typeface="楷体_GB2312" pitchFamily="49" charset="-122"/>
                          <a:cs typeface="Times New Roman" pitchFamily="18" charset="0"/>
                        </a:rPr>
                        <a:t>，</a:t>
                      </a:r>
                      <a:r>
                        <a:rPr kumimoji="1" lang="pt-BR" altLang="zh-CN" sz="1200" b="1" i="0" u="none" strike="noStrike" cap="none" normalizeH="0" baseline="0" dirty="0">
                          <a:ln>
                            <a:noFill/>
                          </a:ln>
                          <a:solidFill>
                            <a:srgbClr val="000000"/>
                          </a:solidFill>
                          <a:effectLst/>
                          <a:latin typeface="Times New Roman" pitchFamily="18" charset="0"/>
                          <a:ea typeface="楷体_GB2312" pitchFamily="49" charset="-122"/>
                          <a:cs typeface="Times New Roman" pitchFamily="18" charset="0"/>
                        </a:rPr>
                        <a:t>R1</a:t>
                      </a:r>
                      <a:r>
                        <a:rPr kumimoji="1" lang="zh-CN" altLang="pt-BR" sz="1200" b="1" i="0" u="none" strike="noStrike" cap="none" normalizeH="0" baseline="0" dirty="0">
                          <a:ln>
                            <a:noFill/>
                          </a:ln>
                          <a:solidFill>
                            <a:srgbClr val="000000"/>
                          </a:solidFill>
                          <a:effectLst/>
                          <a:latin typeface="Times New Roman" pitchFamily="18" charset="0"/>
                          <a:ea typeface="楷体_GB2312" pitchFamily="49" charset="-122"/>
                          <a:cs typeface="Times New Roman" pitchFamily="18" charset="0"/>
                        </a:rPr>
                        <a:t>，</a:t>
                      </a:r>
                      <a:r>
                        <a:rPr kumimoji="1" lang="pt-BR" altLang="zh-CN" sz="1200" b="1" i="0" u="none" strike="noStrike" cap="none" normalizeH="0" baseline="0" dirty="0">
                          <a:ln>
                            <a:noFill/>
                          </a:ln>
                          <a:solidFill>
                            <a:srgbClr val="000000"/>
                          </a:solidFill>
                          <a:effectLst/>
                          <a:latin typeface="Times New Roman" pitchFamily="18" charset="0"/>
                          <a:ea typeface="楷体_GB2312" pitchFamily="49" charset="-122"/>
                          <a:cs typeface="Times New Roman" pitchFamily="18" charset="0"/>
                        </a:rPr>
                        <a:t>#56</a:t>
                      </a:r>
                      <a:endParaRPr kumimoji="1" lang="pt-BR" altLang="zh-CN" sz="12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415925">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pt-BR" altLang="zh-CN" sz="1200" b="1" i="0" u="none" strike="noStrike" cap="none" normalizeH="0" baseline="0">
                          <a:ln>
                            <a:noFill/>
                          </a:ln>
                          <a:solidFill>
                            <a:srgbClr val="000000"/>
                          </a:solidFill>
                          <a:effectLst/>
                          <a:latin typeface="Times New Roman" pitchFamily="18" charset="0"/>
                          <a:ea typeface="楷体_GB2312" pitchFamily="49" charset="-122"/>
                          <a:cs typeface="Times New Roman" pitchFamily="18" charset="0"/>
                        </a:rPr>
                        <a:t>S.D 8</a:t>
                      </a:r>
                      <a:r>
                        <a:rPr kumimoji="1" lang="zh-CN" altLang="pt-BR" sz="1200" b="1" i="0" u="none" strike="noStrike" cap="none" normalizeH="0" baseline="0">
                          <a:ln>
                            <a:noFill/>
                          </a:ln>
                          <a:solidFill>
                            <a:srgbClr val="000000"/>
                          </a:solidFill>
                          <a:effectLst/>
                          <a:latin typeface="Times New Roman" pitchFamily="18" charset="0"/>
                          <a:ea typeface="楷体_GB2312" pitchFamily="49" charset="-122"/>
                          <a:cs typeface="Times New Roman" pitchFamily="18" charset="0"/>
                        </a:rPr>
                        <a:t>（</a:t>
                      </a:r>
                      <a:r>
                        <a:rPr kumimoji="1" lang="pt-BR" altLang="zh-CN" sz="1200" b="1" i="0" u="none" strike="noStrike" cap="none" normalizeH="0" baseline="0">
                          <a:ln>
                            <a:noFill/>
                          </a:ln>
                          <a:solidFill>
                            <a:srgbClr val="000000"/>
                          </a:solidFill>
                          <a:effectLst/>
                          <a:latin typeface="Times New Roman" pitchFamily="18" charset="0"/>
                          <a:ea typeface="楷体_GB2312" pitchFamily="49" charset="-122"/>
                          <a:cs typeface="Times New Roman" pitchFamily="18" charset="0"/>
                        </a:rPr>
                        <a:t>R1</a:t>
                      </a:r>
                      <a:r>
                        <a:rPr kumimoji="1" lang="zh-CN" altLang="pt-BR" sz="1200" b="1" i="0" u="none" strike="noStrike" cap="none" normalizeH="0" baseline="0">
                          <a:ln>
                            <a:noFill/>
                          </a:ln>
                          <a:solidFill>
                            <a:srgbClr val="000000"/>
                          </a:solidFill>
                          <a:effectLst/>
                          <a:latin typeface="Times New Roman" pitchFamily="18" charset="0"/>
                          <a:ea typeface="楷体_GB2312" pitchFamily="49" charset="-122"/>
                          <a:cs typeface="Times New Roman" pitchFamily="18" charset="0"/>
                        </a:rPr>
                        <a:t>），</a:t>
                      </a:r>
                      <a:r>
                        <a:rPr kumimoji="1" lang="pt-BR" altLang="zh-CN" sz="1200" b="1" i="0" u="none" strike="noStrike" cap="none" normalizeH="0" baseline="0">
                          <a:ln>
                            <a:noFill/>
                          </a:ln>
                          <a:solidFill>
                            <a:srgbClr val="000000"/>
                          </a:solidFill>
                          <a:effectLst/>
                          <a:latin typeface="Times New Roman" pitchFamily="18" charset="0"/>
                          <a:ea typeface="楷体_GB2312" pitchFamily="49" charset="-122"/>
                          <a:cs typeface="Times New Roman" pitchFamily="18" charset="0"/>
                        </a:rPr>
                        <a:t>F28</a:t>
                      </a:r>
                      <a:endParaRPr kumimoji="1" lang="pt-BR" altLang="zh-CN" sz="1200" b="1" i="0" u="none" strike="noStrike" cap="none" normalizeH="0" baseline="0">
                        <a:ln>
                          <a:noFill/>
                        </a:ln>
                        <a:solidFill>
                          <a:schemeClr val="tx1"/>
                        </a:solidFill>
                        <a:effectLst/>
                        <a:latin typeface="Times New Roman" pitchFamily="18" charset="0"/>
                        <a:ea typeface="楷体_GB2312" pitchFamily="49" charset="-122"/>
                        <a:cs typeface="Times New Roman"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en-US" altLang="zh-CN" sz="1200" b="1" i="0" u="none" strike="noStrike" cap="none" normalizeH="0" baseline="0">
                          <a:ln>
                            <a:noFill/>
                          </a:ln>
                          <a:solidFill>
                            <a:srgbClr val="000000"/>
                          </a:solidFill>
                          <a:effectLst/>
                          <a:latin typeface="Times New Roman" pitchFamily="18" charset="0"/>
                          <a:ea typeface="楷体_GB2312" pitchFamily="49" charset="-122"/>
                          <a:cs typeface="Times New Roman" pitchFamily="18" charset="0"/>
                        </a:rPr>
                        <a:t>nop</a:t>
                      </a:r>
                      <a:endParaRPr kumimoji="1" lang="en-US" altLang="zh-CN" sz="1200" b="1" i="0" u="none" strike="noStrike" cap="none" normalizeH="0" baseline="0">
                        <a:ln>
                          <a:noFill/>
                        </a:ln>
                        <a:solidFill>
                          <a:schemeClr val="tx1"/>
                        </a:solidFill>
                        <a:effectLst/>
                        <a:latin typeface="Times New Roman" pitchFamily="18" charset="0"/>
                        <a:ea typeface="楷体_GB2312" pitchFamily="49" charset="-122"/>
                        <a:cs typeface="Times New Roman"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en-US" altLang="zh-CN" sz="1200" b="1" i="0" u="none" strike="noStrike" cap="none" normalizeH="0" baseline="0">
                          <a:ln>
                            <a:noFill/>
                          </a:ln>
                          <a:solidFill>
                            <a:srgbClr val="000000"/>
                          </a:solidFill>
                          <a:effectLst/>
                          <a:latin typeface="Times New Roman" pitchFamily="18" charset="0"/>
                          <a:ea typeface="楷体_GB2312" pitchFamily="49" charset="-122"/>
                          <a:cs typeface="Times New Roman" pitchFamily="18" charset="0"/>
                        </a:rPr>
                        <a:t>nop</a:t>
                      </a:r>
                      <a:endParaRPr kumimoji="1" lang="en-US" altLang="zh-CN" sz="1200" b="1" i="0" u="none" strike="noStrike" cap="none" normalizeH="0" baseline="0">
                        <a:ln>
                          <a:noFill/>
                        </a:ln>
                        <a:solidFill>
                          <a:schemeClr val="tx1"/>
                        </a:solidFill>
                        <a:effectLst/>
                        <a:latin typeface="Times New Roman" pitchFamily="18" charset="0"/>
                        <a:ea typeface="楷体_GB2312" pitchFamily="49" charset="-122"/>
                        <a:cs typeface="Times New Roman"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en-US" altLang="zh-CN" sz="1200" b="1" i="0" u="none" strike="noStrike" cap="none" normalizeH="0" baseline="0">
                          <a:ln>
                            <a:noFill/>
                          </a:ln>
                          <a:solidFill>
                            <a:srgbClr val="000000"/>
                          </a:solidFill>
                          <a:effectLst/>
                          <a:latin typeface="Times New Roman" pitchFamily="18" charset="0"/>
                          <a:ea typeface="楷体_GB2312" pitchFamily="49" charset="-122"/>
                          <a:cs typeface="Times New Roman" pitchFamily="18" charset="0"/>
                        </a:rPr>
                        <a:t>nop</a:t>
                      </a:r>
                      <a:endParaRPr kumimoji="1" lang="en-US" altLang="zh-CN" sz="1200" b="1" i="0" u="none" strike="noStrike" cap="none" normalizeH="0" baseline="0">
                        <a:ln>
                          <a:noFill/>
                        </a:ln>
                        <a:solidFill>
                          <a:schemeClr val="tx1"/>
                        </a:solidFill>
                        <a:effectLst/>
                        <a:latin typeface="Times New Roman" pitchFamily="18" charset="0"/>
                        <a:ea typeface="楷体_GB2312" pitchFamily="49" charset="-122"/>
                        <a:cs typeface="Times New Roman"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pt-BR" altLang="zh-CN" sz="1200" b="1" i="0" u="none" strike="noStrike" cap="none" normalizeH="0" baseline="0" dirty="0">
                          <a:ln>
                            <a:noFill/>
                          </a:ln>
                          <a:solidFill>
                            <a:srgbClr val="000000"/>
                          </a:solidFill>
                          <a:effectLst/>
                          <a:latin typeface="Times New Roman" pitchFamily="18" charset="0"/>
                          <a:ea typeface="楷体_GB2312" pitchFamily="49" charset="-122"/>
                          <a:cs typeface="Times New Roman" pitchFamily="18" charset="0"/>
                        </a:rPr>
                        <a:t>BNE R1</a:t>
                      </a:r>
                      <a:r>
                        <a:rPr kumimoji="1" lang="zh-CN" altLang="pt-BR" sz="1200" b="1" i="0" u="none" strike="noStrike" cap="none" normalizeH="0" baseline="0" dirty="0">
                          <a:ln>
                            <a:noFill/>
                          </a:ln>
                          <a:solidFill>
                            <a:srgbClr val="000000"/>
                          </a:solidFill>
                          <a:effectLst/>
                          <a:latin typeface="Times New Roman" pitchFamily="18" charset="0"/>
                          <a:ea typeface="楷体_GB2312" pitchFamily="49" charset="-122"/>
                          <a:cs typeface="Times New Roman" pitchFamily="18" charset="0"/>
                        </a:rPr>
                        <a:t>，</a:t>
                      </a:r>
                      <a:r>
                        <a:rPr kumimoji="1" lang="pt-BR" altLang="zh-CN" sz="1200" b="1" i="0" u="none" strike="noStrike" cap="none" normalizeH="0" baseline="0" dirty="0">
                          <a:ln>
                            <a:noFill/>
                          </a:ln>
                          <a:solidFill>
                            <a:srgbClr val="000000"/>
                          </a:solidFill>
                          <a:effectLst/>
                          <a:latin typeface="Times New Roman" pitchFamily="18" charset="0"/>
                          <a:ea typeface="楷体_GB2312" pitchFamily="49" charset="-122"/>
                          <a:cs typeface="Times New Roman" pitchFamily="18" charset="0"/>
                        </a:rPr>
                        <a:t>R2</a:t>
                      </a:r>
                      <a:r>
                        <a:rPr kumimoji="1" lang="zh-CN" altLang="pt-BR" sz="1200" b="1" i="0" u="none" strike="noStrike" cap="none" normalizeH="0" baseline="0" dirty="0">
                          <a:ln>
                            <a:noFill/>
                          </a:ln>
                          <a:solidFill>
                            <a:srgbClr val="000000"/>
                          </a:solidFill>
                          <a:effectLst/>
                          <a:latin typeface="Times New Roman" pitchFamily="18" charset="0"/>
                          <a:ea typeface="楷体_GB2312" pitchFamily="49" charset="-122"/>
                          <a:cs typeface="Times New Roman" pitchFamily="18" charset="0"/>
                        </a:rPr>
                        <a:t>，</a:t>
                      </a:r>
                      <a:r>
                        <a:rPr kumimoji="1" lang="pt-BR" altLang="zh-CN" sz="1200" b="1" i="0" u="none" strike="noStrike" cap="none" normalizeH="0" baseline="0" dirty="0">
                          <a:ln>
                            <a:noFill/>
                          </a:ln>
                          <a:solidFill>
                            <a:srgbClr val="000000"/>
                          </a:solidFill>
                          <a:effectLst/>
                          <a:latin typeface="Times New Roman" pitchFamily="18" charset="0"/>
                          <a:ea typeface="楷体_GB2312" pitchFamily="49" charset="-122"/>
                          <a:cs typeface="Times New Roman" pitchFamily="18" charset="0"/>
                        </a:rPr>
                        <a:t>Loop</a:t>
                      </a:r>
                      <a:endParaRPr kumimoji="1" lang="pt-BR" altLang="zh-CN" sz="12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bl>
          </a:graphicData>
        </a:graphic>
      </p:graphicFrame>
      <p:sp>
        <p:nvSpPr>
          <p:cNvPr id="10" name="文本框 9">
            <a:extLst>
              <a:ext uri="{FF2B5EF4-FFF2-40B4-BE49-F238E27FC236}">
                <a16:creationId xmlns:a16="http://schemas.microsoft.com/office/drawing/2014/main" id="{383FEED4-04F7-4D21-8162-ED7C969EC45C}"/>
              </a:ext>
            </a:extLst>
          </p:cNvPr>
          <p:cNvSpPr txBox="1"/>
          <p:nvPr/>
        </p:nvSpPr>
        <p:spPr>
          <a:xfrm>
            <a:off x="1568668" y="5574096"/>
            <a:ext cx="8919943" cy="1015663"/>
          </a:xfrm>
          <a:prstGeom prst="rect">
            <a:avLst/>
          </a:prstGeom>
          <a:noFill/>
        </p:spPr>
        <p:txBody>
          <a:bodyPr wrap="square">
            <a:spAutoFit/>
          </a:bodyPr>
          <a:lstStyle/>
          <a:p>
            <a:r>
              <a:rPr lang="zh-CN" altLang="en-US" sz="2000" dirty="0">
                <a:latin typeface="微软雅黑" panose="020B0503020204020204" pitchFamily="34" charset="-122"/>
                <a:ea typeface="微软雅黑" panose="020B0503020204020204" pitchFamily="34" charset="-122"/>
                <a:cs typeface="+mn-ea"/>
              </a:rPr>
              <a:t>循环被展开</a:t>
            </a:r>
            <a:r>
              <a:rPr lang="en-US" altLang="zh-CN" sz="2000" b="1" dirty="0">
                <a:solidFill>
                  <a:srgbClr val="0066FF"/>
                </a:solidFill>
                <a:latin typeface="微软雅黑" panose="020B0503020204020204" pitchFamily="34" charset="-122"/>
                <a:ea typeface="微软雅黑" panose="020B0503020204020204" pitchFamily="34" charset="-122"/>
                <a:cs typeface="+mn-ea"/>
              </a:rPr>
              <a:t>7</a:t>
            </a:r>
            <a:r>
              <a:rPr lang="zh-CN" altLang="en-US" sz="2000" b="1" dirty="0">
                <a:solidFill>
                  <a:srgbClr val="0066FF"/>
                </a:solidFill>
                <a:latin typeface="微软雅黑" panose="020B0503020204020204" pitchFamily="34" charset="-122"/>
                <a:ea typeface="微软雅黑" panose="020B0503020204020204" pitchFamily="34" charset="-122"/>
                <a:cs typeface="+mn-ea"/>
              </a:rPr>
              <a:t>次</a:t>
            </a:r>
            <a:r>
              <a:rPr lang="zh-CN" altLang="en-US" sz="2000" dirty="0">
                <a:latin typeface="微软雅黑" panose="020B0503020204020204" pitchFamily="34" charset="-122"/>
                <a:ea typeface="微软雅黑" panose="020B0503020204020204" pitchFamily="34" charset="-122"/>
                <a:cs typeface="+mn-ea"/>
              </a:rPr>
              <a:t>，经调度后可以消除所有流水线“空转”。在不考虑分支延迟的情况下，每执行一个叠代需要</a:t>
            </a:r>
            <a:r>
              <a:rPr lang="en-US" altLang="zh-CN" sz="2000" b="1" dirty="0">
                <a:solidFill>
                  <a:srgbClr val="0066FF"/>
                </a:solidFill>
                <a:latin typeface="微软雅黑" panose="020B0503020204020204" pitchFamily="34" charset="-122"/>
                <a:ea typeface="微软雅黑" panose="020B0503020204020204" pitchFamily="34" charset="-122"/>
                <a:cs typeface="+mn-ea"/>
              </a:rPr>
              <a:t>9</a:t>
            </a:r>
            <a:r>
              <a:rPr lang="zh-CN" altLang="en-US" sz="2000" b="1" dirty="0">
                <a:solidFill>
                  <a:srgbClr val="0066FF"/>
                </a:solidFill>
                <a:latin typeface="微软雅黑" panose="020B0503020204020204" pitchFamily="34" charset="-122"/>
                <a:ea typeface="微软雅黑" panose="020B0503020204020204" pitchFamily="34" charset="-122"/>
                <a:cs typeface="+mn-ea"/>
              </a:rPr>
              <a:t>个</a:t>
            </a:r>
            <a:r>
              <a:rPr lang="zh-CN" altLang="en-US" sz="2000" dirty="0">
                <a:latin typeface="微软雅黑" panose="020B0503020204020204" pitchFamily="34" charset="-122"/>
                <a:ea typeface="微软雅黑" panose="020B0503020204020204" pitchFamily="34" charset="-122"/>
                <a:cs typeface="+mn-ea"/>
              </a:rPr>
              <a:t>时钟周期，计算出</a:t>
            </a:r>
            <a:r>
              <a:rPr lang="en-US" altLang="zh-CN" sz="2000" b="1" dirty="0">
                <a:solidFill>
                  <a:srgbClr val="0066FF"/>
                </a:solidFill>
                <a:latin typeface="微软雅黑" panose="020B0503020204020204" pitchFamily="34" charset="-122"/>
                <a:ea typeface="微软雅黑" panose="020B0503020204020204" pitchFamily="34" charset="-122"/>
                <a:cs typeface="+mn-ea"/>
              </a:rPr>
              <a:t>7</a:t>
            </a:r>
            <a:r>
              <a:rPr lang="zh-CN" altLang="en-US" sz="2000" b="1" dirty="0">
                <a:solidFill>
                  <a:srgbClr val="0066FF"/>
                </a:solidFill>
                <a:latin typeface="微软雅黑" panose="020B0503020204020204" pitchFamily="34" charset="-122"/>
                <a:ea typeface="微软雅黑" panose="020B0503020204020204" pitchFamily="34" charset="-122"/>
                <a:cs typeface="+mn-ea"/>
              </a:rPr>
              <a:t>个</a:t>
            </a:r>
            <a:r>
              <a:rPr lang="zh-CN" altLang="en-US" sz="2000" dirty="0">
                <a:latin typeface="微软雅黑" panose="020B0503020204020204" pitchFamily="34" charset="-122"/>
                <a:ea typeface="微软雅黑" panose="020B0503020204020204" pitchFamily="34" charset="-122"/>
                <a:cs typeface="+mn-ea"/>
              </a:rPr>
              <a:t>结果，即平均每得到一个结果需要</a:t>
            </a:r>
            <a:r>
              <a:rPr lang="en-US" altLang="zh-CN" sz="2000" b="1" dirty="0">
                <a:solidFill>
                  <a:srgbClr val="FF0066"/>
                </a:solidFill>
                <a:latin typeface="微软雅黑" panose="020B0503020204020204" pitchFamily="34" charset="-122"/>
                <a:ea typeface="微软雅黑" panose="020B0503020204020204" pitchFamily="34" charset="-122"/>
                <a:cs typeface="+mn-ea"/>
              </a:rPr>
              <a:t>1.29</a:t>
            </a:r>
            <a:r>
              <a:rPr lang="zh-CN" altLang="en-US" sz="2000" b="1" dirty="0">
                <a:solidFill>
                  <a:srgbClr val="FF0066"/>
                </a:solidFill>
                <a:latin typeface="微软雅黑" panose="020B0503020204020204" pitchFamily="34" charset="-122"/>
                <a:ea typeface="微软雅黑" panose="020B0503020204020204" pitchFamily="34" charset="-122"/>
                <a:cs typeface="+mn-ea"/>
              </a:rPr>
              <a:t>个周期</a:t>
            </a:r>
            <a:r>
              <a:rPr lang="zh-CN" altLang="en-US" sz="2000" dirty="0">
                <a:latin typeface="微软雅黑" panose="020B0503020204020204" pitchFamily="34" charset="-122"/>
                <a:ea typeface="微软雅黑" panose="020B0503020204020204" pitchFamily="34" charset="-122"/>
                <a:cs typeface="+mn-ea"/>
              </a:rPr>
              <a:t>。 </a:t>
            </a:r>
          </a:p>
        </p:txBody>
      </p:sp>
    </p:spTree>
    <p:extLst>
      <p:ext uri="{BB962C8B-B14F-4D97-AF65-F5344CB8AC3E}">
        <p14:creationId xmlns:p14="http://schemas.microsoft.com/office/powerpoint/2010/main" val="2304483266"/>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自由: 形状 22"/>
          <p:cNvSpPr/>
          <p:nvPr/>
        </p:nvSpPr>
        <p:spPr bwMode="auto">
          <a:xfrm rot="12600000">
            <a:off x="628798" y="267712"/>
            <a:ext cx="166903" cy="731887"/>
          </a:xfrm>
          <a:custGeom>
            <a:avLst/>
            <a:gdLst>
              <a:gd name="connsiteX0" fmla="*/ 260214 w 260214"/>
              <a:gd name="connsiteY0" fmla="*/ 995963 h 1141060"/>
              <a:gd name="connsiteX1" fmla="*/ 0 w 260214"/>
              <a:gd name="connsiteY1" fmla="*/ 1141060 h 1141060"/>
              <a:gd name="connsiteX2" fmla="*/ 0 w 260214"/>
              <a:gd name="connsiteY2" fmla="*/ 146621 h 1141060"/>
              <a:gd name="connsiteX3" fmla="*/ 260214 w 260214"/>
              <a:gd name="connsiteY3" fmla="*/ 0 h 1141060"/>
            </a:gdLst>
            <a:ahLst/>
            <a:cxnLst>
              <a:cxn ang="0">
                <a:pos x="connsiteX0" y="connsiteY0"/>
              </a:cxn>
              <a:cxn ang="0">
                <a:pos x="connsiteX1" y="connsiteY1"/>
              </a:cxn>
              <a:cxn ang="0">
                <a:pos x="connsiteX2" y="connsiteY2"/>
              </a:cxn>
              <a:cxn ang="0">
                <a:pos x="connsiteX3" y="connsiteY3"/>
              </a:cxn>
            </a:cxnLst>
            <a:rect l="l" t="t" r="r" b="b"/>
            <a:pathLst>
              <a:path w="260214" h="1141060">
                <a:moveTo>
                  <a:pt x="260214" y="995963"/>
                </a:moveTo>
                <a:lnTo>
                  <a:pt x="0" y="1141060"/>
                </a:lnTo>
                <a:lnTo>
                  <a:pt x="0" y="146621"/>
                </a:lnTo>
                <a:lnTo>
                  <a:pt x="260214" y="0"/>
                </a:lnTo>
                <a:close/>
              </a:path>
            </a:pathLst>
          </a:custGeom>
          <a:solidFill>
            <a:srgbClr val="0075EA"/>
          </a:solidFill>
          <a:ln>
            <a:noFill/>
          </a:ln>
        </p:spPr>
        <p:txBody>
          <a:bodyPr vert="horz" wrap="square" lIns="91440" tIns="45720" rIns="91440" bIns="45720" numCol="1" anchor="t" anchorCtr="0" compatLnSpc="1">
            <a:noAutofit/>
          </a:bodyPr>
          <a:lstStyle/>
          <a:p>
            <a:endParaRPr lang="zh-CN" altLang="en-US" dirty="0"/>
          </a:p>
        </p:txBody>
      </p:sp>
      <p:sp>
        <p:nvSpPr>
          <p:cNvPr id="11" name="矩形 10">
            <a:extLst>
              <a:ext uri="{FF2B5EF4-FFF2-40B4-BE49-F238E27FC236}">
                <a16:creationId xmlns:a16="http://schemas.microsoft.com/office/drawing/2014/main" id="{6C110C1E-F681-4180-A55B-8F47F2A964AA}"/>
              </a:ext>
            </a:extLst>
          </p:cNvPr>
          <p:cNvSpPr/>
          <p:nvPr/>
        </p:nvSpPr>
        <p:spPr>
          <a:xfrm>
            <a:off x="1060868" y="1269819"/>
            <a:ext cx="10078187" cy="5085495"/>
          </a:xfrm>
          <a:prstGeom prst="rect">
            <a:avLst/>
          </a:prstGeom>
          <a:ln>
            <a:solidFill>
              <a:schemeClr val="accent1"/>
            </a:solidFill>
          </a:ln>
        </p:spPr>
        <p:txBody>
          <a:bodyPr wrap="square" lIns="72000" rIns="72000">
            <a:spAutoFit/>
          </a:bodyPr>
          <a:lstStyle/>
          <a:p>
            <a:pPr marL="342900" indent="-342900" algn="just">
              <a:lnSpc>
                <a:spcPct val="150000"/>
              </a:lnSpc>
              <a:spcBef>
                <a:spcPts val="600"/>
              </a:spcBef>
              <a:spcAft>
                <a:spcPts val="600"/>
              </a:spcAft>
              <a:buClr>
                <a:srgbClr val="FF0066"/>
              </a:buClr>
              <a:buFont typeface="Wingdings" panose="05000000000000000000" pitchFamily="2" charset="2"/>
              <a:buChar char="p"/>
            </a:pPr>
            <a:r>
              <a:rPr lang="en-US" altLang="zh-CN" sz="2400" b="1" dirty="0">
                <a:solidFill>
                  <a:srgbClr val="0066FF"/>
                </a:solidFill>
                <a:latin typeface="微软雅黑" panose="020B0503020204020204" pitchFamily="34" charset="-122"/>
                <a:ea typeface="微软雅黑" panose="020B0503020204020204" pitchFamily="34" charset="-122"/>
                <a:cs typeface="+mn-ea"/>
                <a:sym typeface="+mn-lt"/>
              </a:rPr>
              <a:t>VLIW</a:t>
            </a:r>
            <a:r>
              <a:rPr lang="zh-CN" altLang="en-US" sz="2400" b="1" dirty="0">
                <a:solidFill>
                  <a:srgbClr val="0066FF"/>
                </a:solidFill>
                <a:latin typeface="微软雅黑" panose="020B0503020204020204" pitchFamily="34" charset="-122"/>
                <a:ea typeface="微软雅黑" panose="020B0503020204020204" pitchFamily="34" charset="-122"/>
                <a:cs typeface="+mn-ea"/>
                <a:sym typeface="+mn-lt"/>
              </a:rPr>
              <a:t>目标代码编码效率低</a:t>
            </a:r>
            <a:endParaRPr lang="en-US" altLang="zh-CN" sz="2400" b="1" dirty="0">
              <a:solidFill>
                <a:srgbClr val="0066FF"/>
              </a:solidFill>
              <a:latin typeface="微软雅黑" panose="020B0503020204020204" pitchFamily="34" charset="-122"/>
              <a:ea typeface="微软雅黑" panose="020B0503020204020204" pitchFamily="34" charset="-122"/>
              <a:cs typeface="+mn-ea"/>
              <a:sym typeface="+mn-lt"/>
            </a:endParaRPr>
          </a:p>
          <a:p>
            <a:pPr marL="800100" lvl="1" indent="-342900" algn="just">
              <a:lnSpc>
                <a:spcPct val="150000"/>
              </a:lnSpc>
              <a:spcBef>
                <a:spcPts val="600"/>
              </a:spcBef>
              <a:spcAft>
                <a:spcPts val="600"/>
              </a:spcAft>
              <a:buClr>
                <a:srgbClr val="FF0066"/>
              </a:buClr>
              <a:buFont typeface="Wingdings" panose="05000000000000000000" pitchFamily="2" charset="2"/>
              <a:buChar char="Ø"/>
            </a:pPr>
            <a:r>
              <a:rPr lang="zh-CN" altLang="en-US" sz="2000" dirty="0">
                <a:latin typeface="微软雅黑" panose="020B0503020204020204" pitchFamily="34" charset="-122"/>
                <a:ea typeface="微软雅黑" panose="020B0503020204020204" pitchFamily="34" charset="-122"/>
                <a:cs typeface="+mn-ea"/>
                <a:sym typeface="+mn-lt"/>
              </a:rPr>
              <a:t>为消除流水线“空转”需要增加循环展开的次数 </a:t>
            </a:r>
          </a:p>
          <a:p>
            <a:pPr marL="800100" lvl="1" indent="-342900" algn="just">
              <a:lnSpc>
                <a:spcPct val="150000"/>
              </a:lnSpc>
              <a:spcBef>
                <a:spcPts val="600"/>
              </a:spcBef>
              <a:spcAft>
                <a:spcPts val="600"/>
              </a:spcAft>
              <a:buClr>
                <a:srgbClr val="FF0066"/>
              </a:buClr>
              <a:buFont typeface="Wingdings" panose="05000000000000000000" pitchFamily="2" charset="2"/>
              <a:buChar char="Ø"/>
            </a:pPr>
            <a:r>
              <a:rPr lang="zh-CN" altLang="en-US" sz="2000" dirty="0">
                <a:latin typeface="微软雅黑" panose="020B0503020204020204" pitchFamily="34" charset="-122"/>
                <a:ea typeface="微软雅黑" panose="020B0503020204020204" pitchFamily="34" charset="-122"/>
                <a:cs typeface="+mn-ea"/>
                <a:sym typeface="+mn-lt"/>
              </a:rPr>
              <a:t>很难从程序中找到足够多的并行指令填满</a:t>
            </a:r>
            <a:r>
              <a:rPr lang="en-US" altLang="zh-CN" sz="2000" dirty="0">
                <a:latin typeface="微软雅黑" panose="020B0503020204020204" pitchFamily="34" charset="-122"/>
                <a:ea typeface="微软雅黑" panose="020B0503020204020204" pitchFamily="34" charset="-122"/>
                <a:cs typeface="+mn-ea"/>
                <a:sym typeface="+mn-lt"/>
              </a:rPr>
              <a:t>VLIW</a:t>
            </a:r>
            <a:r>
              <a:rPr lang="zh-CN" altLang="en-US" sz="2000" dirty="0">
                <a:latin typeface="微软雅黑" panose="020B0503020204020204" pitchFamily="34" charset="-122"/>
                <a:ea typeface="微软雅黑" panose="020B0503020204020204" pitchFamily="34" charset="-122"/>
                <a:cs typeface="+mn-ea"/>
                <a:sym typeface="+mn-lt"/>
              </a:rPr>
              <a:t>指令中的每一个</a:t>
            </a:r>
            <a:r>
              <a:rPr lang="en-US" altLang="zh-CN" sz="2000" dirty="0">
                <a:latin typeface="微软雅黑" panose="020B0503020204020204" pitchFamily="34" charset="-122"/>
                <a:ea typeface="微软雅黑" panose="020B0503020204020204" pitchFamily="34" charset="-122"/>
                <a:cs typeface="+mn-ea"/>
                <a:sym typeface="+mn-lt"/>
              </a:rPr>
              <a:t>slot</a:t>
            </a:r>
            <a:r>
              <a:rPr lang="zh-CN" altLang="en-US" sz="2000" dirty="0">
                <a:latin typeface="微软雅黑" panose="020B0503020204020204" pitchFamily="34" charset="-122"/>
                <a:ea typeface="微软雅黑" panose="020B0503020204020204" pitchFamily="34" charset="-122"/>
                <a:cs typeface="+mn-ea"/>
                <a:sym typeface="+mn-lt"/>
              </a:rPr>
              <a:t> </a:t>
            </a:r>
            <a:endParaRPr lang="en-US" altLang="zh-CN" sz="2000" dirty="0">
              <a:latin typeface="微软雅黑" panose="020B0503020204020204" pitchFamily="34" charset="-122"/>
              <a:ea typeface="微软雅黑" panose="020B0503020204020204" pitchFamily="34" charset="-122"/>
              <a:cs typeface="+mn-ea"/>
              <a:sym typeface="+mn-lt"/>
            </a:endParaRPr>
          </a:p>
          <a:p>
            <a:pPr marL="342900" indent="-342900" algn="just">
              <a:lnSpc>
                <a:spcPct val="150000"/>
              </a:lnSpc>
              <a:spcBef>
                <a:spcPts val="600"/>
              </a:spcBef>
              <a:spcAft>
                <a:spcPts val="600"/>
              </a:spcAft>
              <a:buClr>
                <a:srgbClr val="FF0066"/>
              </a:buClr>
              <a:buFont typeface="Wingdings" panose="05000000000000000000" pitchFamily="2" charset="2"/>
              <a:buChar char="p"/>
            </a:pPr>
            <a:r>
              <a:rPr lang="en-US" altLang="zh-CN" sz="2400" b="1" dirty="0">
                <a:solidFill>
                  <a:srgbClr val="0066FF"/>
                </a:solidFill>
                <a:latin typeface="微软雅黑" panose="020B0503020204020204" pitchFamily="34" charset="-122"/>
                <a:ea typeface="微软雅黑" panose="020B0503020204020204" pitchFamily="34" charset="-122"/>
                <a:cs typeface="+mn-ea"/>
                <a:sym typeface="+mn-lt"/>
              </a:rPr>
              <a:t>VLIW</a:t>
            </a:r>
            <a:r>
              <a:rPr lang="zh-CN" altLang="en-US" sz="2400" b="1" dirty="0">
                <a:solidFill>
                  <a:srgbClr val="0066FF"/>
                </a:solidFill>
                <a:latin typeface="微软雅黑" panose="020B0503020204020204" pitchFamily="34" charset="-122"/>
                <a:ea typeface="微软雅黑" panose="020B0503020204020204" pitchFamily="34" charset="-122"/>
                <a:cs typeface="+mn-ea"/>
                <a:sym typeface="+mn-lt"/>
              </a:rPr>
              <a:t>流水线的互锁机制</a:t>
            </a:r>
            <a:endParaRPr lang="en-US" altLang="zh-CN" sz="2400" b="1" dirty="0">
              <a:solidFill>
                <a:srgbClr val="0066FF"/>
              </a:solidFill>
              <a:latin typeface="微软雅黑" panose="020B0503020204020204" pitchFamily="34" charset="-122"/>
              <a:ea typeface="微软雅黑" panose="020B0503020204020204" pitchFamily="34" charset="-122"/>
              <a:cs typeface="+mn-ea"/>
              <a:sym typeface="+mn-lt"/>
            </a:endParaRPr>
          </a:p>
          <a:p>
            <a:pPr marL="800100" lvl="1" indent="-342900" algn="just">
              <a:lnSpc>
                <a:spcPct val="150000"/>
              </a:lnSpc>
              <a:spcBef>
                <a:spcPts val="600"/>
              </a:spcBef>
              <a:spcAft>
                <a:spcPts val="600"/>
              </a:spcAft>
              <a:buClr>
                <a:srgbClr val="FF0066"/>
              </a:buClr>
              <a:buFont typeface="Wingdings" panose="05000000000000000000" pitchFamily="2" charset="2"/>
              <a:buChar char="Ø"/>
            </a:pPr>
            <a:r>
              <a:rPr lang="en-US" altLang="zh-CN" sz="2000" dirty="0">
                <a:latin typeface="微软雅黑" panose="020B0503020204020204" pitchFamily="34" charset="-122"/>
                <a:ea typeface="微软雅黑" panose="020B0503020204020204" pitchFamily="34" charset="-122"/>
                <a:cs typeface="+mn-ea"/>
                <a:sym typeface="+mn-lt"/>
              </a:rPr>
              <a:t>VLIW</a:t>
            </a:r>
            <a:r>
              <a:rPr lang="zh-CN" altLang="en-US" sz="2000" dirty="0">
                <a:latin typeface="微软雅黑" panose="020B0503020204020204" pitchFamily="34" charset="-122"/>
                <a:ea typeface="微软雅黑" panose="020B0503020204020204" pitchFamily="34" charset="-122"/>
                <a:cs typeface="+mn-ea"/>
                <a:sym typeface="+mn-lt"/>
              </a:rPr>
              <a:t>处理器中没有实现任何相关检测逻辑，而是靠互锁机制保证执行结果的正确</a:t>
            </a:r>
          </a:p>
          <a:p>
            <a:pPr marL="800100" lvl="1" indent="-342900" algn="just">
              <a:lnSpc>
                <a:spcPct val="150000"/>
              </a:lnSpc>
              <a:spcBef>
                <a:spcPts val="600"/>
              </a:spcBef>
              <a:spcAft>
                <a:spcPts val="600"/>
              </a:spcAft>
              <a:buClr>
                <a:srgbClr val="FF0066"/>
              </a:buClr>
              <a:buFont typeface="Wingdings" panose="05000000000000000000" pitchFamily="2" charset="2"/>
              <a:buChar char="Ø"/>
            </a:pPr>
            <a:r>
              <a:rPr lang="zh-CN" altLang="en-US" sz="2000" dirty="0">
                <a:latin typeface="微软雅黑" panose="020B0503020204020204" pitchFamily="34" charset="-122"/>
                <a:ea typeface="微软雅黑" panose="020B0503020204020204" pitchFamily="34" charset="-122"/>
                <a:cs typeface="+mn-ea"/>
                <a:sym typeface="+mn-lt"/>
              </a:rPr>
              <a:t> 这种简单的互锁机制将造成较大的开销</a:t>
            </a:r>
          </a:p>
          <a:p>
            <a:pPr marL="342900" indent="-342900" algn="just">
              <a:lnSpc>
                <a:spcPct val="150000"/>
              </a:lnSpc>
              <a:spcBef>
                <a:spcPts val="600"/>
              </a:spcBef>
              <a:spcAft>
                <a:spcPts val="600"/>
              </a:spcAft>
              <a:buClr>
                <a:srgbClr val="FF0066"/>
              </a:buClr>
              <a:buFont typeface="Wingdings" panose="05000000000000000000" pitchFamily="2" charset="2"/>
              <a:buChar char="p"/>
            </a:pPr>
            <a:r>
              <a:rPr lang="zh-CN" altLang="en-US" sz="2400" b="1" dirty="0">
                <a:solidFill>
                  <a:srgbClr val="0066FF"/>
                </a:solidFill>
                <a:latin typeface="微软雅黑" panose="020B0503020204020204" pitchFamily="34" charset="-122"/>
                <a:ea typeface="微软雅黑" panose="020B0503020204020204" pitchFamily="34" charset="-122"/>
                <a:cs typeface="+mn-ea"/>
                <a:sym typeface="+mn-lt"/>
              </a:rPr>
              <a:t>目标代码兼容性差</a:t>
            </a:r>
            <a:endParaRPr lang="en-US" altLang="zh-CN" sz="2400" b="1" dirty="0">
              <a:solidFill>
                <a:srgbClr val="0066FF"/>
              </a:solidFill>
              <a:latin typeface="微软雅黑" panose="020B0503020204020204" pitchFamily="34" charset="-122"/>
              <a:ea typeface="微软雅黑" panose="020B0503020204020204" pitchFamily="34" charset="-122"/>
              <a:cs typeface="+mn-ea"/>
              <a:sym typeface="+mn-lt"/>
            </a:endParaRPr>
          </a:p>
          <a:p>
            <a:pPr marL="800100" lvl="1" indent="-342900" algn="just">
              <a:lnSpc>
                <a:spcPct val="150000"/>
              </a:lnSpc>
              <a:spcBef>
                <a:spcPts val="600"/>
              </a:spcBef>
              <a:spcAft>
                <a:spcPts val="600"/>
              </a:spcAft>
              <a:buClr>
                <a:srgbClr val="FF0066"/>
              </a:buClr>
              <a:buFont typeface="Wingdings" panose="05000000000000000000" pitchFamily="2" charset="2"/>
              <a:buChar char="Ø"/>
            </a:pPr>
            <a:r>
              <a:rPr lang="zh-CN" altLang="en-US" sz="2000" dirty="0">
                <a:latin typeface="微软雅黑" panose="020B0503020204020204" pitchFamily="34" charset="-122"/>
                <a:ea typeface="微软雅黑" panose="020B0503020204020204" pitchFamily="34" charset="-122"/>
                <a:cs typeface="+mn-ea"/>
                <a:sym typeface="+mn-lt"/>
              </a:rPr>
              <a:t>通过动态二进制翻译解决兼容性差的问题</a:t>
            </a:r>
          </a:p>
        </p:txBody>
      </p:sp>
      <p:grpSp>
        <p:nvGrpSpPr>
          <p:cNvPr id="8" name="组合 7">
            <a:extLst>
              <a:ext uri="{FF2B5EF4-FFF2-40B4-BE49-F238E27FC236}">
                <a16:creationId xmlns:a16="http://schemas.microsoft.com/office/drawing/2014/main" id="{82CE2ACD-499D-47AC-B55C-5B06DAE97E98}"/>
              </a:ext>
            </a:extLst>
          </p:cNvPr>
          <p:cNvGrpSpPr/>
          <p:nvPr/>
        </p:nvGrpSpPr>
        <p:grpSpPr>
          <a:xfrm>
            <a:off x="635243" y="278225"/>
            <a:ext cx="3894716" cy="714073"/>
            <a:chOff x="635241" y="278221"/>
            <a:chExt cx="3894716" cy="714072"/>
          </a:xfrm>
        </p:grpSpPr>
        <p:sp>
          <p:nvSpPr>
            <p:cNvPr id="12" name="矩形 11">
              <a:extLst>
                <a:ext uri="{FF2B5EF4-FFF2-40B4-BE49-F238E27FC236}">
                  <a16:creationId xmlns:a16="http://schemas.microsoft.com/office/drawing/2014/main" id="{752C7659-1704-4E56-BA55-FBEC4C30E618}"/>
                </a:ext>
              </a:extLst>
            </p:cNvPr>
            <p:cNvSpPr/>
            <p:nvPr/>
          </p:nvSpPr>
          <p:spPr>
            <a:xfrm>
              <a:off x="635241" y="676889"/>
              <a:ext cx="3894716" cy="315404"/>
            </a:xfrm>
            <a:prstGeom prst="rect">
              <a:avLst/>
            </a:prstGeom>
          </p:spPr>
          <p:txBody>
            <a:bodyPr wrap="square">
              <a:spAutoFit/>
            </a:bodyPr>
            <a:lstStyle/>
            <a:p>
              <a:pPr algn="ctr"/>
              <a:r>
                <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rPr>
                <a:t>Very Long Instruction Word</a:t>
              </a:r>
            </a:p>
          </p:txBody>
        </p:sp>
        <p:sp>
          <p:nvSpPr>
            <p:cNvPr id="13" name="矩形 12">
              <a:extLst>
                <a:ext uri="{FF2B5EF4-FFF2-40B4-BE49-F238E27FC236}">
                  <a16:creationId xmlns:a16="http://schemas.microsoft.com/office/drawing/2014/main" id="{8A565167-5502-40D4-AFF3-6BA9308FF2E8}"/>
                </a:ext>
              </a:extLst>
            </p:cNvPr>
            <p:cNvSpPr/>
            <p:nvPr/>
          </p:nvSpPr>
          <p:spPr>
            <a:xfrm>
              <a:off x="1197484" y="278221"/>
              <a:ext cx="1980029" cy="523219"/>
            </a:xfrm>
            <a:prstGeom prst="rect">
              <a:avLst/>
            </a:prstGeom>
          </p:spPr>
          <p:txBody>
            <a:bodyPr wrap="none">
              <a:spAutoFit/>
            </a:bodyPr>
            <a:lstStyle/>
            <a:p>
              <a:r>
                <a:rPr lang="zh-CN" altLang="en-US" sz="2800" b="1" dirty="0">
                  <a:solidFill>
                    <a:schemeClr val="tx1">
                      <a:lumMod val="85000"/>
                      <a:lumOff val="15000"/>
                    </a:schemeClr>
                  </a:solidFill>
                  <a:latin typeface="等线" panose="02010600030101010101" pitchFamily="2" charset="-122"/>
                  <a:ea typeface="等线" panose="02010600030101010101" pitchFamily="2" charset="-122"/>
                </a:rPr>
                <a:t>超长指令字</a:t>
              </a:r>
            </a:p>
          </p:txBody>
        </p:sp>
      </p:grpSp>
    </p:spTree>
    <p:extLst>
      <p:ext uri="{BB962C8B-B14F-4D97-AF65-F5344CB8AC3E}">
        <p14:creationId xmlns:p14="http://schemas.microsoft.com/office/powerpoint/2010/main" val="1881943045"/>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1">
                                            <p:txEl>
                                              <p:pRg st="1" end="1"/>
                                            </p:txEl>
                                          </p:spTgt>
                                        </p:tgtEl>
                                        <p:attrNameLst>
                                          <p:attrName>style.visibility</p:attrName>
                                        </p:attrNameLst>
                                      </p:cBhvr>
                                      <p:to>
                                        <p:strVal val="visible"/>
                                      </p:to>
                                    </p:set>
                                    <p:animEffect transition="in" filter="blinds(horizontal)">
                                      <p:cBhvr>
                                        <p:cTn id="7" dur="500"/>
                                        <p:tgtEl>
                                          <p:spTgt spid="11">
                                            <p:txEl>
                                              <p:pRg st="1" end="1"/>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11">
                                            <p:txEl>
                                              <p:pRg st="2" end="2"/>
                                            </p:txEl>
                                          </p:spTgt>
                                        </p:tgtEl>
                                        <p:attrNameLst>
                                          <p:attrName>style.visibility</p:attrName>
                                        </p:attrNameLst>
                                      </p:cBhvr>
                                      <p:to>
                                        <p:strVal val="visible"/>
                                      </p:to>
                                    </p:set>
                                    <p:animEffect transition="in" filter="blinds(horizontal)">
                                      <p:cBhvr>
                                        <p:cTn id="10" dur="500"/>
                                        <p:tgtEl>
                                          <p:spTgt spid="11">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11">
                                            <p:txEl>
                                              <p:pRg st="3" end="3"/>
                                            </p:txEl>
                                          </p:spTgt>
                                        </p:tgtEl>
                                        <p:attrNameLst>
                                          <p:attrName>style.visibility</p:attrName>
                                        </p:attrNameLst>
                                      </p:cBhvr>
                                      <p:to>
                                        <p:strVal val="visible"/>
                                      </p:to>
                                    </p:set>
                                    <p:animEffect transition="in" filter="blinds(horizontal)">
                                      <p:cBhvr>
                                        <p:cTn id="15" dur="500"/>
                                        <p:tgtEl>
                                          <p:spTgt spid="11">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11">
                                            <p:txEl>
                                              <p:pRg st="4" end="4"/>
                                            </p:txEl>
                                          </p:spTgt>
                                        </p:tgtEl>
                                        <p:attrNameLst>
                                          <p:attrName>style.visibility</p:attrName>
                                        </p:attrNameLst>
                                      </p:cBhvr>
                                      <p:to>
                                        <p:strVal val="visible"/>
                                      </p:to>
                                    </p:set>
                                    <p:animEffect transition="in" filter="blinds(horizontal)">
                                      <p:cBhvr>
                                        <p:cTn id="20" dur="500"/>
                                        <p:tgtEl>
                                          <p:spTgt spid="11">
                                            <p:txEl>
                                              <p:pRg st="4" end="4"/>
                                            </p:txEl>
                                          </p:spTgt>
                                        </p:tgtEl>
                                      </p:cBhvr>
                                    </p:animEffect>
                                  </p:childTnLst>
                                </p:cTn>
                              </p:par>
                              <p:par>
                                <p:cTn id="21" presetID="3" presetClass="entr" presetSubtype="10" fill="hold" nodeType="withEffect">
                                  <p:stCondLst>
                                    <p:cond delay="0"/>
                                  </p:stCondLst>
                                  <p:childTnLst>
                                    <p:set>
                                      <p:cBhvr>
                                        <p:cTn id="22" dur="1" fill="hold">
                                          <p:stCondLst>
                                            <p:cond delay="0"/>
                                          </p:stCondLst>
                                        </p:cTn>
                                        <p:tgtEl>
                                          <p:spTgt spid="11">
                                            <p:txEl>
                                              <p:pRg st="5" end="5"/>
                                            </p:txEl>
                                          </p:spTgt>
                                        </p:tgtEl>
                                        <p:attrNameLst>
                                          <p:attrName>style.visibility</p:attrName>
                                        </p:attrNameLst>
                                      </p:cBhvr>
                                      <p:to>
                                        <p:strVal val="visible"/>
                                      </p:to>
                                    </p:set>
                                    <p:animEffect transition="in" filter="blinds(horizontal)">
                                      <p:cBhvr>
                                        <p:cTn id="23" dur="500"/>
                                        <p:tgtEl>
                                          <p:spTgt spid="11">
                                            <p:txEl>
                                              <p:pRg st="5" end="5"/>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nodeType="clickEffect">
                                  <p:stCondLst>
                                    <p:cond delay="0"/>
                                  </p:stCondLst>
                                  <p:childTnLst>
                                    <p:set>
                                      <p:cBhvr>
                                        <p:cTn id="27" dur="1" fill="hold">
                                          <p:stCondLst>
                                            <p:cond delay="0"/>
                                          </p:stCondLst>
                                        </p:cTn>
                                        <p:tgtEl>
                                          <p:spTgt spid="11">
                                            <p:txEl>
                                              <p:pRg st="6" end="6"/>
                                            </p:txEl>
                                          </p:spTgt>
                                        </p:tgtEl>
                                        <p:attrNameLst>
                                          <p:attrName>style.visibility</p:attrName>
                                        </p:attrNameLst>
                                      </p:cBhvr>
                                      <p:to>
                                        <p:strVal val="visible"/>
                                      </p:to>
                                    </p:set>
                                    <p:animEffect transition="in" filter="blinds(horizontal)">
                                      <p:cBhvr>
                                        <p:cTn id="28" dur="500"/>
                                        <p:tgtEl>
                                          <p:spTgt spid="11">
                                            <p:txEl>
                                              <p:pRg st="6" end="6"/>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nodeType="clickEffect">
                                  <p:stCondLst>
                                    <p:cond delay="0"/>
                                  </p:stCondLst>
                                  <p:childTnLst>
                                    <p:set>
                                      <p:cBhvr>
                                        <p:cTn id="32" dur="1" fill="hold">
                                          <p:stCondLst>
                                            <p:cond delay="0"/>
                                          </p:stCondLst>
                                        </p:cTn>
                                        <p:tgtEl>
                                          <p:spTgt spid="11">
                                            <p:txEl>
                                              <p:pRg st="7" end="7"/>
                                            </p:txEl>
                                          </p:spTgt>
                                        </p:tgtEl>
                                        <p:attrNameLst>
                                          <p:attrName>style.visibility</p:attrName>
                                        </p:attrNameLst>
                                      </p:cBhvr>
                                      <p:to>
                                        <p:strVal val="visible"/>
                                      </p:to>
                                    </p:set>
                                    <p:animEffect transition="in" filter="blinds(horizontal)">
                                      <p:cBhvr>
                                        <p:cTn id="33" dur="500"/>
                                        <p:tgtEl>
                                          <p:spTgt spid="11">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自由: 形状 22"/>
          <p:cNvSpPr/>
          <p:nvPr/>
        </p:nvSpPr>
        <p:spPr bwMode="auto">
          <a:xfrm rot="12600000">
            <a:off x="628798" y="267712"/>
            <a:ext cx="166903" cy="731887"/>
          </a:xfrm>
          <a:custGeom>
            <a:avLst/>
            <a:gdLst>
              <a:gd name="connsiteX0" fmla="*/ 260214 w 260214"/>
              <a:gd name="connsiteY0" fmla="*/ 995963 h 1141060"/>
              <a:gd name="connsiteX1" fmla="*/ 0 w 260214"/>
              <a:gd name="connsiteY1" fmla="*/ 1141060 h 1141060"/>
              <a:gd name="connsiteX2" fmla="*/ 0 w 260214"/>
              <a:gd name="connsiteY2" fmla="*/ 146621 h 1141060"/>
              <a:gd name="connsiteX3" fmla="*/ 260214 w 260214"/>
              <a:gd name="connsiteY3" fmla="*/ 0 h 1141060"/>
            </a:gdLst>
            <a:ahLst/>
            <a:cxnLst>
              <a:cxn ang="0">
                <a:pos x="connsiteX0" y="connsiteY0"/>
              </a:cxn>
              <a:cxn ang="0">
                <a:pos x="connsiteX1" y="connsiteY1"/>
              </a:cxn>
              <a:cxn ang="0">
                <a:pos x="connsiteX2" y="connsiteY2"/>
              </a:cxn>
              <a:cxn ang="0">
                <a:pos x="connsiteX3" y="connsiteY3"/>
              </a:cxn>
            </a:cxnLst>
            <a:rect l="l" t="t" r="r" b="b"/>
            <a:pathLst>
              <a:path w="260214" h="1141060">
                <a:moveTo>
                  <a:pt x="260214" y="995963"/>
                </a:moveTo>
                <a:lnTo>
                  <a:pt x="0" y="1141060"/>
                </a:lnTo>
                <a:lnTo>
                  <a:pt x="0" y="146621"/>
                </a:lnTo>
                <a:lnTo>
                  <a:pt x="260214" y="0"/>
                </a:lnTo>
                <a:close/>
              </a:path>
            </a:pathLst>
          </a:custGeom>
          <a:solidFill>
            <a:srgbClr val="0075EA"/>
          </a:solidFill>
          <a:ln>
            <a:noFill/>
          </a:ln>
        </p:spPr>
        <p:txBody>
          <a:bodyPr vert="horz" wrap="square" lIns="91440" tIns="45720" rIns="91440" bIns="45720" numCol="1" anchor="t" anchorCtr="0" compatLnSpc="1">
            <a:noAutofit/>
          </a:bodyPr>
          <a:lstStyle/>
          <a:p>
            <a:endParaRPr lang="zh-CN" altLang="en-US" dirty="0"/>
          </a:p>
        </p:txBody>
      </p:sp>
      <p:sp>
        <p:nvSpPr>
          <p:cNvPr id="11" name="矩形 10">
            <a:extLst>
              <a:ext uri="{FF2B5EF4-FFF2-40B4-BE49-F238E27FC236}">
                <a16:creationId xmlns:a16="http://schemas.microsoft.com/office/drawing/2014/main" id="{6C110C1E-F681-4180-A55B-8F47F2A964AA}"/>
              </a:ext>
            </a:extLst>
          </p:cNvPr>
          <p:cNvSpPr/>
          <p:nvPr/>
        </p:nvSpPr>
        <p:spPr>
          <a:xfrm>
            <a:off x="1060868" y="1269819"/>
            <a:ext cx="10078187" cy="4920706"/>
          </a:xfrm>
          <a:prstGeom prst="rect">
            <a:avLst/>
          </a:prstGeom>
          <a:ln>
            <a:solidFill>
              <a:schemeClr val="accent1"/>
            </a:solidFill>
          </a:ln>
        </p:spPr>
        <p:txBody>
          <a:bodyPr wrap="square" lIns="72000" rIns="72000">
            <a:spAutoFit/>
          </a:bodyPr>
          <a:lstStyle/>
          <a:p>
            <a:pPr marL="342900" indent="-342900" algn="just">
              <a:lnSpc>
                <a:spcPct val="150000"/>
              </a:lnSpc>
              <a:spcBef>
                <a:spcPts val="600"/>
              </a:spcBef>
              <a:spcAft>
                <a:spcPts val="600"/>
              </a:spcAft>
              <a:buClr>
                <a:srgbClr val="FF0066"/>
              </a:buClr>
              <a:buFont typeface="Wingdings" panose="05000000000000000000" pitchFamily="2" charset="2"/>
              <a:buChar char="p"/>
            </a:pPr>
            <a:r>
              <a:rPr lang="zh-CN" altLang="en-US" sz="2400" b="1" dirty="0">
                <a:solidFill>
                  <a:srgbClr val="0066FF"/>
                </a:solidFill>
                <a:latin typeface="微软雅黑" panose="020B0503020204020204" pitchFamily="34" charset="-122"/>
                <a:ea typeface="微软雅黑" panose="020B0503020204020204" pitchFamily="34" charset="-122"/>
                <a:cs typeface="+mn-ea"/>
                <a:sym typeface="+mn-lt"/>
              </a:rPr>
              <a:t>程序固有的指令级并行性；</a:t>
            </a:r>
            <a:endParaRPr lang="en-US" altLang="zh-CN" sz="2400" b="1" dirty="0">
              <a:solidFill>
                <a:srgbClr val="0066FF"/>
              </a:solidFill>
              <a:latin typeface="微软雅黑" panose="020B0503020204020204" pitchFamily="34" charset="-122"/>
              <a:ea typeface="微软雅黑" panose="020B0503020204020204" pitchFamily="34" charset="-122"/>
              <a:cs typeface="+mn-ea"/>
              <a:sym typeface="+mn-lt"/>
            </a:endParaRPr>
          </a:p>
          <a:p>
            <a:pPr marL="800100" lvl="1" indent="-342900" algn="just">
              <a:lnSpc>
                <a:spcPct val="150000"/>
              </a:lnSpc>
              <a:spcBef>
                <a:spcPts val="600"/>
              </a:spcBef>
              <a:spcAft>
                <a:spcPts val="600"/>
              </a:spcAft>
              <a:buClr>
                <a:srgbClr val="FF0066"/>
              </a:buClr>
              <a:buFont typeface="Wingdings" panose="05000000000000000000" pitchFamily="2" charset="2"/>
              <a:buChar char="Ø"/>
            </a:pPr>
            <a:r>
              <a:rPr lang="zh-CN" altLang="en-US" sz="2000" dirty="0">
                <a:latin typeface="微软雅黑" panose="020B0503020204020204" pitchFamily="34" charset="-122"/>
                <a:ea typeface="微软雅黑" panose="020B0503020204020204" pitchFamily="34" charset="-122"/>
                <a:cs typeface="+mn-ea"/>
                <a:sym typeface="+mn-lt"/>
              </a:rPr>
              <a:t>无相关指令数等于流水线的深度乘以可以同时工作的功能部件数（发射数）</a:t>
            </a:r>
            <a:endParaRPr lang="en-US" altLang="zh-CN" sz="2000" dirty="0">
              <a:latin typeface="微软雅黑" panose="020B0503020204020204" pitchFamily="34" charset="-122"/>
              <a:ea typeface="微软雅黑" panose="020B0503020204020204" pitchFamily="34" charset="-122"/>
              <a:cs typeface="+mn-ea"/>
              <a:sym typeface="+mn-lt"/>
            </a:endParaRPr>
          </a:p>
          <a:p>
            <a:pPr marL="800100" lvl="1" indent="-342900" algn="just">
              <a:lnSpc>
                <a:spcPct val="150000"/>
              </a:lnSpc>
              <a:spcBef>
                <a:spcPts val="600"/>
              </a:spcBef>
              <a:spcAft>
                <a:spcPts val="600"/>
              </a:spcAft>
              <a:buClr>
                <a:srgbClr val="FF0066"/>
              </a:buClr>
              <a:buFont typeface="Wingdings" panose="05000000000000000000" pitchFamily="2" charset="2"/>
              <a:buChar char="Ø"/>
            </a:pPr>
            <a:r>
              <a:rPr lang="zh-CN" altLang="en-US" sz="2000" dirty="0">
                <a:latin typeface="微软雅黑" panose="020B0503020204020204" pitchFamily="34" charset="-122"/>
                <a:ea typeface="微软雅黑" panose="020B0503020204020204" pitchFamily="34" charset="-122"/>
                <a:cs typeface="+mn-ea"/>
                <a:sym typeface="+mn-lt"/>
              </a:rPr>
              <a:t>例如，具有</a:t>
            </a:r>
            <a:r>
              <a:rPr lang="en-US" altLang="zh-CN" sz="2000" dirty="0">
                <a:latin typeface="微软雅黑" panose="020B0503020204020204" pitchFamily="34" charset="-122"/>
                <a:ea typeface="微软雅黑" panose="020B0503020204020204" pitchFamily="34" charset="-122"/>
                <a:cs typeface="+mn-ea"/>
                <a:sym typeface="+mn-lt"/>
              </a:rPr>
              <a:t>5</a:t>
            </a:r>
            <a:r>
              <a:rPr lang="zh-CN" altLang="en-US" sz="2000" dirty="0">
                <a:latin typeface="微软雅黑" panose="020B0503020204020204" pitchFamily="34" charset="-122"/>
                <a:ea typeface="微软雅黑" panose="020B0503020204020204" pitchFamily="34" charset="-122"/>
                <a:cs typeface="+mn-ea"/>
                <a:sym typeface="+mn-lt"/>
              </a:rPr>
              <a:t>个功能单元的</a:t>
            </a:r>
            <a:r>
              <a:rPr lang="en-US" altLang="zh-CN" sz="2000" dirty="0">
                <a:latin typeface="微软雅黑" panose="020B0503020204020204" pitchFamily="34" charset="-122"/>
                <a:ea typeface="微软雅黑" panose="020B0503020204020204" pitchFamily="34" charset="-122"/>
                <a:cs typeface="+mn-ea"/>
                <a:sym typeface="+mn-lt"/>
              </a:rPr>
              <a:t>5</a:t>
            </a:r>
            <a:r>
              <a:rPr lang="zh-CN" altLang="en-US" sz="2000" dirty="0">
                <a:latin typeface="微软雅黑" panose="020B0503020204020204" pitchFamily="34" charset="-122"/>
                <a:ea typeface="微软雅黑" panose="020B0503020204020204" pitchFamily="34" charset="-122"/>
                <a:cs typeface="+mn-ea"/>
                <a:sym typeface="+mn-lt"/>
              </a:rPr>
              <a:t>级流水线从被充分利用，大约需要</a:t>
            </a:r>
            <a:r>
              <a:rPr lang="en-US" altLang="zh-CN" sz="2000" dirty="0">
                <a:latin typeface="微软雅黑" panose="020B0503020204020204" pitchFamily="34" charset="-122"/>
                <a:ea typeface="微软雅黑" panose="020B0503020204020204" pitchFamily="34" charset="-122"/>
                <a:cs typeface="+mn-ea"/>
                <a:sym typeface="+mn-lt"/>
              </a:rPr>
              <a:t>15~25</a:t>
            </a:r>
            <a:r>
              <a:rPr lang="zh-CN" altLang="en-US" sz="2000" dirty="0">
                <a:latin typeface="微软雅黑" panose="020B0503020204020204" pitchFamily="34" charset="-122"/>
                <a:ea typeface="微软雅黑" panose="020B0503020204020204" pitchFamily="34" charset="-122"/>
                <a:cs typeface="+mn-ea"/>
                <a:sym typeface="+mn-lt"/>
              </a:rPr>
              <a:t>条无关指令</a:t>
            </a:r>
            <a:endParaRPr lang="en-US" altLang="zh-CN" sz="2000" dirty="0">
              <a:latin typeface="微软雅黑" panose="020B0503020204020204" pitchFamily="34" charset="-122"/>
              <a:ea typeface="微软雅黑" panose="020B0503020204020204" pitchFamily="34" charset="-122"/>
              <a:cs typeface="+mn-ea"/>
              <a:sym typeface="+mn-lt"/>
            </a:endParaRPr>
          </a:p>
          <a:p>
            <a:pPr marL="342900" indent="-342900" algn="just">
              <a:lnSpc>
                <a:spcPct val="150000"/>
              </a:lnSpc>
              <a:spcBef>
                <a:spcPts val="600"/>
              </a:spcBef>
              <a:spcAft>
                <a:spcPts val="600"/>
              </a:spcAft>
              <a:buClr>
                <a:srgbClr val="FF0066"/>
              </a:buClr>
              <a:buFont typeface="Wingdings" panose="05000000000000000000" pitchFamily="2" charset="2"/>
              <a:buChar char="p"/>
            </a:pPr>
            <a:r>
              <a:rPr lang="zh-CN" altLang="en-US" sz="2400" b="1" dirty="0">
                <a:solidFill>
                  <a:srgbClr val="0066FF"/>
                </a:solidFill>
                <a:latin typeface="微软雅黑" panose="020B0503020204020204" pitchFamily="34" charset="-122"/>
                <a:ea typeface="微软雅黑" panose="020B0503020204020204" pitchFamily="34" charset="-122"/>
                <a:cs typeface="+mn-ea"/>
                <a:sym typeface="+mn-lt"/>
              </a:rPr>
              <a:t>硬件实现上的困难</a:t>
            </a:r>
            <a:endParaRPr lang="en-US" altLang="zh-CN" sz="2400" b="1" dirty="0">
              <a:solidFill>
                <a:srgbClr val="0066FF"/>
              </a:solidFill>
              <a:latin typeface="微软雅黑" panose="020B0503020204020204" pitchFamily="34" charset="-122"/>
              <a:ea typeface="微软雅黑" panose="020B0503020204020204" pitchFamily="34" charset="-122"/>
              <a:cs typeface="+mn-ea"/>
              <a:sym typeface="+mn-lt"/>
            </a:endParaRPr>
          </a:p>
          <a:p>
            <a:pPr marL="800100" lvl="1" indent="-342900" algn="just">
              <a:lnSpc>
                <a:spcPct val="150000"/>
              </a:lnSpc>
              <a:spcBef>
                <a:spcPts val="600"/>
              </a:spcBef>
              <a:spcAft>
                <a:spcPts val="600"/>
              </a:spcAft>
              <a:buClr>
                <a:srgbClr val="FF0066"/>
              </a:buClr>
              <a:buFont typeface="Wingdings" panose="05000000000000000000" pitchFamily="2" charset="2"/>
              <a:buChar char="Ø"/>
            </a:pPr>
            <a:r>
              <a:rPr lang="zh-CN" altLang="en-US" sz="2000" dirty="0">
                <a:latin typeface="微软雅黑" panose="020B0503020204020204" pitchFamily="34" charset="-122"/>
                <a:ea typeface="微软雅黑" panose="020B0503020204020204" pitchFamily="34" charset="-122"/>
                <a:cs typeface="+mn-ea"/>
                <a:sym typeface="+mn-lt"/>
              </a:rPr>
              <a:t>需要大量硬件资源</a:t>
            </a:r>
          </a:p>
          <a:p>
            <a:pPr marL="800100" lvl="1" indent="-342900" algn="just">
              <a:lnSpc>
                <a:spcPct val="150000"/>
              </a:lnSpc>
              <a:spcBef>
                <a:spcPts val="600"/>
              </a:spcBef>
              <a:spcAft>
                <a:spcPts val="600"/>
              </a:spcAft>
              <a:buClr>
                <a:srgbClr val="FF0066"/>
              </a:buClr>
              <a:buFont typeface="Wingdings" panose="05000000000000000000" pitchFamily="2" charset="2"/>
              <a:buChar char="Ø"/>
            </a:pPr>
            <a:r>
              <a:rPr lang="zh-CN" altLang="en-US" sz="2000" dirty="0">
                <a:latin typeface="微软雅黑" panose="020B0503020204020204" pitchFamily="34" charset="-122"/>
                <a:ea typeface="微软雅黑" panose="020B0503020204020204" pitchFamily="34" charset="-122"/>
                <a:cs typeface="+mn-ea"/>
                <a:sym typeface="+mn-lt"/>
              </a:rPr>
              <a:t>每个时钟周期流出的指令数的增加，所需要的硬件成正比增加，同时所需要的存储器带宽和寄存器带宽也大大增加。</a:t>
            </a:r>
          </a:p>
          <a:p>
            <a:pPr marL="342900" indent="-342900" algn="just">
              <a:lnSpc>
                <a:spcPct val="150000"/>
              </a:lnSpc>
              <a:spcBef>
                <a:spcPts val="600"/>
              </a:spcBef>
              <a:spcAft>
                <a:spcPts val="600"/>
              </a:spcAft>
              <a:buClr>
                <a:srgbClr val="FF0066"/>
              </a:buClr>
              <a:buFont typeface="Wingdings" panose="05000000000000000000" pitchFamily="2" charset="2"/>
              <a:buChar char="p"/>
            </a:pPr>
            <a:r>
              <a:rPr lang="zh-CN" altLang="en-US" sz="2400" b="1" dirty="0">
                <a:solidFill>
                  <a:srgbClr val="0066FF"/>
                </a:solidFill>
                <a:latin typeface="微软雅黑" panose="020B0503020204020204" pitchFamily="34" charset="-122"/>
                <a:ea typeface="微软雅黑" panose="020B0503020204020204" pitchFamily="34" charset="-122"/>
                <a:cs typeface="+mn-ea"/>
                <a:sym typeface="+mn-lt"/>
              </a:rPr>
              <a:t>超标量和超长指令字处理器固有的技术限制</a:t>
            </a:r>
            <a:endParaRPr lang="en-US" altLang="zh-CN" sz="2400" b="1" dirty="0">
              <a:solidFill>
                <a:srgbClr val="0066FF"/>
              </a:solidFill>
              <a:latin typeface="微软雅黑" panose="020B0503020204020204" pitchFamily="34" charset="-122"/>
              <a:ea typeface="微软雅黑" panose="020B0503020204020204" pitchFamily="34" charset="-122"/>
              <a:cs typeface="+mn-ea"/>
              <a:sym typeface="+mn-lt"/>
            </a:endParaRPr>
          </a:p>
        </p:txBody>
      </p:sp>
      <p:grpSp>
        <p:nvGrpSpPr>
          <p:cNvPr id="8" name="组合 7">
            <a:extLst>
              <a:ext uri="{FF2B5EF4-FFF2-40B4-BE49-F238E27FC236}">
                <a16:creationId xmlns:a16="http://schemas.microsoft.com/office/drawing/2014/main" id="{82CE2ACD-499D-47AC-B55C-5B06DAE97E98}"/>
              </a:ext>
            </a:extLst>
          </p:cNvPr>
          <p:cNvGrpSpPr/>
          <p:nvPr/>
        </p:nvGrpSpPr>
        <p:grpSpPr>
          <a:xfrm>
            <a:off x="635243" y="278225"/>
            <a:ext cx="4935240" cy="714073"/>
            <a:chOff x="635241" y="278221"/>
            <a:chExt cx="4935240" cy="714072"/>
          </a:xfrm>
        </p:grpSpPr>
        <p:sp>
          <p:nvSpPr>
            <p:cNvPr id="12" name="矩形 11">
              <a:extLst>
                <a:ext uri="{FF2B5EF4-FFF2-40B4-BE49-F238E27FC236}">
                  <a16:creationId xmlns:a16="http://schemas.microsoft.com/office/drawing/2014/main" id="{752C7659-1704-4E56-BA55-FBEC4C30E618}"/>
                </a:ext>
              </a:extLst>
            </p:cNvPr>
            <p:cNvSpPr/>
            <p:nvPr/>
          </p:nvSpPr>
          <p:spPr>
            <a:xfrm>
              <a:off x="635241" y="676889"/>
              <a:ext cx="4935240" cy="315404"/>
            </a:xfrm>
            <a:prstGeom prst="rect">
              <a:avLst/>
            </a:prstGeom>
          </p:spPr>
          <p:txBody>
            <a:bodyPr wrap="square">
              <a:spAutoFit/>
            </a:bodyPr>
            <a:lstStyle/>
            <a:p>
              <a:pPr algn="ctr"/>
              <a:r>
                <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rPr>
                <a:t>Limitations of Multiple Issue Processor</a:t>
              </a:r>
            </a:p>
          </p:txBody>
        </p:sp>
        <p:sp>
          <p:nvSpPr>
            <p:cNvPr id="13" name="矩形 12">
              <a:extLst>
                <a:ext uri="{FF2B5EF4-FFF2-40B4-BE49-F238E27FC236}">
                  <a16:creationId xmlns:a16="http://schemas.microsoft.com/office/drawing/2014/main" id="{8A565167-5502-40D4-AFF3-6BA9308FF2E8}"/>
                </a:ext>
              </a:extLst>
            </p:cNvPr>
            <p:cNvSpPr/>
            <p:nvPr/>
          </p:nvSpPr>
          <p:spPr>
            <a:xfrm>
              <a:off x="1197484" y="278221"/>
              <a:ext cx="4134465" cy="523219"/>
            </a:xfrm>
            <a:prstGeom prst="rect">
              <a:avLst/>
            </a:prstGeom>
          </p:spPr>
          <p:txBody>
            <a:bodyPr wrap="none">
              <a:spAutoFit/>
            </a:bodyPr>
            <a:lstStyle/>
            <a:p>
              <a:r>
                <a:rPr lang="zh-CN" altLang="en-US" sz="2800" b="1" dirty="0">
                  <a:solidFill>
                    <a:schemeClr val="tx1">
                      <a:lumMod val="85000"/>
                      <a:lumOff val="15000"/>
                    </a:schemeClr>
                  </a:solidFill>
                  <a:latin typeface="等线" panose="02010600030101010101" pitchFamily="2" charset="-122"/>
                  <a:ea typeface="等线" panose="02010600030101010101" pitchFamily="2" charset="-122"/>
                </a:rPr>
                <a:t>多发射处理器受到的限制</a:t>
              </a:r>
            </a:p>
          </p:txBody>
        </p:sp>
      </p:grpSp>
    </p:spTree>
    <p:extLst>
      <p:ext uri="{BB962C8B-B14F-4D97-AF65-F5344CB8AC3E}">
        <p14:creationId xmlns:p14="http://schemas.microsoft.com/office/powerpoint/2010/main" val="1071953663"/>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1">
                                            <p:txEl>
                                              <p:pRg st="3" end="3"/>
                                            </p:txEl>
                                          </p:spTgt>
                                        </p:tgtEl>
                                        <p:attrNameLst>
                                          <p:attrName>style.visibility</p:attrName>
                                        </p:attrNameLst>
                                      </p:cBhvr>
                                      <p:to>
                                        <p:strVal val="visible"/>
                                      </p:to>
                                    </p:set>
                                    <p:animEffect transition="in" filter="blinds(horizontal)">
                                      <p:cBhvr>
                                        <p:cTn id="7" dur="500"/>
                                        <p:tgtEl>
                                          <p:spTgt spid="11">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1">
                                            <p:txEl>
                                              <p:pRg st="4" end="4"/>
                                            </p:txEl>
                                          </p:spTgt>
                                        </p:tgtEl>
                                        <p:attrNameLst>
                                          <p:attrName>style.visibility</p:attrName>
                                        </p:attrNameLst>
                                      </p:cBhvr>
                                      <p:to>
                                        <p:strVal val="visible"/>
                                      </p:to>
                                    </p:set>
                                    <p:animEffect transition="in" filter="blinds(horizontal)">
                                      <p:cBhvr>
                                        <p:cTn id="12" dur="500"/>
                                        <p:tgtEl>
                                          <p:spTgt spid="11">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1">
                                            <p:txEl>
                                              <p:pRg st="5" end="5"/>
                                            </p:txEl>
                                          </p:spTgt>
                                        </p:tgtEl>
                                        <p:attrNameLst>
                                          <p:attrName>style.visibility</p:attrName>
                                        </p:attrNameLst>
                                      </p:cBhvr>
                                      <p:to>
                                        <p:strVal val="visible"/>
                                      </p:to>
                                    </p:set>
                                    <p:animEffect transition="in" filter="blinds(horizontal)">
                                      <p:cBhvr>
                                        <p:cTn id="17" dur="500"/>
                                        <p:tgtEl>
                                          <p:spTgt spid="11">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11">
                                            <p:txEl>
                                              <p:pRg st="6" end="6"/>
                                            </p:txEl>
                                          </p:spTgt>
                                        </p:tgtEl>
                                        <p:attrNameLst>
                                          <p:attrName>style.visibility</p:attrName>
                                        </p:attrNameLst>
                                      </p:cBhvr>
                                      <p:to>
                                        <p:strVal val="visible"/>
                                      </p:to>
                                    </p:set>
                                    <p:animEffect transition="in" filter="blinds(horizontal)">
                                      <p:cBhvr>
                                        <p:cTn id="22" dur="500"/>
                                        <p:tgtEl>
                                          <p:spTgt spid="11">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自由: 形状 22"/>
          <p:cNvSpPr/>
          <p:nvPr/>
        </p:nvSpPr>
        <p:spPr bwMode="auto">
          <a:xfrm rot="12600000">
            <a:off x="628798" y="267712"/>
            <a:ext cx="166903" cy="731887"/>
          </a:xfrm>
          <a:custGeom>
            <a:avLst/>
            <a:gdLst>
              <a:gd name="connsiteX0" fmla="*/ 260214 w 260214"/>
              <a:gd name="connsiteY0" fmla="*/ 995963 h 1141060"/>
              <a:gd name="connsiteX1" fmla="*/ 0 w 260214"/>
              <a:gd name="connsiteY1" fmla="*/ 1141060 h 1141060"/>
              <a:gd name="connsiteX2" fmla="*/ 0 w 260214"/>
              <a:gd name="connsiteY2" fmla="*/ 146621 h 1141060"/>
              <a:gd name="connsiteX3" fmla="*/ 260214 w 260214"/>
              <a:gd name="connsiteY3" fmla="*/ 0 h 1141060"/>
            </a:gdLst>
            <a:ahLst/>
            <a:cxnLst>
              <a:cxn ang="0">
                <a:pos x="connsiteX0" y="connsiteY0"/>
              </a:cxn>
              <a:cxn ang="0">
                <a:pos x="connsiteX1" y="connsiteY1"/>
              </a:cxn>
              <a:cxn ang="0">
                <a:pos x="connsiteX2" y="connsiteY2"/>
              </a:cxn>
              <a:cxn ang="0">
                <a:pos x="connsiteX3" y="connsiteY3"/>
              </a:cxn>
            </a:cxnLst>
            <a:rect l="l" t="t" r="r" b="b"/>
            <a:pathLst>
              <a:path w="260214" h="1141060">
                <a:moveTo>
                  <a:pt x="260214" y="995963"/>
                </a:moveTo>
                <a:lnTo>
                  <a:pt x="0" y="1141060"/>
                </a:lnTo>
                <a:lnTo>
                  <a:pt x="0" y="146621"/>
                </a:lnTo>
                <a:lnTo>
                  <a:pt x="260214" y="0"/>
                </a:lnTo>
                <a:close/>
              </a:path>
            </a:pathLst>
          </a:custGeom>
          <a:solidFill>
            <a:srgbClr val="0075EA"/>
          </a:solidFill>
          <a:ln>
            <a:noFill/>
          </a:ln>
        </p:spPr>
        <p:txBody>
          <a:bodyPr vert="horz" wrap="square" lIns="91440" tIns="45720" rIns="91440" bIns="45720" numCol="1" anchor="t" anchorCtr="0" compatLnSpc="1">
            <a:noAutofit/>
          </a:bodyPr>
          <a:lstStyle/>
          <a:p>
            <a:endParaRPr lang="zh-CN" altLang="en-US" dirty="0"/>
          </a:p>
        </p:txBody>
      </p:sp>
      <p:grpSp>
        <p:nvGrpSpPr>
          <p:cNvPr id="10" name="组合 9">
            <a:extLst>
              <a:ext uri="{FF2B5EF4-FFF2-40B4-BE49-F238E27FC236}">
                <a16:creationId xmlns:a16="http://schemas.microsoft.com/office/drawing/2014/main" id="{810A111F-1ACC-4EE5-AEA5-1A4DC2CDE9FA}"/>
              </a:ext>
            </a:extLst>
          </p:cNvPr>
          <p:cNvGrpSpPr/>
          <p:nvPr/>
        </p:nvGrpSpPr>
        <p:grpSpPr>
          <a:xfrm>
            <a:off x="599620" y="278225"/>
            <a:ext cx="5183663" cy="742071"/>
            <a:chOff x="599618" y="278221"/>
            <a:chExt cx="5183663" cy="742070"/>
          </a:xfrm>
        </p:grpSpPr>
        <p:sp>
          <p:nvSpPr>
            <p:cNvPr id="14" name="矩形 13">
              <a:extLst>
                <a:ext uri="{FF2B5EF4-FFF2-40B4-BE49-F238E27FC236}">
                  <a16:creationId xmlns:a16="http://schemas.microsoft.com/office/drawing/2014/main" id="{5A86240E-74D5-455C-9E36-9B951DC8ABFA}"/>
                </a:ext>
              </a:extLst>
            </p:cNvPr>
            <p:cNvSpPr/>
            <p:nvPr/>
          </p:nvSpPr>
          <p:spPr>
            <a:xfrm>
              <a:off x="599618" y="712514"/>
              <a:ext cx="5183663" cy="307777"/>
            </a:xfrm>
            <a:prstGeom prst="rect">
              <a:avLst/>
            </a:prstGeom>
          </p:spPr>
          <p:txBody>
            <a:bodyPr wrap="square">
              <a:spAutoFit/>
            </a:bodyPr>
            <a:lstStyle/>
            <a:p>
              <a:pPr algn="ctr"/>
              <a:r>
                <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rPr>
                <a:t>Branch Prediction based on Local History</a:t>
              </a:r>
            </a:p>
          </p:txBody>
        </p:sp>
        <p:sp>
          <p:nvSpPr>
            <p:cNvPr id="15" name="矩形 14">
              <a:extLst>
                <a:ext uri="{FF2B5EF4-FFF2-40B4-BE49-F238E27FC236}">
                  <a16:creationId xmlns:a16="http://schemas.microsoft.com/office/drawing/2014/main" id="{85937541-75BD-4621-83CA-9B68A43D3022}"/>
                </a:ext>
              </a:extLst>
            </p:cNvPr>
            <p:cNvSpPr/>
            <p:nvPr/>
          </p:nvSpPr>
          <p:spPr>
            <a:xfrm>
              <a:off x="1197484" y="278221"/>
              <a:ext cx="4347472" cy="523219"/>
            </a:xfrm>
            <a:prstGeom prst="rect">
              <a:avLst/>
            </a:prstGeom>
          </p:spPr>
          <p:txBody>
            <a:bodyPr wrap="none">
              <a:spAutoFit/>
            </a:bodyPr>
            <a:lstStyle/>
            <a:p>
              <a:r>
                <a:rPr lang="zh-CN" altLang="en-US" sz="2800" b="1" spc="151" dirty="0">
                  <a:solidFill>
                    <a:schemeClr val="tx1">
                      <a:lumMod val="85000"/>
                      <a:lumOff val="15000"/>
                    </a:schemeClr>
                  </a:solidFill>
                  <a:latin typeface="等线" panose="02010600030101010101" pitchFamily="2" charset="-122"/>
                  <a:ea typeface="等线" panose="02010600030101010101" pitchFamily="2" charset="-122"/>
                </a:rPr>
                <a:t>基于局部历史的分支预测</a:t>
              </a:r>
              <a:endParaRPr lang="en-US" altLang="zh-CN" sz="2800" b="1" spc="151" dirty="0">
                <a:solidFill>
                  <a:schemeClr val="tx1">
                    <a:lumMod val="85000"/>
                    <a:lumOff val="15000"/>
                  </a:schemeClr>
                </a:solidFill>
                <a:latin typeface="等线" panose="02010600030101010101" pitchFamily="2" charset="-122"/>
                <a:ea typeface="等线" panose="02010600030101010101" pitchFamily="2" charset="-122"/>
              </a:endParaRPr>
            </a:p>
          </p:txBody>
        </p:sp>
      </p:grpSp>
      <p:sp>
        <p:nvSpPr>
          <p:cNvPr id="32" name="矩形 31">
            <a:extLst>
              <a:ext uri="{FF2B5EF4-FFF2-40B4-BE49-F238E27FC236}">
                <a16:creationId xmlns:a16="http://schemas.microsoft.com/office/drawing/2014/main" id="{6F0F555B-4DF5-4526-AFBD-49587DE26D12}"/>
              </a:ext>
            </a:extLst>
          </p:cNvPr>
          <p:cNvSpPr/>
          <p:nvPr/>
        </p:nvSpPr>
        <p:spPr>
          <a:xfrm>
            <a:off x="4905555" y="1719697"/>
            <a:ext cx="2314641" cy="477237"/>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3" name="矩形 32">
            <a:extLst>
              <a:ext uri="{FF2B5EF4-FFF2-40B4-BE49-F238E27FC236}">
                <a16:creationId xmlns:a16="http://schemas.microsoft.com/office/drawing/2014/main" id="{B3906A1F-DD79-492A-8C41-5DACBD9DA636}"/>
              </a:ext>
            </a:extLst>
          </p:cNvPr>
          <p:cNvSpPr/>
          <p:nvPr/>
        </p:nvSpPr>
        <p:spPr>
          <a:xfrm>
            <a:off x="4905555" y="2196934"/>
            <a:ext cx="2314641" cy="477237"/>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4" name="矩形 33">
            <a:extLst>
              <a:ext uri="{FF2B5EF4-FFF2-40B4-BE49-F238E27FC236}">
                <a16:creationId xmlns:a16="http://schemas.microsoft.com/office/drawing/2014/main" id="{3516E507-F376-4F48-9F06-5E6BE769BF6E}"/>
              </a:ext>
            </a:extLst>
          </p:cNvPr>
          <p:cNvSpPr/>
          <p:nvPr/>
        </p:nvSpPr>
        <p:spPr>
          <a:xfrm>
            <a:off x="4905554" y="2676394"/>
            <a:ext cx="2314641" cy="1174415"/>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7" name="矩形 36">
            <a:extLst>
              <a:ext uri="{FF2B5EF4-FFF2-40B4-BE49-F238E27FC236}">
                <a16:creationId xmlns:a16="http://schemas.microsoft.com/office/drawing/2014/main" id="{0F983D66-CA41-4AC3-A32A-72D60F150FD7}"/>
              </a:ext>
            </a:extLst>
          </p:cNvPr>
          <p:cNvSpPr/>
          <p:nvPr/>
        </p:nvSpPr>
        <p:spPr>
          <a:xfrm>
            <a:off x="4903576" y="4330270"/>
            <a:ext cx="2314641" cy="1500754"/>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8" name="矩形 37">
            <a:extLst>
              <a:ext uri="{FF2B5EF4-FFF2-40B4-BE49-F238E27FC236}">
                <a16:creationId xmlns:a16="http://schemas.microsoft.com/office/drawing/2014/main" id="{F1F95CEE-D3F2-4645-8B99-48A6416394B6}"/>
              </a:ext>
            </a:extLst>
          </p:cNvPr>
          <p:cNvSpPr/>
          <p:nvPr/>
        </p:nvSpPr>
        <p:spPr>
          <a:xfrm>
            <a:off x="4903575" y="5833246"/>
            <a:ext cx="2314641" cy="477237"/>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9" name="矩形 38">
            <a:extLst>
              <a:ext uri="{FF2B5EF4-FFF2-40B4-BE49-F238E27FC236}">
                <a16:creationId xmlns:a16="http://schemas.microsoft.com/office/drawing/2014/main" id="{C2A025A1-5CD2-4467-B8F6-B8599E13FC3C}"/>
              </a:ext>
            </a:extLst>
          </p:cNvPr>
          <p:cNvSpPr/>
          <p:nvPr/>
        </p:nvSpPr>
        <p:spPr>
          <a:xfrm>
            <a:off x="4903574" y="3853032"/>
            <a:ext cx="2314641" cy="477237"/>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3" name="文本框 42">
            <a:extLst>
              <a:ext uri="{FF2B5EF4-FFF2-40B4-BE49-F238E27FC236}">
                <a16:creationId xmlns:a16="http://schemas.microsoft.com/office/drawing/2014/main" id="{5F143BAE-1FA2-484F-B49A-244CC2F29C7B}"/>
              </a:ext>
            </a:extLst>
          </p:cNvPr>
          <p:cNvSpPr txBox="1"/>
          <p:nvPr/>
        </p:nvSpPr>
        <p:spPr>
          <a:xfrm rot="5400000">
            <a:off x="5654504" y="3085436"/>
            <a:ext cx="812780" cy="461665"/>
          </a:xfrm>
          <a:prstGeom prst="rect">
            <a:avLst/>
          </a:prstGeom>
          <a:noFill/>
        </p:spPr>
        <p:txBody>
          <a:bodyPr wrap="square" rtlCol="0">
            <a:spAutoFit/>
          </a:bodyPr>
          <a:lstStyle/>
          <a:p>
            <a:pPr algn="ctr"/>
            <a:r>
              <a:rPr lang="en-US" altLang="zh-CN" sz="2400" dirty="0">
                <a:latin typeface="微软雅黑" panose="020B0503020204020204" pitchFamily="34" charset="-122"/>
                <a:ea typeface="微软雅黑" panose="020B0503020204020204" pitchFamily="34" charset="-122"/>
              </a:rPr>
              <a:t>. . . .</a:t>
            </a:r>
            <a:endParaRPr lang="zh-CN" altLang="en-US" sz="2400" dirty="0">
              <a:latin typeface="微软雅黑" panose="020B0503020204020204" pitchFamily="34" charset="-122"/>
              <a:ea typeface="微软雅黑" panose="020B0503020204020204" pitchFamily="34" charset="-122"/>
            </a:endParaRPr>
          </a:p>
        </p:txBody>
      </p:sp>
      <p:sp>
        <p:nvSpPr>
          <p:cNvPr id="45" name="文本框 44">
            <a:extLst>
              <a:ext uri="{FF2B5EF4-FFF2-40B4-BE49-F238E27FC236}">
                <a16:creationId xmlns:a16="http://schemas.microsoft.com/office/drawing/2014/main" id="{55EE6D0C-068C-476E-A0B9-380328E5619A}"/>
              </a:ext>
            </a:extLst>
          </p:cNvPr>
          <p:cNvSpPr txBox="1"/>
          <p:nvPr/>
        </p:nvSpPr>
        <p:spPr>
          <a:xfrm rot="5400000">
            <a:off x="5652307" y="4837940"/>
            <a:ext cx="812780" cy="461665"/>
          </a:xfrm>
          <a:prstGeom prst="rect">
            <a:avLst/>
          </a:prstGeom>
          <a:noFill/>
        </p:spPr>
        <p:txBody>
          <a:bodyPr wrap="square" rtlCol="0">
            <a:spAutoFit/>
          </a:bodyPr>
          <a:lstStyle/>
          <a:p>
            <a:pPr algn="ctr"/>
            <a:r>
              <a:rPr lang="en-US" altLang="zh-CN" sz="2400" dirty="0">
                <a:latin typeface="微软雅黑" panose="020B0503020204020204" pitchFamily="34" charset="-122"/>
                <a:ea typeface="微软雅黑" panose="020B0503020204020204" pitchFamily="34" charset="-122"/>
              </a:rPr>
              <a:t>. . . .</a:t>
            </a:r>
            <a:endParaRPr lang="zh-CN" altLang="en-US" sz="2400" dirty="0">
              <a:latin typeface="微软雅黑" panose="020B0503020204020204" pitchFamily="34" charset="-122"/>
              <a:ea typeface="微软雅黑" panose="020B0503020204020204" pitchFamily="34" charset="-122"/>
            </a:endParaRPr>
          </a:p>
        </p:txBody>
      </p:sp>
      <p:sp>
        <p:nvSpPr>
          <p:cNvPr id="46" name="矩形 45">
            <a:extLst>
              <a:ext uri="{FF2B5EF4-FFF2-40B4-BE49-F238E27FC236}">
                <a16:creationId xmlns:a16="http://schemas.microsoft.com/office/drawing/2014/main" id="{CCB0845C-7404-44A3-8256-4D156895CFAD}"/>
              </a:ext>
            </a:extLst>
          </p:cNvPr>
          <p:cNvSpPr/>
          <p:nvPr/>
        </p:nvSpPr>
        <p:spPr>
          <a:xfrm>
            <a:off x="8653159" y="2633354"/>
            <a:ext cx="1001481" cy="421809"/>
          </a:xfrm>
          <a:prstGeom prst="rect">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7" name="矩形 46">
            <a:extLst>
              <a:ext uri="{FF2B5EF4-FFF2-40B4-BE49-F238E27FC236}">
                <a16:creationId xmlns:a16="http://schemas.microsoft.com/office/drawing/2014/main" id="{F67BAC09-5F4C-4195-A0CA-FA53B55019FB}"/>
              </a:ext>
            </a:extLst>
          </p:cNvPr>
          <p:cNvSpPr/>
          <p:nvPr/>
        </p:nvSpPr>
        <p:spPr>
          <a:xfrm>
            <a:off x="8653159" y="3046491"/>
            <a:ext cx="1001481" cy="804361"/>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8" name="矩形 47">
            <a:extLst>
              <a:ext uri="{FF2B5EF4-FFF2-40B4-BE49-F238E27FC236}">
                <a16:creationId xmlns:a16="http://schemas.microsoft.com/office/drawing/2014/main" id="{DBBD6F67-2004-4169-802E-129178A83D6A}"/>
              </a:ext>
            </a:extLst>
          </p:cNvPr>
          <p:cNvSpPr/>
          <p:nvPr/>
        </p:nvSpPr>
        <p:spPr>
          <a:xfrm>
            <a:off x="8653158" y="4273126"/>
            <a:ext cx="1001481" cy="761787"/>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9" name="矩形 48">
            <a:extLst>
              <a:ext uri="{FF2B5EF4-FFF2-40B4-BE49-F238E27FC236}">
                <a16:creationId xmlns:a16="http://schemas.microsoft.com/office/drawing/2014/main" id="{8F0FBEC1-CC42-4533-8870-0A5C62BC0268}"/>
              </a:ext>
            </a:extLst>
          </p:cNvPr>
          <p:cNvSpPr/>
          <p:nvPr/>
        </p:nvSpPr>
        <p:spPr>
          <a:xfrm>
            <a:off x="8653159" y="5035378"/>
            <a:ext cx="1001481" cy="421809"/>
          </a:xfrm>
          <a:prstGeom prst="rect">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0" name="矩形 49">
            <a:extLst>
              <a:ext uri="{FF2B5EF4-FFF2-40B4-BE49-F238E27FC236}">
                <a16:creationId xmlns:a16="http://schemas.microsoft.com/office/drawing/2014/main" id="{88F8F5CC-3256-4EE6-AD3F-41CC6179D97B}"/>
              </a:ext>
            </a:extLst>
          </p:cNvPr>
          <p:cNvSpPr/>
          <p:nvPr/>
        </p:nvSpPr>
        <p:spPr>
          <a:xfrm>
            <a:off x="8653158" y="3851317"/>
            <a:ext cx="1001481" cy="421809"/>
          </a:xfrm>
          <a:prstGeom prst="rect">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1" name="文本框 50">
            <a:extLst>
              <a:ext uri="{FF2B5EF4-FFF2-40B4-BE49-F238E27FC236}">
                <a16:creationId xmlns:a16="http://schemas.microsoft.com/office/drawing/2014/main" id="{7D8DDADC-0886-4319-80F0-3ACCD3BFEA54}"/>
              </a:ext>
            </a:extLst>
          </p:cNvPr>
          <p:cNvSpPr txBox="1"/>
          <p:nvPr/>
        </p:nvSpPr>
        <p:spPr>
          <a:xfrm rot="5400000">
            <a:off x="8938797" y="3205224"/>
            <a:ext cx="607611" cy="461665"/>
          </a:xfrm>
          <a:prstGeom prst="rect">
            <a:avLst/>
          </a:prstGeom>
          <a:noFill/>
        </p:spPr>
        <p:txBody>
          <a:bodyPr wrap="square" rtlCol="0">
            <a:spAutoFit/>
          </a:bodyPr>
          <a:lstStyle/>
          <a:p>
            <a:pPr algn="ctr"/>
            <a:r>
              <a:rPr lang="en-US" altLang="zh-CN" sz="2400" dirty="0">
                <a:latin typeface="微软雅黑" panose="020B0503020204020204" pitchFamily="34" charset="-122"/>
                <a:ea typeface="微软雅黑" panose="020B0503020204020204" pitchFamily="34" charset="-122"/>
              </a:rPr>
              <a:t>. . .</a:t>
            </a:r>
            <a:endParaRPr lang="zh-CN" altLang="en-US" sz="2400" dirty="0">
              <a:latin typeface="微软雅黑" panose="020B0503020204020204" pitchFamily="34" charset="-122"/>
              <a:ea typeface="微软雅黑" panose="020B0503020204020204" pitchFamily="34" charset="-122"/>
            </a:endParaRPr>
          </a:p>
        </p:txBody>
      </p:sp>
      <p:sp>
        <p:nvSpPr>
          <p:cNvPr id="52" name="文本框 51">
            <a:extLst>
              <a:ext uri="{FF2B5EF4-FFF2-40B4-BE49-F238E27FC236}">
                <a16:creationId xmlns:a16="http://schemas.microsoft.com/office/drawing/2014/main" id="{9E7FE1FA-CA28-47B6-90AD-570B68CA6D82}"/>
              </a:ext>
            </a:extLst>
          </p:cNvPr>
          <p:cNvSpPr txBox="1"/>
          <p:nvPr/>
        </p:nvSpPr>
        <p:spPr>
          <a:xfrm rot="5400000">
            <a:off x="8936820" y="4426403"/>
            <a:ext cx="607611" cy="461665"/>
          </a:xfrm>
          <a:prstGeom prst="rect">
            <a:avLst/>
          </a:prstGeom>
          <a:noFill/>
        </p:spPr>
        <p:txBody>
          <a:bodyPr wrap="square" rtlCol="0">
            <a:spAutoFit/>
          </a:bodyPr>
          <a:lstStyle/>
          <a:p>
            <a:pPr algn="ctr"/>
            <a:r>
              <a:rPr lang="en-US" altLang="zh-CN" sz="2400" dirty="0">
                <a:latin typeface="微软雅黑" panose="020B0503020204020204" pitchFamily="34" charset="-122"/>
                <a:ea typeface="微软雅黑" panose="020B0503020204020204" pitchFamily="34" charset="-122"/>
              </a:rPr>
              <a:t>. . .</a:t>
            </a:r>
            <a:endParaRPr lang="zh-CN" altLang="en-US" sz="2400" dirty="0">
              <a:latin typeface="微软雅黑" panose="020B0503020204020204" pitchFamily="34" charset="-122"/>
              <a:ea typeface="微软雅黑" panose="020B0503020204020204" pitchFamily="34" charset="-122"/>
            </a:endParaRPr>
          </a:p>
        </p:txBody>
      </p:sp>
      <p:sp>
        <p:nvSpPr>
          <p:cNvPr id="69" name="矩形 68">
            <a:extLst>
              <a:ext uri="{FF2B5EF4-FFF2-40B4-BE49-F238E27FC236}">
                <a16:creationId xmlns:a16="http://schemas.microsoft.com/office/drawing/2014/main" id="{027B90C8-2561-4E9C-BF81-EC6EE5914598}"/>
              </a:ext>
            </a:extLst>
          </p:cNvPr>
          <p:cNvSpPr/>
          <p:nvPr/>
        </p:nvSpPr>
        <p:spPr>
          <a:xfrm>
            <a:off x="2091103" y="1719697"/>
            <a:ext cx="2457147" cy="717285"/>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0" name="矩形 69">
            <a:extLst>
              <a:ext uri="{FF2B5EF4-FFF2-40B4-BE49-F238E27FC236}">
                <a16:creationId xmlns:a16="http://schemas.microsoft.com/office/drawing/2014/main" id="{D4CE4AA2-2B34-4D06-A5F0-C4513A2AE9D8}"/>
              </a:ext>
            </a:extLst>
          </p:cNvPr>
          <p:cNvSpPr/>
          <p:nvPr/>
        </p:nvSpPr>
        <p:spPr>
          <a:xfrm>
            <a:off x="2637805" y="1719697"/>
            <a:ext cx="901042" cy="717285"/>
          </a:xfrm>
          <a:prstGeom prst="rect">
            <a:avLst/>
          </a:prstGeom>
          <a:blipFill>
            <a:blip r:embed="rId3"/>
            <a:tile tx="0" ty="0" sx="100000" sy="100000" flip="none" algn="tl"/>
          </a:bli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2" name="文本框 71">
            <a:extLst>
              <a:ext uri="{FF2B5EF4-FFF2-40B4-BE49-F238E27FC236}">
                <a16:creationId xmlns:a16="http://schemas.microsoft.com/office/drawing/2014/main" id="{0469C7EC-190E-4FC4-A482-DB1E28E659D8}"/>
              </a:ext>
            </a:extLst>
          </p:cNvPr>
          <p:cNvSpPr txBox="1"/>
          <p:nvPr/>
        </p:nvSpPr>
        <p:spPr>
          <a:xfrm>
            <a:off x="1891292" y="1257791"/>
            <a:ext cx="812780" cy="461665"/>
          </a:xfrm>
          <a:prstGeom prst="rect">
            <a:avLst/>
          </a:prstGeom>
          <a:noFill/>
        </p:spPr>
        <p:txBody>
          <a:bodyPr wrap="square" rtlCol="0">
            <a:spAutoFit/>
          </a:bodyPr>
          <a:lstStyle/>
          <a:p>
            <a:pPr algn="ctr"/>
            <a:r>
              <a:rPr lang="en-US" altLang="zh-CN" sz="2400" dirty="0">
                <a:latin typeface="微软雅黑" panose="020B0503020204020204" pitchFamily="34" charset="-122"/>
                <a:ea typeface="微软雅黑" panose="020B0503020204020204" pitchFamily="34" charset="-122"/>
              </a:rPr>
              <a:t>PC</a:t>
            </a:r>
            <a:endParaRPr lang="zh-CN" altLang="en-US" sz="2400" dirty="0">
              <a:latin typeface="微软雅黑" panose="020B0503020204020204" pitchFamily="34" charset="-122"/>
              <a:ea typeface="微软雅黑" panose="020B0503020204020204" pitchFamily="34" charset="-122"/>
            </a:endParaRPr>
          </a:p>
        </p:txBody>
      </p:sp>
      <p:cxnSp>
        <p:nvCxnSpPr>
          <p:cNvPr id="73" name="直接连接符 72">
            <a:extLst>
              <a:ext uri="{FF2B5EF4-FFF2-40B4-BE49-F238E27FC236}">
                <a16:creationId xmlns:a16="http://schemas.microsoft.com/office/drawing/2014/main" id="{F358815A-A66A-4110-B2FA-DB12701CC275}"/>
              </a:ext>
            </a:extLst>
          </p:cNvPr>
          <p:cNvCxnSpPr>
            <a:cxnSpLocks/>
          </p:cNvCxnSpPr>
          <p:nvPr/>
        </p:nvCxnSpPr>
        <p:spPr>
          <a:xfrm>
            <a:off x="3064297" y="2436982"/>
            <a:ext cx="0" cy="165428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直接连接符 73">
            <a:extLst>
              <a:ext uri="{FF2B5EF4-FFF2-40B4-BE49-F238E27FC236}">
                <a16:creationId xmlns:a16="http://schemas.microsoft.com/office/drawing/2014/main" id="{16808898-ACE4-47F6-A0B3-A4B759F25DEF}"/>
              </a:ext>
            </a:extLst>
          </p:cNvPr>
          <p:cNvCxnSpPr>
            <a:cxnSpLocks/>
          </p:cNvCxnSpPr>
          <p:nvPr/>
        </p:nvCxnSpPr>
        <p:spPr>
          <a:xfrm>
            <a:off x="3064297" y="4091269"/>
            <a:ext cx="1839277" cy="0"/>
          </a:xfrm>
          <a:prstGeom prst="line">
            <a:avLst/>
          </a:prstGeom>
          <a:ln w="28575">
            <a:solidFill>
              <a:schemeClr val="tx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85" name="直接连接符 84">
            <a:extLst>
              <a:ext uri="{FF2B5EF4-FFF2-40B4-BE49-F238E27FC236}">
                <a16:creationId xmlns:a16="http://schemas.microsoft.com/office/drawing/2014/main" id="{E491AF36-60A6-42FE-B2A7-AFEEFD070F4A}"/>
              </a:ext>
            </a:extLst>
          </p:cNvPr>
          <p:cNvCxnSpPr>
            <a:cxnSpLocks/>
            <a:endCxn id="50" idx="1"/>
          </p:cNvCxnSpPr>
          <p:nvPr/>
        </p:nvCxnSpPr>
        <p:spPr>
          <a:xfrm flipV="1">
            <a:off x="7218215" y="4062222"/>
            <a:ext cx="1434943" cy="325"/>
          </a:xfrm>
          <a:prstGeom prst="line">
            <a:avLst/>
          </a:prstGeom>
          <a:ln w="28575">
            <a:solidFill>
              <a:schemeClr val="tx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93" name="直接连接符 92">
            <a:extLst>
              <a:ext uri="{FF2B5EF4-FFF2-40B4-BE49-F238E27FC236}">
                <a16:creationId xmlns:a16="http://schemas.microsoft.com/office/drawing/2014/main" id="{FEB50AA8-1217-4E53-AB53-30743AE39ED6}"/>
              </a:ext>
            </a:extLst>
          </p:cNvPr>
          <p:cNvCxnSpPr>
            <a:cxnSpLocks/>
          </p:cNvCxnSpPr>
          <p:nvPr/>
        </p:nvCxnSpPr>
        <p:spPr>
          <a:xfrm flipH="1" flipV="1">
            <a:off x="3592809" y="3978185"/>
            <a:ext cx="180316" cy="22930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97" name="文本框 96">
            <a:extLst>
              <a:ext uri="{FF2B5EF4-FFF2-40B4-BE49-F238E27FC236}">
                <a16:creationId xmlns:a16="http://schemas.microsoft.com/office/drawing/2014/main" id="{0B414F2D-84A4-436C-A8B0-1AA38255A4D9}"/>
              </a:ext>
            </a:extLst>
          </p:cNvPr>
          <p:cNvSpPr txBox="1"/>
          <p:nvPr/>
        </p:nvSpPr>
        <p:spPr>
          <a:xfrm>
            <a:off x="3355460" y="4172210"/>
            <a:ext cx="812780" cy="400110"/>
          </a:xfrm>
          <a:prstGeom prst="rect">
            <a:avLst/>
          </a:prstGeom>
          <a:noFill/>
        </p:spPr>
        <p:txBody>
          <a:bodyPr wrap="square" rtlCol="0">
            <a:spAutoFit/>
          </a:bodyPr>
          <a:lstStyle/>
          <a:p>
            <a:pPr algn="ctr"/>
            <a:r>
              <a:rPr lang="en-US" altLang="zh-CN" sz="2000" dirty="0">
                <a:latin typeface="微软雅黑" panose="020B0503020204020204" pitchFamily="34" charset="-122"/>
                <a:ea typeface="微软雅黑" panose="020B0503020204020204" pitchFamily="34" charset="-122"/>
              </a:rPr>
              <a:t>k</a:t>
            </a:r>
            <a:endParaRPr lang="zh-CN" altLang="en-US" sz="2000" dirty="0">
              <a:latin typeface="微软雅黑" panose="020B0503020204020204" pitchFamily="34" charset="-122"/>
              <a:ea typeface="微软雅黑" panose="020B0503020204020204" pitchFamily="34" charset="-122"/>
            </a:endParaRPr>
          </a:p>
        </p:txBody>
      </p:sp>
      <p:cxnSp>
        <p:nvCxnSpPr>
          <p:cNvPr id="101" name="直接连接符 100">
            <a:extLst>
              <a:ext uri="{FF2B5EF4-FFF2-40B4-BE49-F238E27FC236}">
                <a16:creationId xmlns:a16="http://schemas.microsoft.com/office/drawing/2014/main" id="{D82A19EE-35DC-42C0-B12A-CB02C13FD559}"/>
              </a:ext>
            </a:extLst>
          </p:cNvPr>
          <p:cNvCxnSpPr>
            <a:cxnSpLocks/>
          </p:cNvCxnSpPr>
          <p:nvPr/>
        </p:nvCxnSpPr>
        <p:spPr>
          <a:xfrm flipH="1" flipV="1">
            <a:off x="7867552" y="3941736"/>
            <a:ext cx="180316" cy="22930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2" name="文本框 101">
            <a:extLst>
              <a:ext uri="{FF2B5EF4-FFF2-40B4-BE49-F238E27FC236}">
                <a16:creationId xmlns:a16="http://schemas.microsoft.com/office/drawing/2014/main" id="{8D1E1F0E-89D5-4E05-87C7-49FF0F94FFC2}"/>
              </a:ext>
            </a:extLst>
          </p:cNvPr>
          <p:cNvSpPr txBox="1"/>
          <p:nvPr/>
        </p:nvSpPr>
        <p:spPr>
          <a:xfrm>
            <a:off x="7641478" y="4144822"/>
            <a:ext cx="812780" cy="400110"/>
          </a:xfrm>
          <a:prstGeom prst="rect">
            <a:avLst/>
          </a:prstGeom>
          <a:noFill/>
        </p:spPr>
        <p:txBody>
          <a:bodyPr wrap="square" rtlCol="0">
            <a:spAutoFit/>
          </a:bodyPr>
          <a:lstStyle/>
          <a:p>
            <a:pPr algn="ctr"/>
            <a:r>
              <a:rPr lang="en-US" altLang="zh-CN" sz="2000" dirty="0">
                <a:latin typeface="微软雅黑" panose="020B0503020204020204" pitchFamily="34" charset="-122"/>
                <a:ea typeface="微软雅黑" panose="020B0503020204020204" pitchFamily="34" charset="-122"/>
              </a:rPr>
              <a:t>n</a:t>
            </a:r>
            <a:endParaRPr lang="zh-CN" altLang="en-US" sz="2000" dirty="0">
              <a:latin typeface="微软雅黑" panose="020B0503020204020204" pitchFamily="34" charset="-122"/>
              <a:ea typeface="微软雅黑" panose="020B0503020204020204" pitchFamily="34" charset="-122"/>
            </a:endParaRPr>
          </a:p>
        </p:txBody>
      </p:sp>
      <p:sp>
        <p:nvSpPr>
          <p:cNvPr id="103" name="文本框 102">
            <a:extLst>
              <a:ext uri="{FF2B5EF4-FFF2-40B4-BE49-F238E27FC236}">
                <a16:creationId xmlns:a16="http://schemas.microsoft.com/office/drawing/2014/main" id="{F84DE943-9961-42BA-8349-0B7F1D4DD538}"/>
              </a:ext>
            </a:extLst>
          </p:cNvPr>
          <p:cNvSpPr txBox="1"/>
          <p:nvPr/>
        </p:nvSpPr>
        <p:spPr>
          <a:xfrm>
            <a:off x="3983935" y="5666498"/>
            <a:ext cx="812780" cy="461665"/>
          </a:xfrm>
          <a:prstGeom prst="rect">
            <a:avLst/>
          </a:prstGeom>
          <a:noFill/>
        </p:spPr>
        <p:txBody>
          <a:bodyPr wrap="square" rtlCol="0">
            <a:spAutoFit/>
          </a:bodyPr>
          <a:lstStyle/>
          <a:p>
            <a:pPr algn="ctr"/>
            <a:r>
              <a:rPr lang="en-US" altLang="zh-CN" sz="2400" dirty="0" err="1">
                <a:latin typeface="微软雅黑" panose="020B0503020204020204" pitchFamily="34" charset="-122"/>
                <a:ea typeface="微软雅黑" panose="020B0503020204020204" pitchFamily="34" charset="-122"/>
              </a:rPr>
              <a:t>BHT</a:t>
            </a:r>
            <a:endParaRPr lang="zh-CN" altLang="en-US" sz="2400" dirty="0">
              <a:latin typeface="微软雅黑" panose="020B0503020204020204" pitchFamily="34" charset="-122"/>
              <a:ea typeface="微软雅黑" panose="020B0503020204020204" pitchFamily="34" charset="-122"/>
            </a:endParaRPr>
          </a:p>
        </p:txBody>
      </p:sp>
      <p:sp>
        <p:nvSpPr>
          <p:cNvPr id="104" name="文本框 103">
            <a:extLst>
              <a:ext uri="{FF2B5EF4-FFF2-40B4-BE49-F238E27FC236}">
                <a16:creationId xmlns:a16="http://schemas.microsoft.com/office/drawing/2014/main" id="{CD5446E8-BF02-41D5-98A9-8F636492AE7F}"/>
              </a:ext>
            </a:extLst>
          </p:cNvPr>
          <p:cNvSpPr txBox="1"/>
          <p:nvPr/>
        </p:nvSpPr>
        <p:spPr>
          <a:xfrm>
            <a:off x="9360416" y="2078323"/>
            <a:ext cx="899865" cy="461665"/>
          </a:xfrm>
          <a:prstGeom prst="rect">
            <a:avLst/>
          </a:prstGeom>
          <a:noFill/>
        </p:spPr>
        <p:txBody>
          <a:bodyPr wrap="square" rtlCol="0">
            <a:spAutoFit/>
          </a:bodyPr>
          <a:lstStyle/>
          <a:p>
            <a:pPr algn="ctr"/>
            <a:r>
              <a:rPr lang="en-US" altLang="zh-CN" sz="2400" dirty="0" err="1">
                <a:latin typeface="微软雅黑" panose="020B0503020204020204" pitchFamily="34" charset="-122"/>
                <a:ea typeface="微软雅黑" panose="020B0503020204020204" pitchFamily="34" charset="-122"/>
              </a:rPr>
              <a:t>PHT</a:t>
            </a:r>
            <a:endParaRPr lang="zh-CN" altLang="en-US" sz="24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117543843"/>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自由: 形状 22"/>
          <p:cNvSpPr/>
          <p:nvPr/>
        </p:nvSpPr>
        <p:spPr bwMode="auto">
          <a:xfrm rot="12600000">
            <a:off x="628798" y="267712"/>
            <a:ext cx="166903" cy="731887"/>
          </a:xfrm>
          <a:custGeom>
            <a:avLst/>
            <a:gdLst>
              <a:gd name="connsiteX0" fmla="*/ 260214 w 260214"/>
              <a:gd name="connsiteY0" fmla="*/ 995963 h 1141060"/>
              <a:gd name="connsiteX1" fmla="*/ 0 w 260214"/>
              <a:gd name="connsiteY1" fmla="*/ 1141060 h 1141060"/>
              <a:gd name="connsiteX2" fmla="*/ 0 w 260214"/>
              <a:gd name="connsiteY2" fmla="*/ 146621 h 1141060"/>
              <a:gd name="connsiteX3" fmla="*/ 260214 w 260214"/>
              <a:gd name="connsiteY3" fmla="*/ 0 h 1141060"/>
            </a:gdLst>
            <a:ahLst/>
            <a:cxnLst>
              <a:cxn ang="0">
                <a:pos x="connsiteX0" y="connsiteY0"/>
              </a:cxn>
              <a:cxn ang="0">
                <a:pos x="connsiteX1" y="connsiteY1"/>
              </a:cxn>
              <a:cxn ang="0">
                <a:pos x="connsiteX2" y="connsiteY2"/>
              </a:cxn>
              <a:cxn ang="0">
                <a:pos x="connsiteX3" y="connsiteY3"/>
              </a:cxn>
            </a:cxnLst>
            <a:rect l="l" t="t" r="r" b="b"/>
            <a:pathLst>
              <a:path w="260214" h="1141060">
                <a:moveTo>
                  <a:pt x="260214" y="995963"/>
                </a:moveTo>
                <a:lnTo>
                  <a:pt x="0" y="1141060"/>
                </a:lnTo>
                <a:lnTo>
                  <a:pt x="0" y="146621"/>
                </a:lnTo>
                <a:lnTo>
                  <a:pt x="260214" y="0"/>
                </a:lnTo>
                <a:close/>
              </a:path>
            </a:pathLst>
          </a:custGeom>
          <a:solidFill>
            <a:srgbClr val="0075EA"/>
          </a:solidFill>
          <a:ln>
            <a:noFill/>
          </a:ln>
        </p:spPr>
        <p:txBody>
          <a:bodyPr vert="horz" wrap="square" lIns="91440" tIns="45720" rIns="91440" bIns="45720" numCol="1" anchor="t" anchorCtr="0" compatLnSpc="1">
            <a:noAutofit/>
          </a:bodyPr>
          <a:lstStyle/>
          <a:p>
            <a:endParaRPr lang="zh-CN" altLang="en-US" dirty="0"/>
          </a:p>
        </p:txBody>
      </p:sp>
      <p:sp>
        <p:nvSpPr>
          <p:cNvPr id="11" name="矩形 10">
            <a:extLst>
              <a:ext uri="{FF2B5EF4-FFF2-40B4-BE49-F238E27FC236}">
                <a16:creationId xmlns:a16="http://schemas.microsoft.com/office/drawing/2014/main" id="{6C110C1E-F681-4180-A55B-8F47F2A964AA}"/>
              </a:ext>
            </a:extLst>
          </p:cNvPr>
          <p:cNvSpPr/>
          <p:nvPr/>
        </p:nvSpPr>
        <p:spPr>
          <a:xfrm>
            <a:off x="1060868" y="1269819"/>
            <a:ext cx="10078187" cy="4201984"/>
          </a:xfrm>
          <a:prstGeom prst="rect">
            <a:avLst/>
          </a:prstGeom>
          <a:ln>
            <a:solidFill>
              <a:schemeClr val="accent1"/>
            </a:solidFill>
          </a:ln>
        </p:spPr>
        <p:txBody>
          <a:bodyPr wrap="square" lIns="72000" rIns="72000">
            <a:spAutoFit/>
          </a:bodyPr>
          <a:lstStyle/>
          <a:p>
            <a:pPr marL="342900" indent="-342900" algn="just">
              <a:lnSpc>
                <a:spcPct val="150000"/>
              </a:lnSpc>
              <a:spcBef>
                <a:spcPts val="600"/>
              </a:spcBef>
              <a:spcAft>
                <a:spcPts val="600"/>
              </a:spcAft>
              <a:buClr>
                <a:srgbClr val="FF0066"/>
              </a:buClr>
              <a:buFont typeface="Wingdings" panose="05000000000000000000" pitchFamily="2" charset="2"/>
              <a:buChar char="p"/>
            </a:pPr>
            <a:r>
              <a:rPr lang="zh-CN" altLang="en-US" sz="2800" dirty="0">
                <a:latin typeface="微软雅黑" panose="020B0503020204020204" pitchFamily="34" charset="-122"/>
                <a:ea typeface="微软雅黑" panose="020B0503020204020204" pitchFamily="34" charset="-122"/>
                <a:cs typeface="+mn-ea"/>
                <a:sym typeface="+mn-lt"/>
              </a:rPr>
              <a:t>将</a:t>
            </a:r>
            <a:r>
              <a:rPr lang="zh-CN" altLang="en-US" sz="2800" b="1" dirty="0">
                <a:solidFill>
                  <a:srgbClr val="0066FF"/>
                </a:solidFill>
                <a:latin typeface="微软雅黑" panose="020B0503020204020204" pitchFamily="34" charset="-122"/>
                <a:ea typeface="微软雅黑" panose="020B0503020204020204" pitchFamily="34" charset="-122"/>
                <a:cs typeface="+mn-ea"/>
                <a:sym typeface="+mn-lt"/>
              </a:rPr>
              <a:t>每个流水段进一步细分</a:t>
            </a:r>
            <a:r>
              <a:rPr lang="zh-CN" altLang="en-US" sz="2800" dirty="0">
                <a:latin typeface="微软雅黑" panose="020B0503020204020204" pitchFamily="34" charset="-122"/>
                <a:ea typeface="微软雅黑" panose="020B0503020204020204" pitchFamily="34" charset="-122"/>
                <a:cs typeface="+mn-ea"/>
                <a:sym typeface="+mn-lt"/>
              </a:rPr>
              <a:t>，这样在一个时钟周期内能够分时发射多条指令。这种处理机称为</a:t>
            </a:r>
            <a:r>
              <a:rPr lang="zh-CN" altLang="en-US" sz="2800" b="1" dirty="0">
                <a:solidFill>
                  <a:srgbClr val="FF0066"/>
                </a:solidFill>
                <a:latin typeface="微软雅黑" panose="020B0503020204020204" pitchFamily="34" charset="-122"/>
                <a:ea typeface="微软雅黑" panose="020B0503020204020204" pitchFamily="34" charset="-122"/>
                <a:cs typeface="+mn-ea"/>
                <a:sym typeface="+mn-lt"/>
              </a:rPr>
              <a:t>超流水线处理器</a:t>
            </a:r>
            <a:r>
              <a:rPr lang="zh-CN" altLang="en-US" sz="2800" dirty="0">
                <a:latin typeface="微软雅黑" panose="020B0503020204020204" pitchFamily="34" charset="-122"/>
                <a:ea typeface="微软雅黑" panose="020B0503020204020204" pitchFamily="34" charset="-122"/>
                <a:cs typeface="+mn-ea"/>
                <a:sym typeface="+mn-lt"/>
              </a:rPr>
              <a:t>。</a:t>
            </a:r>
            <a:endParaRPr lang="en-US" altLang="zh-CN" sz="2800" dirty="0">
              <a:latin typeface="微软雅黑" panose="020B0503020204020204" pitchFamily="34" charset="-122"/>
              <a:ea typeface="微软雅黑" panose="020B0503020204020204" pitchFamily="34" charset="-122"/>
              <a:cs typeface="+mn-ea"/>
              <a:sym typeface="+mn-lt"/>
            </a:endParaRPr>
          </a:p>
          <a:p>
            <a:pPr marL="342900" indent="-342900" algn="just">
              <a:lnSpc>
                <a:spcPct val="150000"/>
              </a:lnSpc>
              <a:spcBef>
                <a:spcPts val="600"/>
              </a:spcBef>
              <a:spcAft>
                <a:spcPts val="600"/>
              </a:spcAft>
              <a:buClr>
                <a:srgbClr val="FF0066"/>
              </a:buClr>
              <a:buFont typeface="Wingdings" panose="05000000000000000000" pitchFamily="2" charset="2"/>
              <a:buChar char="p"/>
            </a:pPr>
            <a:r>
              <a:rPr lang="zh-CN" altLang="en-US" sz="2800" dirty="0">
                <a:latin typeface="微软雅黑" panose="020B0503020204020204" pitchFamily="34" charset="-122"/>
                <a:ea typeface="微软雅黑" panose="020B0503020204020204" pitchFamily="34" charset="-122"/>
                <a:cs typeface="+mn-ea"/>
                <a:sym typeface="+mn-lt"/>
              </a:rPr>
              <a:t>对每个时钟周期能发射</a:t>
            </a:r>
            <a:r>
              <a:rPr lang="en-US" altLang="zh-CN" sz="2800" dirty="0">
                <a:latin typeface="微软雅黑" panose="020B0503020204020204" pitchFamily="34" charset="-122"/>
                <a:ea typeface="微软雅黑" panose="020B0503020204020204" pitchFamily="34" charset="-122"/>
                <a:cs typeface="+mn-ea"/>
                <a:sym typeface="+mn-lt"/>
              </a:rPr>
              <a:t>n</a:t>
            </a:r>
            <a:r>
              <a:rPr lang="zh-CN" altLang="en-US" sz="2800" dirty="0">
                <a:latin typeface="微软雅黑" panose="020B0503020204020204" pitchFamily="34" charset="-122"/>
                <a:ea typeface="微软雅黑" panose="020B0503020204020204" pitchFamily="34" charset="-122"/>
                <a:cs typeface="+mn-ea"/>
                <a:sym typeface="+mn-lt"/>
              </a:rPr>
              <a:t>条指令的超流水线处理器来说，这</a:t>
            </a:r>
            <a:r>
              <a:rPr lang="en-US" altLang="zh-CN" sz="2800" dirty="0">
                <a:latin typeface="微软雅黑" panose="020B0503020204020204" pitchFamily="34" charset="-122"/>
                <a:ea typeface="微软雅黑" panose="020B0503020204020204" pitchFamily="34" charset="-122"/>
                <a:cs typeface="+mn-ea"/>
                <a:sym typeface="+mn-lt"/>
              </a:rPr>
              <a:t>n</a:t>
            </a:r>
            <a:r>
              <a:rPr lang="zh-CN" altLang="en-US" sz="2800" dirty="0">
                <a:latin typeface="微软雅黑" panose="020B0503020204020204" pitchFamily="34" charset="-122"/>
                <a:ea typeface="微软雅黑" panose="020B0503020204020204" pitchFamily="34" charset="-122"/>
                <a:cs typeface="+mn-ea"/>
                <a:sym typeface="+mn-lt"/>
              </a:rPr>
              <a:t>条指令不是同时流出的，而是每隔</a:t>
            </a:r>
            <a:r>
              <a:rPr lang="en-US" altLang="zh-CN" sz="2800" dirty="0">
                <a:latin typeface="微软雅黑" panose="020B0503020204020204" pitchFamily="34" charset="-122"/>
                <a:ea typeface="微软雅黑" panose="020B0503020204020204" pitchFamily="34" charset="-122"/>
                <a:cs typeface="+mn-ea"/>
                <a:sym typeface="+mn-lt"/>
              </a:rPr>
              <a:t>1/n</a:t>
            </a:r>
            <a:r>
              <a:rPr lang="zh-CN" altLang="en-US" sz="2800" dirty="0">
                <a:latin typeface="微软雅黑" panose="020B0503020204020204" pitchFamily="34" charset="-122"/>
                <a:ea typeface="微软雅黑" panose="020B0503020204020204" pitchFamily="34" charset="-122"/>
                <a:cs typeface="+mn-ea"/>
                <a:sym typeface="+mn-lt"/>
              </a:rPr>
              <a:t>个时钟周期流出一条指令。实际上该超流水线处理器的流水线周期为</a:t>
            </a:r>
            <a:r>
              <a:rPr lang="en-US" altLang="zh-CN" sz="2800" b="1" dirty="0">
                <a:solidFill>
                  <a:srgbClr val="0066FF"/>
                </a:solidFill>
                <a:latin typeface="微软雅黑" panose="020B0503020204020204" pitchFamily="34" charset="-122"/>
                <a:ea typeface="微软雅黑" panose="020B0503020204020204" pitchFamily="34" charset="-122"/>
                <a:cs typeface="+mn-ea"/>
                <a:sym typeface="+mn-lt"/>
              </a:rPr>
              <a:t>1/n</a:t>
            </a:r>
            <a:r>
              <a:rPr lang="zh-CN" altLang="en-US" sz="2800" b="1" dirty="0">
                <a:solidFill>
                  <a:srgbClr val="0066FF"/>
                </a:solidFill>
                <a:latin typeface="微软雅黑" panose="020B0503020204020204" pitchFamily="34" charset="-122"/>
                <a:ea typeface="微软雅黑" panose="020B0503020204020204" pitchFamily="34" charset="-122"/>
                <a:cs typeface="+mn-ea"/>
                <a:sym typeface="+mn-lt"/>
              </a:rPr>
              <a:t>个时钟周期</a:t>
            </a:r>
            <a:r>
              <a:rPr lang="zh-CN" altLang="en-US" sz="2800" dirty="0">
                <a:latin typeface="微软雅黑" panose="020B0503020204020204" pitchFamily="34" charset="-122"/>
                <a:ea typeface="微软雅黑" panose="020B0503020204020204" pitchFamily="34" charset="-122"/>
                <a:cs typeface="+mn-ea"/>
                <a:sym typeface="+mn-lt"/>
              </a:rPr>
              <a:t>。</a:t>
            </a:r>
          </a:p>
          <a:p>
            <a:pPr marL="342900" indent="-342900" algn="just">
              <a:lnSpc>
                <a:spcPct val="150000"/>
              </a:lnSpc>
              <a:spcBef>
                <a:spcPts val="600"/>
              </a:spcBef>
              <a:spcAft>
                <a:spcPts val="600"/>
              </a:spcAft>
              <a:buClr>
                <a:srgbClr val="FF0066"/>
              </a:buClr>
              <a:buFont typeface="Wingdings" panose="05000000000000000000" pitchFamily="2" charset="2"/>
              <a:buChar char="p"/>
            </a:pPr>
            <a:r>
              <a:rPr lang="zh-CN" altLang="en-US" sz="2800" dirty="0">
                <a:latin typeface="微软雅黑" panose="020B0503020204020204" pitchFamily="34" charset="-122"/>
                <a:ea typeface="微软雅黑" panose="020B0503020204020204" pitchFamily="34" charset="-122"/>
                <a:cs typeface="+mn-ea"/>
                <a:sym typeface="+mn-lt"/>
              </a:rPr>
              <a:t>通常把流水线级数为</a:t>
            </a:r>
            <a:r>
              <a:rPr lang="en-US" altLang="zh-CN" sz="2800" b="1" dirty="0">
                <a:solidFill>
                  <a:srgbClr val="0066FF"/>
                </a:solidFill>
                <a:latin typeface="微软雅黑" panose="020B0503020204020204" pitchFamily="34" charset="-122"/>
                <a:ea typeface="微软雅黑" panose="020B0503020204020204" pitchFamily="34" charset="-122"/>
                <a:cs typeface="+mn-ea"/>
                <a:sym typeface="+mn-lt"/>
              </a:rPr>
              <a:t>8</a:t>
            </a:r>
            <a:r>
              <a:rPr lang="zh-CN" altLang="en-US" sz="2800" b="1" dirty="0">
                <a:solidFill>
                  <a:srgbClr val="0066FF"/>
                </a:solidFill>
                <a:latin typeface="微软雅黑" panose="020B0503020204020204" pitchFamily="34" charset="-122"/>
                <a:ea typeface="微软雅黑" panose="020B0503020204020204" pitchFamily="34" charset="-122"/>
                <a:cs typeface="+mn-ea"/>
                <a:sym typeface="+mn-lt"/>
              </a:rPr>
              <a:t>或</a:t>
            </a:r>
            <a:r>
              <a:rPr lang="en-US" altLang="zh-CN" sz="2800" b="1" dirty="0">
                <a:solidFill>
                  <a:srgbClr val="0066FF"/>
                </a:solidFill>
                <a:latin typeface="微软雅黑" panose="020B0503020204020204" pitchFamily="34" charset="-122"/>
                <a:ea typeface="微软雅黑" panose="020B0503020204020204" pitchFamily="34" charset="-122"/>
                <a:cs typeface="+mn-ea"/>
                <a:sym typeface="+mn-lt"/>
              </a:rPr>
              <a:t>8</a:t>
            </a:r>
            <a:r>
              <a:rPr lang="zh-CN" altLang="en-US" sz="2800" b="1" dirty="0">
                <a:solidFill>
                  <a:srgbClr val="0066FF"/>
                </a:solidFill>
                <a:latin typeface="微软雅黑" panose="020B0503020204020204" pitchFamily="34" charset="-122"/>
                <a:ea typeface="微软雅黑" panose="020B0503020204020204" pitchFamily="34" charset="-122"/>
                <a:cs typeface="+mn-ea"/>
                <a:sym typeface="+mn-lt"/>
              </a:rPr>
              <a:t>以上</a:t>
            </a:r>
            <a:r>
              <a:rPr lang="zh-CN" altLang="en-US" sz="2800" dirty="0">
                <a:latin typeface="微软雅黑" panose="020B0503020204020204" pitchFamily="34" charset="-122"/>
                <a:ea typeface="微软雅黑" panose="020B0503020204020204" pitchFamily="34" charset="-122"/>
                <a:cs typeface="+mn-ea"/>
                <a:sym typeface="+mn-lt"/>
              </a:rPr>
              <a:t>处理器称为超流水线处理器。</a:t>
            </a:r>
          </a:p>
        </p:txBody>
      </p:sp>
      <p:grpSp>
        <p:nvGrpSpPr>
          <p:cNvPr id="8" name="组合 7">
            <a:extLst>
              <a:ext uri="{FF2B5EF4-FFF2-40B4-BE49-F238E27FC236}">
                <a16:creationId xmlns:a16="http://schemas.microsoft.com/office/drawing/2014/main" id="{82CE2ACD-499D-47AC-B55C-5B06DAE97E98}"/>
              </a:ext>
            </a:extLst>
          </p:cNvPr>
          <p:cNvGrpSpPr/>
          <p:nvPr/>
        </p:nvGrpSpPr>
        <p:grpSpPr>
          <a:xfrm>
            <a:off x="635243" y="278225"/>
            <a:ext cx="3652978" cy="714073"/>
            <a:chOff x="635241" y="278221"/>
            <a:chExt cx="3652978" cy="714072"/>
          </a:xfrm>
        </p:grpSpPr>
        <p:sp>
          <p:nvSpPr>
            <p:cNvPr id="12" name="矩形 11">
              <a:extLst>
                <a:ext uri="{FF2B5EF4-FFF2-40B4-BE49-F238E27FC236}">
                  <a16:creationId xmlns:a16="http://schemas.microsoft.com/office/drawing/2014/main" id="{752C7659-1704-4E56-BA55-FBEC4C30E618}"/>
                </a:ext>
              </a:extLst>
            </p:cNvPr>
            <p:cNvSpPr/>
            <p:nvPr/>
          </p:nvSpPr>
          <p:spPr>
            <a:xfrm>
              <a:off x="635241" y="676889"/>
              <a:ext cx="3652978" cy="315404"/>
            </a:xfrm>
            <a:prstGeom prst="rect">
              <a:avLst/>
            </a:prstGeom>
          </p:spPr>
          <p:txBody>
            <a:bodyPr wrap="square">
              <a:spAutoFit/>
            </a:bodyPr>
            <a:lstStyle/>
            <a:p>
              <a:pPr algn="ctr"/>
              <a:r>
                <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rPr>
                <a:t>Super-Pipeline Processor</a:t>
              </a:r>
            </a:p>
          </p:txBody>
        </p:sp>
        <p:sp>
          <p:nvSpPr>
            <p:cNvPr id="13" name="矩形 12">
              <a:extLst>
                <a:ext uri="{FF2B5EF4-FFF2-40B4-BE49-F238E27FC236}">
                  <a16:creationId xmlns:a16="http://schemas.microsoft.com/office/drawing/2014/main" id="{8A565167-5502-40D4-AFF3-6BA9308FF2E8}"/>
                </a:ext>
              </a:extLst>
            </p:cNvPr>
            <p:cNvSpPr/>
            <p:nvPr/>
          </p:nvSpPr>
          <p:spPr>
            <a:xfrm>
              <a:off x="1197484" y="278221"/>
              <a:ext cx="2698175" cy="523219"/>
            </a:xfrm>
            <a:prstGeom prst="rect">
              <a:avLst/>
            </a:prstGeom>
          </p:spPr>
          <p:txBody>
            <a:bodyPr wrap="none">
              <a:spAutoFit/>
            </a:bodyPr>
            <a:lstStyle/>
            <a:p>
              <a:r>
                <a:rPr lang="zh-CN" altLang="en-US" sz="2800" b="1" dirty="0">
                  <a:solidFill>
                    <a:schemeClr val="tx1">
                      <a:lumMod val="85000"/>
                      <a:lumOff val="15000"/>
                    </a:schemeClr>
                  </a:solidFill>
                  <a:latin typeface="等线" panose="02010600030101010101" pitchFamily="2" charset="-122"/>
                  <a:ea typeface="等线" panose="02010600030101010101" pitchFamily="2" charset="-122"/>
                </a:rPr>
                <a:t>超流水线处理器</a:t>
              </a:r>
            </a:p>
          </p:txBody>
        </p:sp>
      </p:grpSp>
    </p:spTree>
    <p:extLst>
      <p:ext uri="{BB962C8B-B14F-4D97-AF65-F5344CB8AC3E}">
        <p14:creationId xmlns:p14="http://schemas.microsoft.com/office/powerpoint/2010/main" val="3283364577"/>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1">
                                            <p:txEl>
                                              <p:pRg st="1" end="1"/>
                                            </p:txEl>
                                          </p:spTgt>
                                        </p:tgtEl>
                                        <p:attrNameLst>
                                          <p:attrName>style.visibility</p:attrName>
                                        </p:attrNameLst>
                                      </p:cBhvr>
                                      <p:to>
                                        <p:strVal val="visible"/>
                                      </p:to>
                                    </p:set>
                                    <p:animEffect transition="in" filter="blinds(horizontal)">
                                      <p:cBhvr>
                                        <p:cTn id="7" dur="500"/>
                                        <p:tgtEl>
                                          <p:spTgt spid="11">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1">
                                            <p:txEl>
                                              <p:pRg st="2" end="2"/>
                                            </p:txEl>
                                          </p:spTgt>
                                        </p:tgtEl>
                                        <p:attrNameLst>
                                          <p:attrName>style.visibility</p:attrName>
                                        </p:attrNameLst>
                                      </p:cBhvr>
                                      <p:to>
                                        <p:strVal val="visible"/>
                                      </p:to>
                                    </p:set>
                                    <p:animEffect transition="in" filter="blinds(horizontal)">
                                      <p:cBhvr>
                                        <p:cTn id="12" dur="500"/>
                                        <p:tgtEl>
                                          <p:spTgt spid="1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自由: 形状 22"/>
          <p:cNvSpPr/>
          <p:nvPr/>
        </p:nvSpPr>
        <p:spPr bwMode="auto">
          <a:xfrm rot="12600000">
            <a:off x="628798" y="267712"/>
            <a:ext cx="166903" cy="731887"/>
          </a:xfrm>
          <a:custGeom>
            <a:avLst/>
            <a:gdLst>
              <a:gd name="connsiteX0" fmla="*/ 260214 w 260214"/>
              <a:gd name="connsiteY0" fmla="*/ 995963 h 1141060"/>
              <a:gd name="connsiteX1" fmla="*/ 0 w 260214"/>
              <a:gd name="connsiteY1" fmla="*/ 1141060 h 1141060"/>
              <a:gd name="connsiteX2" fmla="*/ 0 w 260214"/>
              <a:gd name="connsiteY2" fmla="*/ 146621 h 1141060"/>
              <a:gd name="connsiteX3" fmla="*/ 260214 w 260214"/>
              <a:gd name="connsiteY3" fmla="*/ 0 h 1141060"/>
            </a:gdLst>
            <a:ahLst/>
            <a:cxnLst>
              <a:cxn ang="0">
                <a:pos x="connsiteX0" y="connsiteY0"/>
              </a:cxn>
              <a:cxn ang="0">
                <a:pos x="connsiteX1" y="connsiteY1"/>
              </a:cxn>
              <a:cxn ang="0">
                <a:pos x="connsiteX2" y="connsiteY2"/>
              </a:cxn>
              <a:cxn ang="0">
                <a:pos x="connsiteX3" y="connsiteY3"/>
              </a:cxn>
            </a:cxnLst>
            <a:rect l="l" t="t" r="r" b="b"/>
            <a:pathLst>
              <a:path w="260214" h="1141060">
                <a:moveTo>
                  <a:pt x="260214" y="995963"/>
                </a:moveTo>
                <a:lnTo>
                  <a:pt x="0" y="1141060"/>
                </a:lnTo>
                <a:lnTo>
                  <a:pt x="0" y="146621"/>
                </a:lnTo>
                <a:lnTo>
                  <a:pt x="260214" y="0"/>
                </a:lnTo>
                <a:close/>
              </a:path>
            </a:pathLst>
          </a:custGeom>
          <a:solidFill>
            <a:srgbClr val="0075EA"/>
          </a:solidFill>
          <a:ln>
            <a:noFill/>
          </a:ln>
        </p:spPr>
        <p:txBody>
          <a:bodyPr vert="horz" wrap="square" lIns="91440" tIns="45720" rIns="91440" bIns="45720" numCol="1" anchor="t" anchorCtr="0" compatLnSpc="1">
            <a:noAutofit/>
          </a:bodyPr>
          <a:lstStyle/>
          <a:p>
            <a:endParaRPr lang="zh-CN" altLang="en-US" dirty="0"/>
          </a:p>
        </p:txBody>
      </p:sp>
      <p:grpSp>
        <p:nvGrpSpPr>
          <p:cNvPr id="8" name="组合 7">
            <a:extLst>
              <a:ext uri="{FF2B5EF4-FFF2-40B4-BE49-F238E27FC236}">
                <a16:creationId xmlns:a16="http://schemas.microsoft.com/office/drawing/2014/main" id="{82CE2ACD-499D-47AC-B55C-5B06DAE97E98}"/>
              </a:ext>
            </a:extLst>
          </p:cNvPr>
          <p:cNvGrpSpPr/>
          <p:nvPr/>
        </p:nvGrpSpPr>
        <p:grpSpPr>
          <a:xfrm>
            <a:off x="635243" y="278225"/>
            <a:ext cx="3652978" cy="714073"/>
            <a:chOff x="635241" y="278221"/>
            <a:chExt cx="3652978" cy="714072"/>
          </a:xfrm>
        </p:grpSpPr>
        <p:sp>
          <p:nvSpPr>
            <p:cNvPr id="12" name="矩形 11">
              <a:extLst>
                <a:ext uri="{FF2B5EF4-FFF2-40B4-BE49-F238E27FC236}">
                  <a16:creationId xmlns:a16="http://schemas.microsoft.com/office/drawing/2014/main" id="{752C7659-1704-4E56-BA55-FBEC4C30E618}"/>
                </a:ext>
              </a:extLst>
            </p:cNvPr>
            <p:cNvSpPr/>
            <p:nvPr/>
          </p:nvSpPr>
          <p:spPr>
            <a:xfrm>
              <a:off x="635241" y="676889"/>
              <a:ext cx="3652978" cy="315404"/>
            </a:xfrm>
            <a:prstGeom prst="rect">
              <a:avLst/>
            </a:prstGeom>
          </p:spPr>
          <p:txBody>
            <a:bodyPr wrap="square">
              <a:spAutoFit/>
            </a:bodyPr>
            <a:lstStyle/>
            <a:p>
              <a:pPr algn="ctr"/>
              <a:r>
                <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rPr>
                <a:t>Super-Pipeline Processor</a:t>
              </a:r>
            </a:p>
          </p:txBody>
        </p:sp>
        <p:sp>
          <p:nvSpPr>
            <p:cNvPr id="13" name="矩形 12">
              <a:extLst>
                <a:ext uri="{FF2B5EF4-FFF2-40B4-BE49-F238E27FC236}">
                  <a16:creationId xmlns:a16="http://schemas.microsoft.com/office/drawing/2014/main" id="{8A565167-5502-40D4-AFF3-6BA9308FF2E8}"/>
                </a:ext>
              </a:extLst>
            </p:cNvPr>
            <p:cNvSpPr/>
            <p:nvPr/>
          </p:nvSpPr>
          <p:spPr>
            <a:xfrm>
              <a:off x="1197484" y="278221"/>
              <a:ext cx="2698175" cy="523219"/>
            </a:xfrm>
            <a:prstGeom prst="rect">
              <a:avLst/>
            </a:prstGeom>
          </p:spPr>
          <p:txBody>
            <a:bodyPr wrap="none">
              <a:spAutoFit/>
            </a:bodyPr>
            <a:lstStyle/>
            <a:p>
              <a:r>
                <a:rPr lang="zh-CN" altLang="en-US" sz="2800" b="1" dirty="0">
                  <a:solidFill>
                    <a:schemeClr val="tx1">
                      <a:lumMod val="85000"/>
                      <a:lumOff val="15000"/>
                    </a:schemeClr>
                  </a:solidFill>
                  <a:latin typeface="等线" panose="02010600030101010101" pitchFamily="2" charset="-122"/>
                  <a:ea typeface="等线" panose="02010600030101010101" pitchFamily="2" charset="-122"/>
                </a:rPr>
                <a:t>超流水线处理器</a:t>
              </a:r>
            </a:p>
          </p:txBody>
        </p:sp>
      </p:grpSp>
      <p:graphicFrame>
        <p:nvGraphicFramePr>
          <p:cNvPr id="7" name="Object 4">
            <a:extLst>
              <a:ext uri="{FF2B5EF4-FFF2-40B4-BE49-F238E27FC236}">
                <a16:creationId xmlns:a16="http://schemas.microsoft.com/office/drawing/2014/main" id="{791BE0F2-6183-4F2D-A533-AAAFC448721F}"/>
              </a:ext>
            </a:extLst>
          </p:cNvPr>
          <p:cNvGraphicFramePr>
            <a:graphicFrameLocks noChangeAspect="1"/>
          </p:cNvGraphicFramePr>
          <p:nvPr>
            <p:extLst>
              <p:ext uri="{D42A27DB-BD31-4B8C-83A1-F6EECF244321}">
                <p14:modId xmlns:p14="http://schemas.microsoft.com/office/powerpoint/2010/main" val="3489523732"/>
              </p:ext>
            </p:extLst>
          </p:nvPr>
        </p:nvGraphicFramePr>
        <p:xfrm>
          <a:off x="1634968" y="1280225"/>
          <a:ext cx="8922064" cy="4479350"/>
        </p:xfrm>
        <a:graphic>
          <a:graphicData uri="http://schemas.openxmlformats.org/presentationml/2006/ole">
            <mc:AlternateContent xmlns:mc="http://schemas.openxmlformats.org/markup-compatibility/2006">
              <mc:Choice xmlns:v="urn:schemas-microsoft-com:vml" Requires="v">
                <p:oleObj spid="_x0000_s73731" name="图片" r:id="rId4" imgW="3688131" imgH="1856278" progId="Word.Picture.8">
                  <p:embed/>
                </p:oleObj>
              </mc:Choice>
              <mc:Fallback>
                <p:oleObj name="图片" r:id="rId4" imgW="3688131" imgH="1856278" progId="Word.Picture.8">
                  <p:embed/>
                  <p:pic>
                    <p:nvPicPr>
                      <p:cNvPr id="138243" name="Object 4">
                        <a:extLst>
                          <a:ext uri="{FF2B5EF4-FFF2-40B4-BE49-F238E27FC236}">
                            <a16:creationId xmlns:a16="http://schemas.microsoft.com/office/drawing/2014/main" id="{F496CDBE-D62F-4F1A-AD3C-8544B087C3C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34968" y="1280225"/>
                        <a:ext cx="8922064" cy="4479350"/>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587568416"/>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自由: 形状 22"/>
          <p:cNvSpPr/>
          <p:nvPr/>
        </p:nvSpPr>
        <p:spPr bwMode="auto">
          <a:xfrm rot="12600000">
            <a:off x="628798" y="267712"/>
            <a:ext cx="166903" cy="731887"/>
          </a:xfrm>
          <a:custGeom>
            <a:avLst/>
            <a:gdLst>
              <a:gd name="connsiteX0" fmla="*/ 260214 w 260214"/>
              <a:gd name="connsiteY0" fmla="*/ 995963 h 1141060"/>
              <a:gd name="connsiteX1" fmla="*/ 0 w 260214"/>
              <a:gd name="connsiteY1" fmla="*/ 1141060 h 1141060"/>
              <a:gd name="connsiteX2" fmla="*/ 0 w 260214"/>
              <a:gd name="connsiteY2" fmla="*/ 146621 h 1141060"/>
              <a:gd name="connsiteX3" fmla="*/ 260214 w 260214"/>
              <a:gd name="connsiteY3" fmla="*/ 0 h 1141060"/>
            </a:gdLst>
            <a:ahLst/>
            <a:cxnLst>
              <a:cxn ang="0">
                <a:pos x="connsiteX0" y="connsiteY0"/>
              </a:cxn>
              <a:cxn ang="0">
                <a:pos x="connsiteX1" y="connsiteY1"/>
              </a:cxn>
              <a:cxn ang="0">
                <a:pos x="connsiteX2" y="connsiteY2"/>
              </a:cxn>
              <a:cxn ang="0">
                <a:pos x="connsiteX3" y="connsiteY3"/>
              </a:cxn>
            </a:cxnLst>
            <a:rect l="l" t="t" r="r" b="b"/>
            <a:pathLst>
              <a:path w="260214" h="1141060">
                <a:moveTo>
                  <a:pt x="260214" y="995963"/>
                </a:moveTo>
                <a:lnTo>
                  <a:pt x="0" y="1141060"/>
                </a:lnTo>
                <a:lnTo>
                  <a:pt x="0" y="146621"/>
                </a:lnTo>
                <a:lnTo>
                  <a:pt x="260214" y="0"/>
                </a:lnTo>
                <a:close/>
              </a:path>
            </a:pathLst>
          </a:custGeom>
          <a:solidFill>
            <a:srgbClr val="0075EA"/>
          </a:solidFill>
          <a:ln>
            <a:noFill/>
          </a:ln>
        </p:spPr>
        <p:txBody>
          <a:bodyPr vert="horz" wrap="square" lIns="91440" tIns="45720" rIns="91440" bIns="45720" numCol="1" anchor="t" anchorCtr="0" compatLnSpc="1">
            <a:noAutofit/>
          </a:bodyPr>
          <a:lstStyle/>
          <a:p>
            <a:endParaRPr lang="zh-CN" altLang="en-US" dirty="0"/>
          </a:p>
        </p:txBody>
      </p:sp>
      <p:sp>
        <p:nvSpPr>
          <p:cNvPr id="11" name="矩形 10">
            <a:extLst>
              <a:ext uri="{FF2B5EF4-FFF2-40B4-BE49-F238E27FC236}">
                <a16:creationId xmlns:a16="http://schemas.microsoft.com/office/drawing/2014/main" id="{6C110C1E-F681-4180-A55B-8F47F2A964AA}"/>
              </a:ext>
            </a:extLst>
          </p:cNvPr>
          <p:cNvSpPr/>
          <p:nvPr/>
        </p:nvSpPr>
        <p:spPr>
          <a:xfrm>
            <a:off x="1060868" y="1269819"/>
            <a:ext cx="10078187" cy="5085495"/>
          </a:xfrm>
          <a:prstGeom prst="rect">
            <a:avLst/>
          </a:prstGeom>
          <a:ln>
            <a:solidFill>
              <a:schemeClr val="accent1"/>
            </a:solidFill>
          </a:ln>
        </p:spPr>
        <p:txBody>
          <a:bodyPr wrap="square" lIns="72000" rIns="72000">
            <a:spAutoFit/>
          </a:bodyPr>
          <a:lstStyle/>
          <a:p>
            <a:pPr marL="342900" indent="-342900" algn="just">
              <a:lnSpc>
                <a:spcPct val="150000"/>
              </a:lnSpc>
              <a:spcBef>
                <a:spcPts val="600"/>
              </a:spcBef>
              <a:buClr>
                <a:srgbClr val="FF0066"/>
              </a:buClr>
              <a:buFont typeface="Wingdings" panose="05000000000000000000" pitchFamily="2" charset="2"/>
              <a:buChar char="p"/>
            </a:pPr>
            <a:r>
              <a:rPr lang="zh-CN" altLang="en-US" sz="2400" dirty="0">
                <a:latin typeface="微软雅黑" panose="020B0503020204020204" pitchFamily="34" charset="-122"/>
                <a:ea typeface="微软雅黑" panose="020B0503020204020204" pitchFamily="34" charset="-122"/>
                <a:cs typeface="+mn-ea"/>
                <a:sym typeface="+mn-lt"/>
              </a:rPr>
              <a:t>典型的超流水线处理器：</a:t>
            </a:r>
            <a:r>
              <a:rPr lang="en-US" altLang="zh-CN" sz="2400" dirty="0">
                <a:latin typeface="微软雅黑" panose="020B0503020204020204" pitchFamily="34" charset="-122"/>
                <a:ea typeface="微软雅黑" panose="020B0503020204020204" pitchFamily="34" charset="-122"/>
                <a:cs typeface="+mn-ea"/>
                <a:sym typeface="+mn-lt"/>
              </a:rPr>
              <a:t>SGI</a:t>
            </a:r>
            <a:r>
              <a:rPr lang="zh-CN" altLang="en-US" sz="2400" dirty="0">
                <a:latin typeface="微软雅黑" panose="020B0503020204020204" pitchFamily="34" charset="-122"/>
                <a:ea typeface="微软雅黑" panose="020B0503020204020204" pitchFamily="34" charset="-122"/>
                <a:cs typeface="+mn-ea"/>
                <a:sym typeface="+mn-lt"/>
              </a:rPr>
              <a:t>公司的</a:t>
            </a:r>
            <a:r>
              <a:rPr lang="en-US" altLang="zh-CN" sz="2400" dirty="0">
                <a:latin typeface="微软雅黑" panose="020B0503020204020204" pitchFamily="34" charset="-122"/>
                <a:ea typeface="微软雅黑" panose="020B0503020204020204" pitchFamily="34" charset="-122"/>
                <a:cs typeface="+mn-ea"/>
                <a:sym typeface="+mn-lt"/>
              </a:rPr>
              <a:t>MIPS</a:t>
            </a:r>
            <a:r>
              <a:rPr lang="zh-CN" altLang="en-US" sz="2400" dirty="0">
                <a:latin typeface="微软雅黑" panose="020B0503020204020204" pitchFamily="34" charset="-122"/>
                <a:ea typeface="微软雅黑" panose="020B0503020204020204" pitchFamily="34" charset="-122"/>
                <a:cs typeface="+mn-ea"/>
                <a:sym typeface="+mn-lt"/>
              </a:rPr>
              <a:t>系列</a:t>
            </a:r>
            <a:r>
              <a:rPr lang="en-US" altLang="zh-CN" sz="2400" dirty="0" err="1">
                <a:latin typeface="微软雅黑" panose="020B0503020204020204" pitchFamily="34" charset="-122"/>
                <a:ea typeface="微软雅黑" panose="020B0503020204020204" pitchFamily="34" charset="-122"/>
                <a:cs typeface="+mn-ea"/>
                <a:sym typeface="+mn-lt"/>
              </a:rPr>
              <a:t>R4000</a:t>
            </a:r>
            <a:endParaRPr lang="en-US" altLang="zh-CN" sz="2400" dirty="0">
              <a:latin typeface="微软雅黑" panose="020B0503020204020204" pitchFamily="34" charset="-122"/>
              <a:ea typeface="微软雅黑" panose="020B0503020204020204" pitchFamily="34" charset="-122"/>
              <a:cs typeface="+mn-ea"/>
              <a:sym typeface="+mn-lt"/>
            </a:endParaRPr>
          </a:p>
          <a:p>
            <a:pPr marL="800100" lvl="1" indent="-342900" algn="just">
              <a:lnSpc>
                <a:spcPct val="150000"/>
              </a:lnSpc>
              <a:spcBef>
                <a:spcPts val="600"/>
              </a:spcBef>
              <a:buClr>
                <a:srgbClr val="FF0066"/>
              </a:buClr>
              <a:buFont typeface="Wingdings" panose="05000000000000000000" pitchFamily="2" charset="2"/>
              <a:buChar char="Ø"/>
            </a:pPr>
            <a:r>
              <a:rPr lang="en-US" altLang="zh-CN" sz="2400" dirty="0" err="1">
                <a:latin typeface="微软雅黑" panose="020B0503020204020204" pitchFamily="34" charset="-122"/>
                <a:ea typeface="微软雅黑" panose="020B0503020204020204" pitchFamily="34" charset="-122"/>
                <a:cs typeface="+mn-ea"/>
                <a:sym typeface="+mn-lt"/>
              </a:rPr>
              <a:t>R4000</a:t>
            </a:r>
            <a:r>
              <a:rPr lang="zh-CN" altLang="en-US" sz="2400" dirty="0">
                <a:latin typeface="微软雅黑" panose="020B0503020204020204" pitchFamily="34" charset="-122"/>
                <a:ea typeface="微软雅黑" panose="020B0503020204020204" pitchFamily="34" charset="-122"/>
                <a:cs typeface="+mn-ea"/>
                <a:sym typeface="+mn-lt"/>
              </a:rPr>
              <a:t>微处理器芯片内有</a:t>
            </a:r>
            <a:r>
              <a:rPr lang="en-US" altLang="zh-CN" sz="2400" dirty="0">
                <a:latin typeface="微软雅黑" panose="020B0503020204020204" pitchFamily="34" charset="-122"/>
                <a:ea typeface="微软雅黑" panose="020B0503020204020204" pitchFamily="34" charset="-122"/>
                <a:cs typeface="+mn-ea"/>
                <a:sym typeface="+mn-lt"/>
              </a:rPr>
              <a:t>2</a:t>
            </a:r>
            <a:r>
              <a:rPr lang="zh-CN" altLang="en-US" sz="2400" dirty="0">
                <a:latin typeface="微软雅黑" panose="020B0503020204020204" pitchFamily="34" charset="-122"/>
                <a:ea typeface="微软雅黑" panose="020B0503020204020204" pitchFamily="34" charset="-122"/>
                <a:cs typeface="+mn-ea"/>
                <a:sym typeface="+mn-lt"/>
              </a:rPr>
              <a:t>个</a:t>
            </a:r>
            <a:r>
              <a:rPr lang="en-US" altLang="zh-CN" sz="2400" dirty="0">
                <a:latin typeface="微软雅黑" panose="020B0503020204020204" pitchFamily="34" charset="-122"/>
                <a:ea typeface="微软雅黑" panose="020B0503020204020204" pitchFamily="34" charset="-122"/>
                <a:cs typeface="+mn-ea"/>
                <a:sym typeface="+mn-lt"/>
              </a:rPr>
              <a:t>Cache</a:t>
            </a:r>
            <a:r>
              <a:rPr lang="zh-CN" altLang="en-US" sz="2400" dirty="0">
                <a:latin typeface="微软雅黑" panose="020B0503020204020204" pitchFamily="34" charset="-122"/>
                <a:ea typeface="微软雅黑" panose="020B0503020204020204" pitchFamily="34" charset="-122"/>
                <a:cs typeface="+mn-ea"/>
                <a:sym typeface="+mn-lt"/>
              </a:rPr>
              <a:t>：</a:t>
            </a:r>
          </a:p>
          <a:p>
            <a:pPr marL="1257300" lvl="2" indent="-342900" algn="just">
              <a:lnSpc>
                <a:spcPct val="150000"/>
              </a:lnSpc>
              <a:spcBef>
                <a:spcPts val="600"/>
              </a:spcBef>
              <a:buClr>
                <a:srgbClr val="FF0066"/>
              </a:buClr>
              <a:buFont typeface="Wingdings" panose="05000000000000000000" pitchFamily="2" charset="2"/>
              <a:buChar char="ü"/>
            </a:pPr>
            <a:r>
              <a:rPr lang="zh-CN" altLang="en-US" sz="2000" dirty="0">
                <a:latin typeface="微软雅黑" panose="020B0503020204020204" pitchFamily="34" charset="-122"/>
                <a:ea typeface="微软雅黑" panose="020B0503020204020204" pitchFamily="34" charset="-122"/>
                <a:cs typeface="+mn-ea"/>
                <a:sym typeface="+mn-lt"/>
              </a:rPr>
              <a:t>指令</a:t>
            </a:r>
            <a:r>
              <a:rPr lang="en-US" altLang="zh-CN" sz="2000" dirty="0">
                <a:latin typeface="微软雅黑" panose="020B0503020204020204" pitchFamily="34" charset="-122"/>
                <a:ea typeface="微软雅黑" panose="020B0503020204020204" pitchFamily="34" charset="-122"/>
                <a:cs typeface="+mn-ea"/>
                <a:sym typeface="+mn-lt"/>
              </a:rPr>
              <a:t>Cache</a:t>
            </a:r>
            <a:r>
              <a:rPr lang="zh-CN" altLang="en-US" sz="2000" dirty="0">
                <a:latin typeface="微软雅黑" panose="020B0503020204020204" pitchFamily="34" charset="-122"/>
                <a:ea typeface="微软雅黑" panose="020B0503020204020204" pitchFamily="34" charset="-122"/>
                <a:cs typeface="+mn-ea"/>
                <a:sym typeface="+mn-lt"/>
              </a:rPr>
              <a:t>和数据</a:t>
            </a:r>
            <a:r>
              <a:rPr lang="en-US" altLang="zh-CN" sz="2000" dirty="0">
                <a:latin typeface="微软雅黑" panose="020B0503020204020204" pitchFamily="34" charset="-122"/>
                <a:ea typeface="微软雅黑" panose="020B0503020204020204" pitchFamily="34" charset="-122"/>
                <a:cs typeface="+mn-ea"/>
                <a:sym typeface="+mn-lt"/>
              </a:rPr>
              <a:t>Cache</a:t>
            </a:r>
          </a:p>
          <a:p>
            <a:pPr marL="1257300" lvl="2" indent="-342900" algn="just">
              <a:lnSpc>
                <a:spcPct val="150000"/>
              </a:lnSpc>
              <a:spcBef>
                <a:spcPts val="600"/>
              </a:spcBef>
              <a:buClr>
                <a:srgbClr val="FF0066"/>
              </a:buClr>
              <a:buFont typeface="Wingdings" panose="05000000000000000000" pitchFamily="2" charset="2"/>
              <a:buChar char="ü"/>
            </a:pPr>
            <a:r>
              <a:rPr lang="zh-CN" altLang="en-US" sz="2000" dirty="0">
                <a:latin typeface="微软雅黑" panose="020B0503020204020204" pitchFamily="34" charset="-122"/>
                <a:ea typeface="微软雅黑" panose="020B0503020204020204" pitchFamily="34" charset="-122"/>
                <a:cs typeface="+mn-ea"/>
                <a:sym typeface="+mn-lt"/>
              </a:rPr>
              <a:t>容量都是</a:t>
            </a:r>
            <a:r>
              <a:rPr lang="en-US" altLang="zh-CN" sz="2000" b="1" dirty="0" err="1">
                <a:solidFill>
                  <a:srgbClr val="0066FF"/>
                </a:solidFill>
                <a:latin typeface="微软雅黑" panose="020B0503020204020204" pitchFamily="34" charset="-122"/>
                <a:ea typeface="微软雅黑" panose="020B0503020204020204" pitchFamily="34" charset="-122"/>
                <a:cs typeface="+mn-ea"/>
                <a:sym typeface="+mn-lt"/>
              </a:rPr>
              <a:t>8KB</a:t>
            </a:r>
            <a:endParaRPr lang="en-US" altLang="zh-CN" sz="2000" b="1" dirty="0">
              <a:solidFill>
                <a:srgbClr val="0066FF"/>
              </a:solidFill>
              <a:latin typeface="微软雅黑" panose="020B0503020204020204" pitchFamily="34" charset="-122"/>
              <a:ea typeface="微软雅黑" panose="020B0503020204020204" pitchFamily="34" charset="-122"/>
              <a:cs typeface="+mn-ea"/>
              <a:sym typeface="+mn-lt"/>
            </a:endParaRPr>
          </a:p>
          <a:p>
            <a:pPr marL="1257300" lvl="2" indent="-342900" algn="just">
              <a:lnSpc>
                <a:spcPct val="150000"/>
              </a:lnSpc>
              <a:spcBef>
                <a:spcPts val="600"/>
              </a:spcBef>
              <a:buClr>
                <a:srgbClr val="FF0066"/>
              </a:buClr>
              <a:buFont typeface="Wingdings" panose="05000000000000000000" pitchFamily="2" charset="2"/>
              <a:buChar char="ü"/>
            </a:pPr>
            <a:r>
              <a:rPr lang="zh-CN" altLang="en-US" sz="2000" dirty="0">
                <a:latin typeface="微软雅黑" panose="020B0503020204020204" pitchFamily="34" charset="-122"/>
                <a:ea typeface="微软雅黑" panose="020B0503020204020204" pitchFamily="34" charset="-122"/>
                <a:cs typeface="+mn-ea"/>
                <a:sym typeface="+mn-lt"/>
              </a:rPr>
              <a:t>每个</a:t>
            </a:r>
            <a:r>
              <a:rPr lang="en-US" altLang="zh-CN" sz="2000" dirty="0">
                <a:latin typeface="微软雅黑" panose="020B0503020204020204" pitchFamily="34" charset="-122"/>
                <a:ea typeface="微软雅黑" panose="020B0503020204020204" pitchFamily="34" charset="-122"/>
                <a:cs typeface="+mn-ea"/>
                <a:sym typeface="+mn-lt"/>
              </a:rPr>
              <a:t>Cache</a:t>
            </a:r>
            <a:r>
              <a:rPr lang="zh-CN" altLang="en-US" sz="2000" dirty="0">
                <a:latin typeface="微软雅黑" panose="020B0503020204020204" pitchFamily="34" charset="-122"/>
                <a:ea typeface="微软雅黑" panose="020B0503020204020204" pitchFamily="34" charset="-122"/>
                <a:cs typeface="+mn-ea"/>
                <a:sym typeface="+mn-lt"/>
              </a:rPr>
              <a:t>的数据宽度为</a:t>
            </a:r>
            <a:r>
              <a:rPr lang="en-US" altLang="zh-CN" sz="2000" b="1" dirty="0">
                <a:solidFill>
                  <a:srgbClr val="0066FF"/>
                </a:solidFill>
                <a:latin typeface="微软雅黑" panose="020B0503020204020204" pitchFamily="34" charset="-122"/>
                <a:ea typeface="微软雅黑" panose="020B0503020204020204" pitchFamily="34" charset="-122"/>
                <a:cs typeface="+mn-ea"/>
                <a:sym typeface="+mn-lt"/>
              </a:rPr>
              <a:t>64</a:t>
            </a:r>
            <a:r>
              <a:rPr lang="zh-CN" altLang="en-US" sz="2000" b="1" dirty="0">
                <a:solidFill>
                  <a:srgbClr val="0066FF"/>
                </a:solidFill>
                <a:latin typeface="微软雅黑" panose="020B0503020204020204" pitchFamily="34" charset="-122"/>
                <a:ea typeface="微软雅黑" panose="020B0503020204020204" pitchFamily="34" charset="-122"/>
                <a:cs typeface="+mn-ea"/>
                <a:sym typeface="+mn-lt"/>
              </a:rPr>
              <a:t>位</a:t>
            </a:r>
            <a:endParaRPr lang="en-US" altLang="zh-CN" sz="2000" b="1" dirty="0">
              <a:solidFill>
                <a:srgbClr val="0066FF"/>
              </a:solidFill>
              <a:latin typeface="微软雅黑" panose="020B0503020204020204" pitchFamily="34" charset="-122"/>
              <a:ea typeface="微软雅黑" panose="020B0503020204020204" pitchFamily="34" charset="-122"/>
              <a:cs typeface="+mn-ea"/>
              <a:sym typeface="+mn-lt"/>
            </a:endParaRPr>
          </a:p>
          <a:p>
            <a:pPr marL="800100" lvl="1" indent="-342900" algn="just">
              <a:lnSpc>
                <a:spcPct val="150000"/>
              </a:lnSpc>
              <a:spcBef>
                <a:spcPts val="600"/>
              </a:spcBef>
              <a:buClr>
                <a:srgbClr val="FF0066"/>
              </a:buClr>
              <a:buFont typeface="Wingdings" panose="05000000000000000000" pitchFamily="2" charset="2"/>
              <a:buChar char="Ø"/>
            </a:pPr>
            <a:r>
              <a:rPr lang="en-US" altLang="zh-CN" sz="2400" dirty="0" err="1">
                <a:latin typeface="微软雅黑" panose="020B0503020204020204" pitchFamily="34" charset="-122"/>
                <a:ea typeface="微软雅黑" panose="020B0503020204020204" pitchFamily="34" charset="-122"/>
                <a:cs typeface="+mn-ea"/>
                <a:sym typeface="+mn-lt"/>
              </a:rPr>
              <a:t>R4000</a:t>
            </a:r>
            <a:r>
              <a:rPr lang="zh-CN" altLang="en-US" sz="2400" dirty="0">
                <a:latin typeface="微软雅黑" panose="020B0503020204020204" pitchFamily="34" charset="-122"/>
                <a:ea typeface="微软雅黑" panose="020B0503020204020204" pitchFamily="34" charset="-122"/>
                <a:cs typeface="+mn-ea"/>
                <a:sym typeface="+mn-lt"/>
              </a:rPr>
              <a:t>的核心处理部件：整数部件  </a:t>
            </a:r>
          </a:p>
          <a:p>
            <a:pPr marL="1257300" lvl="2" indent="-342900" algn="just">
              <a:lnSpc>
                <a:spcPct val="150000"/>
              </a:lnSpc>
              <a:spcBef>
                <a:spcPts val="600"/>
              </a:spcBef>
              <a:buClr>
                <a:srgbClr val="FF0066"/>
              </a:buClr>
              <a:buFont typeface="Wingdings" panose="05000000000000000000" pitchFamily="2" charset="2"/>
              <a:buChar char="ü"/>
            </a:pPr>
            <a:r>
              <a:rPr lang="zh-CN" altLang="en-US" sz="2000" dirty="0">
                <a:latin typeface="微软雅黑" panose="020B0503020204020204" pitchFamily="34" charset="-122"/>
                <a:ea typeface="微软雅黑" panose="020B0503020204020204" pitchFamily="34" charset="-122"/>
                <a:cs typeface="+mn-ea"/>
                <a:sym typeface="+mn-lt"/>
              </a:rPr>
              <a:t>一个</a:t>
            </a:r>
            <a:r>
              <a:rPr lang="en-US" altLang="zh-CN" sz="2000" b="1" dirty="0">
                <a:solidFill>
                  <a:srgbClr val="0066FF"/>
                </a:solidFill>
                <a:latin typeface="微软雅黑" panose="020B0503020204020204" pitchFamily="34" charset="-122"/>
                <a:ea typeface="微软雅黑" panose="020B0503020204020204" pitchFamily="34" charset="-122"/>
                <a:cs typeface="+mn-ea"/>
                <a:sym typeface="+mn-lt"/>
              </a:rPr>
              <a:t>32×32</a:t>
            </a:r>
            <a:r>
              <a:rPr lang="zh-CN" altLang="en-US" sz="2000" b="1" dirty="0">
                <a:solidFill>
                  <a:srgbClr val="0066FF"/>
                </a:solidFill>
                <a:latin typeface="微软雅黑" panose="020B0503020204020204" pitchFamily="34" charset="-122"/>
                <a:ea typeface="微软雅黑" panose="020B0503020204020204" pitchFamily="34" charset="-122"/>
                <a:cs typeface="+mn-ea"/>
                <a:sym typeface="+mn-lt"/>
              </a:rPr>
              <a:t>位</a:t>
            </a:r>
            <a:r>
              <a:rPr lang="zh-CN" altLang="en-US" sz="2000" dirty="0">
                <a:latin typeface="微软雅黑" panose="020B0503020204020204" pitchFamily="34" charset="-122"/>
                <a:ea typeface="微软雅黑" panose="020B0503020204020204" pitchFamily="34" charset="-122"/>
                <a:cs typeface="+mn-ea"/>
                <a:sym typeface="+mn-lt"/>
              </a:rPr>
              <a:t>的通用寄存器组</a:t>
            </a:r>
          </a:p>
          <a:p>
            <a:pPr marL="1257300" lvl="2" indent="-342900" algn="just">
              <a:lnSpc>
                <a:spcPct val="150000"/>
              </a:lnSpc>
              <a:spcBef>
                <a:spcPts val="600"/>
              </a:spcBef>
              <a:buClr>
                <a:srgbClr val="FF0066"/>
              </a:buClr>
              <a:buFont typeface="Wingdings" panose="05000000000000000000" pitchFamily="2" charset="2"/>
              <a:buChar char="ü"/>
            </a:pPr>
            <a:r>
              <a:rPr lang="zh-CN" altLang="en-US" sz="2000" dirty="0">
                <a:latin typeface="微软雅黑" panose="020B0503020204020204" pitchFamily="34" charset="-122"/>
                <a:ea typeface="微软雅黑" panose="020B0503020204020204" pitchFamily="34" charset="-122"/>
                <a:cs typeface="+mn-ea"/>
                <a:sym typeface="+mn-lt"/>
              </a:rPr>
              <a:t>一个算术逻辑部件（</a:t>
            </a:r>
            <a:r>
              <a:rPr lang="en-US" altLang="zh-CN" sz="2000" dirty="0">
                <a:latin typeface="微软雅黑" panose="020B0503020204020204" pitchFamily="34" charset="-122"/>
                <a:ea typeface="微软雅黑" panose="020B0503020204020204" pitchFamily="34" charset="-122"/>
                <a:cs typeface="+mn-ea"/>
                <a:sym typeface="+mn-lt"/>
              </a:rPr>
              <a:t>ALU</a:t>
            </a:r>
            <a:r>
              <a:rPr lang="zh-CN" altLang="en-US" sz="2000" dirty="0">
                <a:latin typeface="微软雅黑" panose="020B0503020204020204" pitchFamily="34" charset="-122"/>
                <a:ea typeface="微软雅黑" panose="020B0503020204020204" pitchFamily="34" charset="-122"/>
                <a:cs typeface="+mn-ea"/>
                <a:sym typeface="+mn-lt"/>
              </a:rPr>
              <a:t>）</a:t>
            </a:r>
          </a:p>
          <a:p>
            <a:pPr marL="1257300" lvl="2" indent="-342900" algn="just">
              <a:lnSpc>
                <a:spcPct val="150000"/>
              </a:lnSpc>
              <a:spcBef>
                <a:spcPts val="600"/>
              </a:spcBef>
              <a:buClr>
                <a:srgbClr val="FF0066"/>
              </a:buClr>
              <a:buFont typeface="Wingdings" panose="05000000000000000000" pitchFamily="2" charset="2"/>
              <a:buChar char="ü"/>
            </a:pPr>
            <a:r>
              <a:rPr lang="zh-CN" altLang="en-US" sz="2000" dirty="0">
                <a:latin typeface="微软雅黑" panose="020B0503020204020204" pitchFamily="34" charset="-122"/>
                <a:ea typeface="微软雅黑" panose="020B0503020204020204" pitchFamily="34" charset="-122"/>
                <a:cs typeface="+mn-ea"/>
                <a:sym typeface="+mn-lt"/>
              </a:rPr>
              <a:t>一个专用的乘法</a:t>
            </a:r>
            <a:r>
              <a:rPr lang="en-US" altLang="zh-CN" sz="2000" dirty="0">
                <a:latin typeface="微软雅黑" panose="020B0503020204020204" pitchFamily="34" charset="-122"/>
                <a:ea typeface="微软雅黑" panose="020B0503020204020204" pitchFamily="34" charset="-122"/>
                <a:cs typeface="+mn-ea"/>
                <a:sym typeface="+mn-lt"/>
              </a:rPr>
              <a:t>/</a:t>
            </a:r>
            <a:r>
              <a:rPr lang="zh-CN" altLang="en-US" sz="2000" dirty="0">
                <a:latin typeface="微软雅黑" panose="020B0503020204020204" pitchFamily="34" charset="-122"/>
                <a:ea typeface="微软雅黑" panose="020B0503020204020204" pitchFamily="34" charset="-122"/>
                <a:cs typeface="+mn-ea"/>
                <a:sym typeface="+mn-lt"/>
              </a:rPr>
              <a:t>除法部件</a:t>
            </a:r>
            <a:endParaRPr lang="en-US" altLang="zh-CN" dirty="0">
              <a:latin typeface="微软雅黑" panose="020B0503020204020204" pitchFamily="34" charset="-122"/>
              <a:ea typeface="微软雅黑" panose="020B0503020204020204" pitchFamily="34" charset="-122"/>
              <a:cs typeface="+mn-ea"/>
              <a:sym typeface="+mn-lt"/>
            </a:endParaRPr>
          </a:p>
        </p:txBody>
      </p:sp>
      <p:grpSp>
        <p:nvGrpSpPr>
          <p:cNvPr id="8" name="组合 7">
            <a:extLst>
              <a:ext uri="{FF2B5EF4-FFF2-40B4-BE49-F238E27FC236}">
                <a16:creationId xmlns:a16="http://schemas.microsoft.com/office/drawing/2014/main" id="{82CE2ACD-499D-47AC-B55C-5B06DAE97E98}"/>
              </a:ext>
            </a:extLst>
          </p:cNvPr>
          <p:cNvGrpSpPr/>
          <p:nvPr/>
        </p:nvGrpSpPr>
        <p:grpSpPr>
          <a:xfrm>
            <a:off x="635243" y="278225"/>
            <a:ext cx="3652978" cy="714073"/>
            <a:chOff x="635241" y="278221"/>
            <a:chExt cx="3652978" cy="714072"/>
          </a:xfrm>
        </p:grpSpPr>
        <p:sp>
          <p:nvSpPr>
            <p:cNvPr id="12" name="矩形 11">
              <a:extLst>
                <a:ext uri="{FF2B5EF4-FFF2-40B4-BE49-F238E27FC236}">
                  <a16:creationId xmlns:a16="http://schemas.microsoft.com/office/drawing/2014/main" id="{752C7659-1704-4E56-BA55-FBEC4C30E618}"/>
                </a:ext>
              </a:extLst>
            </p:cNvPr>
            <p:cNvSpPr/>
            <p:nvPr/>
          </p:nvSpPr>
          <p:spPr>
            <a:xfrm>
              <a:off x="635241" y="676889"/>
              <a:ext cx="3652978" cy="315404"/>
            </a:xfrm>
            <a:prstGeom prst="rect">
              <a:avLst/>
            </a:prstGeom>
          </p:spPr>
          <p:txBody>
            <a:bodyPr wrap="square">
              <a:spAutoFit/>
            </a:bodyPr>
            <a:lstStyle/>
            <a:p>
              <a:pPr algn="ctr"/>
              <a:r>
                <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rPr>
                <a:t>Super-Pipeline Processor</a:t>
              </a:r>
            </a:p>
          </p:txBody>
        </p:sp>
        <p:sp>
          <p:nvSpPr>
            <p:cNvPr id="13" name="矩形 12">
              <a:extLst>
                <a:ext uri="{FF2B5EF4-FFF2-40B4-BE49-F238E27FC236}">
                  <a16:creationId xmlns:a16="http://schemas.microsoft.com/office/drawing/2014/main" id="{8A565167-5502-40D4-AFF3-6BA9308FF2E8}"/>
                </a:ext>
              </a:extLst>
            </p:cNvPr>
            <p:cNvSpPr/>
            <p:nvPr/>
          </p:nvSpPr>
          <p:spPr>
            <a:xfrm>
              <a:off x="1197484" y="278221"/>
              <a:ext cx="2698175" cy="523219"/>
            </a:xfrm>
            <a:prstGeom prst="rect">
              <a:avLst/>
            </a:prstGeom>
          </p:spPr>
          <p:txBody>
            <a:bodyPr wrap="none">
              <a:spAutoFit/>
            </a:bodyPr>
            <a:lstStyle/>
            <a:p>
              <a:r>
                <a:rPr lang="zh-CN" altLang="en-US" sz="2800" b="1" dirty="0">
                  <a:solidFill>
                    <a:schemeClr val="tx1">
                      <a:lumMod val="85000"/>
                      <a:lumOff val="15000"/>
                    </a:schemeClr>
                  </a:solidFill>
                  <a:latin typeface="等线" panose="02010600030101010101" pitchFamily="2" charset="-122"/>
                  <a:ea typeface="等线" panose="02010600030101010101" pitchFamily="2" charset="-122"/>
                </a:rPr>
                <a:t>超流水线处理器</a:t>
              </a:r>
            </a:p>
          </p:txBody>
        </p:sp>
      </p:grpSp>
    </p:spTree>
    <p:extLst>
      <p:ext uri="{BB962C8B-B14F-4D97-AF65-F5344CB8AC3E}">
        <p14:creationId xmlns:p14="http://schemas.microsoft.com/office/powerpoint/2010/main" val="3126574393"/>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自由: 形状 22"/>
          <p:cNvSpPr/>
          <p:nvPr/>
        </p:nvSpPr>
        <p:spPr bwMode="auto">
          <a:xfrm rot="12600000">
            <a:off x="628798" y="267712"/>
            <a:ext cx="166903" cy="731887"/>
          </a:xfrm>
          <a:custGeom>
            <a:avLst/>
            <a:gdLst>
              <a:gd name="connsiteX0" fmla="*/ 260214 w 260214"/>
              <a:gd name="connsiteY0" fmla="*/ 995963 h 1141060"/>
              <a:gd name="connsiteX1" fmla="*/ 0 w 260214"/>
              <a:gd name="connsiteY1" fmla="*/ 1141060 h 1141060"/>
              <a:gd name="connsiteX2" fmla="*/ 0 w 260214"/>
              <a:gd name="connsiteY2" fmla="*/ 146621 h 1141060"/>
              <a:gd name="connsiteX3" fmla="*/ 260214 w 260214"/>
              <a:gd name="connsiteY3" fmla="*/ 0 h 1141060"/>
            </a:gdLst>
            <a:ahLst/>
            <a:cxnLst>
              <a:cxn ang="0">
                <a:pos x="connsiteX0" y="connsiteY0"/>
              </a:cxn>
              <a:cxn ang="0">
                <a:pos x="connsiteX1" y="connsiteY1"/>
              </a:cxn>
              <a:cxn ang="0">
                <a:pos x="connsiteX2" y="connsiteY2"/>
              </a:cxn>
              <a:cxn ang="0">
                <a:pos x="connsiteX3" y="connsiteY3"/>
              </a:cxn>
            </a:cxnLst>
            <a:rect l="l" t="t" r="r" b="b"/>
            <a:pathLst>
              <a:path w="260214" h="1141060">
                <a:moveTo>
                  <a:pt x="260214" y="995963"/>
                </a:moveTo>
                <a:lnTo>
                  <a:pt x="0" y="1141060"/>
                </a:lnTo>
                <a:lnTo>
                  <a:pt x="0" y="146621"/>
                </a:lnTo>
                <a:lnTo>
                  <a:pt x="260214" y="0"/>
                </a:lnTo>
                <a:close/>
              </a:path>
            </a:pathLst>
          </a:custGeom>
          <a:solidFill>
            <a:srgbClr val="0075EA"/>
          </a:solidFill>
          <a:ln>
            <a:noFill/>
          </a:ln>
        </p:spPr>
        <p:txBody>
          <a:bodyPr vert="horz" wrap="square" lIns="91440" tIns="45720" rIns="91440" bIns="45720" numCol="1" anchor="t" anchorCtr="0" compatLnSpc="1">
            <a:noAutofit/>
          </a:bodyPr>
          <a:lstStyle/>
          <a:p>
            <a:endParaRPr lang="zh-CN" altLang="en-US" dirty="0"/>
          </a:p>
        </p:txBody>
      </p:sp>
      <p:sp>
        <p:nvSpPr>
          <p:cNvPr id="11" name="矩形 10">
            <a:extLst>
              <a:ext uri="{FF2B5EF4-FFF2-40B4-BE49-F238E27FC236}">
                <a16:creationId xmlns:a16="http://schemas.microsoft.com/office/drawing/2014/main" id="{6C110C1E-F681-4180-A55B-8F47F2A964AA}"/>
              </a:ext>
            </a:extLst>
          </p:cNvPr>
          <p:cNvSpPr/>
          <p:nvPr/>
        </p:nvSpPr>
        <p:spPr>
          <a:xfrm>
            <a:off x="1060868" y="1269819"/>
            <a:ext cx="10078187" cy="4643707"/>
          </a:xfrm>
          <a:prstGeom prst="rect">
            <a:avLst/>
          </a:prstGeom>
          <a:ln>
            <a:solidFill>
              <a:schemeClr val="accent1"/>
            </a:solidFill>
          </a:ln>
        </p:spPr>
        <p:txBody>
          <a:bodyPr wrap="square" lIns="72000" rIns="72000">
            <a:spAutoFit/>
          </a:bodyPr>
          <a:lstStyle/>
          <a:p>
            <a:pPr marL="342900" indent="-342900" algn="just">
              <a:lnSpc>
                <a:spcPct val="150000"/>
              </a:lnSpc>
              <a:spcBef>
                <a:spcPts val="600"/>
              </a:spcBef>
              <a:buClr>
                <a:srgbClr val="FF0066"/>
              </a:buClr>
              <a:buFont typeface="Wingdings" panose="05000000000000000000" pitchFamily="2" charset="2"/>
              <a:buChar char="p"/>
            </a:pPr>
            <a:r>
              <a:rPr lang="zh-CN" altLang="en-US" sz="2400" dirty="0">
                <a:latin typeface="微软雅黑" panose="020B0503020204020204" pitchFamily="34" charset="-122"/>
                <a:ea typeface="微软雅黑" panose="020B0503020204020204" pitchFamily="34" charset="-122"/>
                <a:cs typeface="+mn-ea"/>
                <a:sym typeface="+mn-lt"/>
              </a:rPr>
              <a:t>典型的超流水线处理器：</a:t>
            </a:r>
            <a:r>
              <a:rPr lang="en-US" altLang="zh-CN" sz="2400" dirty="0">
                <a:latin typeface="微软雅黑" panose="020B0503020204020204" pitchFamily="34" charset="-122"/>
                <a:ea typeface="微软雅黑" panose="020B0503020204020204" pitchFamily="34" charset="-122"/>
                <a:cs typeface="+mn-ea"/>
                <a:sym typeface="+mn-lt"/>
              </a:rPr>
              <a:t>SGI</a:t>
            </a:r>
            <a:r>
              <a:rPr lang="zh-CN" altLang="en-US" sz="2400" dirty="0">
                <a:latin typeface="微软雅黑" panose="020B0503020204020204" pitchFamily="34" charset="-122"/>
                <a:ea typeface="微软雅黑" panose="020B0503020204020204" pitchFamily="34" charset="-122"/>
                <a:cs typeface="+mn-ea"/>
                <a:sym typeface="+mn-lt"/>
              </a:rPr>
              <a:t>公司的</a:t>
            </a:r>
            <a:r>
              <a:rPr lang="en-US" altLang="zh-CN" sz="2400" dirty="0">
                <a:latin typeface="微软雅黑" panose="020B0503020204020204" pitchFamily="34" charset="-122"/>
                <a:ea typeface="微软雅黑" panose="020B0503020204020204" pitchFamily="34" charset="-122"/>
                <a:cs typeface="+mn-ea"/>
                <a:sym typeface="+mn-lt"/>
              </a:rPr>
              <a:t>MIPS</a:t>
            </a:r>
            <a:r>
              <a:rPr lang="zh-CN" altLang="en-US" sz="2400" dirty="0">
                <a:latin typeface="微软雅黑" panose="020B0503020204020204" pitchFamily="34" charset="-122"/>
                <a:ea typeface="微软雅黑" panose="020B0503020204020204" pitchFamily="34" charset="-122"/>
                <a:cs typeface="+mn-ea"/>
                <a:sym typeface="+mn-lt"/>
              </a:rPr>
              <a:t>系列</a:t>
            </a:r>
            <a:r>
              <a:rPr lang="en-US" altLang="zh-CN" sz="2400" dirty="0" err="1">
                <a:latin typeface="微软雅黑" panose="020B0503020204020204" pitchFamily="34" charset="-122"/>
                <a:ea typeface="微软雅黑" panose="020B0503020204020204" pitchFamily="34" charset="-122"/>
                <a:cs typeface="+mn-ea"/>
                <a:sym typeface="+mn-lt"/>
              </a:rPr>
              <a:t>R4000</a:t>
            </a:r>
            <a:endParaRPr lang="en-US" altLang="zh-CN" sz="2400" dirty="0">
              <a:latin typeface="微软雅黑" panose="020B0503020204020204" pitchFamily="34" charset="-122"/>
              <a:ea typeface="微软雅黑" panose="020B0503020204020204" pitchFamily="34" charset="-122"/>
              <a:cs typeface="+mn-ea"/>
              <a:sym typeface="+mn-lt"/>
            </a:endParaRPr>
          </a:p>
          <a:p>
            <a:pPr marL="800100" lvl="1" indent="-342900" algn="just">
              <a:lnSpc>
                <a:spcPct val="150000"/>
              </a:lnSpc>
              <a:spcBef>
                <a:spcPts val="600"/>
              </a:spcBef>
              <a:buClr>
                <a:srgbClr val="FF0066"/>
              </a:buClr>
              <a:buFont typeface="Wingdings" panose="05000000000000000000" pitchFamily="2" charset="2"/>
              <a:buChar char="Ø"/>
            </a:pPr>
            <a:r>
              <a:rPr lang="en-US" altLang="zh-CN" sz="2400" dirty="0" err="1">
                <a:latin typeface="微软雅黑" panose="020B0503020204020204" pitchFamily="34" charset="-122"/>
                <a:ea typeface="微软雅黑" panose="020B0503020204020204" pitchFamily="34" charset="-122"/>
                <a:cs typeface="+mn-ea"/>
                <a:sym typeface="+mn-lt"/>
              </a:rPr>
              <a:t>R4000</a:t>
            </a:r>
            <a:r>
              <a:rPr lang="zh-CN" altLang="en-US" sz="2400" dirty="0">
                <a:latin typeface="微软雅黑" panose="020B0503020204020204" pitchFamily="34" charset="-122"/>
                <a:ea typeface="微软雅黑" panose="020B0503020204020204" pitchFamily="34" charset="-122"/>
                <a:cs typeface="+mn-ea"/>
                <a:sym typeface="+mn-lt"/>
              </a:rPr>
              <a:t>微处理器的浮点部件</a:t>
            </a:r>
          </a:p>
          <a:p>
            <a:pPr marL="1257300" lvl="2" indent="-342900" algn="just">
              <a:lnSpc>
                <a:spcPct val="150000"/>
              </a:lnSpc>
              <a:spcBef>
                <a:spcPts val="600"/>
              </a:spcBef>
              <a:buClr>
                <a:srgbClr val="FF0066"/>
              </a:buClr>
              <a:buFont typeface="Wingdings" panose="05000000000000000000" pitchFamily="2" charset="2"/>
              <a:buChar char="ü"/>
            </a:pPr>
            <a:r>
              <a:rPr lang="zh-CN" altLang="en-US" sz="2000" dirty="0">
                <a:latin typeface="微软雅黑" panose="020B0503020204020204" pitchFamily="34" charset="-122"/>
                <a:ea typeface="微软雅黑" panose="020B0503020204020204" pitchFamily="34" charset="-122"/>
                <a:cs typeface="+mn-ea"/>
                <a:sym typeface="+mn-lt"/>
              </a:rPr>
              <a:t>浮点乘法部件</a:t>
            </a:r>
          </a:p>
          <a:p>
            <a:pPr marL="1257300" lvl="2" indent="-342900" algn="just">
              <a:lnSpc>
                <a:spcPct val="150000"/>
              </a:lnSpc>
              <a:spcBef>
                <a:spcPts val="600"/>
              </a:spcBef>
              <a:buClr>
                <a:srgbClr val="FF0066"/>
              </a:buClr>
              <a:buFont typeface="Wingdings" panose="05000000000000000000" pitchFamily="2" charset="2"/>
              <a:buChar char="ü"/>
            </a:pPr>
            <a:r>
              <a:rPr lang="zh-CN" altLang="en-US" sz="2000" dirty="0">
                <a:latin typeface="微软雅黑" panose="020B0503020204020204" pitchFamily="34" charset="-122"/>
                <a:ea typeface="微软雅黑" panose="020B0503020204020204" pitchFamily="34" charset="-122"/>
                <a:cs typeface="+mn-ea"/>
                <a:sym typeface="+mn-lt"/>
              </a:rPr>
              <a:t>浮点除法部件</a:t>
            </a:r>
          </a:p>
          <a:p>
            <a:pPr marL="1257300" lvl="2" indent="-342900" algn="just">
              <a:lnSpc>
                <a:spcPct val="150000"/>
              </a:lnSpc>
              <a:spcBef>
                <a:spcPts val="600"/>
              </a:spcBef>
              <a:buClr>
                <a:srgbClr val="FF0066"/>
              </a:buClr>
              <a:buFont typeface="Wingdings" panose="05000000000000000000" pitchFamily="2" charset="2"/>
              <a:buChar char="ü"/>
            </a:pPr>
            <a:r>
              <a:rPr lang="zh-CN" altLang="en-US" sz="2000" dirty="0">
                <a:latin typeface="微软雅黑" panose="020B0503020204020204" pitchFamily="34" charset="-122"/>
                <a:ea typeface="微软雅黑" panose="020B0503020204020204" pitchFamily="34" charset="-122"/>
                <a:cs typeface="+mn-ea"/>
                <a:sym typeface="+mn-lt"/>
              </a:rPr>
              <a:t>浮点加法</a:t>
            </a:r>
            <a:r>
              <a:rPr lang="en-US" altLang="zh-CN" sz="2000" dirty="0">
                <a:latin typeface="微软雅黑" panose="020B0503020204020204" pitchFamily="34" charset="-122"/>
                <a:ea typeface="微软雅黑" panose="020B0503020204020204" pitchFamily="34" charset="-122"/>
                <a:cs typeface="+mn-ea"/>
                <a:sym typeface="+mn-lt"/>
              </a:rPr>
              <a:t>/</a:t>
            </a:r>
            <a:r>
              <a:rPr lang="zh-CN" altLang="en-US" sz="2000" dirty="0">
                <a:latin typeface="微软雅黑" panose="020B0503020204020204" pitchFamily="34" charset="-122"/>
                <a:ea typeface="微软雅黑" panose="020B0503020204020204" pitchFamily="34" charset="-122"/>
                <a:cs typeface="+mn-ea"/>
                <a:sym typeface="+mn-lt"/>
              </a:rPr>
              <a:t>转换</a:t>
            </a:r>
            <a:r>
              <a:rPr lang="en-US" altLang="zh-CN" sz="2000" dirty="0">
                <a:latin typeface="微软雅黑" panose="020B0503020204020204" pitchFamily="34" charset="-122"/>
                <a:ea typeface="微软雅黑" panose="020B0503020204020204" pitchFamily="34" charset="-122"/>
                <a:cs typeface="+mn-ea"/>
                <a:sym typeface="+mn-lt"/>
              </a:rPr>
              <a:t>/</a:t>
            </a:r>
            <a:r>
              <a:rPr lang="zh-CN" altLang="en-US" sz="2000" dirty="0">
                <a:latin typeface="微软雅黑" panose="020B0503020204020204" pitchFamily="34" charset="-122"/>
                <a:ea typeface="微软雅黑" panose="020B0503020204020204" pitchFamily="34" charset="-122"/>
                <a:cs typeface="+mn-ea"/>
                <a:sym typeface="+mn-lt"/>
              </a:rPr>
              <a:t>求平方根部件（它们可以并行工作）</a:t>
            </a:r>
            <a:endParaRPr lang="en-US" altLang="zh-CN" sz="2000" dirty="0">
              <a:latin typeface="微软雅黑" panose="020B0503020204020204" pitchFamily="34" charset="-122"/>
              <a:ea typeface="微软雅黑" panose="020B0503020204020204" pitchFamily="34" charset="-122"/>
              <a:cs typeface="+mn-ea"/>
              <a:sym typeface="+mn-lt"/>
            </a:endParaRPr>
          </a:p>
          <a:p>
            <a:pPr marL="800100" lvl="1" indent="-342900" algn="just">
              <a:lnSpc>
                <a:spcPct val="150000"/>
              </a:lnSpc>
              <a:spcBef>
                <a:spcPts val="600"/>
              </a:spcBef>
              <a:buClr>
                <a:srgbClr val="FF0066"/>
              </a:buClr>
              <a:buFont typeface="Wingdings" panose="05000000000000000000" pitchFamily="2" charset="2"/>
              <a:buChar char="Ø"/>
            </a:pPr>
            <a:r>
              <a:rPr lang="zh-CN" altLang="en-US" sz="2400" dirty="0">
                <a:latin typeface="微软雅黑" panose="020B0503020204020204" pitchFamily="34" charset="-122"/>
                <a:ea typeface="微软雅黑" panose="020B0503020204020204" pitchFamily="34" charset="-122"/>
                <a:cs typeface="+mn-ea"/>
                <a:sym typeface="+mn-lt"/>
              </a:rPr>
              <a:t>一个</a:t>
            </a:r>
            <a:r>
              <a:rPr lang="en-US" altLang="zh-CN" sz="2400" b="1" dirty="0">
                <a:solidFill>
                  <a:srgbClr val="0066FF"/>
                </a:solidFill>
                <a:latin typeface="微软雅黑" panose="020B0503020204020204" pitchFamily="34" charset="-122"/>
                <a:ea typeface="微软雅黑" panose="020B0503020204020204" pitchFamily="34" charset="-122"/>
                <a:cs typeface="+mn-ea"/>
                <a:sym typeface="+mn-lt"/>
              </a:rPr>
              <a:t>16×64</a:t>
            </a:r>
            <a:r>
              <a:rPr lang="zh-CN" altLang="en-US" sz="2400" b="1" dirty="0">
                <a:solidFill>
                  <a:srgbClr val="0066FF"/>
                </a:solidFill>
                <a:latin typeface="微软雅黑" panose="020B0503020204020204" pitchFamily="34" charset="-122"/>
                <a:ea typeface="微软雅黑" panose="020B0503020204020204" pitchFamily="34" charset="-122"/>
                <a:cs typeface="+mn-ea"/>
                <a:sym typeface="+mn-lt"/>
              </a:rPr>
              <a:t>位</a:t>
            </a:r>
            <a:r>
              <a:rPr lang="zh-CN" altLang="en-US" sz="2400" dirty="0">
                <a:latin typeface="微软雅黑" panose="020B0503020204020204" pitchFamily="34" charset="-122"/>
                <a:ea typeface="微软雅黑" panose="020B0503020204020204" pitchFamily="34" charset="-122"/>
                <a:cs typeface="+mn-ea"/>
                <a:sym typeface="+mn-lt"/>
              </a:rPr>
              <a:t>的浮点通用寄存器组。浮点通用寄存器组也可以设置成</a:t>
            </a:r>
            <a:r>
              <a:rPr lang="en-US" altLang="zh-CN" sz="2400" b="1" dirty="0">
                <a:solidFill>
                  <a:srgbClr val="0066FF"/>
                </a:solidFill>
                <a:latin typeface="微软雅黑" panose="020B0503020204020204" pitchFamily="34" charset="-122"/>
                <a:ea typeface="微软雅黑" panose="020B0503020204020204" pitchFamily="34" charset="-122"/>
                <a:cs typeface="+mn-ea"/>
                <a:sym typeface="+mn-lt"/>
              </a:rPr>
              <a:t>32</a:t>
            </a:r>
            <a:r>
              <a:rPr lang="zh-CN" altLang="en-US" sz="2400" b="1" dirty="0">
                <a:solidFill>
                  <a:srgbClr val="0066FF"/>
                </a:solidFill>
                <a:latin typeface="微软雅黑" panose="020B0503020204020204" pitchFamily="34" charset="-122"/>
                <a:ea typeface="微软雅黑" panose="020B0503020204020204" pitchFamily="34" charset="-122"/>
                <a:cs typeface="+mn-ea"/>
                <a:sym typeface="+mn-lt"/>
              </a:rPr>
              <a:t>个</a:t>
            </a:r>
            <a:r>
              <a:rPr lang="en-US" altLang="zh-CN" sz="2400" b="1" dirty="0">
                <a:solidFill>
                  <a:srgbClr val="0066FF"/>
                </a:solidFill>
                <a:latin typeface="微软雅黑" panose="020B0503020204020204" pitchFamily="34" charset="-122"/>
                <a:ea typeface="微软雅黑" panose="020B0503020204020204" pitchFamily="34" charset="-122"/>
                <a:cs typeface="+mn-ea"/>
                <a:sym typeface="+mn-lt"/>
              </a:rPr>
              <a:t>32</a:t>
            </a:r>
            <a:r>
              <a:rPr lang="zh-CN" altLang="en-US" sz="2400" b="1" dirty="0">
                <a:solidFill>
                  <a:srgbClr val="0066FF"/>
                </a:solidFill>
                <a:latin typeface="微软雅黑" panose="020B0503020204020204" pitchFamily="34" charset="-122"/>
                <a:ea typeface="微软雅黑" panose="020B0503020204020204" pitchFamily="34" charset="-122"/>
                <a:cs typeface="+mn-ea"/>
                <a:sym typeface="+mn-lt"/>
              </a:rPr>
              <a:t>位</a:t>
            </a:r>
            <a:r>
              <a:rPr lang="zh-CN" altLang="en-US" sz="2400" dirty="0">
                <a:latin typeface="微软雅黑" panose="020B0503020204020204" pitchFamily="34" charset="-122"/>
                <a:ea typeface="微软雅黑" panose="020B0503020204020204" pitchFamily="34" charset="-122"/>
                <a:cs typeface="+mn-ea"/>
                <a:sym typeface="+mn-lt"/>
              </a:rPr>
              <a:t>的浮点寄存器。</a:t>
            </a:r>
            <a:endParaRPr lang="en-US" altLang="zh-CN" sz="2400" dirty="0">
              <a:latin typeface="微软雅黑" panose="020B0503020204020204" pitchFamily="34" charset="-122"/>
              <a:ea typeface="微软雅黑" panose="020B0503020204020204" pitchFamily="34" charset="-122"/>
              <a:cs typeface="+mn-ea"/>
              <a:sym typeface="+mn-lt"/>
            </a:endParaRPr>
          </a:p>
          <a:p>
            <a:pPr marL="800100" lvl="1" indent="-342900" algn="just">
              <a:lnSpc>
                <a:spcPct val="150000"/>
              </a:lnSpc>
              <a:spcBef>
                <a:spcPts val="600"/>
              </a:spcBef>
              <a:buClr>
                <a:srgbClr val="FF0066"/>
              </a:buClr>
              <a:buFont typeface="Wingdings" panose="05000000000000000000" pitchFamily="2" charset="2"/>
              <a:buChar char="Ø"/>
            </a:pPr>
            <a:r>
              <a:rPr lang="en-US" altLang="zh-CN" sz="2400" dirty="0" err="1">
                <a:latin typeface="微软雅黑" panose="020B0503020204020204" pitchFamily="34" charset="-122"/>
                <a:ea typeface="微软雅黑" panose="020B0503020204020204" pitchFamily="34" charset="-122"/>
                <a:cs typeface="+mn-ea"/>
                <a:sym typeface="+mn-lt"/>
              </a:rPr>
              <a:t>R4000</a:t>
            </a:r>
            <a:r>
              <a:rPr lang="zh-CN" altLang="en-US" sz="2400" dirty="0">
                <a:latin typeface="微软雅黑" panose="020B0503020204020204" pitchFamily="34" charset="-122"/>
                <a:ea typeface="微软雅黑" panose="020B0503020204020204" pitchFamily="34" charset="-122"/>
                <a:cs typeface="+mn-ea"/>
                <a:sym typeface="+mn-lt"/>
              </a:rPr>
              <a:t>的指令流水线有</a:t>
            </a:r>
            <a:r>
              <a:rPr lang="en-US" altLang="zh-CN" sz="2400" b="1" dirty="0">
                <a:solidFill>
                  <a:srgbClr val="0066FF"/>
                </a:solidFill>
                <a:latin typeface="微软雅黑" panose="020B0503020204020204" pitchFamily="34" charset="-122"/>
                <a:ea typeface="微软雅黑" panose="020B0503020204020204" pitchFamily="34" charset="-122"/>
                <a:cs typeface="+mn-ea"/>
                <a:sym typeface="+mn-lt"/>
              </a:rPr>
              <a:t>8</a:t>
            </a:r>
            <a:r>
              <a:rPr lang="zh-CN" altLang="en-US" sz="2400" b="1" dirty="0">
                <a:solidFill>
                  <a:srgbClr val="0066FF"/>
                </a:solidFill>
                <a:latin typeface="微软雅黑" panose="020B0503020204020204" pitchFamily="34" charset="-122"/>
                <a:ea typeface="微软雅黑" panose="020B0503020204020204" pitchFamily="34" charset="-122"/>
                <a:cs typeface="+mn-ea"/>
                <a:sym typeface="+mn-lt"/>
              </a:rPr>
              <a:t>级</a:t>
            </a:r>
            <a:r>
              <a:rPr lang="zh-CN" altLang="en-US" sz="2400" dirty="0">
                <a:latin typeface="微软雅黑" panose="020B0503020204020204" pitchFamily="34" charset="-122"/>
                <a:ea typeface="微软雅黑" panose="020B0503020204020204" pitchFamily="34" charset="-122"/>
                <a:cs typeface="+mn-ea"/>
                <a:sym typeface="+mn-lt"/>
              </a:rPr>
              <a:t>。</a:t>
            </a:r>
            <a:endParaRPr lang="en-US" altLang="zh-CN" sz="2400" dirty="0">
              <a:latin typeface="微软雅黑" panose="020B0503020204020204" pitchFamily="34" charset="-122"/>
              <a:ea typeface="微软雅黑" panose="020B0503020204020204" pitchFamily="34" charset="-122"/>
              <a:cs typeface="+mn-ea"/>
              <a:sym typeface="+mn-lt"/>
            </a:endParaRPr>
          </a:p>
        </p:txBody>
      </p:sp>
      <p:grpSp>
        <p:nvGrpSpPr>
          <p:cNvPr id="8" name="组合 7">
            <a:extLst>
              <a:ext uri="{FF2B5EF4-FFF2-40B4-BE49-F238E27FC236}">
                <a16:creationId xmlns:a16="http://schemas.microsoft.com/office/drawing/2014/main" id="{82CE2ACD-499D-47AC-B55C-5B06DAE97E98}"/>
              </a:ext>
            </a:extLst>
          </p:cNvPr>
          <p:cNvGrpSpPr/>
          <p:nvPr/>
        </p:nvGrpSpPr>
        <p:grpSpPr>
          <a:xfrm>
            <a:off x="635243" y="278225"/>
            <a:ext cx="3652978" cy="714073"/>
            <a:chOff x="635241" y="278221"/>
            <a:chExt cx="3652978" cy="714072"/>
          </a:xfrm>
        </p:grpSpPr>
        <p:sp>
          <p:nvSpPr>
            <p:cNvPr id="12" name="矩形 11">
              <a:extLst>
                <a:ext uri="{FF2B5EF4-FFF2-40B4-BE49-F238E27FC236}">
                  <a16:creationId xmlns:a16="http://schemas.microsoft.com/office/drawing/2014/main" id="{752C7659-1704-4E56-BA55-FBEC4C30E618}"/>
                </a:ext>
              </a:extLst>
            </p:cNvPr>
            <p:cNvSpPr/>
            <p:nvPr/>
          </p:nvSpPr>
          <p:spPr>
            <a:xfrm>
              <a:off x="635241" y="676889"/>
              <a:ext cx="3652978" cy="315404"/>
            </a:xfrm>
            <a:prstGeom prst="rect">
              <a:avLst/>
            </a:prstGeom>
          </p:spPr>
          <p:txBody>
            <a:bodyPr wrap="square">
              <a:spAutoFit/>
            </a:bodyPr>
            <a:lstStyle/>
            <a:p>
              <a:pPr algn="ctr"/>
              <a:r>
                <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rPr>
                <a:t>Super-Pipeline Processor</a:t>
              </a:r>
            </a:p>
          </p:txBody>
        </p:sp>
        <p:sp>
          <p:nvSpPr>
            <p:cNvPr id="13" name="矩形 12">
              <a:extLst>
                <a:ext uri="{FF2B5EF4-FFF2-40B4-BE49-F238E27FC236}">
                  <a16:creationId xmlns:a16="http://schemas.microsoft.com/office/drawing/2014/main" id="{8A565167-5502-40D4-AFF3-6BA9308FF2E8}"/>
                </a:ext>
              </a:extLst>
            </p:cNvPr>
            <p:cNvSpPr/>
            <p:nvPr/>
          </p:nvSpPr>
          <p:spPr>
            <a:xfrm>
              <a:off x="1197484" y="278221"/>
              <a:ext cx="2698175" cy="523219"/>
            </a:xfrm>
            <a:prstGeom prst="rect">
              <a:avLst/>
            </a:prstGeom>
          </p:spPr>
          <p:txBody>
            <a:bodyPr wrap="none">
              <a:spAutoFit/>
            </a:bodyPr>
            <a:lstStyle/>
            <a:p>
              <a:r>
                <a:rPr lang="zh-CN" altLang="en-US" sz="2800" b="1" dirty="0">
                  <a:solidFill>
                    <a:schemeClr val="tx1">
                      <a:lumMod val="85000"/>
                      <a:lumOff val="15000"/>
                    </a:schemeClr>
                  </a:solidFill>
                  <a:latin typeface="等线" panose="02010600030101010101" pitchFamily="2" charset="-122"/>
                  <a:ea typeface="等线" panose="02010600030101010101" pitchFamily="2" charset="-122"/>
                </a:rPr>
                <a:t>超流水线处理器</a:t>
              </a:r>
            </a:p>
          </p:txBody>
        </p:sp>
      </p:grpSp>
    </p:spTree>
    <p:extLst>
      <p:ext uri="{BB962C8B-B14F-4D97-AF65-F5344CB8AC3E}">
        <p14:creationId xmlns:p14="http://schemas.microsoft.com/office/powerpoint/2010/main" val="3252698251"/>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1">
                                            <p:txEl>
                                              <p:pRg st="5" end="5"/>
                                            </p:txEl>
                                          </p:spTgt>
                                        </p:tgtEl>
                                        <p:attrNameLst>
                                          <p:attrName>style.visibility</p:attrName>
                                        </p:attrNameLst>
                                      </p:cBhvr>
                                      <p:to>
                                        <p:strVal val="visible"/>
                                      </p:to>
                                    </p:set>
                                    <p:animEffect transition="in" filter="blinds(horizontal)">
                                      <p:cBhvr>
                                        <p:cTn id="7" dur="500"/>
                                        <p:tgtEl>
                                          <p:spTgt spid="11">
                                            <p:txEl>
                                              <p:pRg st="5" end="5"/>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1">
                                            <p:txEl>
                                              <p:pRg st="6" end="6"/>
                                            </p:txEl>
                                          </p:spTgt>
                                        </p:tgtEl>
                                        <p:attrNameLst>
                                          <p:attrName>style.visibility</p:attrName>
                                        </p:attrNameLst>
                                      </p:cBhvr>
                                      <p:to>
                                        <p:strVal val="visible"/>
                                      </p:to>
                                    </p:set>
                                    <p:animEffect transition="in" filter="blinds(horizontal)">
                                      <p:cBhvr>
                                        <p:cTn id="12" dur="500"/>
                                        <p:tgtEl>
                                          <p:spTgt spid="11">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自由: 形状 22"/>
          <p:cNvSpPr/>
          <p:nvPr/>
        </p:nvSpPr>
        <p:spPr bwMode="auto">
          <a:xfrm rot="12600000">
            <a:off x="628798" y="267712"/>
            <a:ext cx="166903" cy="731887"/>
          </a:xfrm>
          <a:custGeom>
            <a:avLst/>
            <a:gdLst>
              <a:gd name="connsiteX0" fmla="*/ 260214 w 260214"/>
              <a:gd name="connsiteY0" fmla="*/ 995963 h 1141060"/>
              <a:gd name="connsiteX1" fmla="*/ 0 w 260214"/>
              <a:gd name="connsiteY1" fmla="*/ 1141060 h 1141060"/>
              <a:gd name="connsiteX2" fmla="*/ 0 w 260214"/>
              <a:gd name="connsiteY2" fmla="*/ 146621 h 1141060"/>
              <a:gd name="connsiteX3" fmla="*/ 260214 w 260214"/>
              <a:gd name="connsiteY3" fmla="*/ 0 h 1141060"/>
            </a:gdLst>
            <a:ahLst/>
            <a:cxnLst>
              <a:cxn ang="0">
                <a:pos x="connsiteX0" y="connsiteY0"/>
              </a:cxn>
              <a:cxn ang="0">
                <a:pos x="connsiteX1" y="connsiteY1"/>
              </a:cxn>
              <a:cxn ang="0">
                <a:pos x="connsiteX2" y="connsiteY2"/>
              </a:cxn>
              <a:cxn ang="0">
                <a:pos x="connsiteX3" y="connsiteY3"/>
              </a:cxn>
            </a:cxnLst>
            <a:rect l="l" t="t" r="r" b="b"/>
            <a:pathLst>
              <a:path w="260214" h="1141060">
                <a:moveTo>
                  <a:pt x="260214" y="995963"/>
                </a:moveTo>
                <a:lnTo>
                  <a:pt x="0" y="1141060"/>
                </a:lnTo>
                <a:lnTo>
                  <a:pt x="0" y="146621"/>
                </a:lnTo>
                <a:lnTo>
                  <a:pt x="260214" y="0"/>
                </a:lnTo>
                <a:close/>
              </a:path>
            </a:pathLst>
          </a:custGeom>
          <a:solidFill>
            <a:srgbClr val="0075EA"/>
          </a:solidFill>
          <a:ln>
            <a:noFill/>
          </a:ln>
        </p:spPr>
        <p:txBody>
          <a:bodyPr vert="horz" wrap="square" lIns="91440" tIns="45720" rIns="91440" bIns="45720" numCol="1" anchor="t" anchorCtr="0" compatLnSpc="1">
            <a:noAutofit/>
          </a:bodyPr>
          <a:lstStyle/>
          <a:p>
            <a:endParaRPr lang="zh-CN" altLang="en-US" dirty="0"/>
          </a:p>
        </p:txBody>
      </p:sp>
      <p:grpSp>
        <p:nvGrpSpPr>
          <p:cNvPr id="8" name="组合 7">
            <a:extLst>
              <a:ext uri="{FF2B5EF4-FFF2-40B4-BE49-F238E27FC236}">
                <a16:creationId xmlns:a16="http://schemas.microsoft.com/office/drawing/2014/main" id="{82CE2ACD-499D-47AC-B55C-5B06DAE97E98}"/>
              </a:ext>
            </a:extLst>
          </p:cNvPr>
          <p:cNvGrpSpPr/>
          <p:nvPr/>
        </p:nvGrpSpPr>
        <p:grpSpPr>
          <a:xfrm>
            <a:off x="635243" y="278225"/>
            <a:ext cx="3652978" cy="714073"/>
            <a:chOff x="635241" y="278221"/>
            <a:chExt cx="3652978" cy="714072"/>
          </a:xfrm>
        </p:grpSpPr>
        <p:sp>
          <p:nvSpPr>
            <p:cNvPr id="12" name="矩形 11">
              <a:extLst>
                <a:ext uri="{FF2B5EF4-FFF2-40B4-BE49-F238E27FC236}">
                  <a16:creationId xmlns:a16="http://schemas.microsoft.com/office/drawing/2014/main" id="{752C7659-1704-4E56-BA55-FBEC4C30E618}"/>
                </a:ext>
              </a:extLst>
            </p:cNvPr>
            <p:cNvSpPr/>
            <p:nvPr/>
          </p:nvSpPr>
          <p:spPr>
            <a:xfrm>
              <a:off x="635241" y="676889"/>
              <a:ext cx="3652978" cy="315404"/>
            </a:xfrm>
            <a:prstGeom prst="rect">
              <a:avLst/>
            </a:prstGeom>
          </p:spPr>
          <p:txBody>
            <a:bodyPr wrap="square">
              <a:spAutoFit/>
            </a:bodyPr>
            <a:lstStyle/>
            <a:p>
              <a:pPr algn="ctr"/>
              <a:r>
                <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rPr>
                <a:t>Super-Pipeline Processor</a:t>
              </a:r>
            </a:p>
          </p:txBody>
        </p:sp>
        <p:sp>
          <p:nvSpPr>
            <p:cNvPr id="13" name="矩形 12">
              <a:extLst>
                <a:ext uri="{FF2B5EF4-FFF2-40B4-BE49-F238E27FC236}">
                  <a16:creationId xmlns:a16="http://schemas.microsoft.com/office/drawing/2014/main" id="{8A565167-5502-40D4-AFF3-6BA9308FF2E8}"/>
                </a:ext>
              </a:extLst>
            </p:cNvPr>
            <p:cNvSpPr/>
            <p:nvPr/>
          </p:nvSpPr>
          <p:spPr>
            <a:xfrm>
              <a:off x="1197484" y="278221"/>
              <a:ext cx="2698175" cy="523219"/>
            </a:xfrm>
            <a:prstGeom prst="rect">
              <a:avLst/>
            </a:prstGeom>
          </p:spPr>
          <p:txBody>
            <a:bodyPr wrap="none">
              <a:spAutoFit/>
            </a:bodyPr>
            <a:lstStyle/>
            <a:p>
              <a:r>
                <a:rPr lang="zh-CN" altLang="en-US" sz="2800" b="1" dirty="0">
                  <a:solidFill>
                    <a:schemeClr val="tx1">
                      <a:lumMod val="85000"/>
                      <a:lumOff val="15000"/>
                    </a:schemeClr>
                  </a:solidFill>
                  <a:latin typeface="等线" panose="02010600030101010101" pitchFamily="2" charset="-122"/>
                  <a:ea typeface="等线" panose="02010600030101010101" pitchFamily="2" charset="-122"/>
                </a:rPr>
                <a:t>超流水线处理器</a:t>
              </a:r>
            </a:p>
          </p:txBody>
        </p:sp>
      </p:grpSp>
      <p:pic>
        <p:nvPicPr>
          <p:cNvPr id="7" name="Picture 8" descr="arch77">
            <a:extLst>
              <a:ext uri="{FF2B5EF4-FFF2-40B4-BE49-F238E27FC236}">
                <a16:creationId xmlns:a16="http://schemas.microsoft.com/office/drawing/2014/main" id="{1C691277-D33F-4650-9BAE-5C0BB4A3E3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28867" y="1285863"/>
            <a:ext cx="8949215" cy="39798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0618440"/>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自由: 形状 22"/>
          <p:cNvSpPr/>
          <p:nvPr/>
        </p:nvSpPr>
        <p:spPr bwMode="auto">
          <a:xfrm rot="12600000">
            <a:off x="628798" y="267712"/>
            <a:ext cx="166903" cy="731887"/>
          </a:xfrm>
          <a:custGeom>
            <a:avLst/>
            <a:gdLst>
              <a:gd name="connsiteX0" fmla="*/ 260214 w 260214"/>
              <a:gd name="connsiteY0" fmla="*/ 995963 h 1141060"/>
              <a:gd name="connsiteX1" fmla="*/ 0 w 260214"/>
              <a:gd name="connsiteY1" fmla="*/ 1141060 h 1141060"/>
              <a:gd name="connsiteX2" fmla="*/ 0 w 260214"/>
              <a:gd name="connsiteY2" fmla="*/ 146621 h 1141060"/>
              <a:gd name="connsiteX3" fmla="*/ 260214 w 260214"/>
              <a:gd name="connsiteY3" fmla="*/ 0 h 1141060"/>
            </a:gdLst>
            <a:ahLst/>
            <a:cxnLst>
              <a:cxn ang="0">
                <a:pos x="connsiteX0" y="connsiteY0"/>
              </a:cxn>
              <a:cxn ang="0">
                <a:pos x="connsiteX1" y="connsiteY1"/>
              </a:cxn>
              <a:cxn ang="0">
                <a:pos x="connsiteX2" y="connsiteY2"/>
              </a:cxn>
              <a:cxn ang="0">
                <a:pos x="connsiteX3" y="connsiteY3"/>
              </a:cxn>
            </a:cxnLst>
            <a:rect l="l" t="t" r="r" b="b"/>
            <a:pathLst>
              <a:path w="260214" h="1141060">
                <a:moveTo>
                  <a:pt x="260214" y="995963"/>
                </a:moveTo>
                <a:lnTo>
                  <a:pt x="0" y="1141060"/>
                </a:lnTo>
                <a:lnTo>
                  <a:pt x="0" y="146621"/>
                </a:lnTo>
                <a:lnTo>
                  <a:pt x="260214" y="0"/>
                </a:lnTo>
                <a:close/>
              </a:path>
            </a:pathLst>
          </a:custGeom>
          <a:solidFill>
            <a:srgbClr val="0075EA"/>
          </a:solidFill>
          <a:ln>
            <a:noFill/>
          </a:ln>
        </p:spPr>
        <p:txBody>
          <a:bodyPr vert="horz" wrap="square" lIns="91440" tIns="45720" rIns="91440" bIns="45720" numCol="1" anchor="t" anchorCtr="0" compatLnSpc="1">
            <a:noAutofit/>
          </a:bodyPr>
          <a:lstStyle/>
          <a:p>
            <a:endParaRPr lang="zh-CN" altLang="en-US" dirty="0"/>
          </a:p>
        </p:txBody>
      </p:sp>
      <p:sp>
        <p:nvSpPr>
          <p:cNvPr id="11" name="矩形 10">
            <a:extLst>
              <a:ext uri="{FF2B5EF4-FFF2-40B4-BE49-F238E27FC236}">
                <a16:creationId xmlns:a16="http://schemas.microsoft.com/office/drawing/2014/main" id="{6C110C1E-F681-4180-A55B-8F47F2A964AA}"/>
              </a:ext>
            </a:extLst>
          </p:cNvPr>
          <p:cNvSpPr/>
          <p:nvPr/>
        </p:nvSpPr>
        <p:spPr>
          <a:xfrm>
            <a:off x="1060868" y="1269819"/>
            <a:ext cx="10078187" cy="4900829"/>
          </a:xfrm>
          <a:prstGeom prst="rect">
            <a:avLst/>
          </a:prstGeom>
          <a:ln>
            <a:solidFill>
              <a:schemeClr val="accent1"/>
            </a:solidFill>
          </a:ln>
        </p:spPr>
        <p:txBody>
          <a:bodyPr wrap="square" lIns="72000" rIns="72000">
            <a:spAutoFit/>
          </a:bodyPr>
          <a:lstStyle/>
          <a:p>
            <a:pPr marL="342900" indent="-342900" algn="just">
              <a:lnSpc>
                <a:spcPct val="150000"/>
              </a:lnSpc>
              <a:spcBef>
                <a:spcPts val="600"/>
              </a:spcBef>
              <a:buClr>
                <a:srgbClr val="FF0066"/>
              </a:buClr>
              <a:buFont typeface="Wingdings" panose="05000000000000000000" pitchFamily="2" charset="2"/>
              <a:buChar char="p"/>
            </a:pPr>
            <a:r>
              <a:rPr lang="en-US" altLang="zh-CN" sz="2400" dirty="0" err="1">
                <a:latin typeface="微软雅黑" panose="020B0503020204020204" pitchFamily="34" charset="-122"/>
                <a:ea typeface="微软雅黑" panose="020B0503020204020204" pitchFamily="34" charset="-122"/>
                <a:cs typeface="+mn-ea"/>
                <a:sym typeface="+mn-lt"/>
              </a:rPr>
              <a:t>R4000</a:t>
            </a:r>
            <a:r>
              <a:rPr lang="zh-CN" altLang="en-US" sz="2400" dirty="0">
                <a:latin typeface="微软雅黑" panose="020B0503020204020204" pitchFamily="34" charset="-122"/>
                <a:ea typeface="微软雅黑" panose="020B0503020204020204" pitchFamily="34" charset="-122"/>
                <a:cs typeface="+mn-ea"/>
                <a:sym typeface="+mn-lt"/>
              </a:rPr>
              <a:t>处理器流水线各级的功能</a:t>
            </a:r>
            <a:endParaRPr lang="en-US" altLang="zh-CN" sz="2400" dirty="0">
              <a:latin typeface="微软雅黑" panose="020B0503020204020204" pitchFamily="34" charset="-122"/>
              <a:ea typeface="微软雅黑" panose="020B0503020204020204" pitchFamily="34" charset="-122"/>
              <a:cs typeface="+mn-ea"/>
              <a:sym typeface="+mn-lt"/>
            </a:endParaRPr>
          </a:p>
          <a:p>
            <a:pPr marL="800100" lvl="1" indent="-342900" algn="just">
              <a:lnSpc>
                <a:spcPct val="150000"/>
              </a:lnSpc>
              <a:spcBef>
                <a:spcPts val="600"/>
              </a:spcBef>
              <a:buClr>
                <a:srgbClr val="FF0066"/>
              </a:buClr>
              <a:buFont typeface="Wingdings" panose="05000000000000000000" pitchFamily="2" charset="2"/>
              <a:buChar char="Ø"/>
            </a:pPr>
            <a:r>
              <a:rPr lang="en-US" altLang="zh-CN" sz="2000" b="1" dirty="0">
                <a:solidFill>
                  <a:srgbClr val="0066FF"/>
                </a:solidFill>
                <a:latin typeface="微软雅黑" panose="020B0503020204020204" pitchFamily="34" charset="-122"/>
                <a:ea typeface="微软雅黑" panose="020B0503020204020204" pitchFamily="34" charset="-122"/>
                <a:cs typeface="+mn-ea"/>
                <a:sym typeface="+mn-lt"/>
              </a:rPr>
              <a:t>IF</a:t>
            </a:r>
            <a:r>
              <a:rPr lang="zh-CN" altLang="en-US" sz="2000" b="1" dirty="0">
                <a:solidFill>
                  <a:srgbClr val="0066FF"/>
                </a:solidFill>
                <a:latin typeface="微软雅黑" panose="020B0503020204020204" pitchFamily="34" charset="-122"/>
                <a:ea typeface="微软雅黑" panose="020B0503020204020204" pitchFamily="34" charset="-122"/>
                <a:cs typeface="+mn-ea"/>
                <a:sym typeface="+mn-lt"/>
              </a:rPr>
              <a:t>：</a:t>
            </a:r>
            <a:r>
              <a:rPr lang="zh-CN" altLang="en-US" sz="2000" dirty="0">
                <a:latin typeface="微软雅黑" panose="020B0503020204020204" pitchFamily="34" charset="-122"/>
                <a:ea typeface="微软雅黑" panose="020B0503020204020204" pitchFamily="34" charset="-122"/>
                <a:cs typeface="+mn-ea"/>
                <a:sym typeface="+mn-lt"/>
              </a:rPr>
              <a:t>取指令的前半步，根据</a:t>
            </a:r>
            <a:r>
              <a:rPr lang="en-US" altLang="zh-CN" sz="2000" dirty="0">
                <a:latin typeface="微软雅黑" panose="020B0503020204020204" pitchFamily="34" charset="-122"/>
                <a:ea typeface="微软雅黑" panose="020B0503020204020204" pitchFamily="34" charset="-122"/>
                <a:cs typeface="+mn-ea"/>
                <a:sym typeface="+mn-lt"/>
              </a:rPr>
              <a:t>PC</a:t>
            </a:r>
            <a:r>
              <a:rPr lang="zh-CN" altLang="en-US" sz="2000" dirty="0">
                <a:latin typeface="微软雅黑" panose="020B0503020204020204" pitchFamily="34" charset="-122"/>
                <a:ea typeface="微软雅黑" panose="020B0503020204020204" pitchFamily="34" charset="-122"/>
                <a:cs typeface="+mn-ea"/>
                <a:sym typeface="+mn-lt"/>
              </a:rPr>
              <a:t>值去启动对指令</a:t>
            </a:r>
            <a:r>
              <a:rPr lang="en-US" altLang="zh-CN" sz="2000" dirty="0">
                <a:latin typeface="微软雅黑" panose="020B0503020204020204" pitchFamily="34" charset="-122"/>
                <a:ea typeface="微软雅黑" panose="020B0503020204020204" pitchFamily="34" charset="-122"/>
                <a:cs typeface="+mn-ea"/>
                <a:sym typeface="+mn-lt"/>
              </a:rPr>
              <a:t>Cache</a:t>
            </a:r>
            <a:r>
              <a:rPr lang="zh-CN" altLang="en-US" sz="2000" dirty="0">
                <a:latin typeface="微软雅黑" panose="020B0503020204020204" pitchFamily="34" charset="-122"/>
                <a:ea typeface="微软雅黑" panose="020B0503020204020204" pitchFamily="34" charset="-122"/>
                <a:cs typeface="+mn-ea"/>
                <a:sym typeface="+mn-lt"/>
              </a:rPr>
              <a:t>的访问。</a:t>
            </a:r>
          </a:p>
          <a:p>
            <a:pPr marL="800100" lvl="1" indent="-342900" algn="just">
              <a:lnSpc>
                <a:spcPct val="150000"/>
              </a:lnSpc>
              <a:spcBef>
                <a:spcPts val="600"/>
              </a:spcBef>
              <a:buClr>
                <a:srgbClr val="FF0066"/>
              </a:buClr>
              <a:buFont typeface="Wingdings" panose="05000000000000000000" pitchFamily="2" charset="2"/>
              <a:buChar char="Ø"/>
            </a:pPr>
            <a:r>
              <a:rPr lang="en-US" altLang="zh-CN" sz="2000" b="1" dirty="0">
                <a:solidFill>
                  <a:srgbClr val="0066FF"/>
                </a:solidFill>
                <a:latin typeface="微软雅黑" panose="020B0503020204020204" pitchFamily="34" charset="-122"/>
                <a:ea typeface="微软雅黑" panose="020B0503020204020204" pitchFamily="34" charset="-122"/>
                <a:cs typeface="+mn-ea"/>
                <a:sym typeface="+mn-lt"/>
              </a:rPr>
              <a:t>IS</a:t>
            </a:r>
            <a:r>
              <a:rPr lang="zh-CN" altLang="en-US" sz="2000" b="1" dirty="0">
                <a:solidFill>
                  <a:srgbClr val="0066FF"/>
                </a:solidFill>
                <a:latin typeface="微软雅黑" panose="020B0503020204020204" pitchFamily="34" charset="-122"/>
                <a:ea typeface="微软雅黑" panose="020B0503020204020204" pitchFamily="34" charset="-122"/>
                <a:cs typeface="+mn-ea"/>
                <a:sym typeface="+mn-lt"/>
              </a:rPr>
              <a:t>：</a:t>
            </a:r>
            <a:r>
              <a:rPr lang="zh-CN" altLang="en-US" sz="2000" dirty="0">
                <a:latin typeface="微软雅黑" panose="020B0503020204020204" pitchFamily="34" charset="-122"/>
                <a:ea typeface="微软雅黑" panose="020B0503020204020204" pitchFamily="34" charset="-122"/>
                <a:cs typeface="+mn-ea"/>
                <a:sym typeface="+mn-lt"/>
              </a:rPr>
              <a:t>取指令的后半步，在这一级完成对指令</a:t>
            </a:r>
            <a:r>
              <a:rPr lang="en-US" altLang="zh-CN" sz="2000" dirty="0">
                <a:latin typeface="微软雅黑" panose="020B0503020204020204" pitchFamily="34" charset="-122"/>
                <a:ea typeface="微软雅黑" panose="020B0503020204020204" pitchFamily="34" charset="-122"/>
                <a:cs typeface="+mn-ea"/>
                <a:sym typeface="+mn-lt"/>
              </a:rPr>
              <a:t>Cache</a:t>
            </a:r>
            <a:r>
              <a:rPr lang="zh-CN" altLang="en-US" sz="2000" dirty="0">
                <a:latin typeface="微软雅黑" panose="020B0503020204020204" pitchFamily="34" charset="-122"/>
                <a:ea typeface="微软雅黑" panose="020B0503020204020204" pitchFamily="34" charset="-122"/>
                <a:cs typeface="+mn-ea"/>
                <a:sym typeface="+mn-lt"/>
              </a:rPr>
              <a:t>的访问。</a:t>
            </a:r>
          </a:p>
          <a:p>
            <a:pPr marL="800100" lvl="1" indent="-342900" algn="just">
              <a:lnSpc>
                <a:spcPct val="150000"/>
              </a:lnSpc>
              <a:spcBef>
                <a:spcPts val="600"/>
              </a:spcBef>
              <a:buClr>
                <a:srgbClr val="FF0066"/>
              </a:buClr>
              <a:buFont typeface="Wingdings" panose="05000000000000000000" pitchFamily="2" charset="2"/>
              <a:buChar char="Ø"/>
            </a:pPr>
            <a:r>
              <a:rPr lang="en-US" altLang="zh-CN" sz="2000" b="1" dirty="0">
                <a:solidFill>
                  <a:srgbClr val="0066FF"/>
                </a:solidFill>
                <a:latin typeface="微软雅黑" panose="020B0503020204020204" pitchFamily="34" charset="-122"/>
                <a:ea typeface="微软雅黑" panose="020B0503020204020204" pitchFamily="34" charset="-122"/>
                <a:cs typeface="+mn-ea"/>
                <a:sym typeface="+mn-lt"/>
              </a:rPr>
              <a:t>RF</a:t>
            </a:r>
            <a:r>
              <a:rPr lang="zh-CN" altLang="en-US" sz="2000" b="1" dirty="0">
                <a:solidFill>
                  <a:srgbClr val="0066FF"/>
                </a:solidFill>
                <a:latin typeface="微软雅黑" panose="020B0503020204020204" pitchFamily="34" charset="-122"/>
                <a:ea typeface="微软雅黑" panose="020B0503020204020204" pitchFamily="34" charset="-122"/>
                <a:cs typeface="+mn-ea"/>
                <a:sym typeface="+mn-lt"/>
              </a:rPr>
              <a:t>：</a:t>
            </a:r>
            <a:r>
              <a:rPr lang="zh-CN" altLang="en-US" sz="2000" dirty="0">
                <a:latin typeface="微软雅黑" panose="020B0503020204020204" pitchFamily="34" charset="-122"/>
                <a:ea typeface="微软雅黑" panose="020B0503020204020204" pitchFamily="34" charset="-122"/>
                <a:cs typeface="+mn-ea"/>
                <a:sym typeface="+mn-lt"/>
              </a:rPr>
              <a:t>指令译码，访问寄存器读取操作数，冲突检测，并判断指令</a:t>
            </a:r>
            <a:r>
              <a:rPr lang="en-US" altLang="zh-CN" sz="2000" dirty="0">
                <a:latin typeface="微软雅黑" panose="020B0503020204020204" pitchFamily="34" charset="-122"/>
                <a:ea typeface="微软雅黑" panose="020B0503020204020204" pitchFamily="34" charset="-122"/>
                <a:cs typeface="+mn-ea"/>
                <a:sym typeface="+mn-lt"/>
              </a:rPr>
              <a:t>Cache</a:t>
            </a:r>
            <a:r>
              <a:rPr lang="zh-CN" altLang="en-US" sz="2000" dirty="0">
                <a:latin typeface="微软雅黑" panose="020B0503020204020204" pitchFamily="34" charset="-122"/>
                <a:ea typeface="微软雅黑" panose="020B0503020204020204" pitchFamily="34" charset="-122"/>
                <a:cs typeface="+mn-ea"/>
                <a:sym typeface="+mn-lt"/>
              </a:rPr>
              <a:t>是否命中。</a:t>
            </a:r>
          </a:p>
          <a:p>
            <a:pPr marL="800100" lvl="1" indent="-342900" algn="just">
              <a:lnSpc>
                <a:spcPct val="150000"/>
              </a:lnSpc>
              <a:spcBef>
                <a:spcPts val="600"/>
              </a:spcBef>
              <a:buClr>
                <a:srgbClr val="FF0066"/>
              </a:buClr>
              <a:buFont typeface="Wingdings" panose="05000000000000000000" pitchFamily="2" charset="2"/>
              <a:buChar char="Ø"/>
            </a:pPr>
            <a:r>
              <a:rPr lang="en-US" altLang="zh-CN" sz="2000" b="1" dirty="0">
                <a:solidFill>
                  <a:srgbClr val="0066FF"/>
                </a:solidFill>
                <a:latin typeface="微软雅黑" panose="020B0503020204020204" pitchFamily="34" charset="-122"/>
                <a:ea typeface="微软雅黑" panose="020B0503020204020204" pitchFamily="34" charset="-122"/>
                <a:cs typeface="+mn-ea"/>
                <a:sym typeface="+mn-lt"/>
              </a:rPr>
              <a:t>EX</a:t>
            </a:r>
            <a:r>
              <a:rPr lang="zh-CN" altLang="en-US" sz="2000" b="1" dirty="0">
                <a:solidFill>
                  <a:srgbClr val="0066FF"/>
                </a:solidFill>
                <a:latin typeface="微软雅黑" panose="020B0503020204020204" pitchFamily="34" charset="-122"/>
                <a:ea typeface="微软雅黑" panose="020B0503020204020204" pitchFamily="34" charset="-122"/>
                <a:cs typeface="+mn-ea"/>
                <a:sym typeface="+mn-lt"/>
              </a:rPr>
              <a:t>：</a:t>
            </a:r>
            <a:r>
              <a:rPr lang="zh-CN" altLang="en-US" sz="2000" dirty="0">
                <a:latin typeface="微软雅黑" panose="020B0503020204020204" pitchFamily="34" charset="-122"/>
                <a:ea typeface="微软雅黑" panose="020B0503020204020204" pitchFamily="34" charset="-122"/>
                <a:cs typeface="+mn-ea"/>
                <a:sym typeface="+mn-lt"/>
              </a:rPr>
              <a:t>指令执行。包括：有效地址计算，</a:t>
            </a:r>
            <a:r>
              <a:rPr lang="en-US" altLang="zh-CN" sz="2000" dirty="0">
                <a:latin typeface="微软雅黑" panose="020B0503020204020204" pitchFamily="34" charset="-122"/>
                <a:ea typeface="微软雅黑" panose="020B0503020204020204" pitchFamily="34" charset="-122"/>
                <a:cs typeface="+mn-ea"/>
                <a:sym typeface="+mn-lt"/>
              </a:rPr>
              <a:t>ALU</a:t>
            </a:r>
            <a:r>
              <a:rPr lang="zh-CN" altLang="en-US" sz="2000" dirty="0">
                <a:latin typeface="微软雅黑" panose="020B0503020204020204" pitchFamily="34" charset="-122"/>
                <a:ea typeface="微软雅黑" panose="020B0503020204020204" pitchFamily="34" charset="-122"/>
                <a:cs typeface="+mn-ea"/>
                <a:sym typeface="+mn-lt"/>
              </a:rPr>
              <a:t>操作，分支目标地址计算等。</a:t>
            </a:r>
          </a:p>
          <a:p>
            <a:pPr marL="800100" lvl="1" indent="-342900" algn="just">
              <a:lnSpc>
                <a:spcPct val="150000"/>
              </a:lnSpc>
              <a:spcBef>
                <a:spcPts val="600"/>
              </a:spcBef>
              <a:buClr>
                <a:srgbClr val="FF0066"/>
              </a:buClr>
              <a:buFont typeface="Wingdings" panose="05000000000000000000" pitchFamily="2" charset="2"/>
              <a:buChar char="Ø"/>
            </a:pPr>
            <a:r>
              <a:rPr lang="en-US" altLang="zh-CN" sz="2000" b="1" dirty="0">
                <a:solidFill>
                  <a:srgbClr val="0066FF"/>
                </a:solidFill>
                <a:latin typeface="微软雅黑" panose="020B0503020204020204" pitchFamily="34" charset="-122"/>
                <a:ea typeface="微软雅黑" panose="020B0503020204020204" pitchFamily="34" charset="-122"/>
                <a:cs typeface="+mn-ea"/>
                <a:sym typeface="+mn-lt"/>
              </a:rPr>
              <a:t>DF</a:t>
            </a:r>
            <a:r>
              <a:rPr lang="zh-CN" altLang="en-US" sz="2000" b="1" dirty="0">
                <a:solidFill>
                  <a:srgbClr val="0066FF"/>
                </a:solidFill>
                <a:latin typeface="微软雅黑" panose="020B0503020204020204" pitchFamily="34" charset="-122"/>
                <a:ea typeface="微软雅黑" panose="020B0503020204020204" pitchFamily="34" charset="-122"/>
                <a:cs typeface="+mn-ea"/>
                <a:sym typeface="+mn-lt"/>
              </a:rPr>
              <a:t>：</a:t>
            </a:r>
            <a:r>
              <a:rPr lang="zh-CN" altLang="en-US" sz="2000" dirty="0">
                <a:latin typeface="微软雅黑" panose="020B0503020204020204" pitchFamily="34" charset="-122"/>
                <a:ea typeface="微软雅黑" panose="020B0503020204020204" pitchFamily="34" charset="-122"/>
                <a:cs typeface="+mn-ea"/>
                <a:sym typeface="+mn-lt"/>
              </a:rPr>
              <a:t>取数据的前半步，启动对数据</a:t>
            </a:r>
            <a:r>
              <a:rPr lang="en-US" altLang="zh-CN" sz="2000" dirty="0">
                <a:latin typeface="微软雅黑" panose="020B0503020204020204" pitchFamily="34" charset="-122"/>
                <a:ea typeface="微软雅黑" panose="020B0503020204020204" pitchFamily="34" charset="-122"/>
                <a:cs typeface="+mn-ea"/>
                <a:sym typeface="+mn-lt"/>
              </a:rPr>
              <a:t>Cache</a:t>
            </a:r>
            <a:r>
              <a:rPr lang="zh-CN" altLang="en-US" sz="2000" dirty="0">
                <a:latin typeface="微软雅黑" panose="020B0503020204020204" pitchFamily="34" charset="-122"/>
                <a:ea typeface="微软雅黑" panose="020B0503020204020204" pitchFamily="34" charset="-122"/>
                <a:cs typeface="+mn-ea"/>
                <a:sym typeface="+mn-lt"/>
              </a:rPr>
              <a:t>的访问。</a:t>
            </a:r>
          </a:p>
          <a:p>
            <a:pPr marL="800100" lvl="1" indent="-342900" algn="just">
              <a:lnSpc>
                <a:spcPct val="150000"/>
              </a:lnSpc>
              <a:spcBef>
                <a:spcPts val="600"/>
              </a:spcBef>
              <a:buClr>
                <a:srgbClr val="FF0066"/>
              </a:buClr>
              <a:buFont typeface="Wingdings" panose="05000000000000000000" pitchFamily="2" charset="2"/>
              <a:buChar char="Ø"/>
            </a:pPr>
            <a:r>
              <a:rPr lang="en-US" altLang="zh-CN" sz="2000" b="1" dirty="0">
                <a:solidFill>
                  <a:srgbClr val="0066FF"/>
                </a:solidFill>
                <a:latin typeface="微软雅黑" panose="020B0503020204020204" pitchFamily="34" charset="-122"/>
                <a:ea typeface="微软雅黑" panose="020B0503020204020204" pitchFamily="34" charset="-122"/>
                <a:cs typeface="+mn-ea"/>
                <a:sym typeface="+mn-lt"/>
              </a:rPr>
              <a:t>DS</a:t>
            </a:r>
            <a:r>
              <a:rPr lang="zh-CN" altLang="en-US" sz="2000" b="1" dirty="0">
                <a:solidFill>
                  <a:srgbClr val="0066FF"/>
                </a:solidFill>
                <a:latin typeface="微软雅黑" panose="020B0503020204020204" pitchFamily="34" charset="-122"/>
                <a:ea typeface="微软雅黑" panose="020B0503020204020204" pitchFamily="34" charset="-122"/>
                <a:cs typeface="+mn-ea"/>
                <a:sym typeface="+mn-lt"/>
              </a:rPr>
              <a:t>：</a:t>
            </a:r>
            <a:r>
              <a:rPr lang="zh-CN" altLang="en-US" sz="2000" dirty="0">
                <a:latin typeface="微软雅黑" panose="020B0503020204020204" pitchFamily="34" charset="-122"/>
                <a:ea typeface="微软雅黑" panose="020B0503020204020204" pitchFamily="34" charset="-122"/>
                <a:cs typeface="+mn-ea"/>
                <a:sym typeface="+mn-lt"/>
              </a:rPr>
              <a:t>取数据的后半步，在这一级完成对数据</a:t>
            </a:r>
            <a:r>
              <a:rPr lang="en-US" altLang="zh-CN" sz="2000" dirty="0">
                <a:latin typeface="微软雅黑" panose="020B0503020204020204" pitchFamily="34" charset="-122"/>
                <a:ea typeface="微软雅黑" panose="020B0503020204020204" pitchFamily="34" charset="-122"/>
                <a:cs typeface="+mn-ea"/>
                <a:sym typeface="+mn-lt"/>
              </a:rPr>
              <a:t>Cache</a:t>
            </a:r>
            <a:r>
              <a:rPr lang="zh-CN" altLang="en-US" sz="2000" dirty="0">
                <a:latin typeface="微软雅黑" panose="020B0503020204020204" pitchFamily="34" charset="-122"/>
                <a:ea typeface="微软雅黑" panose="020B0503020204020204" pitchFamily="34" charset="-122"/>
                <a:cs typeface="+mn-ea"/>
                <a:sym typeface="+mn-lt"/>
              </a:rPr>
              <a:t>的访问。</a:t>
            </a:r>
          </a:p>
          <a:p>
            <a:pPr marL="800100" lvl="1" indent="-342900" algn="just">
              <a:lnSpc>
                <a:spcPct val="150000"/>
              </a:lnSpc>
              <a:spcBef>
                <a:spcPts val="600"/>
              </a:spcBef>
              <a:buClr>
                <a:srgbClr val="FF0066"/>
              </a:buClr>
              <a:buFont typeface="Wingdings" panose="05000000000000000000" pitchFamily="2" charset="2"/>
              <a:buChar char="Ø"/>
            </a:pPr>
            <a:r>
              <a:rPr lang="en-US" altLang="zh-CN" sz="2000" b="1" dirty="0">
                <a:solidFill>
                  <a:srgbClr val="0066FF"/>
                </a:solidFill>
                <a:latin typeface="微软雅黑" panose="020B0503020204020204" pitchFamily="34" charset="-122"/>
                <a:ea typeface="微软雅黑" panose="020B0503020204020204" pitchFamily="34" charset="-122"/>
                <a:cs typeface="+mn-ea"/>
                <a:sym typeface="+mn-lt"/>
              </a:rPr>
              <a:t>TC</a:t>
            </a:r>
            <a:r>
              <a:rPr lang="zh-CN" altLang="en-US" sz="2000" b="1" dirty="0">
                <a:solidFill>
                  <a:srgbClr val="0066FF"/>
                </a:solidFill>
                <a:latin typeface="微软雅黑" panose="020B0503020204020204" pitchFamily="34" charset="-122"/>
                <a:ea typeface="微软雅黑" panose="020B0503020204020204" pitchFamily="34" charset="-122"/>
                <a:cs typeface="+mn-ea"/>
                <a:sym typeface="+mn-lt"/>
              </a:rPr>
              <a:t>：</a:t>
            </a:r>
            <a:r>
              <a:rPr lang="zh-CN" altLang="en-US" sz="2000" dirty="0">
                <a:latin typeface="微软雅黑" panose="020B0503020204020204" pitchFamily="34" charset="-122"/>
                <a:ea typeface="微软雅黑" panose="020B0503020204020204" pitchFamily="34" charset="-122"/>
                <a:cs typeface="+mn-ea"/>
                <a:sym typeface="+mn-lt"/>
              </a:rPr>
              <a:t>标识比较，判断对数据</a:t>
            </a:r>
            <a:r>
              <a:rPr lang="en-US" altLang="zh-CN" sz="2000" dirty="0">
                <a:latin typeface="微软雅黑" panose="020B0503020204020204" pitchFamily="34" charset="-122"/>
                <a:ea typeface="微软雅黑" panose="020B0503020204020204" pitchFamily="34" charset="-122"/>
                <a:cs typeface="+mn-ea"/>
                <a:sym typeface="+mn-lt"/>
              </a:rPr>
              <a:t>Cache</a:t>
            </a:r>
            <a:r>
              <a:rPr lang="zh-CN" altLang="en-US" sz="2000" dirty="0">
                <a:latin typeface="微软雅黑" panose="020B0503020204020204" pitchFamily="34" charset="-122"/>
                <a:ea typeface="微软雅黑" panose="020B0503020204020204" pitchFamily="34" charset="-122"/>
                <a:cs typeface="+mn-ea"/>
                <a:sym typeface="+mn-lt"/>
              </a:rPr>
              <a:t>的访问是否命中。</a:t>
            </a:r>
          </a:p>
          <a:p>
            <a:pPr marL="800100" lvl="1" indent="-342900" algn="just">
              <a:lnSpc>
                <a:spcPct val="150000"/>
              </a:lnSpc>
              <a:spcBef>
                <a:spcPts val="600"/>
              </a:spcBef>
              <a:buClr>
                <a:srgbClr val="FF0066"/>
              </a:buClr>
              <a:buFont typeface="Wingdings" panose="05000000000000000000" pitchFamily="2" charset="2"/>
              <a:buChar char="Ø"/>
            </a:pPr>
            <a:r>
              <a:rPr lang="en-US" altLang="zh-CN" sz="2000" b="1" dirty="0">
                <a:solidFill>
                  <a:srgbClr val="0066FF"/>
                </a:solidFill>
                <a:latin typeface="微软雅黑" panose="020B0503020204020204" pitchFamily="34" charset="-122"/>
                <a:ea typeface="微软雅黑" panose="020B0503020204020204" pitchFamily="34" charset="-122"/>
                <a:cs typeface="+mn-ea"/>
                <a:sym typeface="+mn-lt"/>
              </a:rPr>
              <a:t>WB</a:t>
            </a:r>
            <a:r>
              <a:rPr lang="zh-CN" altLang="en-US" sz="2000" b="1" dirty="0">
                <a:solidFill>
                  <a:srgbClr val="0066FF"/>
                </a:solidFill>
                <a:latin typeface="微软雅黑" panose="020B0503020204020204" pitchFamily="34" charset="-122"/>
                <a:ea typeface="微软雅黑" panose="020B0503020204020204" pitchFamily="34" charset="-122"/>
                <a:cs typeface="+mn-ea"/>
                <a:sym typeface="+mn-lt"/>
              </a:rPr>
              <a:t>：</a:t>
            </a:r>
            <a:r>
              <a:rPr lang="en-US" altLang="zh-CN" sz="2000" dirty="0">
                <a:latin typeface="微软雅黑" panose="020B0503020204020204" pitchFamily="34" charset="-122"/>
                <a:ea typeface="微软雅黑" panose="020B0503020204020204" pitchFamily="34" charset="-122"/>
                <a:cs typeface="+mn-ea"/>
                <a:sym typeface="+mn-lt"/>
              </a:rPr>
              <a:t>load</a:t>
            </a:r>
            <a:r>
              <a:rPr lang="zh-CN" altLang="en-US" sz="2000" dirty="0">
                <a:latin typeface="微软雅黑" panose="020B0503020204020204" pitchFamily="34" charset="-122"/>
                <a:ea typeface="微软雅黑" panose="020B0503020204020204" pitchFamily="34" charset="-122"/>
                <a:cs typeface="+mn-ea"/>
                <a:sym typeface="+mn-lt"/>
              </a:rPr>
              <a:t>指令或运算型指令把结果写回寄存器组。 </a:t>
            </a:r>
            <a:endParaRPr lang="en-US" altLang="zh-CN" sz="2000" dirty="0">
              <a:latin typeface="微软雅黑" panose="020B0503020204020204" pitchFamily="34" charset="-122"/>
              <a:ea typeface="微软雅黑" panose="020B0503020204020204" pitchFamily="34" charset="-122"/>
              <a:cs typeface="+mn-ea"/>
              <a:sym typeface="+mn-lt"/>
            </a:endParaRPr>
          </a:p>
        </p:txBody>
      </p:sp>
      <p:grpSp>
        <p:nvGrpSpPr>
          <p:cNvPr id="8" name="组合 7">
            <a:extLst>
              <a:ext uri="{FF2B5EF4-FFF2-40B4-BE49-F238E27FC236}">
                <a16:creationId xmlns:a16="http://schemas.microsoft.com/office/drawing/2014/main" id="{82CE2ACD-499D-47AC-B55C-5B06DAE97E98}"/>
              </a:ext>
            </a:extLst>
          </p:cNvPr>
          <p:cNvGrpSpPr/>
          <p:nvPr/>
        </p:nvGrpSpPr>
        <p:grpSpPr>
          <a:xfrm>
            <a:off x="635243" y="278225"/>
            <a:ext cx="3652978" cy="714073"/>
            <a:chOff x="635241" y="278221"/>
            <a:chExt cx="3652978" cy="714072"/>
          </a:xfrm>
        </p:grpSpPr>
        <p:sp>
          <p:nvSpPr>
            <p:cNvPr id="12" name="矩形 11">
              <a:extLst>
                <a:ext uri="{FF2B5EF4-FFF2-40B4-BE49-F238E27FC236}">
                  <a16:creationId xmlns:a16="http://schemas.microsoft.com/office/drawing/2014/main" id="{752C7659-1704-4E56-BA55-FBEC4C30E618}"/>
                </a:ext>
              </a:extLst>
            </p:cNvPr>
            <p:cNvSpPr/>
            <p:nvPr/>
          </p:nvSpPr>
          <p:spPr>
            <a:xfrm>
              <a:off x="635241" y="676889"/>
              <a:ext cx="3652978" cy="315404"/>
            </a:xfrm>
            <a:prstGeom prst="rect">
              <a:avLst/>
            </a:prstGeom>
          </p:spPr>
          <p:txBody>
            <a:bodyPr wrap="square">
              <a:spAutoFit/>
            </a:bodyPr>
            <a:lstStyle/>
            <a:p>
              <a:pPr algn="ctr"/>
              <a:r>
                <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rPr>
                <a:t>Super-Pipeline Processor</a:t>
              </a:r>
            </a:p>
          </p:txBody>
        </p:sp>
        <p:sp>
          <p:nvSpPr>
            <p:cNvPr id="13" name="矩形 12">
              <a:extLst>
                <a:ext uri="{FF2B5EF4-FFF2-40B4-BE49-F238E27FC236}">
                  <a16:creationId xmlns:a16="http://schemas.microsoft.com/office/drawing/2014/main" id="{8A565167-5502-40D4-AFF3-6BA9308FF2E8}"/>
                </a:ext>
              </a:extLst>
            </p:cNvPr>
            <p:cNvSpPr/>
            <p:nvPr/>
          </p:nvSpPr>
          <p:spPr>
            <a:xfrm>
              <a:off x="1197484" y="278221"/>
              <a:ext cx="2698175" cy="523219"/>
            </a:xfrm>
            <a:prstGeom prst="rect">
              <a:avLst/>
            </a:prstGeom>
          </p:spPr>
          <p:txBody>
            <a:bodyPr wrap="none">
              <a:spAutoFit/>
            </a:bodyPr>
            <a:lstStyle/>
            <a:p>
              <a:r>
                <a:rPr lang="zh-CN" altLang="en-US" sz="2800" b="1" dirty="0">
                  <a:solidFill>
                    <a:schemeClr val="tx1">
                      <a:lumMod val="85000"/>
                      <a:lumOff val="15000"/>
                    </a:schemeClr>
                  </a:solidFill>
                  <a:latin typeface="等线" panose="02010600030101010101" pitchFamily="2" charset="-122"/>
                  <a:ea typeface="等线" panose="02010600030101010101" pitchFamily="2" charset="-122"/>
                </a:rPr>
                <a:t>超流水线处理器</a:t>
              </a:r>
            </a:p>
          </p:txBody>
        </p:sp>
      </p:grpSp>
    </p:spTree>
    <p:extLst>
      <p:ext uri="{BB962C8B-B14F-4D97-AF65-F5344CB8AC3E}">
        <p14:creationId xmlns:p14="http://schemas.microsoft.com/office/powerpoint/2010/main" val="4158202216"/>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自由: 形状 22"/>
          <p:cNvSpPr/>
          <p:nvPr/>
        </p:nvSpPr>
        <p:spPr bwMode="auto">
          <a:xfrm rot="12600000">
            <a:off x="628798" y="267712"/>
            <a:ext cx="166903" cy="731887"/>
          </a:xfrm>
          <a:custGeom>
            <a:avLst/>
            <a:gdLst>
              <a:gd name="connsiteX0" fmla="*/ 260214 w 260214"/>
              <a:gd name="connsiteY0" fmla="*/ 995963 h 1141060"/>
              <a:gd name="connsiteX1" fmla="*/ 0 w 260214"/>
              <a:gd name="connsiteY1" fmla="*/ 1141060 h 1141060"/>
              <a:gd name="connsiteX2" fmla="*/ 0 w 260214"/>
              <a:gd name="connsiteY2" fmla="*/ 146621 h 1141060"/>
              <a:gd name="connsiteX3" fmla="*/ 260214 w 260214"/>
              <a:gd name="connsiteY3" fmla="*/ 0 h 1141060"/>
            </a:gdLst>
            <a:ahLst/>
            <a:cxnLst>
              <a:cxn ang="0">
                <a:pos x="connsiteX0" y="connsiteY0"/>
              </a:cxn>
              <a:cxn ang="0">
                <a:pos x="connsiteX1" y="connsiteY1"/>
              </a:cxn>
              <a:cxn ang="0">
                <a:pos x="connsiteX2" y="connsiteY2"/>
              </a:cxn>
              <a:cxn ang="0">
                <a:pos x="connsiteX3" y="connsiteY3"/>
              </a:cxn>
            </a:cxnLst>
            <a:rect l="l" t="t" r="r" b="b"/>
            <a:pathLst>
              <a:path w="260214" h="1141060">
                <a:moveTo>
                  <a:pt x="260214" y="995963"/>
                </a:moveTo>
                <a:lnTo>
                  <a:pt x="0" y="1141060"/>
                </a:lnTo>
                <a:lnTo>
                  <a:pt x="0" y="146621"/>
                </a:lnTo>
                <a:lnTo>
                  <a:pt x="260214" y="0"/>
                </a:lnTo>
                <a:close/>
              </a:path>
            </a:pathLst>
          </a:custGeom>
          <a:solidFill>
            <a:srgbClr val="0075EA"/>
          </a:solidFill>
          <a:ln>
            <a:noFill/>
          </a:ln>
        </p:spPr>
        <p:txBody>
          <a:bodyPr vert="horz" wrap="square" lIns="91440" tIns="45720" rIns="91440" bIns="45720" numCol="1" anchor="t" anchorCtr="0" compatLnSpc="1">
            <a:noAutofit/>
          </a:bodyPr>
          <a:lstStyle/>
          <a:p>
            <a:endParaRPr lang="zh-CN" altLang="en-US" dirty="0"/>
          </a:p>
        </p:txBody>
      </p:sp>
      <p:grpSp>
        <p:nvGrpSpPr>
          <p:cNvPr id="8" name="组合 7">
            <a:extLst>
              <a:ext uri="{FF2B5EF4-FFF2-40B4-BE49-F238E27FC236}">
                <a16:creationId xmlns:a16="http://schemas.microsoft.com/office/drawing/2014/main" id="{82CE2ACD-499D-47AC-B55C-5B06DAE97E98}"/>
              </a:ext>
            </a:extLst>
          </p:cNvPr>
          <p:cNvGrpSpPr/>
          <p:nvPr/>
        </p:nvGrpSpPr>
        <p:grpSpPr>
          <a:xfrm>
            <a:off x="635243" y="278225"/>
            <a:ext cx="3652978" cy="714073"/>
            <a:chOff x="635241" y="278221"/>
            <a:chExt cx="3652978" cy="714072"/>
          </a:xfrm>
        </p:grpSpPr>
        <p:sp>
          <p:nvSpPr>
            <p:cNvPr id="12" name="矩形 11">
              <a:extLst>
                <a:ext uri="{FF2B5EF4-FFF2-40B4-BE49-F238E27FC236}">
                  <a16:creationId xmlns:a16="http://schemas.microsoft.com/office/drawing/2014/main" id="{752C7659-1704-4E56-BA55-FBEC4C30E618}"/>
                </a:ext>
              </a:extLst>
            </p:cNvPr>
            <p:cNvSpPr/>
            <p:nvPr/>
          </p:nvSpPr>
          <p:spPr>
            <a:xfrm>
              <a:off x="635241" y="676889"/>
              <a:ext cx="3652978" cy="315404"/>
            </a:xfrm>
            <a:prstGeom prst="rect">
              <a:avLst/>
            </a:prstGeom>
          </p:spPr>
          <p:txBody>
            <a:bodyPr wrap="square">
              <a:spAutoFit/>
            </a:bodyPr>
            <a:lstStyle/>
            <a:p>
              <a:pPr algn="ctr"/>
              <a:r>
                <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rPr>
                <a:t>Super-Pipeline Processor</a:t>
              </a:r>
            </a:p>
          </p:txBody>
        </p:sp>
        <p:sp>
          <p:nvSpPr>
            <p:cNvPr id="13" name="矩形 12">
              <a:extLst>
                <a:ext uri="{FF2B5EF4-FFF2-40B4-BE49-F238E27FC236}">
                  <a16:creationId xmlns:a16="http://schemas.microsoft.com/office/drawing/2014/main" id="{8A565167-5502-40D4-AFF3-6BA9308FF2E8}"/>
                </a:ext>
              </a:extLst>
            </p:cNvPr>
            <p:cNvSpPr/>
            <p:nvPr/>
          </p:nvSpPr>
          <p:spPr>
            <a:xfrm>
              <a:off x="1197484" y="278221"/>
              <a:ext cx="2698175" cy="523219"/>
            </a:xfrm>
            <a:prstGeom prst="rect">
              <a:avLst/>
            </a:prstGeom>
          </p:spPr>
          <p:txBody>
            <a:bodyPr wrap="none">
              <a:spAutoFit/>
            </a:bodyPr>
            <a:lstStyle/>
            <a:p>
              <a:r>
                <a:rPr lang="zh-CN" altLang="en-US" sz="2800" b="1" dirty="0">
                  <a:solidFill>
                    <a:schemeClr val="tx1">
                      <a:lumMod val="85000"/>
                      <a:lumOff val="15000"/>
                    </a:schemeClr>
                  </a:solidFill>
                  <a:latin typeface="等线" panose="02010600030101010101" pitchFamily="2" charset="-122"/>
                  <a:ea typeface="等线" panose="02010600030101010101" pitchFamily="2" charset="-122"/>
                </a:rPr>
                <a:t>超流水线处理器</a:t>
              </a:r>
            </a:p>
          </p:txBody>
        </p:sp>
      </p:grpSp>
      <p:graphicFrame>
        <p:nvGraphicFramePr>
          <p:cNvPr id="7" name="Object 4">
            <a:extLst>
              <a:ext uri="{FF2B5EF4-FFF2-40B4-BE49-F238E27FC236}">
                <a16:creationId xmlns:a16="http://schemas.microsoft.com/office/drawing/2014/main" id="{757AE010-06DA-4392-B8AB-417528285BC4}"/>
              </a:ext>
            </a:extLst>
          </p:cNvPr>
          <p:cNvGraphicFramePr>
            <a:graphicFrameLocks noChangeAspect="1"/>
          </p:cNvGraphicFramePr>
          <p:nvPr>
            <p:extLst>
              <p:ext uri="{D42A27DB-BD31-4B8C-83A1-F6EECF244321}">
                <p14:modId xmlns:p14="http://schemas.microsoft.com/office/powerpoint/2010/main" val="73892021"/>
              </p:ext>
            </p:extLst>
          </p:nvPr>
        </p:nvGraphicFramePr>
        <p:xfrm>
          <a:off x="1589317" y="1275357"/>
          <a:ext cx="9013366" cy="4526728"/>
        </p:xfrm>
        <a:graphic>
          <a:graphicData uri="http://schemas.openxmlformats.org/presentationml/2006/ole">
            <mc:AlternateContent xmlns:mc="http://schemas.openxmlformats.org/markup-compatibility/2006">
              <mc:Choice xmlns:v="urn:schemas-microsoft-com:vml" Requires="v">
                <p:oleObj spid="_x0000_s74755" name="Picture2" r:id="rId4" imgW="4862322" imgH="2441448" progId="Word.Picture.8">
                  <p:embed/>
                </p:oleObj>
              </mc:Choice>
              <mc:Fallback>
                <p:oleObj name="Picture2" r:id="rId4" imgW="4862322" imgH="2441448" progId="Word.Picture.8">
                  <p:embed/>
                  <p:pic>
                    <p:nvPicPr>
                      <p:cNvPr id="143364" name="Object 4">
                        <a:extLst>
                          <a:ext uri="{FF2B5EF4-FFF2-40B4-BE49-F238E27FC236}">
                            <a16:creationId xmlns:a16="http://schemas.microsoft.com/office/drawing/2014/main" id="{E483D21D-A043-4837-8301-E32AB0FE2D1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9317" y="1275357"/>
                        <a:ext cx="9013366" cy="4526728"/>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3479955917"/>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a:gsLst>
            <a:gs pos="100000">
              <a:schemeClr val="tx1"/>
            </a:gs>
            <a:gs pos="57000">
              <a:srgbClr val="000000">
                <a:alpha val="92000"/>
              </a:srgbClr>
            </a:gs>
            <a:gs pos="0">
              <a:schemeClr val="tx1">
                <a:alpha val="23000"/>
              </a:schemeClr>
            </a:gs>
          </a:gsLst>
          <a:lin ang="0" scaled="1"/>
        </a:gradFill>
        <a:ln>
          <a:noFill/>
        </a:ln>
      </a:spPr>
      <a:bodyPr rtlCol="0" anchor="ctr"/>
      <a:lstStyle>
        <a:defPPr algn="ctr">
          <a:defRPr dirty="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提纲页">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1_tju">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1800" b="0" i="0" u="none" strike="noStrike" cap="none" normalizeH="0" baseline="0" smtClean="0">
            <a:ln>
              <a:noFill/>
            </a:ln>
            <a:solidFill>
              <a:schemeClr val="tx1"/>
            </a:solidFill>
            <a:effectLst/>
            <a:latin typeface="Arial" charset="0"/>
            <a:ea typeface="宋体" pitchFamily="2"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1800" b="0" i="0" u="none" strike="noStrike" cap="none" normalizeH="0" baseline="0" smtClean="0">
            <a:ln>
              <a:noFill/>
            </a:ln>
            <a:solidFill>
              <a:schemeClr val="tx1"/>
            </a:solidFill>
            <a:effectLst/>
            <a:latin typeface="Arial" charset="0"/>
            <a:ea typeface="宋体" pitchFamily="2" charset="-122"/>
          </a:defRPr>
        </a:defPPr>
      </a:lstStyle>
    </a:lnDef>
  </a:objectDefaults>
  <a:extraClrSchemeLst>
    <a:extraClrScheme>
      <a:clrScheme name="1_tju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tju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tju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tju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tju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tju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tju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tju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tju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tju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tju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tju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37536</TotalTime>
  <Words>11828</Words>
  <Application>Microsoft Office PowerPoint</Application>
  <PresentationFormat>宽屏</PresentationFormat>
  <Paragraphs>4381</Paragraphs>
  <Slides>96</Slides>
  <Notes>96</Notes>
  <HiddenSlides>0</HiddenSlides>
  <MMClips>0</MMClips>
  <ScaleCrop>false</ScaleCrop>
  <HeadingPairs>
    <vt:vector size="8" baseType="variant">
      <vt:variant>
        <vt:lpstr>已用的字体</vt:lpstr>
      </vt:variant>
      <vt:variant>
        <vt:i4>10</vt:i4>
      </vt:variant>
      <vt:variant>
        <vt:lpstr>主题</vt:lpstr>
      </vt:variant>
      <vt:variant>
        <vt:i4>2</vt:i4>
      </vt:variant>
      <vt:variant>
        <vt:lpstr>嵌入 OLE 服务器</vt:lpstr>
      </vt:variant>
      <vt:variant>
        <vt:i4>2</vt:i4>
      </vt:variant>
      <vt:variant>
        <vt:lpstr>幻灯片标题</vt:lpstr>
      </vt:variant>
      <vt:variant>
        <vt:i4>96</vt:i4>
      </vt:variant>
    </vt:vector>
  </HeadingPairs>
  <TitlesOfParts>
    <vt:vector size="110" baseType="lpstr">
      <vt:lpstr>Helvetica Neue</vt:lpstr>
      <vt:lpstr>ZapfDingbats</vt:lpstr>
      <vt:lpstr>等线</vt:lpstr>
      <vt:lpstr>等线 Light</vt:lpstr>
      <vt:lpstr>宋体</vt:lpstr>
      <vt:lpstr>微软雅黑</vt:lpstr>
      <vt:lpstr>Arial</vt:lpstr>
      <vt:lpstr>Tahoma</vt:lpstr>
      <vt:lpstr>Times New Roman</vt:lpstr>
      <vt:lpstr>Wingdings</vt:lpstr>
      <vt:lpstr>Office 主题​​</vt:lpstr>
      <vt:lpstr>提纲页</vt:lpstr>
      <vt:lpstr>图片</vt:lpstr>
      <vt:lpstr>Picture2</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陈冠宏</dc:creator>
  <cp:lastModifiedBy>WJZ</cp:lastModifiedBy>
  <cp:revision>2880</cp:revision>
  <dcterms:created xsi:type="dcterms:W3CDTF">2016-08-12T08:20:00Z</dcterms:created>
  <dcterms:modified xsi:type="dcterms:W3CDTF">2022-03-25T09:16:18Z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2052-10.1.0.6930</vt:lpwstr>
  </property>
</Properties>
</file>